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5.xml" ContentType="application/vnd.openxmlformats-officedocument.themeOverride+xml"/>
  <Override PartName="/ppt/drawings/drawing5.xml" ContentType="application/vnd.openxmlformats-officedocument.drawingml.chartshapes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6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7.xml" ContentType="application/vnd.openxmlformats-officedocument.drawingml.chartshapes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drawings/drawing8.xml" ContentType="application/vnd.openxmlformats-officedocument.drawingml.chartshapes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9.xml" ContentType="application/vnd.openxmlformats-officedocument.drawingml.chartshapes+xml"/>
  <Override PartName="/ppt/notesSlides/notesSlide16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10.xml" ContentType="application/vnd.openxmlformats-officedocument.drawingml.chartshapes+xml"/>
  <Override PartName="/ppt/notesSlides/notesSlide17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drawings/drawing11.xml" ContentType="application/vnd.openxmlformats-officedocument.drawingml.chartshapes+xml"/>
  <Override PartName="/ppt/notesSlides/notesSlide18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drawings/drawing12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3.xml" ContentType="application/vnd.openxmlformats-officedocument.themeOverride+xml"/>
  <Override PartName="/ppt/drawings/drawing13.xml" ContentType="application/vnd.openxmlformats-officedocument.drawingml.chartshape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3"/>
  </p:notesMasterIdLst>
  <p:handoutMasterIdLst>
    <p:handoutMasterId r:id="rId24"/>
  </p:handoutMasterIdLst>
  <p:sldIdLst>
    <p:sldId id="371" r:id="rId2"/>
    <p:sldId id="1077" r:id="rId3"/>
    <p:sldId id="260" r:id="rId4"/>
    <p:sldId id="257" r:id="rId5"/>
    <p:sldId id="740" r:id="rId6"/>
    <p:sldId id="1073" r:id="rId7"/>
    <p:sldId id="1076" r:id="rId8"/>
    <p:sldId id="1081" r:id="rId9"/>
    <p:sldId id="1082" r:id="rId10"/>
    <p:sldId id="1108" r:id="rId11"/>
    <p:sldId id="1109" r:id="rId12"/>
    <p:sldId id="1121" r:id="rId13"/>
    <p:sldId id="1122" r:id="rId14"/>
    <p:sldId id="1123" r:id="rId15"/>
    <p:sldId id="1124" r:id="rId16"/>
    <p:sldId id="1125" r:id="rId17"/>
    <p:sldId id="1126" r:id="rId18"/>
    <p:sldId id="1127" r:id="rId19"/>
    <p:sldId id="1128" r:id="rId20"/>
    <p:sldId id="266" r:id="rId21"/>
    <p:sldId id="402" r:id="rId22"/>
  </p:sldIdLst>
  <p:sldSz cx="12192000" cy="6858000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a A" initials="MA" lastIdx="1" clrIdx="0">
    <p:extLst>
      <p:ext uri="{19B8F6BF-5375-455C-9EA6-DF929625EA0E}">
        <p15:presenceInfo xmlns:p15="http://schemas.microsoft.com/office/powerpoint/2012/main" userId="Mara 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ABDC"/>
    <a:srgbClr val="8D1515"/>
    <a:srgbClr val="17AFD3"/>
    <a:srgbClr val="B61212"/>
    <a:srgbClr val="386C57"/>
    <a:srgbClr val="227B8B"/>
    <a:srgbClr val="2A7A6D"/>
    <a:srgbClr val="FF9933"/>
    <a:srgbClr val="DE6F00"/>
    <a:srgbClr val="2456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6366" autoAdjust="0"/>
  </p:normalViewPr>
  <p:slideViewPr>
    <p:cSldViewPr snapToGrid="0">
      <p:cViewPr varScale="1">
        <p:scale>
          <a:sx n="107" d="100"/>
          <a:sy n="107" d="100"/>
        </p:scale>
        <p:origin x="78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ba Jakobsone" userId="b7310ff3-8ade-4e0a-904d-487348b84c00" providerId="ADAL" clId="{5DE5191F-E1AC-4937-9CA7-060310EFA385}"/>
    <pc:docChg chg="modSld">
      <pc:chgData name="Baiba Jakobsone" userId="b7310ff3-8ade-4e0a-904d-487348b84c00" providerId="ADAL" clId="{5DE5191F-E1AC-4937-9CA7-060310EFA385}" dt="2025-03-03T15:46:37.440" v="10" actId="404"/>
      <pc:docMkLst>
        <pc:docMk/>
      </pc:docMkLst>
      <pc:sldChg chg="modSp mod">
        <pc:chgData name="Baiba Jakobsone" userId="b7310ff3-8ade-4e0a-904d-487348b84c00" providerId="ADAL" clId="{5DE5191F-E1AC-4937-9CA7-060310EFA385}" dt="2025-03-03T15:46:37.440" v="10" actId="404"/>
        <pc:sldMkLst>
          <pc:docMk/>
          <pc:sldMk cId="0" sldId="371"/>
        </pc:sldMkLst>
        <pc:spChg chg="mod">
          <ac:chgData name="Baiba Jakobsone" userId="b7310ff3-8ade-4e0a-904d-487348b84c00" providerId="ADAL" clId="{5DE5191F-E1AC-4937-9CA7-060310EFA385}" dt="2025-03-03T15:46:37.440" v="10" actId="404"/>
          <ac:spMkLst>
            <pc:docMk/>
            <pc:sldMk cId="0" sldId="371"/>
            <ac:spMk id="4098" creationId="{FF65A4DC-5381-4009-B4C3-B6A23138D027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0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1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2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3.xml"/><Relationship Id="rId4" Type="http://schemas.openxmlformats.org/officeDocument/2006/relationships/oleObject" Target="file:///\\server-1\SKDS\Mara%20Alksne\2024%20darbi\KEM%20AER%2012\KEM%20AER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5.xml"/><Relationship Id="rId4" Type="http://schemas.openxmlformats.org/officeDocument/2006/relationships/oleObject" Target="file:///\\server-1\SKDS\Mara%20Alksne\2024%20darbi\KEM%20AER%2012\KEM%20AER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6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7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8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9.xml"/><Relationship Id="rId2" Type="http://schemas.openxmlformats.org/officeDocument/2006/relationships/oleObject" Target="file:///\\server-1\SKDS\Mara%20Alksne\2024%20darbi\KEM%20AER%2012\KEM%20AER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958070803207453"/>
          <c:y val="1.6375554580650938E-2"/>
          <c:w val="0.50072321882321613"/>
          <c:h val="0.9524870949800277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86C57"/>
            </a:solidFill>
            <a:ln>
              <a:noFill/>
            </a:ln>
          </c:spPr>
          <c:invertIfNegative val="0"/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602-4505-9667-08FE65CABA51}"/>
              </c:ext>
            </c:extLst>
          </c:dPt>
          <c:dPt>
            <c:idx val="2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602-4505-9667-08FE65CABA51}"/>
              </c:ext>
            </c:extLst>
          </c:dPt>
          <c:dPt>
            <c:idx val="2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602-4505-9667-08FE65CABA51}"/>
              </c:ext>
            </c:extLst>
          </c:dPt>
          <c:dPt>
            <c:idx val="27"/>
            <c:invertIfNegative val="0"/>
            <c:bubble3D val="0"/>
            <c:spPr>
              <a:pattFill prst="dkDnDiag">
                <a:fgClr>
                  <a:srgbClr val="386C57"/>
                </a:fgClr>
                <a:bgClr>
                  <a:sysClr val="window" lastClr="FFFFFF"/>
                </a:bgClr>
              </a:pattFill>
              <a:ln>
                <a:solidFill>
                  <a:srgbClr val="70AD47">
                    <a:lumMod val="50000"/>
                  </a:srgbClr>
                </a:solidFill>
              </a:ln>
            </c:spPr>
            <c:extLst>
              <c:ext xmlns:c16="http://schemas.microsoft.com/office/drawing/2014/chart" uri="{C3380CC4-5D6E-409C-BE32-E72D297353CC}">
                <c16:uniqueId val="{00000004-6602-4505-9667-08FE65CABA51}"/>
              </c:ext>
            </c:extLst>
          </c:dPt>
          <c:dPt>
            <c:idx val="28"/>
            <c:invertIfNegative val="0"/>
            <c:bubble3D val="0"/>
            <c:spPr>
              <a:pattFill prst="dkUpDiag">
                <a:fgClr>
                  <a:srgbClr val="386C57"/>
                </a:fgClr>
                <a:bgClr>
                  <a:sysClr val="window" lastClr="FFFFFF"/>
                </a:bgClr>
              </a:pattFill>
              <a:ln>
                <a:solidFill>
                  <a:srgbClr val="386C57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6602-4505-9667-08FE65CABA51}"/>
              </c:ext>
            </c:extLst>
          </c:dPt>
          <c:dPt>
            <c:idx val="3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6602-4505-9667-08FE65CABA51}"/>
              </c:ext>
            </c:extLst>
          </c:dPt>
          <c:dPt>
            <c:idx val="3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6602-4505-9667-08FE65CABA51}"/>
              </c:ext>
            </c:extLst>
          </c:dPt>
          <c:dPt>
            <c:idx val="3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6602-4505-9667-08FE65CABA51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'Respondentu profils'!$B$38:$B$75</c:f>
              <c:strCache>
                <c:ptCount val="38"/>
                <c:pt idx="0">
                  <c:v>Vīrietis (n=472)</c:v>
                </c:pt>
                <c:pt idx="1">
                  <c:v>Sieviete (n=531)</c:v>
                </c:pt>
                <c:pt idx="3">
                  <c:v>18 - 24 g.v. (n=93)</c:v>
                </c:pt>
                <c:pt idx="4">
                  <c:v>25 - 34 g.v. (n=156)</c:v>
                </c:pt>
                <c:pt idx="5">
                  <c:v>35 - 44 g.v. (n=167)</c:v>
                </c:pt>
                <c:pt idx="6">
                  <c:v>45 - 54 g.v. (n=187)</c:v>
                </c:pt>
                <c:pt idx="7">
                  <c:v>55 - 63 g.v. (n=193)</c:v>
                </c:pt>
                <c:pt idx="8">
                  <c:v>64 - 75 g.v. (n=207)</c:v>
                </c:pt>
                <c:pt idx="10">
                  <c:v>Latviešu (n=637)</c:v>
                </c:pt>
                <c:pt idx="11">
                  <c:v>Krievu (n=357)</c:v>
                </c:pt>
                <c:pt idx="12">
                  <c:v>Cita (n=9)</c:v>
                </c:pt>
                <c:pt idx="14">
                  <c:v>Pamatizglītība (n=76)</c:v>
                </c:pt>
                <c:pt idx="15">
                  <c:v>Vidējā, profesionālā vidējā (n=667)</c:v>
                </c:pt>
                <c:pt idx="16">
                  <c:v>Augstākā (n=260)</c:v>
                </c:pt>
                <c:pt idx="18">
                  <c:v>Publiskais sektors (n=164)</c:v>
                </c:pt>
                <c:pt idx="19">
                  <c:v>Privātais sektors (n=507)</c:v>
                </c:pt>
                <c:pt idx="20">
                  <c:v>Nestrādā (n=332)</c:v>
                </c:pt>
                <c:pt idx="22">
                  <c:v>Zemi (Līdz 399 Eur) (n=157)</c:v>
                </c:pt>
                <c:pt idx="23">
                  <c:v>Vidēji zemi (400 Eur - 549 Eur) (n=190)</c:v>
                </c:pt>
                <c:pt idx="24">
                  <c:v>Vidēji (550 Eur - 700 Eur) (n=193)</c:v>
                </c:pt>
                <c:pt idx="25">
                  <c:v>Vidēji augsti (701 Eur - 900 Eur) (n=148)</c:v>
                </c:pt>
                <c:pt idx="26">
                  <c:v>Augsti (901 Eur un vairāk) (n=164)</c:v>
                </c:pt>
                <c:pt idx="27">
                  <c:v>Grūti pateikt/ nevēlas atbildēt (n=151)</c:v>
                </c:pt>
                <c:pt idx="29">
                  <c:v> Rīga (n=332)</c:v>
                </c:pt>
                <c:pt idx="30">
                  <c:v> Vidzeme (n=273)</c:v>
                </c:pt>
                <c:pt idx="31">
                  <c:v> Kurzeme (n=133)</c:v>
                </c:pt>
                <c:pt idx="32">
                  <c:v> Zemgale (n=130)</c:v>
                </c:pt>
                <c:pt idx="33">
                  <c:v> Latgale (n=135)</c:v>
                </c:pt>
                <c:pt idx="35">
                  <c:v> Rīga (n=332)</c:v>
                </c:pt>
                <c:pt idx="36">
                  <c:v> Cita pilsēta (n=371)</c:v>
                </c:pt>
                <c:pt idx="37">
                  <c:v> Lauki (n=300)</c:v>
                </c:pt>
              </c:strCache>
            </c:strRef>
          </c:cat>
          <c:val>
            <c:numRef>
              <c:f>'Respondentu profils'!$C$38:$C$75</c:f>
              <c:numCache>
                <c:formatCode>General</c:formatCode>
                <c:ptCount val="38"/>
                <c:pt idx="0">
                  <c:v>48.3</c:v>
                </c:pt>
                <c:pt idx="1">
                  <c:v>51.7</c:v>
                </c:pt>
                <c:pt idx="3">
                  <c:v>9.1</c:v>
                </c:pt>
                <c:pt idx="4">
                  <c:v>16</c:v>
                </c:pt>
                <c:pt idx="5">
                  <c:v>20.9</c:v>
                </c:pt>
                <c:pt idx="6">
                  <c:v>19.100000000000001</c:v>
                </c:pt>
                <c:pt idx="7">
                  <c:v>18.7</c:v>
                </c:pt>
                <c:pt idx="8">
                  <c:v>16.100000000000001</c:v>
                </c:pt>
                <c:pt idx="10">
                  <c:v>62.4</c:v>
                </c:pt>
                <c:pt idx="11">
                  <c:v>36.6</c:v>
                </c:pt>
                <c:pt idx="12">
                  <c:v>1</c:v>
                </c:pt>
                <c:pt idx="14">
                  <c:v>7.5</c:v>
                </c:pt>
                <c:pt idx="15">
                  <c:v>66.099999999999994</c:v>
                </c:pt>
                <c:pt idx="16">
                  <c:v>26.4</c:v>
                </c:pt>
                <c:pt idx="18">
                  <c:v>17</c:v>
                </c:pt>
                <c:pt idx="19">
                  <c:v>53.4</c:v>
                </c:pt>
                <c:pt idx="20">
                  <c:v>29.6</c:v>
                </c:pt>
                <c:pt idx="22">
                  <c:v>15.5</c:v>
                </c:pt>
                <c:pt idx="23">
                  <c:v>18.399999999999999</c:v>
                </c:pt>
                <c:pt idx="24">
                  <c:v>19.399999999999999</c:v>
                </c:pt>
                <c:pt idx="25">
                  <c:v>14.9</c:v>
                </c:pt>
                <c:pt idx="26">
                  <c:v>16.5</c:v>
                </c:pt>
                <c:pt idx="27">
                  <c:v>15.3</c:v>
                </c:pt>
                <c:pt idx="29">
                  <c:v>33.299999999999997</c:v>
                </c:pt>
                <c:pt idx="30">
                  <c:v>27.4</c:v>
                </c:pt>
                <c:pt idx="31">
                  <c:v>13.2</c:v>
                </c:pt>
                <c:pt idx="32">
                  <c:v>12.8</c:v>
                </c:pt>
                <c:pt idx="33">
                  <c:v>13.3</c:v>
                </c:pt>
                <c:pt idx="35">
                  <c:v>33.299999999999997</c:v>
                </c:pt>
                <c:pt idx="36">
                  <c:v>37.1</c:v>
                </c:pt>
                <c:pt idx="37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602-4505-9667-08FE65CABA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41018880"/>
        <c:axId val="41020416"/>
      </c:barChart>
      <c:catAx>
        <c:axId val="410188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4102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020416"/>
        <c:scaling>
          <c:orientation val="minMax"/>
          <c:max val="80"/>
          <c:min val="0"/>
        </c:scaling>
        <c:delete val="1"/>
        <c:axPos val="b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92882108486439197"/>
              <c:y val="1.5283842794759825E-2"/>
            </c:manualLayout>
          </c:layout>
          <c:overlay val="0"/>
          <c:spPr>
            <a:solidFill>
              <a:srgbClr val="FFFFFF"/>
            </a:solidFill>
            <a:ln w="3175">
              <a:solidFill>
                <a:schemeClr val="accent3">
                  <a:lumMod val="75000"/>
                </a:schemeClr>
              </a:solidFill>
              <a:prstDash val="solid"/>
            </a:ln>
            <a:effectLst>
              <a:outerShdw dist="35921" dir="2700000" algn="br">
                <a:schemeClr val="accent3">
                  <a:lumMod val="75000"/>
                </a:schemeClr>
              </a:outerShdw>
            </a:effectLst>
          </c:spPr>
        </c:title>
        <c:numFmt formatCode="General" sourceLinked="1"/>
        <c:majorTickMark val="out"/>
        <c:minorTickMark val="none"/>
        <c:tickLblPos val="nextTo"/>
        <c:crossAx val="41018880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688612014190349"/>
          <c:y val="0.1728421594359528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explosion val="7"/>
            <c:spPr>
              <a:solidFill>
                <a:srgbClr val="17AFD3"/>
              </a:solidFill>
            </c:spPr>
            <c:extLst>
              <c:ext xmlns:c16="http://schemas.microsoft.com/office/drawing/2014/chart" uri="{C3380CC4-5D6E-409C-BE32-E72D297353CC}">
                <c16:uniqueId val="{00000001-C7BC-4D94-94C2-88371446C654}"/>
              </c:ext>
            </c:extLst>
          </c:dPt>
          <c:dPt>
            <c:idx val="1"/>
            <c:bubble3D val="0"/>
            <c:spPr>
              <a:solidFill>
                <a:srgbClr val="F89930"/>
              </a:solidFill>
            </c:spPr>
            <c:extLst>
              <c:ext xmlns:c16="http://schemas.microsoft.com/office/drawing/2014/chart" uri="{C3380CC4-5D6E-409C-BE32-E72D297353CC}">
                <c16:uniqueId val="{00000003-C7BC-4D94-94C2-88371446C654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5-C7BC-4D94-94C2-88371446C654}"/>
              </c:ext>
            </c:extLst>
          </c:dPt>
          <c:dPt>
            <c:idx val="3"/>
            <c:bubble3D val="0"/>
            <c:spPr>
              <a:solidFill>
                <a:srgbClr val="F8CBAD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C7BC-4D94-94C2-88371446C654}"/>
              </c:ext>
            </c:extLst>
          </c:dPt>
          <c:dPt>
            <c:idx val="4"/>
            <c:bubble3D val="0"/>
            <c:spPr>
              <a:solidFill>
                <a:srgbClr val="EC7320"/>
              </a:solidFill>
            </c:spPr>
            <c:extLst>
              <c:ext xmlns:c16="http://schemas.microsoft.com/office/drawing/2014/chart" uri="{C3380CC4-5D6E-409C-BE32-E72D297353CC}">
                <c16:uniqueId val="{00000009-C7BC-4D94-94C2-88371446C654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C7BC-4D94-94C2-88371446C654}"/>
              </c:ext>
            </c:extLst>
          </c:dPt>
          <c:dLbls>
            <c:dLbl>
              <c:idx val="0"/>
              <c:layout>
                <c:manualLayout>
                  <c:x val="3.6248541558003573E-3"/>
                  <c:y val="-1.980258350059183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BC-4D94-94C2-88371446C654}"/>
                </c:ext>
              </c:extLst>
            </c:dLbl>
            <c:dLbl>
              <c:idx val="1"/>
              <c:layout>
                <c:manualLayout>
                  <c:x val="1.1305192996126881E-2"/>
                  <c:y val="-2.7917039781792028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7.5964311143684599E-2"/>
                      <c:h val="0.16969646441253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7BC-4D94-94C2-88371446C654}"/>
                </c:ext>
              </c:extLst>
            </c:dLbl>
            <c:dLbl>
              <c:idx val="2"/>
              <c:layout>
                <c:manualLayout>
                  <c:x val="1.1082567193067347E-2"/>
                  <c:y val="3.6601307189542485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12664825011432"/>
                      <c:h val="0.163893366270392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7BC-4D94-94C2-88371446C654}"/>
                </c:ext>
              </c:extLst>
            </c:dLbl>
            <c:dLbl>
              <c:idx val="3"/>
              <c:layout>
                <c:manualLayout>
                  <c:x val="-9.6655579150458216E-4"/>
                  <c:y val="-2.2768256909062836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2674939498911084"/>
                      <c:h val="0.211526529772013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7BC-4D94-94C2-88371446C654}"/>
                </c:ext>
              </c:extLst>
            </c:dLbl>
            <c:dLbl>
              <c:idx val="4"/>
              <c:layout>
                <c:manualLayout>
                  <c:x val="1.2282504066466632E-2"/>
                  <c:y val="1.9607843137254902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702430692583473"/>
                      <c:h val="0.109251196541608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7BC-4D94-94C2-88371446C654}"/>
                </c:ext>
              </c:extLst>
            </c:dLbl>
            <c:dLbl>
              <c:idx val="5"/>
              <c:layout>
                <c:manualLayout>
                  <c:x val="1.4227266937694841E-2"/>
                  <c:y val="1.5686274509803921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3169881211149316E-2"/>
                      <c:h val="0.12263764088312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7BC-4D94-94C2-88371446C654}"/>
                </c:ext>
              </c:extLst>
            </c:dLbl>
            <c:numFmt formatCode="0.0%" sourceLinked="0"/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'Grafiki + dati'!$S$1260:$S$1262</c:f>
              <c:strCache>
                <c:ptCount val="3"/>
                <c:pt idx="0">
                  <c:v>Jā </c:v>
                </c:pt>
                <c:pt idx="1">
                  <c:v>Nē</c:v>
                </c:pt>
                <c:pt idx="2">
                  <c:v>Grūti pateikt</c:v>
                </c:pt>
              </c:strCache>
            </c:strRef>
          </c:cat>
          <c:val>
            <c:numRef>
              <c:f>'Grafiki + dati'!$T$1260:$T$1262</c:f>
              <c:numCache>
                <c:formatCode>General</c:formatCode>
                <c:ptCount val="3"/>
                <c:pt idx="0">
                  <c:v>57.6</c:v>
                </c:pt>
                <c:pt idx="1">
                  <c:v>40.200000000000003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7BC-4D94-94C2-88371446C6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09448733500969"/>
          <c:y val="9.3822827170333592E-2"/>
          <c:w val="0.78302500997506908"/>
          <c:h val="0.841673710176911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'Grafiki + dati'!$T$1284</c:f>
              <c:strCache>
                <c:ptCount val="1"/>
                <c:pt idx="0">
                  <c:v>Jā </c:v>
                </c:pt>
              </c:strCache>
            </c:strRef>
          </c:tx>
          <c:spPr>
            <a:solidFill>
              <a:srgbClr val="17AFD3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dati'!$S$1285:$S$1322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dati'!$T$1285:$T$1322</c:f>
              <c:numCache>
                <c:formatCode>General</c:formatCode>
                <c:ptCount val="38"/>
                <c:pt idx="0" formatCode="0">
                  <c:v>57.6</c:v>
                </c:pt>
                <c:pt idx="2" formatCode="0">
                  <c:v>62.7</c:v>
                </c:pt>
                <c:pt idx="3" formatCode="0">
                  <c:v>52.9</c:v>
                </c:pt>
                <c:pt idx="5" formatCode="0">
                  <c:v>45.2</c:v>
                </c:pt>
                <c:pt idx="6" formatCode="0">
                  <c:v>57.1</c:v>
                </c:pt>
                <c:pt idx="7" formatCode="0">
                  <c:v>68.099999999999994</c:v>
                </c:pt>
                <c:pt idx="8" formatCode="0">
                  <c:v>65.099999999999994</c:v>
                </c:pt>
                <c:pt idx="9" formatCode="0">
                  <c:v>57.1</c:v>
                </c:pt>
                <c:pt idx="10" formatCode="0">
                  <c:v>43.4</c:v>
                </c:pt>
                <c:pt idx="12" formatCode="0">
                  <c:v>63.2</c:v>
                </c:pt>
                <c:pt idx="13" formatCode="0">
                  <c:v>49</c:v>
                </c:pt>
                <c:pt idx="15" formatCode="0">
                  <c:v>52</c:v>
                </c:pt>
                <c:pt idx="16" formatCode="0">
                  <c:v>53.1</c:v>
                </c:pt>
                <c:pt idx="17" formatCode="0">
                  <c:v>70.599999999999994</c:v>
                </c:pt>
                <c:pt idx="19" formatCode="0">
                  <c:v>63.8</c:v>
                </c:pt>
                <c:pt idx="20" formatCode="0">
                  <c:v>62.8</c:v>
                </c:pt>
                <c:pt idx="21" formatCode="0">
                  <c:v>44.8</c:v>
                </c:pt>
                <c:pt idx="23" formatCode="0">
                  <c:v>48.4</c:v>
                </c:pt>
                <c:pt idx="24" formatCode="0">
                  <c:v>51.5</c:v>
                </c:pt>
                <c:pt idx="25" formatCode="0">
                  <c:v>52.2</c:v>
                </c:pt>
                <c:pt idx="26" formatCode="0">
                  <c:v>63.9</c:v>
                </c:pt>
                <c:pt idx="27" formatCode="0">
                  <c:v>74.099999999999994</c:v>
                </c:pt>
                <c:pt idx="29" formatCode="0">
                  <c:v>57</c:v>
                </c:pt>
                <c:pt idx="30" formatCode="0">
                  <c:v>62.6</c:v>
                </c:pt>
                <c:pt idx="31" formatCode="0">
                  <c:v>56.5</c:v>
                </c:pt>
                <c:pt idx="32" formatCode="0">
                  <c:v>60.6</c:v>
                </c:pt>
                <c:pt idx="33" formatCode="0">
                  <c:v>47.5</c:v>
                </c:pt>
                <c:pt idx="35" formatCode="0">
                  <c:v>57</c:v>
                </c:pt>
                <c:pt idx="36" formatCode="0">
                  <c:v>48.8</c:v>
                </c:pt>
                <c:pt idx="37" formatCode="0">
                  <c:v>69.400000000000006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92-4628-96E2-BF061BD30781}"/>
            </c:ext>
          </c:extLst>
        </c:ser>
        <c:ser>
          <c:idx val="4"/>
          <c:order val="1"/>
          <c:tx>
            <c:strRef>
              <c:f>'Grafiki + dati'!$V$1284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dati'!$S$1285:$S$1322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dati'!$V$1285:$V$1322</c:f>
              <c:numCache>
                <c:formatCode>General</c:formatCode>
                <c:ptCount val="38"/>
                <c:pt idx="0" formatCode="0">
                  <c:v>2.2000000000000002</c:v>
                </c:pt>
                <c:pt idx="2" formatCode="0">
                  <c:v>2.4</c:v>
                </c:pt>
                <c:pt idx="3" formatCode="0">
                  <c:v>2</c:v>
                </c:pt>
                <c:pt idx="5" formatCode="0">
                  <c:v>2.2000000000000002</c:v>
                </c:pt>
                <c:pt idx="6" formatCode="0">
                  <c:v>4</c:v>
                </c:pt>
                <c:pt idx="7" formatCode="0">
                  <c:v>2.5</c:v>
                </c:pt>
                <c:pt idx="8" formatCode="0">
                  <c:v>1.1000000000000001</c:v>
                </c:pt>
                <c:pt idx="9" formatCode="0">
                  <c:v>2.1</c:v>
                </c:pt>
                <c:pt idx="10" formatCode="0">
                  <c:v>1.4</c:v>
                </c:pt>
                <c:pt idx="12" formatCode="0">
                  <c:v>1.2</c:v>
                </c:pt>
                <c:pt idx="13" formatCode="0">
                  <c:v>3.9</c:v>
                </c:pt>
                <c:pt idx="16" formatCode="0">
                  <c:v>2.9</c:v>
                </c:pt>
                <c:pt idx="17" formatCode="0">
                  <c:v>1.2</c:v>
                </c:pt>
                <c:pt idx="19" formatCode="0">
                  <c:v>1.9</c:v>
                </c:pt>
                <c:pt idx="20" formatCode="0">
                  <c:v>2.4</c:v>
                </c:pt>
                <c:pt idx="21" formatCode="0">
                  <c:v>1.9</c:v>
                </c:pt>
                <c:pt idx="23" formatCode="0">
                  <c:v>3.7</c:v>
                </c:pt>
                <c:pt idx="24" formatCode="0">
                  <c:v>2.5</c:v>
                </c:pt>
                <c:pt idx="25" formatCode="0">
                  <c:v>1.8</c:v>
                </c:pt>
                <c:pt idx="27" formatCode="0">
                  <c:v>3.1</c:v>
                </c:pt>
                <c:pt idx="29" formatCode="0">
                  <c:v>3.3</c:v>
                </c:pt>
                <c:pt idx="31" formatCode="0">
                  <c:v>3.7</c:v>
                </c:pt>
                <c:pt idx="32" formatCode="0">
                  <c:v>2.2999999999999998</c:v>
                </c:pt>
                <c:pt idx="33" formatCode="0">
                  <c:v>2.2999999999999998</c:v>
                </c:pt>
                <c:pt idx="35" formatCode="0">
                  <c:v>3.3</c:v>
                </c:pt>
                <c:pt idx="36" formatCode="0">
                  <c:v>1.5</c:v>
                </c:pt>
                <c:pt idx="37" formatCode="0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A92-4628-96E2-BF061BD30781}"/>
            </c:ext>
          </c:extLst>
        </c:ser>
        <c:ser>
          <c:idx val="2"/>
          <c:order val="2"/>
          <c:tx>
            <c:strRef>
              <c:f>'Grafiki + dati'!$U$1284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F8993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dati'!$S$1285:$S$1322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dati'!$U$1285:$U$1322</c:f>
              <c:numCache>
                <c:formatCode>General</c:formatCode>
                <c:ptCount val="38"/>
                <c:pt idx="0" formatCode="0">
                  <c:v>40.200000000000003</c:v>
                </c:pt>
                <c:pt idx="2" formatCode="0">
                  <c:v>34.9</c:v>
                </c:pt>
                <c:pt idx="3" formatCode="0">
                  <c:v>45.1</c:v>
                </c:pt>
                <c:pt idx="5" formatCode="0">
                  <c:v>52.7</c:v>
                </c:pt>
                <c:pt idx="6" formatCode="0">
                  <c:v>38.9</c:v>
                </c:pt>
                <c:pt idx="7" formatCode="0">
                  <c:v>29.4</c:v>
                </c:pt>
                <c:pt idx="8" formatCode="0">
                  <c:v>33.799999999999997</c:v>
                </c:pt>
                <c:pt idx="9" formatCode="0">
                  <c:v>40.799999999999997</c:v>
                </c:pt>
                <c:pt idx="10" formatCode="0">
                  <c:v>55.2</c:v>
                </c:pt>
                <c:pt idx="12" formatCode="0">
                  <c:v>35.6</c:v>
                </c:pt>
                <c:pt idx="13" formatCode="0">
                  <c:v>47</c:v>
                </c:pt>
                <c:pt idx="15" formatCode="0">
                  <c:v>48</c:v>
                </c:pt>
                <c:pt idx="16" formatCode="0">
                  <c:v>44.1</c:v>
                </c:pt>
                <c:pt idx="17" formatCode="0">
                  <c:v>28.2</c:v>
                </c:pt>
                <c:pt idx="19" formatCode="0">
                  <c:v>34.299999999999997</c:v>
                </c:pt>
                <c:pt idx="20" formatCode="0">
                  <c:v>34.799999999999997</c:v>
                </c:pt>
                <c:pt idx="21" formatCode="0">
                  <c:v>53.3</c:v>
                </c:pt>
                <c:pt idx="23" formatCode="0">
                  <c:v>47.9</c:v>
                </c:pt>
                <c:pt idx="24" formatCode="0">
                  <c:v>45.9</c:v>
                </c:pt>
                <c:pt idx="25" formatCode="0">
                  <c:v>46</c:v>
                </c:pt>
                <c:pt idx="26" formatCode="0">
                  <c:v>36.1</c:v>
                </c:pt>
                <c:pt idx="27" formatCode="0">
                  <c:v>22.8</c:v>
                </c:pt>
                <c:pt idx="29" formatCode="0">
                  <c:v>39.700000000000003</c:v>
                </c:pt>
                <c:pt idx="30" formatCode="0">
                  <c:v>37.4</c:v>
                </c:pt>
                <c:pt idx="31" formatCode="0">
                  <c:v>39.9</c:v>
                </c:pt>
                <c:pt idx="32" formatCode="0">
                  <c:v>37.200000000000003</c:v>
                </c:pt>
                <c:pt idx="33" formatCode="0">
                  <c:v>50.2</c:v>
                </c:pt>
                <c:pt idx="35" formatCode="0">
                  <c:v>39.700000000000003</c:v>
                </c:pt>
                <c:pt idx="36" formatCode="0">
                  <c:v>49.7</c:v>
                </c:pt>
                <c:pt idx="37" formatCode="0">
                  <c:v>28.8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A92-4628-96E2-BF061BD307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4949872"/>
        <c:axId val="1"/>
      </c:barChart>
      <c:catAx>
        <c:axId val="594949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t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8860741518556472"/>
              <c:y val="0.94122355671159019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1"/>
        <c:majorTickMark val="out"/>
        <c:minorTickMark val="none"/>
        <c:tickLblPos val="high"/>
        <c:txPr>
          <a:bodyPr/>
          <a:lstStyle/>
          <a:p>
            <a:pPr>
              <a:defRPr sz="900"/>
            </a:pPr>
            <a:endParaRPr lang="lv-LV"/>
          </a:p>
        </c:txPr>
        <c:crossAx val="594949872"/>
        <c:crossesAt val="120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legend>
      <c:legendPos val="t"/>
      <c:layout>
        <c:manualLayout>
          <c:xMode val="edge"/>
          <c:yMode val="edge"/>
          <c:x val="0.38882082020758951"/>
          <c:y val="5.0282916719026773E-2"/>
          <c:w val="0.36643706833528361"/>
          <c:h val="3.9111020066688131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6795548955713327"/>
          <c:y val="8.7556113905755448E-2"/>
          <c:w val="0.81691114079916671"/>
          <c:h val="0.83688490739674493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F8993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6ABDC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C24C-4B7F-B186-9ED7BCE1CD94}"/>
              </c:ext>
            </c:extLst>
          </c:dPt>
          <c:dPt>
            <c:idx val="1"/>
            <c:invertIfNegative val="0"/>
            <c:bubble3D val="0"/>
            <c:spPr>
              <a:solidFill>
                <a:srgbClr val="76ABDC"/>
              </a:solidFill>
            </c:spPr>
            <c:extLst>
              <c:ext xmlns:c16="http://schemas.microsoft.com/office/drawing/2014/chart" uri="{C3380CC4-5D6E-409C-BE32-E72D297353CC}">
                <c16:uniqueId val="{00000002-C24C-4B7F-B186-9ED7BCE1CD94}"/>
              </c:ext>
            </c:extLst>
          </c:dPt>
          <c:dPt>
            <c:idx val="2"/>
            <c:invertIfNegative val="0"/>
            <c:bubble3D val="0"/>
            <c:spPr>
              <a:solidFill>
                <a:srgbClr val="76ABDC"/>
              </a:solidFill>
            </c:spPr>
            <c:extLst>
              <c:ext xmlns:c16="http://schemas.microsoft.com/office/drawing/2014/chart" uri="{C3380CC4-5D6E-409C-BE32-E72D297353CC}">
                <c16:uniqueId val="{00000003-C24C-4B7F-B186-9ED7BCE1CD94}"/>
              </c:ext>
            </c:extLst>
          </c:dPt>
          <c:dPt>
            <c:idx val="3"/>
            <c:invertIfNegative val="0"/>
            <c:bubble3D val="0"/>
            <c:spPr>
              <a:solidFill>
                <a:srgbClr val="76ABDC"/>
              </a:solidFill>
            </c:spPr>
            <c:extLst>
              <c:ext xmlns:c16="http://schemas.microsoft.com/office/drawing/2014/chart" uri="{C3380CC4-5D6E-409C-BE32-E72D297353CC}">
                <c16:uniqueId val="{00000004-C24C-4B7F-B186-9ED7BCE1CD94}"/>
              </c:ext>
            </c:extLst>
          </c:dPt>
          <c:dPt>
            <c:idx val="4"/>
            <c:invertIfNegative val="0"/>
            <c:bubble3D val="0"/>
            <c:spPr>
              <a:solidFill>
                <a:srgbClr val="76ABDC"/>
              </a:solidFill>
            </c:spPr>
            <c:extLst>
              <c:ext xmlns:c16="http://schemas.microsoft.com/office/drawing/2014/chart" uri="{C3380CC4-5D6E-409C-BE32-E72D297353CC}">
                <c16:uniqueId val="{00000005-C24C-4B7F-B186-9ED7BCE1CD94}"/>
              </c:ext>
            </c:extLst>
          </c:dPt>
          <c:dPt>
            <c:idx val="5"/>
            <c:invertIfNegative val="0"/>
            <c:bubble3D val="0"/>
            <c:spPr>
              <a:solidFill>
                <a:srgbClr val="76ABDC"/>
              </a:solidFill>
            </c:spPr>
            <c:extLst>
              <c:ext xmlns:c16="http://schemas.microsoft.com/office/drawing/2014/chart" uri="{C3380CC4-5D6E-409C-BE32-E72D297353CC}">
                <c16:uniqueId val="{00000006-C24C-4B7F-B186-9ED7BCE1CD94}"/>
              </c:ext>
            </c:extLst>
          </c:dPt>
          <c:dPt>
            <c:idx val="6"/>
            <c:invertIfNegative val="0"/>
            <c:bubble3D val="0"/>
            <c:spPr>
              <a:solidFill>
                <a:srgbClr val="ED7D31">
                  <a:lumMod val="75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8-C24C-4B7F-B186-9ED7BCE1CD94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A-C24C-4B7F-B186-9ED7BCE1CD94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C24C-4B7F-B186-9ED7BCE1CD94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C24C-4B7F-B186-9ED7BCE1CD94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C24C-4B7F-B186-9ED7BCE1CD94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C24C-4B7F-B186-9ED7BCE1CD94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C24C-4B7F-B186-9ED7BCE1CD94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C24C-4B7F-B186-9ED7BCE1CD94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C24C-4B7F-B186-9ED7BCE1CD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dati'!$S$1329:$S$1336</c:f>
              <c:strCache>
                <c:ptCount val="8"/>
                <c:pt idx="0">
                  <c:v>Ar dīzeli</c:v>
                </c:pt>
                <c:pt idx="1">
                  <c:v>Ar benzīnu</c:v>
                </c:pt>
                <c:pt idx="2">
                  <c:v>Hibrīdauto </c:v>
                </c:pt>
                <c:pt idx="3">
                  <c:v>Ar gāzi</c:v>
                </c:pt>
                <c:pt idx="4">
                  <c:v>Elektroauto</c:v>
                </c:pt>
                <c:pt idx="5">
                  <c:v>Plānojam, taču par degvielas veidu neesam domājuši</c:v>
                </c:pt>
                <c:pt idx="6">
                  <c:v>Neplānojam</c:v>
                </c:pt>
                <c:pt idx="7">
                  <c:v>Grūti pateikt</c:v>
                </c:pt>
              </c:strCache>
            </c:strRef>
          </c:cat>
          <c:val>
            <c:numRef>
              <c:f>'Grafiki + dati'!$T$1329:$T$1336</c:f>
              <c:numCache>
                <c:formatCode>0.0</c:formatCode>
                <c:ptCount val="8"/>
                <c:pt idx="0">
                  <c:v>10.1</c:v>
                </c:pt>
                <c:pt idx="1">
                  <c:v>5.4</c:v>
                </c:pt>
                <c:pt idx="2">
                  <c:v>2.8</c:v>
                </c:pt>
                <c:pt idx="3">
                  <c:v>1.7</c:v>
                </c:pt>
                <c:pt idx="4">
                  <c:v>1.5</c:v>
                </c:pt>
                <c:pt idx="5">
                  <c:v>11.1</c:v>
                </c:pt>
                <c:pt idx="6">
                  <c:v>64.099999999999994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24C-4B7F-B186-9ED7BCE1CD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30"/>
        <c:axId val="582184656"/>
        <c:axId val="1"/>
      </c:barChart>
      <c:catAx>
        <c:axId val="582184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7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9161848767684263"/>
              <c:y val="0.92932478525153051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82184656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911336039102229"/>
          <c:y val="9.5925418852509436E-2"/>
          <c:w val="0.79321976797349236"/>
          <c:h val="0.85063990597983963"/>
        </c:manualLayout>
      </c:layout>
      <c:barChart>
        <c:barDir val="bar"/>
        <c:grouping val="stacked"/>
        <c:varyColors val="0"/>
        <c:ser>
          <c:idx val="3"/>
          <c:order val="0"/>
          <c:tx>
            <c:strRef>
              <c:f>'Grafiki + dati'!$T$1354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dati'!$T$1355:$T$1392</c:f>
              <c:numCache>
                <c:formatCode>0</c:formatCode>
                <c:ptCount val="3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F-496D-9C41-40FCB67A225A}"/>
            </c:ext>
          </c:extLst>
        </c:ser>
        <c:ser>
          <c:idx val="0"/>
          <c:order val="1"/>
          <c:tx>
            <c:strRef>
              <c:f>'Grafiki + dati'!$U$1354</c:f>
              <c:strCache>
                <c:ptCount val="1"/>
                <c:pt idx="0">
                  <c:v>Ar dīzeli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dati'!$U$1355:$U$1392</c:f>
              <c:numCache>
                <c:formatCode>General</c:formatCode>
                <c:ptCount val="38"/>
                <c:pt idx="0" formatCode="0">
                  <c:v>10.1</c:v>
                </c:pt>
                <c:pt idx="2" formatCode="0">
                  <c:v>11.5</c:v>
                </c:pt>
                <c:pt idx="3" formatCode="0">
                  <c:v>8.9</c:v>
                </c:pt>
                <c:pt idx="5" formatCode="0">
                  <c:v>10.6</c:v>
                </c:pt>
                <c:pt idx="6" formatCode="0">
                  <c:v>12</c:v>
                </c:pt>
                <c:pt idx="7" formatCode="0">
                  <c:v>10.9</c:v>
                </c:pt>
                <c:pt idx="8" formatCode="0">
                  <c:v>14.7</c:v>
                </c:pt>
                <c:pt idx="9" formatCode="0">
                  <c:v>8.1999999999999993</c:v>
                </c:pt>
                <c:pt idx="10" formatCode="0">
                  <c:v>3.9</c:v>
                </c:pt>
                <c:pt idx="12" formatCode="0">
                  <c:v>11.3</c:v>
                </c:pt>
                <c:pt idx="13" formatCode="0">
                  <c:v>7.9</c:v>
                </c:pt>
                <c:pt idx="15" formatCode="0">
                  <c:v>11.5</c:v>
                </c:pt>
                <c:pt idx="16" formatCode="0">
                  <c:v>10.4</c:v>
                </c:pt>
                <c:pt idx="17" formatCode="0">
                  <c:v>9.1</c:v>
                </c:pt>
                <c:pt idx="19" formatCode="0">
                  <c:v>7.9</c:v>
                </c:pt>
                <c:pt idx="20" formatCode="0">
                  <c:v>13.3</c:v>
                </c:pt>
                <c:pt idx="21" formatCode="0">
                  <c:v>5.8</c:v>
                </c:pt>
                <c:pt idx="23" formatCode="0">
                  <c:v>5.7</c:v>
                </c:pt>
                <c:pt idx="24" formatCode="0">
                  <c:v>8.6999999999999993</c:v>
                </c:pt>
                <c:pt idx="25" formatCode="0">
                  <c:v>10</c:v>
                </c:pt>
                <c:pt idx="26" formatCode="0">
                  <c:v>12.6</c:v>
                </c:pt>
                <c:pt idx="27" formatCode="0">
                  <c:v>16.3</c:v>
                </c:pt>
                <c:pt idx="29" formatCode="0">
                  <c:v>8.1999999999999993</c:v>
                </c:pt>
                <c:pt idx="30" formatCode="0">
                  <c:v>12.9</c:v>
                </c:pt>
                <c:pt idx="31" formatCode="0">
                  <c:v>11.6</c:v>
                </c:pt>
                <c:pt idx="32" formatCode="0">
                  <c:v>12.3</c:v>
                </c:pt>
                <c:pt idx="33" formatCode="0">
                  <c:v>5.7</c:v>
                </c:pt>
                <c:pt idx="35" formatCode="0">
                  <c:v>8.1999999999999993</c:v>
                </c:pt>
                <c:pt idx="36" formatCode="0">
                  <c:v>8.1999999999999993</c:v>
                </c:pt>
                <c:pt idx="37" formatCode="0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D6F-496D-9C41-40FCB67A225A}"/>
            </c:ext>
          </c:extLst>
        </c:ser>
        <c:ser>
          <c:idx val="2"/>
          <c:order val="2"/>
          <c:tx>
            <c:strRef>
              <c:f>'Grafiki + dati'!$V$1354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dati'!$V$1355:$V$1392</c:f>
              <c:numCache>
                <c:formatCode>0</c:formatCode>
                <c:ptCount val="38"/>
                <c:pt idx="0">
                  <c:v>11.200000000000001</c:v>
                </c:pt>
                <c:pt idx="1">
                  <c:v>21.3</c:v>
                </c:pt>
                <c:pt idx="2">
                  <c:v>9.8000000000000007</c:v>
                </c:pt>
                <c:pt idx="3">
                  <c:v>12.4</c:v>
                </c:pt>
                <c:pt idx="4">
                  <c:v>21.3</c:v>
                </c:pt>
                <c:pt idx="5">
                  <c:v>10.700000000000001</c:v>
                </c:pt>
                <c:pt idx="6">
                  <c:v>9.3000000000000007</c:v>
                </c:pt>
                <c:pt idx="7">
                  <c:v>10.4</c:v>
                </c:pt>
                <c:pt idx="8">
                  <c:v>6.6000000000000014</c:v>
                </c:pt>
                <c:pt idx="9">
                  <c:v>13.100000000000001</c:v>
                </c:pt>
                <c:pt idx="10">
                  <c:v>17.399999999999999</c:v>
                </c:pt>
                <c:pt idx="11">
                  <c:v>21.3</c:v>
                </c:pt>
                <c:pt idx="12">
                  <c:v>10</c:v>
                </c:pt>
                <c:pt idx="13">
                  <c:v>13.4</c:v>
                </c:pt>
                <c:pt idx="14">
                  <c:v>21.3</c:v>
                </c:pt>
                <c:pt idx="15">
                  <c:v>9.8000000000000007</c:v>
                </c:pt>
                <c:pt idx="16">
                  <c:v>10.9</c:v>
                </c:pt>
                <c:pt idx="17">
                  <c:v>12.200000000000001</c:v>
                </c:pt>
                <c:pt idx="18">
                  <c:v>21.3</c:v>
                </c:pt>
                <c:pt idx="19">
                  <c:v>13.4</c:v>
                </c:pt>
                <c:pt idx="20">
                  <c:v>8</c:v>
                </c:pt>
                <c:pt idx="21">
                  <c:v>15.5</c:v>
                </c:pt>
                <c:pt idx="22">
                  <c:v>21.3</c:v>
                </c:pt>
                <c:pt idx="23">
                  <c:v>15.600000000000001</c:v>
                </c:pt>
                <c:pt idx="24">
                  <c:v>12.600000000000001</c:v>
                </c:pt>
                <c:pt idx="25">
                  <c:v>11.3</c:v>
                </c:pt>
                <c:pt idx="26">
                  <c:v>8.7000000000000011</c:v>
                </c:pt>
                <c:pt idx="27">
                  <c:v>5</c:v>
                </c:pt>
                <c:pt idx="28">
                  <c:v>21.3</c:v>
                </c:pt>
                <c:pt idx="29">
                  <c:v>13.100000000000001</c:v>
                </c:pt>
                <c:pt idx="30">
                  <c:v>8.4</c:v>
                </c:pt>
                <c:pt idx="31">
                  <c:v>9.7000000000000011</c:v>
                </c:pt>
                <c:pt idx="32">
                  <c:v>9</c:v>
                </c:pt>
                <c:pt idx="33">
                  <c:v>15.600000000000001</c:v>
                </c:pt>
                <c:pt idx="34">
                  <c:v>21.3</c:v>
                </c:pt>
                <c:pt idx="35">
                  <c:v>13.100000000000001</c:v>
                </c:pt>
                <c:pt idx="36">
                  <c:v>13.100000000000001</c:v>
                </c:pt>
                <c:pt idx="37">
                  <c:v>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D6F-496D-9C41-40FCB67A225A}"/>
            </c:ext>
          </c:extLst>
        </c:ser>
        <c:ser>
          <c:idx val="1"/>
          <c:order val="3"/>
          <c:tx>
            <c:strRef>
              <c:f>'Grafiki + dati'!$W$1354</c:f>
              <c:strCache>
                <c:ptCount val="1"/>
                <c:pt idx="0">
                  <c:v>Ar benzīnu</c:v>
                </c:pt>
              </c:strCache>
            </c:strRef>
          </c:tx>
          <c:spPr>
            <a:solidFill>
              <a:srgbClr val="5B9BD5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dati'!$W$1355:$W$1392</c:f>
              <c:numCache>
                <c:formatCode>General</c:formatCode>
                <c:ptCount val="38"/>
                <c:pt idx="0" formatCode="0">
                  <c:v>5.4</c:v>
                </c:pt>
                <c:pt idx="2" formatCode="0">
                  <c:v>6.8</c:v>
                </c:pt>
                <c:pt idx="3" formatCode="0">
                  <c:v>4</c:v>
                </c:pt>
                <c:pt idx="5" formatCode="0">
                  <c:v>9.6999999999999993</c:v>
                </c:pt>
                <c:pt idx="6" formatCode="0">
                  <c:v>8.4</c:v>
                </c:pt>
                <c:pt idx="7" formatCode="0">
                  <c:v>3</c:v>
                </c:pt>
                <c:pt idx="8" formatCode="0">
                  <c:v>6.9</c:v>
                </c:pt>
                <c:pt idx="9" formatCode="0">
                  <c:v>3.1</c:v>
                </c:pt>
                <c:pt idx="10" formatCode="0">
                  <c:v>3.8</c:v>
                </c:pt>
                <c:pt idx="12" formatCode="0">
                  <c:v>5.9</c:v>
                </c:pt>
                <c:pt idx="13" formatCode="0">
                  <c:v>4.3</c:v>
                </c:pt>
                <c:pt idx="15" formatCode="0">
                  <c:v>1.4</c:v>
                </c:pt>
                <c:pt idx="16" formatCode="0">
                  <c:v>5.2</c:v>
                </c:pt>
                <c:pt idx="17" formatCode="0">
                  <c:v>6.7</c:v>
                </c:pt>
                <c:pt idx="19" formatCode="0">
                  <c:v>7.1</c:v>
                </c:pt>
                <c:pt idx="20" formatCode="0">
                  <c:v>5.4</c:v>
                </c:pt>
                <c:pt idx="21" formatCode="0">
                  <c:v>4.3</c:v>
                </c:pt>
                <c:pt idx="23" formatCode="0">
                  <c:v>2.6</c:v>
                </c:pt>
                <c:pt idx="24" formatCode="0">
                  <c:v>3.5</c:v>
                </c:pt>
                <c:pt idx="25" formatCode="0">
                  <c:v>5.7</c:v>
                </c:pt>
                <c:pt idx="26" formatCode="0">
                  <c:v>2</c:v>
                </c:pt>
                <c:pt idx="27" formatCode="0">
                  <c:v>10.1</c:v>
                </c:pt>
                <c:pt idx="29" formatCode="0">
                  <c:v>6.6</c:v>
                </c:pt>
                <c:pt idx="30" formatCode="0">
                  <c:v>5.5</c:v>
                </c:pt>
                <c:pt idx="31" formatCode="0">
                  <c:v>3.7</c:v>
                </c:pt>
                <c:pt idx="32" formatCode="0">
                  <c:v>7.7</c:v>
                </c:pt>
                <c:pt idx="33" formatCode="0">
                  <c:v>1.4</c:v>
                </c:pt>
                <c:pt idx="35" formatCode="0">
                  <c:v>6.6</c:v>
                </c:pt>
                <c:pt idx="36" formatCode="0">
                  <c:v>4.8</c:v>
                </c:pt>
                <c:pt idx="37" formatCode="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D6F-496D-9C41-40FCB67A225A}"/>
            </c:ext>
          </c:extLst>
        </c:ser>
        <c:ser>
          <c:idx val="4"/>
          <c:order val="4"/>
          <c:tx>
            <c:strRef>
              <c:f>'Grafiki + dati'!$X$1354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dati'!$X$1355:$X$1392</c:f>
              <c:numCache>
                <c:formatCode>0</c:formatCode>
                <c:ptCount val="38"/>
                <c:pt idx="0">
                  <c:v>9.6999999999999993</c:v>
                </c:pt>
                <c:pt idx="1">
                  <c:v>15.1</c:v>
                </c:pt>
                <c:pt idx="2">
                  <c:v>8.3000000000000007</c:v>
                </c:pt>
                <c:pt idx="3">
                  <c:v>11.1</c:v>
                </c:pt>
                <c:pt idx="4">
                  <c:v>15.1</c:v>
                </c:pt>
                <c:pt idx="5">
                  <c:v>5.4</c:v>
                </c:pt>
                <c:pt idx="6">
                  <c:v>6.6999999999999993</c:v>
                </c:pt>
                <c:pt idx="7">
                  <c:v>12.1</c:v>
                </c:pt>
                <c:pt idx="8">
                  <c:v>8.1999999999999993</c:v>
                </c:pt>
                <c:pt idx="9">
                  <c:v>12</c:v>
                </c:pt>
                <c:pt idx="10">
                  <c:v>11.3</c:v>
                </c:pt>
                <c:pt idx="11">
                  <c:v>15.1</c:v>
                </c:pt>
                <c:pt idx="12">
                  <c:v>9.1999999999999993</c:v>
                </c:pt>
                <c:pt idx="13">
                  <c:v>10.8</c:v>
                </c:pt>
                <c:pt idx="14">
                  <c:v>15.1</c:v>
                </c:pt>
                <c:pt idx="15">
                  <c:v>13.7</c:v>
                </c:pt>
                <c:pt idx="16">
                  <c:v>9.8999999999999986</c:v>
                </c:pt>
                <c:pt idx="17">
                  <c:v>8.3999999999999986</c:v>
                </c:pt>
                <c:pt idx="18">
                  <c:v>15.1</c:v>
                </c:pt>
                <c:pt idx="19">
                  <c:v>8</c:v>
                </c:pt>
                <c:pt idx="20">
                  <c:v>9.6999999999999993</c:v>
                </c:pt>
                <c:pt idx="21">
                  <c:v>10.8</c:v>
                </c:pt>
                <c:pt idx="22">
                  <c:v>15.1</c:v>
                </c:pt>
                <c:pt idx="23">
                  <c:v>12.5</c:v>
                </c:pt>
                <c:pt idx="24">
                  <c:v>11.6</c:v>
                </c:pt>
                <c:pt idx="25">
                  <c:v>9.3999999999999986</c:v>
                </c:pt>
                <c:pt idx="26">
                  <c:v>13.1</c:v>
                </c:pt>
                <c:pt idx="27">
                  <c:v>5</c:v>
                </c:pt>
                <c:pt idx="28">
                  <c:v>15.1</c:v>
                </c:pt>
                <c:pt idx="29">
                  <c:v>8.5</c:v>
                </c:pt>
                <c:pt idx="30">
                  <c:v>9.6</c:v>
                </c:pt>
                <c:pt idx="31">
                  <c:v>11.399999999999999</c:v>
                </c:pt>
                <c:pt idx="32">
                  <c:v>7.3999999999999995</c:v>
                </c:pt>
                <c:pt idx="33">
                  <c:v>13.7</c:v>
                </c:pt>
                <c:pt idx="34">
                  <c:v>15.1</c:v>
                </c:pt>
                <c:pt idx="35">
                  <c:v>8.5</c:v>
                </c:pt>
                <c:pt idx="36">
                  <c:v>10.3</c:v>
                </c:pt>
                <c:pt idx="37">
                  <c:v>10.399999999999999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6F-496D-9C41-40FCB67A225A}"/>
            </c:ext>
          </c:extLst>
        </c:ser>
        <c:ser>
          <c:idx val="5"/>
          <c:order val="5"/>
          <c:tx>
            <c:strRef>
              <c:f>'Grafiki + dati'!$Y$1354</c:f>
              <c:strCache>
                <c:ptCount val="1"/>
                <c:pt idx="0">
                  <c:v>Hibrīdauto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dati'!$Y$1355:$Y$1392</c:f>
              <c:numCache>
                <c:formatCode>General</c:formatCode>
                <c:ptCount val="38"/>
                <c:pt idx="0" formatCode="0">
                  <c:v>2.8</c:v>
                </c:pt>
                <c:pt idx="2" formatCode="0">
                  <c:v>3.7</c:v>
                </c:pt>
                <c:pt idx="3" formatCode="0">
                  <c:v>2</c:v>
                </c:pt>
                <c:pt idx="5" formatCode="0">
                  <c:v>0</c:v>
                </c:pt>
                <c:pt idx="6" formatCode="0">
                  <c:v>5.8</c:v>
                </c:pt>
                <c:pt idx="7" formatCode="0">
                  <c:v>5.5</c:v>
                </c:pt>
                <c:pt idx="8" formatCode="0">
                  <c:v>2.6</c:v>
                </c:pt>
                <c:pt idx="9" formatCode="0">
                  <c:v>1</c:v>
                </c:pt>
                <c:pt idx="10" formatCode="0">
                  <c:v>0.5</c:v>
                </c:pt>
                <c:pt idx="12" formatCode="0">
                  <c:v>2.6</c:v>
                </c:pt>
                <c:pt idx="13" formatCode="0">
                  <c:v>3.3</c:v>
                </c:pt>
                <c:pt idx="15" formatCode="0">
                  <c:v>0</c:v>
                </c:pt>
                <c:pt idx="16" formatCode="0">
                  <c:v>2.1</c:v>
                </c:pt>
                <c:pt idx="17" formatCode="0">
                  <c:v>5.6</c:v>
                </c:pt>
                <c:pt idx="19" formatCode="0">
                  <c:v>2.8</c:v>
                </c:pt>
                <c:pt idx="20" formatCode="0">
                  <c:v>3.8</c:v>
                </c:pt>
                <c:pt idx="21" formatCode="0">
                  <c:v>1.1000000000000001</c:v>
                </c:pt>
                <c:pt idx="23" formatCode="0">
                  <c:v>2.9</c:v>
                </c:pt>
                <c:pt idx="24" formatCode="0">
                  <c:v>0.5</c:v>
                </c:pt>
                <c:pt idx="25" formatCode="0">
                  <c:v>1.1000000000000001</c:v>
                </c:pt>
                <c:pt idx="26" formatCode="0">
                  <c:v>2.2999999999999998</c:v>
                </c:pt>
                <c:pt idx="27" formatCode="0">
                  <c:v>8.6</c:v>
                </c:pt>
                <c:pt idx="29" formatCode="0">
                  <c:v>6</c:v>
                </c:pt>
                <c:pt idx="30" formatCode="0">
                  <c:v>2</c:v>
                </c:pt>
                <c:pt idx="31" formatCode="0">
                  <c:v>1.6</c:v>
                </c:pt>
                <c:pt idx="32" formatCode="0">
                  <c:v>0.6</c:v>
                </c:pt>
                <c:pt idx="33" formatCode="0">
                  <c:v>0</c:v>
                </c:pt>
                <c:pt idx="35" formatCode="0">
                  <c:v>6</c:v>
                </c:pt>
                <c:pt idx="36" formatCode="0">
                  <c:v>0.9</c:v>
                </c:pt>
                <c:pt idx="37" formatCode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D6F-496D-9C41-40FCB67A225A}"/>
            </c:ext>
          </c:extLst>
        </c:ser>
        <c:ser>
          <c:idx val="6"/>
          <c:order val="6"/>
          <c:tx>
            <c:strRef>
              <c:f>'Grafiki + dati'!$Z$1354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dati'!$Z$1355:$Z$1392</c:f>
              <c:numCache>
                <c:formatCode>0</c:formatCode>
                <c:ptCount val="38"/>
                <c:pt idx="0">
                  <c:v>10.8</c:v>
                </c:pt>
                <c:pt idx="1">
                  <c:v>13.6</c:v>
                </c:pt>
                <c:pt idx="2">
                  <c:v>9.8999999999999986</c:v>
                </c:pt>
                <c:pt idx="3">
                  <c:v>11.6</c:v>
                </c:pt>
                <c:pt idx="4">
                  <c:v>13.6</c:v>
                </c:pt>
                <c:pt idx="5">
                  <c:v>13.6</c:v>
                </c:pt>
                <c:pt idx="6">
                  <c:v>7.8</c:v>
                </c:pt>
                <c:pt idx="7">
                  <c:v>8.1</c:v>
                </c:pt>
                <c:pt idx="8">
                  <c:v>11</c:v>
                </c:pt>
                <c:pt idx="9">
                  <c:v>12.6</c:v>
                </c:pt>
                <c:pt idx="10">
                  <c:v>13.1</c:v>
                </c:pt>
                <c:pt idx="11">
                  <c:v>13.6</c:v>
                </c:pt>
                <c:pt idx="12">
                  <c:v>11</c:v>
                </c:pt>
                <c:pt idx="13">
                  <c:v>10.3</c:v>
                </c:pt>
                <c:pt idx="14">
                  <c:v>13.6</c:v>
                </c:pt>
                <c:pt idx="15">
                  <c:v>13.6</c:v>
                </c:pt>
                <c:pt idx="16">
                  <c:v>11.5</c:v>
                </c:pt>
                <c:pt idx="17">
                  <c:v>8</c:v>
                </c:pt>
                <c:pt idx="18">
                  <c:v>13.6</c:v>
                </c:pt>
                <c:pt idx="19">
                  <c:v>10.8</c:v>
                </c:pt>
                <c:pt idx="20">
                  <c:v>9.8000000000000007</c:v>
                </c:pt>
                <c:pt idx="21">
                  <c:v>12.5</c:v>
                </c:pt>
                <c:pt idx="22">
                  <c:v>13.6</c:v>
                </c:pt>
                <c:pt idx="23">
                  <c:v>10.7</c:v>
                </c:pt>
                <c:pt idx="24">
                  <c:v>13.1</c:v>
                </c:pt>
                <c:pt idx="25">
                  <c:v>12.5</c:v>
                </c:pt>
                <c:pt idx="26">
                  <c:v>11.3</c:v>
                </c:pt>
                <c:pt idx="27">
                  <c:v>5</c:v>
                </c:pt>
                <c:pt idx="28">
                  <c:v>13.6</c:v>
                </c:pt>
                <c:pt idx="29">
                  <c:v>7.6</c:v>
                </c:pt>
                <c:pt idx="30">
                  <c:v>11.6</c:v>
                </c:pt>
                <c:pt idx="31">
                  <c:v>12</c:v>
                </c:pt>
                <c:pt idx="32">
                  <c:v>13</c:v>
                </c:pt>
                <c:pt idx="33">
                  <c:v>13.6</c:v>
                </c:pt>
                <c:pt idx="34">
                  <c:v>13.6</c:v>
                </c:pt>
                <c:pt idx="35">
                  <c:v>7.6</c:v>
                </c:pt>
                <c:pt idx="36">
                  <c:v>12.7</c:v>
                </c:pt>
                <c:pt idx="37">
                  <c:v>11.899999999999999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6F-496D-9C41-40FCB67A225A}"/>
            </c:ext>
          </c:extLst>
        </c:ser>
        <c:ser>
          <c:idx val="7"/>
          <c:order val="7"/>
          <c:tx>
            <c:strRef>
              <c:f>'Grafiki + dati'!$AA$1354</c:f>
              <c:strCache>
                <c:ptCount val="1"/>
                <c:pt idx="0">
                  <c:v>Ar gāzi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dati'!$AA$1355:$AA$1392</c:f>
              <c:numCache>
                <c:formatCode>General</c:formatCode>
                <c:ptCount val="38"/>
                <c:pt idx="0" formatCode="0">
                  <c:v>1.7</c:v>
                </c:pt>
                <c:pt idx="2" formatCode="0">
                  <c:v>1.5</c:v>
                </c:pt>
                <c:pt idx="3" formatCode="0">
                  <c:v>1.9</c:v>
                </c:pt>
                <c:pt idx="5" formatCode="0">
                  <c:v>1.2</c:v>
                </c:pt>
                <c:pt idx="6" formatCode="0">
                  <c:v>3.1</c:v>
                </c:pt>
                <c:pt idx="7" formatCode="0">
                  <c:v>1.8</c:v>
                </c:pt>
                <c:pt idx="8" formatCode="0">
                  <c:v>1.5</c:v>
                </c:pt>
                <c:pt idx="9" formatCode="0">
                  <c:v>1.5</c:v>
                </c:pt>
                <c:pt idx="10" formatCode="0">
                  <c:v>0.9</c:v>
                </c:pt>
                <c:pt idx="12" formatCode="0">
                  <c:v>2.4</c:v>
                </c:pt>
                <c:pt idx="13" formatCode="0">
                  <c:v>0.7</c:v>
                </c:pt>
                <c:pt idx="15" formatCode="0">
                  <c:v>2.2999999999999998</c:v>
                </c:pt>
                <c:pt idx="16" formatCode="0">
                  <c:v>1.1000000000000001</c:v>
                </c:pt>
                <c:pt idx="17" formatCode="0">
                  <c:v>3.1</c:v>
                </c:pt>
                <c:pt idx="19" formatCode="0">
                  <c:v>1.8</c:v>
                </c:pt>
                <c:pt idx="20" formatCode="0">
                  <c:v>1.8</c:v>
                </c:pt>
                <c:pt idx="21" formatCode="0">
                  <c:v>1.6</c:v>
                </c:pt>
                <c:pt idx="23" formatCode="0">
                  <c:v>1.3</c:v>
                </c:pt>
                <c:pt idx="24" formatCode="0">
                  <c:v>0.5</c:v>
                </c:pt>
                <c:pt idx="25" formatCode="0">
                  <c:v>1.1000000000000001</c:v>
                </c:pt>
                <c:pt idx="26" formatCode="0">
                  <c:v>4.3</c:v>
                </c:pt>
                <c:pt idx="27" formatCode="0">
                  <c:v>2.1</c:v>
                </c:pt>
                <c:pt idx="29" formatCode="0">
                  <c:v>2.2999999999999998</c:v>
                </c:pt>
                <c:pt idx="30" formatCode="0">
                  <c:v>3.1</c:v>
                </c:pt>
                <c:pt idx="31" formatCode="0">
                  <c:v>0</c:v>
                </c:pt>
                <c:pt idx="32" formatCode="0">
                  <c:v>0</c:v>
                </c:pt>
                <c:pt idx="33" formatCode="0">
                  <c:v>0.7</c:v>
                </c:pt>
                <c:pt idx="35" formatCode="0">
                  <c:v>2.2999999999999998</c:v>
                </c:pt>
                <c:pt idx="36" formatCode="0">
                  <c:v>1.2</c:v>
                </c:pt>
                <c:pt idx="37" formatCode="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D6F-496D-9C41-40FCB67A225A}"/>
            </c:ext>
          </c:extLst>
        </c:ser>
        <c:ser>
          <c:idx val="8"/>
          <c:order val="8"/>
          <c:tx>
            <c:strRef>
              <c:f>'Grafiki + dati'!$AB$1354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dati'!$AB$1355:$AB$1392</c:f>
              <c:numCache>
                <c:formatCode>0</c:formatCode>
                <c:ptCount val="38"/>
                <c:pt idx="0">
                  <c:v>7.6</c:v>
                </c:pt>
                <c:pt idx="1">
                  <c:v>9.3000000000000007</c:v>
                </c:pt>
                <c:pt idx="2">
                  <c:v>7.8</c:v>
                </c:pt>
                <c:pt idx="3">
                  <c:v>7.4</c:v>
                </c:pt>
                <c:pt idx="4">
                  <c:v>9.3000000000000007</c:v>
                </c:pt>
                <c:pt idx="5">
                  <c:v>8.1</c:v>
                </c:pt>
                <c:pt idx="6">
                  <c:v>6.1999999999999993</c:v>
                </c:pt>
                <c:pt idx="7">
                  <c:v>7.5</c:v>
                </c:pt>
                <c:pt idx="8">
                  <c:v>7.8</c:v>
                </c:pt>
                <c:pt idx="9">
                  <c:v>7.8</c:v>
                </c:pt>
                <c:pt idx="10">
                  <c:v>8.4</c:v>
                </c:pt>
                <c:pt idx="11">
                  <c:v>9.3000000000000007</c:v>
                </c:pt>
                <c:pt idx="12">
                  <c:v>6.9</c:v>
                </c:pt>
                <c:pt idx="13">
                  <c:v>8.6</c:v>
                </c:pt>
                <c:pt idx="14">
                  <c:v>9.3000000000000007</c:v>
                </c:pt>
                <c:pt idx="15">
                  <c:v>7</c:v>
                </c:pt>
                <c:pt idx="16">
                  <c:v>8.1999999999999993</c:v>
                </c:pt>
                <c:pt idx="17">
                  <c:v>6.1999999999999993</c:v>
                </c:pt>
                <c:pt idx="18">
                  <c:v>9.3000000000000007</c:v>
                </c:pt>
                <c:pt idx="19">
                  <c:v>7.5</c:v>
                </c:pt>
                <c:pt idx="20">
                  <c:v>7.5</c:v>
                </c:pt>
                <c:pt idx="21">
                  <c:v>7.6999999999999993</c:v>
                </c:pt>
                <c:pt idx="22">
                  <c:v>9.3000000000000007</c:v>
                </c:pt>
                <c:pt idx="23">
                  <c:v>8</c:v>
                </c:pt>
                <c:pt idx="24">
                  <c:v>8.8000000000000007</c:v>
                </c:pt>
                <c:pt idx="25">
                  <c:v>8.1999999999999993</c:v>
                </c:pt>
                <c:pt idx="26">
                  <c:v>5</c:v>
                </c:pt>
                <c:pt idx="27">
                  <c:v>7.1999999999999993</c:v>
                </c:pt>
                <c:pt idx="28">
                  <c:v>9.3000000000000007</c:v>
                </c:pt>
                <c:pt idx="29">
                  <c:v>7</c:v>
                </c:pt>
                <c:pt idx="30">
                  <c:v>6.1999999999999993</c:v>
                </c:pt>
                <c:pt idx="31">
                  <c:v>9.3000000000000007</c:v>
                </c:pt>
                <c:pt idx="32">
                  <c:v>9.3000000000000007</c:v>
                </c:pt>
                <c:pt idx="33">
                  <c:v>8.6</c:v>
                </c:pt>
                <c:pt idx="34">
                  <c:v>9.3000000000000007</c:v>
                </c:pt>
                <c:pt idx="35">
                  <c:v>7</c:v>
                </c:pt>
                <c:pt idx="36">
                  <c:v>8.1</c:v>
                </c:pt>
                <c:pt idx="37">
                  <c:v>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6F-496D-9C41-40FCB67A225A}"/>
            </c:ext>
          </c:extLst>
        </c:ser>
        <c:ser>
          <c:idx val="9"/>
          <c:order val="9"/>
          <c:tx>
            <c:strRef>
              <c:f>'Grafiki + dati'!$AC$1354</c:f>
              <c:strCache>
                <c:ptCount val="1"/>
                <c:pt idx="0">
                  <c:v>Elektroauto</c:v>
                </c:pt>
              </c:strCache>
            </c:strRef>
          </c:tx>
          <c:spPr>
            <a:solidFill>
              <a:srgbClr val="EE9292"/>
            </a:solidFill>
            <a:ln>
              <a:noFill/>
            </a:ln>
            <a:effectLst/>
          </c:spPr>
          <c:invertIfNegative val="0"/>
          <c:dLbls>
            <c:dLbl>
              <c:idx val="33"/>
              <c:layout>
                <c:manualLayout>
                  <c:x val="5.3723940504670003E-3"/>
                  <c:y val="1.58112741025086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D6F-496D-9C41-40FCB67A225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dati'!$AC$1355:$AC$1392</c:f>
              <c:numCache>
                <c:formatCode>General</c:formatCode>
                <c:ptCount val="38"/>
                <c:pt idx="0" formatCode="0">
                  <c:v>1.5</c:v>
                </c:pt>
                <c:pt idx="2" formatCode="0">
                  <c:v>2.2000000000000002</c:v>
                </c:pt>
                <c:pt idx="3" formatCode="0">
                  <c:v>0.8</c:v>
                </c:pt>
                <c:pt idx="5" formatCode="0">
                  <c:v>4.3</c:v>
                </c:pt>
                <c:pt idx="6" formatCode="0">
                  <c:v>1.3</c:v>
                </c:pt>
                <c:pt idx="7" formatCode="0">
                  <c:v>1.2</c:v>
                </c:pt>
                <c:pt idx="8" formatCode="0">
                  <c:v>1</c:v>
                </c:pt>
                <c:pt idx="9" formatCode="0">
                  <c:v>0.5</c:v>
                </c:pt>
                <c:pt idx="10" formatCode="0">
                  <c:v>2</c:v>
                </c:pt>
                <c:pt idx="12" formatCode="0">
                  <c:v>1.7</c:v>
                </c:pt>
                <c:pt idx="13" formatCode="0">
                  <c:v>0.7</c:v>
                </c:pt>
                <c:pt idx="15" formatCode="0">
                  <c:v>1.3</c:v>
                </c:pt>
                <c:pt idx="16" formatCode="0">
                  <c:v>1.3</c:v>
                </c:pt>
                <c:pt idx="17" formatCode="0">
                  <c:v>1.9</c:v>
                </c:pt>
                <c:pt idx="19" formatCode="0">
                  <c:v>1.3</c:v>
                </c:pt>
                <c:pt idx="20" formatCode="0">
                  <c:v>1.4</c:v>
                </c:pt>
                <c:pt idx="21" formatCode="0">
                  <c:v>1.7</c:v>
                </c:pt>
                <c:pt idx="23" formatCode="0">
                  <c:v>0.6</c:v>
                </c:pt>
                <c:pt idx="24" formatCode="0">
                  <c:v>2.7</c:v>
                </c:pt>
                <c:pt idx="25" formatCode="0">
                  <c:v>0</c:v>
                </c:pt>
                <c:pt idx="26" formatCode="0">
                  <c:v>0.5</c:v>
                </c:pt>
                <c:pt idx="27" formatCode="0">
                  <c:v>2.2000000000000002</c:v>
                </c:pt>
                <c:pt idx="29" formatCode="0">
                  <c:v>1.8</c:v>
                </c:pt>
                <c:pt idx="30" formatCode="0">
                  <c:v>0.7</c:v>
                </c:pt>
                <c:pt idx="31" formatCode="0">
                  <c:v>4.2</c:v>
                </c:pt>
                <c:pt idx="32" formatCode="0">
                  <c:v>0</c:v>
                </c:pt>
                <c:pt idx="33" formatCode="0">
                  <c:v>0.7</c:v>
                </c:pt>
                <c:pt idx="35" formatCode="0">
                  <c:v>1.8</c:v>
                </c:pt>
                <c:pt idx="36" formatCode="0">
                  <c:v>1.7</c:v>
                </c:pt>
                <c:pt idx="37" formatCode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D6F-496D-9C41-40FCB67A225A}"/>
            </c:ext>
          </c:extLst>
        </c:ser>
        <c:ser>
          <c:idx val="10"/>
          <c:order val="10"/>
          <c:tx>
            <c:strRef>
              <c:f>'Grafiki + dati'!$AD$1354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dati'!$AD$1355:$AD$1392</c:f>
              <c:numCache>
                <c:formatCode>0</c:formatCode>
                <c:ptCount val="38"/>
                <c:pt idx="0">
                  <c:v>7.8</c:v>
                </c:pt>
                <c:pt idx="1">
                  <c:v>9.3000000000000007</c:v>
                </c:pt>
                <c:pt idx="2">
                  <c:v>7.1</c:v>
                </c:pt>
                <c:pt idx="3">
                  <c:v>8.5</c:v>
                </c:pt>
                <c:pt idx="4">
                  <c:v>9.3000000000000007</c:v>
                </c:pt>
                <c:pt idx="5">
                  <c:v>5</c:v>
                </c:pt>
                <c:pt idx="6">
                  <c:v>8</c:v>
                </c:pt>
                <c:pt idx="7">
                  <c:v>8.1</c:v>
                </c:pt>
                <c:pt idx="8">
                  <c:v>8.3000000000000007</c:v>
                </c:pt>
                <c:pt idx="9">
                  <c:v>8.8000000000000007</c:v>
                </c:pt>
                <c:pt idx="10">
                  <c:v>7.3</c:v>
                </c:pt>
                <c:pt idx="11">
                  <c:v>9.3000000000000007</c:v>
                </c:pt>
                <c:pt idx="12">
                  <c:v>7.6</c:v>
                </c:pt>
                <c:pt idx="13">
                  <c:v>8.6</c:v>
                </c:pt>
                <c:pt idx="14">
                  <c:v>9.3000000000000007</c:v>
                </c:pt>
                <c:pt idx="15">
                  <c:v>8</c:v>
                </c:pt>
                <c:pt idx="16">
                  <c:v>8</c:v>
                </c:pt>
                <c:pt idx="17">
                  <c:v>7.4</c:v>
                </c:pt>
                <c:pt idx="18">
                  <c:v>9.3000000000000007</c:v>
                </c:pt>
                <c:pt idx="19">
                  <c:v>8</c:v>
                </c:pt>
                <c:pt idx="20">
                  <c:v>7.9</c:v>
                </c:pt>
                <c:pt idx="21">
                  <c:v>7.6</c:v>
                </c:pt>
                <c:pt idx="22">
                  <c:v>9.3000000000000007</c:v>
                </c:pt>
                <c:pt idx="23">
                  <c:v>8.6999999999999993</c:v>
                </c:pt>
                <c:pt idx="24">
                  <c:v>6.6</c:v>
                </c:pt>
                <c:pt idx="25">
                  <c:v>9.3000000000000007</c:v>
                </c:pt>
                <c:pt idx="26">
                  <c:v>8.8000000000000007</c:v>
                </c:pt>
                <c:pt idx="27">
                  <c:v>7.1</c:v>
                </c:pt>
                <c:pt idx="28">
                  <c:v>9.3000000000000007</c:v>
                </c:pt>
                <c:pt idx="29">
                  <c:v>7.5</c:v>
                </c:pt>
                <c:pt idx="30">
                  <c:v>8.6</c:v>
                </c:pt>
                <c:pt idx="31">
                  <c:v>5.0999999999999996</c:v>
                </c:pt>
                <c:pt idx="32">
                  <c:v>9.3000000000000007</c:v>
                </c:pt>
                <c:pt idx="33">
                  <c:v>8.6</c:v>
                </c:pt>
                <c:pt idx="34">
                  <c:v>9.3000000000000007</c:v>
                </c:pt>
                <c:pt idx="35">
                  <c:v>7.5</c:v>
                </c:pt>
                <c:pt idx="36">
                  <c:v>7.6</c:v>
                </c:pt>
                <c:pt idx="37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D6F-496D-9C41-40FCB67A225A}"/>
            </c:ext>
          </c:extLst>
        </c:ser>
        <c:ser>
          <c:idx val="11"/>
          <c:order val="11"/>
          <c:tx>
            <c:strRef>
              <c:f>'Grafiki + dati'!$AE$1354</c:f>
              <c:strCache>
                <c:ptCount val="1"/>
                <c:pt idx="0">
                  <c:v>Plānojam, taču par degvielas veidu neesam domājuši</c:v>
                </c:pt>
              </c:strCache>
            </c:strRef>
          </c:tx>
          <c:spPr>
            <a:solidFill>
              <a:srgbClr val="70AD47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dati'!$AE$1355:$AE$1392</c:f>
              <c:numCache>
                <c:formatCode>General</c:formatCode>
                <c:ptCount val="38"/>
                <c:pt idx="0" formatCode="0">
                  <c:v>11.1</c:v>
                </c:pt>
                <c:pt idx="2" formatCode="0">
                  <c:v>12.6</c:v>
                </c:pt>
                <c:pt idx="3" formatCode="0">
                  <c:v>9.6</c:v>
                </c:pt>
                <c:pt idx="5" formatCode="0">
                  <c:v>10.9</c:v>
                </c:pt>
                <c:pt idx="6" formatCode="0">
                  <c:v>18.100000000000001</c:v>
                </c:pt>
                <c:pt idx="7" formatCode="0">
                  <c:v>16.100000000000001</c:v>
                </c:pt>
                <c:pt idx="8" formatCode="0">
                  <c:v>11.6</c:v>
                </c:pt>
                <c:pt idx="9" formatCode="0">
                  <c:v>7.4</c:v>
                </c:pt>
                <c:pt idx="10" formatCode="0">
                  <c:v>1.5</c:v>
                </c:pt>
                <c:pt idx="12" formatCode="0">
                  <c:v>12.3</c:v>
                </c:pt>
                <c:pt idx="13" formatCode="0">
                  <c:v>9</c:v>
                </c:pt>
                <c:pt idx="15" formatCode="0">
                  <c:v>10.3</c:v>
                </c:pt>
                <c:pt idx="16" formatCode="0">
                  <c:v>9.6999999999999993</c:v>
                </c:pt>
                <c:pt idx="17" formatCode="0">
                  <c:v>14.9</c:v>
                </c:pt>
                <c:pt idx="19" formatCode="0">
                  <c:v>11.4</c:v>
                </c:pt>
                <c:pt idx="20" formatCode="0">
                  <c:v>13.7</c:v>
                </c:pt>
                <c:pt idx="21" formatCode="0">
                  <c:v>6.1</c:v>
                </c:pt>
                <c:pt idx="23" formatCode="0">
                  <c:v>8.4</c:v>
                </c:pt>
                <c:pt idx="24" formatCode="0">
                  <c:v>9.6</c:v>
                </c:pt>
                <c:pt idx="25" formatCode="0">
                  <c:v>12.6</c:v>
                </c:pt>
                <c:pt idx="26" formatCode="0">
                  <c:v>11.3</c:v>
                </c:pt>
                <c:pt idx="27" formatCode="0">
                  <c:v>12.8</c:v>
                </c:pt>
                <c:pt idx="29" formatCode="0">
                  <c:v>11</c:v>
                </c:pt>
                <c:pt idx="30" formatCode="0">
                  <c:v>11.1</c:v>
                </c:pt>
                <c:pt idx="31" formatCode="0">
                  <c:v>9.5</c:v>
                </c:pt>
                <c:pt idx="32" formatCode="0">
                  <c:v>17.7</c:v>
                </c:pt>
                <c:pt idx="33" formatCode="0">
                  <c:v>6.5</c:v>
                </c:pt>
                <c:pt idx="35" formatCode="0">
                  <c:v>11</c:v>
                </c:pt>
                <c:pt idx="36" formatCode="0">
                  <c:v>10.6</c:v>
                </c:pt>
                <c:pt idx="37" formatCode="0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1D6F-496D-9C41-40FCB67A225A}"/>
            </c:ext>
          </c:extLst>
        </c:ser>
        <c:ser>
          <c:idx val="12"/>
          <c:order val="12"/>
          <c:tx>
            <c:strRef>
              <c:f>'Grafiki + dati'!$AF$1354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dati'!$AF$1355:$AF$1392</c:f>
              <c:numCache>
                <c:formatCode>0</c:formatCode>
                <c:ptCount val="38"/>
                <c:pt idx="0">
                  <c:v>12.000000000000002</c:v>
                </c:pt>
                <c:pt idx="1">
                  <c:v>23.1</c:v>
                </c:pt>
                <c:pt idx="2">
                  <c:v>10.500000000000002</c:v>
                </c:pt>
                <c:pt idx="3">
                  <c:v>13.500000000000002</c:v>
                </c:pt>
                <c:pt idx="4">
                  <c:v>23.1</c:v>
                </c:pt>
                <c:pt idx="5">
                  <c:v>12.200000000000001</c:v>
                </c:pt>
                <c:pt idx="6">
                  <c:v>5</c:v>
                </c:pt>
                <c:pt idx="7">
                  <c:v>7</c:v>
                </c:pt>
                <c:pt idx="8">
                  <c:v>11.500000000000002</c:v>
                </c:pt>
                <c:pt idx="9">
                  <c:v>15.700000000000001</c:v>
                </c:pt>
                <c:pt idx="10">
                  <c:v>21.6</c:v>
                </c:pt>
                <c:pt idx="11">
                  <c:v>23.1</c:v>
                </c:pt>
                <c:pt idx="12">
                  <c:v>10.8</c:v>
                </c:pt>
                <c:pt idx="13">
                  <c:v>14.100000000000001</c:v>
                </c:pt>
                <c:pt idx="14">
                  <c:v>23.1</c:v>
                </c:pt>
                <c:pt idx="15">
                  <c:v>12.8</c:v>
                </c:pt>
                <c:pt idx="16">
                  <c:v>13.400000000000002</c:v>
                </c:pt>
                <c:pt idx="17">
                  <c:v>8.2000000000000011</c:v>
                </c:pt>
                <c:pt idx="18">
                  <c:v>23.1</c:v>
                </c:pt>
                <c:pt idx="19">
                  <c:v>11.700000000000001</c:v>
                </c:pt>
                <c:pt idx="20">
                  <c:v>9.4000000000000021</c:v>
                </c:pt>
                <c:pt idx="21">
                  <c:v>17</c:v>
                </c:pt>
                <c:pt idx="22">
                  <c:v>23.1</c:v>
                </c:pt>
                <c:pt idx="23">
                  <c:v>14.700000000000001</c:v>
                </c:pt>
                <c:pt idx="24">
                  <c:v>13.500000000000002</c:v>
                </c:pt>
                <c:pt idx="25">
                  <c:v>10.500000000000002</c:v>
                </c:pt>
                <c:pt idx="26">
                  <c:v>11.8</c:v>
                </c:pt>
                <c:pt idx="27">
                  <c:v>10.3</c:v>
                </c:pt>
                <c:pt idx="28">
                  <c:v>23.1</c:v>
                </c:pt>
                <c:pt idx="29">
                  <c:v>12.100000000000001</c:v>
                </c:pt>
                <c:pt idx="30">
                  <c:v>12.000000000000002</c:v>
                </c:pt>
                <c:pt idx="31">
                  <c:v>13.600000000000001</c:v>
                </c:pt>
                <c:pt idx="32">
                  <c:v>5.4000000000000021</c:v>
                </c:pt>
                <c:pt idx="33">
                  <c:v>16.600000000000001</c:v>
                </c:pt>
                <c:pt idx="34">
                  <c:v>23.1</c:v>
                </c:pt>
                <c:pt idx="35">
                  <c:v>12.100000000000001</c:v>
                </c:pt>
                <c:pt idx="36">
                  <c:v>12.500000000000002</c:v>
                </c:pt>
                <c:pt idx="37">
                  <c:v>11.200000000000001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1D6F-496D-9C41-40FCB67A225A}"/>
            </c:ext>
          </c:extLst>
        </c:ser>
        <c:ser>
          <c:idx val="13"/>
          <c:order val="13"/>
          <c:tx>
            <c:strRef>
              <c:f>'Grafiki + dati'!$AG$1354</c:f>
              <c:strCache>
                <c:ptCount val="1"/>
                <c:pt idx="0">
                  <c:v>Neplānojam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dati'!$AG$1355:$AG$1392</c:f>
              <c:numCache>
                <c:formatCode>General</c:formatCode>
                <c:ptCount val="38"/>
                <c:pt idx="0" formatCode="0">
                  <c:v>64.099999999999994</c:v>
                </c:pt>
                <c:pt idx="2" formatCode="0">
                  <c:v>58.2</c:v>
                </c:pt>
                <c:pt idx="3" formatCode="0">
                  <c:v>69.7</c:v>
                </c:pt>
                <c:pt idx="5" formatCode="0">
                  <c:v>55.5</c:v>
                </c:pt>
                <c:pt idx="6" formatCode="0">
                  <c:v>48.7</c:v>
                </c:pt>
                <c:pt idx="7" formatCode="0">
                  <c:v>57.2</c:v>
                </c:pt>
                <c:pt idx="8" formatCode="0">
                  <c:v>58.3</c:v>
                </c:pt>
                <c:pt idx="9" formatCode="0">
                  <c:v>76.2</c:v>
                </c:pt>
                <c:pt idx="10" formatCode="0">
                  <c:v>86</c:v>
                </c:pt>
                <c:pt idx="12" formatCode="0">
                  <c:v>61.3</c:v>
                </c:pt>
                <c:pt idx="13" formatCode="0">
                  <c:v>69.5</c:v>
                </c:pt>
                <c:pt idx="15" formatCode="0">
                  <c:v>70.3</c:v>
                </c:pt>
                <c:pt idx="16" formatCode="0">
                  <c:v>66.5</c:v>
                </c:pt>
                <c:pt idx="17" formatCode="0">
                  <c:v>56.5</c:v>
                </c:pt>
                <c:pt idx="19" formatCode="0">
                  <c:v>65.400000000000006</c:v>
                </c:pt>
                <c:pt idx="20" formatCode="0">
                  <c:v>56.8</c:v>
                </c:pt>
                <c:pt idx="21" formatCode="0">
                  <c:v>76.5</c:v>
                </c:pt>
                <c:pt idx="23" formatCode="0">
                  <c:v>75</c:v>
                </c:pt>
                <c:pt idx="24" formatCode="0">
                  <c:v>70</c:v>
                </c:pt>
                <c:pt idx="25" formatCode="0">
                  <c:v>66.599999999999994</c:v>
                </c:pt>
                <c:pt idx="26" formatCode="0">
                  <c:v>65.5</c:v>
                </c:pt>
                <c:pt idx="27" formatCode="0">
                  <c:v>45.6</c:v>
                </c:pt>
                <c:pt idx="29" formatCode="0">
                  <c:v>61.8</c:v>
                </c:pt>
                <c:pt idx="30" formatCode="0">
                  <c:v>62.1</c:v>
                </c:pt>
                <c:pt idx="31" formatCode="0">
                  <c:v>63.4</c:v>
                </c:pt>
                <c:pt idx="32" formatCode="0">
                  <c:v>59.3</c:v>
                </c:pt>
                <c:pt idx="33" formatCode="0">
                  <c:v>79.3</c:v>
                </c:pt>
                <c:pt idx="35" formatCode="0">
                  <c:v>61.8</c:v>
                </c:pt>
                <c:pt idx="36" formatCode="0">
                  <c:v>68</c:v>
                </c:pt>
                <c:pt idx="37" formatCode="0">
                  <c:v>61.9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1D6F-496D-9C41-40FCB67A225A}"/>
            </c:ext>
          </c:extLst>
        </c:ser>
        <c:ser>
          <c:idx val="14"/>
          <c:order val="14"/>
          <c:tx>
            <c:strRef>
              <c:f>'Grafiki + dati'!$AH$1354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dati'!$AH$1355:$AH$1392</c:f>
              <c:numCache>
                <c:formatCode>0</c:formatCode>
                <c:ptCount val="38"/>
                <c:pt idx="0">
                  <c:v>26.900000000000006</c:v>
                </c:pt>
                <c:pt idx="1">
                  <c:v>91</c:v>
                </c:pt>
                <c:pt idx="2">
                  <c:v>32.799999999999997</c:v>
                </c:pt>
                <c:pt idx="3">
                  <c:v>21.299999999999997</c:v>
                </c:pt>
                <c:pt idx="4">
                  <c:v>91</c:v>
                </c:pt>
                <c:pt idx="5">
                  <c:v>35.5</c:v>
                </c:pt>
                <c:pt idx="6">
                  <c:v>42.3</c:v>
                </c:pt>
                <c:pt idx="7">
                  <c:v>33.799999999999997</c:v>
                </c:pt>
                <c:pt idx="8">
                  <c:v>32.700000000000003</c:v>
                </c:pt>
                <c:pt idx="9">
                  <c:v>14.799999999999997</c:v>
                </c:pt>
                <c:pt idx="10">
                  <c:v>5</c:v>
                </c:pt>
                <c:pt idx="11">
                  <c:v>91</c:v>
                </c:pt>
                <c:pt idx="12">
                  <c:v>29.700000000000003</c:v>
                </c:pt>
                <c:pt idx="13">
                  <c:v>21.5</c:v>
                </c:pt>
                <c:pt idx="14">
                  <c:v>91</c:v>
                </c:pt>
                <c:pt idx="15">
                  <c:v>20.700000000000003</c:v>
                </c:pt>
                <c:pt idx="16">
                  <c:v>24.5</c:v>
                </c:pt>
                <c:pt idx="17">
                  <c:v>34.5</c:v>
                </c:pt>
                <c:pt idx="18">
                  <c:v>91</c:v>
                </c:pt>
                <c:pt idx="19">
                  <c:v>25.599999999999994</c:v>
                </c:pt>
                <c:pt idx="20">
                  <c:v>34.200000000000003</c:v>
                </c:pt>
                <c:pt idx="21">
                  <c:v>14.5</c:v>
                </c:pt>
                <c:pt idx="22">
                  <c:v>91</c:v>
                </c:pt>
                <c:pt idx="23">
                  <c:v>16</c:v>
                </c:pt>
                <c:pt idx="24">
                  <c:v>21</c:v>
                </c:pt>
                <c:pt idx="25">
                  <c:v>24.400000000000006</c:v>
                </c:pt>
                <c:pt idx="26">
                  <c:v>25.5</c:v>
                </c:pt>
                <c:pt idx="27">
                  <c:v>45.4</c:v>
                </c:pt>
                <c:pt idx="28">
                  <c:v>91</c:v>
                </c:pt>
                <c:pt idx="29">
                  <c:v>29.200000000000003</c:v>
                </c:pt>
                <c:pt idx="30">
                  <c:v>28.9</c:v>
                </c:pt>
                <c:pt idx="31">
                  <c:v>27.6</c:v>
                </c:pt>
                <c:pt idx="32">
                  <c:v>31.700000000000003</c:v>
                </c:pt>
                <c:pt idx="33">
                  <c:v>11.700000000000003</c:v>
                </c:pt>
                <c:pt idx="34">
                  <c:v>91</c:v>
                </c:pt>
                <c:pt idx="35">
                  <c:v>29.200000000000003</c:v>
                </c:pt>
                <c:pt idx="36">
                  <c:v>23</c:v>
                </c:pt>
                <c:pt idx="37">
                  <c:v>29.1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1D6F-496D-9C41-40FCB67A225A}"/>
            </c:ext>
          </c:extLst>
        </c:ser>
        <c:ser>
          <c:idx val="15"/>
          <c:order val="15"/>
          <c:tx>
            <c:strRef>
              <c:f>'Grafiki + dati'!$AI$1354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dati'!$S$1355:$S$1392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dati'!$AI$1355:$AI$1392</c:f>
              <c:numCache>
                <c:formatCode>General</c:formatCode>
                <c:ptCount val="38"/>
                <c:pt idx="0" formatCode="0">
                  <c:v>4</c:v>
                </c:pt>
                <c:pt idx="2" formatCode="0">
                  <c:v>4.5</c:v>
                </c:pt>
                <c:pt idx="3" formatCode="0">
                  <c:v>3.5</c:v>
                </c:pt>
                <c:pt idx="5" formatCode="0">
                  <c:v>7.7</c:v>
                </c:pt>
                <c:pt idx="6" formatCode="0">
                  <c:v>6.5</c:v>
                </c:pt>
                <c:pt idx="7" formatCode="0">
                  <c:v>4.3</c:v>
                </c:pt>
                <c:pt idx="8" formatCode="0">
                  <c:v>3.3</c:v>
                </c:pt>
                <c:pt idx="9" formatCode="0">
                  <c:v>2.2000000000000002</c:v>
                </c:pt>
                <c:pt idx="10" formatCode="0">
                  <c:v>1.9</c:v>
                </c:pt>
                <c:pt idx="12" formatCode="0">
                  <c:v>3.3</c:v>
                </c:pt>
                <c:pt idx="13" formatCode="0">
                  <c:v>5.3</c:v>
                </c:pt>
                <c:pt idx="15" formatCode="0">
                  <c:v>2.7</c:v>
                </c:pt>
                <c:pt idx="16" formatCode="0">
                  <c:v>4.7</c:v>
                </c:pt>
                <c:pt idx="17" formatCode="0">
                  <c:v>2.6</c:v>
                </c:pt>
                <c:pt idx="19" formatCode="0">
                  <c:v>2.2000000000000002</c:v>
                </c:pt>
                <c:pt idx="20" formatCode="0">
                  <c:v>4.8</c:v>
                </c:pt>
                <c:pt idx="21" formatCode="0">
                  <c:v>3.6</c:v>
                </c:pt>
                <c:pt idx="23" formatCode="0">
                  <c:v>3.6</c:v>
                </c:pt>
                <c:pt idx="24" formatCode="0">
                  <c:v>4.4000000000000004</c:v>
                </c:pt>
                <c:pt idx="25" formatCode="0">
                  <c:v>2.8</c:v>
                </c:pt>
                <c:pt idx="26" formatCode="0">
                  <c:v>1.4</c:v>
                </c:pt>
                <c:pt idx="27" formatCode="0">
                  <c:v>2.7</c:v>
                </c:pt>
                <c:pt idx="29" formatCode="0">
                  <c:v>2.9</c:v>
                </c:pt>
                <c:pt idx="30" formatCode="0">
                  <c:v>4</c:v>
                </c:pt>
                <c:pt idx="31" formatCode="0">
                  <c:v>6</c:v>
                </c:pt>
                <c:pt idx="32" formatCode="0">
                  <c:v>3</c:v>
                </c:pt>
                <c:pt idx="33" formatCode="0">
                  <c:v>5.7</c:v>
                </c:pt>
                <c:pt idx="35" formatCode="0">
                  <c:v>2.9</c:v>
                </c:pt>
                <c:pt idx="36" formatCode="0">
                  <c:v>4.5999999999999996</c:v>
                </c:pt>
                <c:pt idx="37" formatCode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1D6F-496D-9C41-40FCB67A22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7152088"/>
        <c:axId val="597139624"/>
      </c:barChart>
      <c:catAx>
        <c:axId val="597152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597139624"/>
        <c:crosses val="autoZero"/>
        <c:auto val="1"/>
        <c:lblAlgn val="ctr"/>
        <c:lblOffset val="100"/>
        <c:noMultiLvlLbl val="0"/>
      </c:catAx>
      <c:valAx>
        <c:axId val="597139624"/>
        <c:scaling>
          <c:orientation val="minMax"/>
          <c:max val="197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97152088"/>
        <c:crosses val="max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2"/>
        <c:delete val="1"/>
      </c:legendEntry>
      <c:legendEntry>
        <c:idx val="14"/>
        <c:delete val="1"/>
      </c:legendEntry>
      <c:layout>
        <c:manualLayout>
          <c:xMode val="edge"/>
          <c:yMode val="edge"/>
          <c:x val="0.18262027986535001"/>
          <c:y val="3.4217810736202961E-2"/>
          <c:w val="0.79381716127097812"/>
          <c:h val="5.73675714879088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688612014190349"/>
          <c:y val="0.1728421594359528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2E6C65"/>
              </a:solidFill>
            </c:spPr>
            <c:extLst>
              <c:ext xmlns:c16="http://schemas.microsoft.com/office/drawing/2014/chart" uri="{C3380CC4-5D6E-409C-BE32-E72D297353CC}">
                <c16:uniqueId val="{00000001-6FA6-4A54-9282-0D17185DE675}"/>
              </c:ext>
            </c:extLst>
          </c:dPt>
          <c:dPt>
            <c:idx val="1"/>
            <c:bubble3D val="0"/>
            <c:spPr>
              <a:solidFill>
                <a:srgbClr val="A1D7D1"/>
              </a:solidFill>
            </c:spPr>
            <c:extLst>
              <c:ext xmlns:c16="http://schemas.microsoft.com/office/drawing/2014/chart" uri="{C3380CC4-5D6E-409C-BE32-E72D297353CC}">
                <c16:uniqueId val="{00000003-6FA6-4A54-9282-0D17185DE675}"/>
              </c:ext>
            </c:extLst>
          </c:dPt>
          <c:dPt>
            <c:idx val="2"/>
            <c:bubble3D val="0"/>
            <c:spPr>
              <a:solidFill>
                <a:srgbClr val="FFC000">
                  <a:lumMod val="40000"/>
                  <a:lumOff val="6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5-6FA6-4A54-9282-0D17185DE675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6FA6-4A54-9282-0D17185DE675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9-6FA6-4A54-9282-0D17185DE675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6FA6-4A54-9282-0D17185DE675}"/>
              </c:ext>
            </c:extLst>
          </c:dPt>
          <c:dLbls>
            <c:dLbl>
              <c:idx val="0"/>
              <c:layout>
                <c:manualLayout>
                  <c:x val="-1.1189201008888761E-2"/>
                  <c:y val="1.418434460398332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FA6-4A54-9282-0D17185DE675}"/>
                </c:ext>
              </c:extLst>
            </c:dLbl>
            <c:dLbl>
              <c:idx val="1"/>
              <c:layout>
                <c:manualLayout>
                  <c:x val="-8.950235635819986E-3"/>
                  <c:y val="-2.875816993464057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7.5964311143684599E-2"/>
                      <c:h val="0.16969646441253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FA6-4A54-9282-0D17185DE675}"/>
                </c:ext>
              </c:extLst>
            </c:dLbl>
            <c:dLbl>
              <c:idx val="2"/>
              <c:layout>
                <c:manualLayout>
                  <c:x val="3.4894101924409894E-3"/>
                  <c:y val="-3.6601307189542388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8084302707984891E-2"/>
                      <c:h val="0.1176820544490762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FA6-4A54-9282-0D17185DE675}"/>
                </c:ext>
              </c:extLst>
            </c:dLbl>
            <c:dLbl>
              <c:idx val="3"/>
              <c:layout>
                <c:manualLayout>
                  <c:x val="1.6088180290700797E-2"/>
                  <c:y val="4.6826205547835934E-3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8.9623964068930528E-2"/>
                      <c:h val="0.172310843497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FA6-4A54-9282-0D17185DE675}"/>
                </c:ext>
              </c:extLst>
            </c:dLbl>
            <c:dLbl>
              <c:idx val="4"/>
              <c:layout>
                <c:manualLayout>
                  <c:x val="-9.9961247860777952E-3"/>
                  <c:y val="3.9215686274509803E-3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267984658342288"/>
                      <c:h val="9.879368020173949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FA6-4A54-9282-0D17185DE675}"/>
                </c:ext>
              </c:extLst>
            </c:dLbl>
            <c:dLbl>
              <c:idx val="5"/>
              <c:layout>
                <c:manualLayout>
                  <c:x val="1.4227266937694841E-2"/>
                  <c:y val="1.5686274509803921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3169881211149316E-2"/>
                      <c:h val="0.12263764088312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6FA6-4A54-9282-0D17185DE675}"/>
                </c:ext>
              </c:extLst>
            </c:dLbl>
            <c:numFmt formatCode="0.0%" sourceLinked="0"/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'Grafiki + dati'!$S$623:$S$627</c:f>
              <c:strCache>
                <c:ptCount val="5"/>
                <c:pt idx="0">
                  <c:v>Ļoti pozitīvi</c:v>
                </c:pt>
                <c:pt idx="1">
                  <c:v>Drīzāk pozitīvi</c:v>
                </c:pt>
                <c:pt idx="2">
                  <c:v>Drīzāk negatīvi</c:v>
                </c:pt>
                <c:pt idx="3">
                  <c:v>Ļoti negatīvi</c:v>
                </c:pt>
                <c:pt idx="4">
                  <c:v>Grūti pateikt</c:v>
                </c:pt>
              </c:strCache>
            </c:strRef>
          </c:cat>
          <c:val>
            <c:numRef>
              <c:f>'Grafiki + dati'!$T$623:$T$627</c:f>
              <c:numCache>
                <c:formatCode>General</c:formatCode>
                <c:ptCount val="5"/>
                <c:pt idx="0">
                  <c:v>4.8</c:v>
                </c:pt>
                <c:pt idx="1">
                  <c:v>32.200000000000003</c:v>
                </c:pt>
                <c:pt idx="2">
                  <c:v>26.1</c:v>
                </c:pt>
                <c:pt idx="3">
                  <c:v>12.6</c:v>
                </c:pt>
                <c:pt idx="4">
                  <c:v>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FA6-4A54-9282-0D17185DE6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44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1456941720863018"/>
          <c:y val="9.3822827170333592E-2"/>
          <c:w val="0.75655010906004161"/>
          <c:h val="0.841673710176911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'Grafiki + dati'!$T$648</c:f>
              <c:strCache>
                <c:ptCount val="1"/>
                <c:pt idx="0">
                  <c:v>Ļoti pozitīvi</c:v>
                </c:pt>
              </c:strCache>
            </c:strRef>
          </c:tx>
          <c:spPr>
            <a:solidFill>
              <a:srgbClr val="2E6C65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dati'!$S$649:$S$691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pozitīvi (n=32)*</c:v>
                </c:pt>
                <c:pt idx="40">
                  <c:v>Drīzāk pozitīvi (n=312)</c:v>
                </c:pt>
                <c:pt idx="41">
                  <c:v>Drīzāk negatīvi (n=256)</c:v>
                </c:pt>
                <c:pt idx="42">
                  <c:v>Ļoti negatīvi (n=120)</c:v>
                </c:pt>
              </c:strCache>
            </c:strRef>
          </c:cat>
          <c:val>
            <c:numRef>
              <c:f>'Grafiki + dati'!$T$649:$T$691</c:f>
              <c:numCache>
                <c:formatCode>General</c:formatCode>
                <c:ptCount val="43"/>
                <c:pt idx="0" formatCode="0">
                  <c:v>4.8</c:v>
                </c:pt>
                <c:pt idx="2" formatCode="0">
                  <c:v>3.7</c:v>
                </c:pt>
                <c:pt idx="3" formatCode="0">
                  <c:v>5.8</c:v>
                </c:pt>
                <c:pt idx="5" formatCode="0">
                  <c:v>9.5</c:v>
                </c:pt>
                <c:pt idx="6" formatCode="0">
                  <c:v>7.6</c:v>
                </c:pt>
                <c:pt idx="7" formatCode="0">
                  <c:v>3</c:v>
                </c:pt>
                <c:pt idx="8" formatCode="0">
                  <c:v>2.2000000000000002</c:v>
                </c:pt>
                <c:pt idx="9" formatCode="0">
                  <c:v>4.0999999999999996</c:v>
                </c:pt>
                <c:pt idx="10" formatCode="0">
                  <c:v>5.3</c:v>
                </c:pt>
                <c:pt idx="12" formatCode="0">
                  <c:v>5</c:v>
                </c:pt>
                <c:pt idx="13" formatCode="0">
                  <c:v>4.4000000000000004</c:v>
                </c:pt>
                <c:pt idx="15" formatCode="0">
                  <c:v>8.5</c:v>
                </c:pt>
                <c:pt idx="16" formatCode="0">
                  <c:v>3.3</c:v>
                </c:pt>
                <c:pt idx="17" formatCode="0">
                  <c:v>7.3</c:v>
                </c:pt>
                <c:pt idx="19" formatCode="0">
                  <c:v>2.8</c:v>
                </c:pt>
                <c:pt idx="20" formatCode="0">
                  <c:v>5.4</c:v>
                </c:pt>
                <c:pt idx="21" formatCode="0">
                  <c:v>4.5999999999999996</c:v>
                </c:pt>
                <c:pt idx="23" formatCode="0">
                  <c:v>3.6</c:v>
                </c:pt>
                <c:pt idx="24" formatCode="0">
                  <c:v>4.9000000000000004</c:v>
                </c:pt>
                <c:pt idx="25" formatCode="0">
                  <c:v>2.2999999999999998</c:v>
                </c:pt>
                <c:pt idx="26" formatCode="0">
                  <c:v>5.2</c:v>
                </c:pt>
                <c:pt idx="27" formatCode="0">
                  <c:v>6.6</c:v>
                </c:pt>
                <c:pt idx="29" formatCode="0">
                  <c:v>6.3</c:v>
                </c:pt>
                <c:pt idx="30" formatCode="0">
                  <c:v>4.3</c:v>
                </c:pt>
                <c:pt idx="31" formatCode="0">
                  <c:v>2.5</c:v>
                </c:pt>
                <c:pt idx="32" formatCode="0">
                  <c:v>4.5</c:v>
                </c:pt>
                <c:pt idx="33" formatCode="0">
                  <c:v>4.4000000000000004</c:v>
                </c:pt>
                <c:pt idx="35" formatCode="0">
                  <c:v>6.3</c:v>
                </c:pt>
                <c:pt idx="36" formatCode="0">
                  <c:v>4.2</c:v>
                </c:pt>
                <c:pt idx="37" formatCode="0">
                  <c:v>3.8</c:v>
                </c:pt>
                <c:pt idx="39" formatCode="0">
                  <c:v>50.9</c:v>
                </c:pt>
                <c:pt idx="40" formatCode="0">
                  <c:v>6</c:v>
                </c:pt>
                <c:pt idx="41" formatCode="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9-45DB-A87D-426D8D76431B}"/>
            </c:ext>
          </c:extLst>
        </c:ser>
        <c:ser>
          <c:idx val="2"/>
          <c:order val="1"/>
          <c:tx>
            <c:strRef>
              <c:f>'Grafiki + dati'!$U$648</c:f>
              <c:strCache>
                <c:ptCount val="1"/>
                <c:pt idx="0">
                  <c:v>Drīzāk pozitīvi</c:v>
                </c:pt>
              </c:strCache>
            </c:strRef>
          </c:tx>
          <c:spPr>
            <a:solidFill>
              <a:srgbClr val="A1D7D1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dati'!$S$649:$S$691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pozitīvi (n=32)*</c:v>
                </c:pt>
                <c:pt idx="40">
                  <c:v>Drīzāk pozitīvi (n=312)</c:v>
                </c:pt>
                <c:pt idx="41">
                  <c:v>Drīzāk negatīvi (n=256)</c:v>
                </c:pt>
                <c:pt idx="42">
                  <c:v>Ļoti negatīvi (n=120)</c:v>
                </c:pt>
              </c:strCache>
            </c:strRef>
          </c:cat>
          <c:val>
            <c:numRef>
              <c:f>'Grafiki + dati'!$U$649:$U$691</c:f>
              <c:numCache>
                <c:formatCode>General</c:formatCode>
                <c:ptCount val="43"/>
                <c:pt idx="0" formatCode="0">
                  <c:v>32.200000000000003</c:v>
                </c:pt>
                <c:pt idx="2" formatCode="0">
                  <c:v>30.5</c:v>
                </c:pt>
                <c:pt idx="3" formatCode="0">
                  <c:v>33.799999999999997</c:v>
                </c:pt>
                <c:pt idx="5" formatCode="0">
                  <c:v>38.9</c:v>
                </c:pt>
                <c:pt idx="6" formatCode="0">
                  <c:v>43.5</c:v>
                </c:pt>
                <c:pt idx="7" formatCode="0">
                  <c:v>29.2</c:v>
                </c:pt>
                <c:pt idx="8" formatCode="0">
                  <c:v>28.8</c:v>
                </c:pt>
                <c:pt idx="9" formatCode="0">
                  <c:v>26.5</c:v>
                </c:pt>
                <c:pt idx="10" formatCode="0">
                  <c:v>31.8</c:v>
                </c:pt>
                <c:pt idx="12" formatCode="0">
                  <c:v>33</c:v>
                </c:pt>
                <c:pt idx="13" formatCode="0">
                  <c:v>30.3</c:v>
                </c:pt>
                <c:pt idx="15" formatCode="0">
                  <c:v>15.1</c:v>
                </c:pt>
                <c:pt idx="16" formatCode="0">
                  <c:v>32.700000000000003</c:v>
                </c:pt>
                <c:pt idx="17" formatCode="0">
                  <c:v>35.700000000000003</c:v>
                </c:pt>
                <c:pt idx="19" formatCode="0">
                  <c:v>35.5</c:v>
                </c:pt>
                <c:pt idx="20" formatCode="0">
                  <c:v>33.9</c:v>
                </c:pt>
                <c:pt idx="21" formatCode="0">
                  <c:v>27.3</c:v>
                </c:pt>
                <c:pt idx="23" formatCode="0">
                  <c:v>24.4</c:v>
                </c:pt>
                <c:pt idx="24" formatCode="0">
                  <c:v>38.200000000000003</c:v>
                </c:pt>
                <c:pt idx="25" formatCode="0">
                  <c:v>33.799999999999997</c:v>
                </c:pt>
                <c:pt idx="26" formatCode="0">
                  <c:v>35</c:v>
                </c:pt>
                <c:pt idx="27" formatCode="0">
                  <c:v>34.1</c:v>
                </c:pt>
                <c:pt idx="29" formatCode="0">
                  <c:v>36.5</c:v>
                </c:pt>
                <c:pt idx="30" formatCode="0">
                  <c:v>33.799999999999997</c:v>
                </c:pt>
                <c:pt idx="31" formatCode="0">
                  <c:v>21.7</c:v>
                </c:pt>
                <c:pt idx="32" formatCode="0">
                  <c:v>27.7</c:v>
                </c:pt>
                <c:pt idx="33" formatCode="0">
                  <c:v>33.1</c:v>
                </c:pt>
                <c:pt idx="35" formatCode="0">
                  <c:v>36.5</c:v>
                </c:pt>
                <c:pt idx="36" formatCode="0">
                  <c:v>32.200000000000003</c:v>
                </c:pt>
                <c:pt idx="37" formatCode="0">
                  <c:v>27.4</c:v>
                </c:pt>
                <c:pt idx="39" formatCode="0">
                  <c:v>29.2</c:v>
                </c:pt>
                <c:pt idx="40" formatCode="0">
                  <c:v>61.7</c:v>
                </c:pt>
                <c:pt idx="41" formatCode="0">
                  <c:v>22.2</c:v>
                </c:pt>
                <c:pt idx="42" formatCode="0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79-45DB-A87D-426D8D76431B}"/>
            </c:ext>
          </c:extLst>
        </c:ser>
        <c:ser>
          <c:idx val="4"/>
          <c:order val="2"/>
          <c:tx>
            <c:strRef>
              <c:f>'Grafiki + dati'!$X$648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dati'!$S$649:$S$691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pozitīvi (n=32)*</c:v>
                </c:pt>
                <c:pt idx="40">
                  <c:v>Drīzāk pozitīvi (n=312)</c:v>
                </c:pt>
                <c:pt idx="41">
                  <c:v>Drīzāk negatīvi (n=256)</c:v>
                </c:pt>
                <c:pt idx="42">
                  <c:v>Ļoti negatīvi (n=120)</c:v>
                </c:pt>
              </c:strCache>
            </c:strRef>
          </c:cat>
          <c:val>
            <c:numRef>
              <c:f>'Grafiki + dati'!$X$649:$X$691</c:f>
              <c:numCache>
                <c:formatCode>General</c:formatCode>
                <c:ptCount val="43"/>
                <c:pt idx="0" formatCode="0">
                  <c:v>24.4</c:v>
                </c:pt>
                <c:pt idx="2" formatCode="0">
                  <c:v>23.6</c:v>
                </c:pt>
                <c:pt idx="3" formatCode="0">
                  <c:v>25.1</c:v>
                </c:pt>
                <c:pt idx="5" formatCode="0">
                  <c:v>30</c:v>
                </c:pt>
                <c:pt idx="6" formatCode="0">
                  <c:v>23.7</c:v>
                </c:pt>
                <c:pt idx="7" formatCode="0">
                  <c:v>23.7</c:v>
                </c:pt>
                <c:pt idx="8" formatCode="0">
                  <c:v>25</c:v>
                </c:pt>
                <c:pt idx="9" formatCode="0">
                  <c:v>24.5</c:v>
                </c:pt>
                <c:pt idx="10" formatCode="0">
                  <c:v>21.9</c:v>
                </c:pt>
                <c:pt idx="12" formatCode="0">
                  <c:v>25</c:v>
                </c:pt>
                <c:pt idx="13" formatCode="0">
                  <c:v>23.4</c:v>
                </c:pt>
                <c:pt idx="15" formatCode="0">
                  <c:v>33.6</c:v>
                </c:pt>
                <c:pt idx="16" formatCode="0">
                  <c:v>24.8</c:v>
                </c:pt>
                <c:pt idx="17" formatCode="0">
                  <c:v>20.6</c:v>
                </c:pt>
                <c:pt idx="19" formatCode="0">
                  <c:v>26</c:v>
                </c:pt>
                <c:pt idx="20" formatCode="0">
                  <c:v>20.5</c:v>
                </c:pt>
                <c:pt idx="21" formatCode="0">
                  <c:v>30.5</c:v>
                </c:pt>
                <c:pt idx="23" formatCode="0">
                  <c:v>32.700000000000003</c:v>
                </c:pt>
                <c:pt idx="24" formatCode="0">
                  <c:v>22.9</c:v>
                </c:pt>
                <c:pt idx="25" formatCode="0">
                  <c:v>21.3</c:v>
                </c:pt>
                <c:pt idx="26" formatCode="0">
                  <c:v>18.600000000000001</c:v>
                </c:pt>
                <c:pt idx="27" formatCode="0">
                  <c:v>20.100000000000001</c:v>
                </c:pt>
                <c:pt idx="29" formatCode="0">
                  <c:v>20.8</c:v>
                </c:pt>
                <c:pt idx="30" formatCode="0">
                  <c:v>22.6</c:v>
                </c:pt>
                <c:pt idx="31" formatCode="0">
                  <c:v>31.6</c:v>
                </c:pt>
                <c:pt idx="32" formatCode="0">
                  <c:v>26.9</c:v>
                </c:pt>
                <c:pt idx="33" formatCode="0">
                  <c:v>27.2</c:v>
                </c:pt>
                <c:pt idx="35" formatCode="0">
                  <c:v>20.8</c:v>
                </c:pt>
                <c:pt idx="36" formatCode="0">
                  <c:v>25.2</c:v>
                </c:pt>
                <c:pt idx="37" formatCode="0">
                  <c:v>27.3</c:v>
                </c:pt>
                <c:pt idx="39" formatCode="0">
                  <c:v>5.9</c:v>
                </c:pt>
                <c:pt idx="40" formatCode="0">
                  <c:v>15.4</c:v>
                </c:pt>
                <c:pt idx="41" formatCode="0">
                  <c:v>16</c:v>
                </c:pt>
                <c:pt idx="42" formatCode="0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79-45DB-A87D-426D8D76431B}"/>
            </c:ext>
          </c:extLst>
        </c:ser>
        <c:ser>
          <c:idx val="3"/>
          <c:order val="3"/>
          <c:tx>
            <c:strRef>
              <c:f>'Grafiki + dati'!$V$648</c:f>
              <c:strCache>
                <c:ptCount val="1"/>
                <c:pt idx="0">
                  <c:v>Drīzāk negatīvi</c:v>
                </c:pt>
              </c:strCache>
            </c:strRef>
          </c:tx>
          <c:spPr>
            <a:solidFill>
              <a:srgbClr val="FFC000">
                <a:lumMod val="40000"/>
                <a:lumOff val="60000"/>
              </a:srgbClr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dati'!$S$649:$S$691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pozitīvi (n=32)*</c:v>
                </c:pt>
                <c:pt idx="40">
                  <c:v>Drīzāk pozitīvi (n=312)</c:v>
                </c:pt>
                <c:pt idx="41">
                  <c:v>Drīzāk negatīvi (n=256)</c:v>
                </c:pt>
                <c:pt idx="42">
                  <c:v>Ļoti negatīvi (n=120)</c:v>
                </c:pt>
              </c:strCache>
            </c:strRef>
          </c:cat>
          <c:val>
            <c:numRef>
              <c:f>'Grafiki + dati'!$V$649:$V$691</c:f>
              <c:numCache>
                <c:formatCode>General</c:formatCode>
                <c:ptCount val="43"/>
                <c:pt idx="0" formatCode="0">
                  <c:v>26.1</c:v>
                </c:pt>
                <c:pt idx="2" formatCode="0">
                  <c:v>25.4</c:v>
                </c:pt>
                <c:pt idx="3" formatCode="0">
                  <c:v>26.7</c:v>
                </c:pt>
                <c:pt idx="5" formatCode="0">
                  <c:v>17.399999999999999</c:v>
                </c:pt>
                <c:pt idx="6" formatCode="0">
                  <c:v>20</c:v>
                </c:pt>
                <c:pt idx="7" formatCode="0">
                  <c:v>28.3</c:v>
                </c:pt>
                <c:pt idx="8" formatCode="0">
                  <c:v>26.2</c:v>
                </c:pt>
                <c:pt idx="9" formatCode="0">
                  <c:v>30.8</c:v>
                </c:pt>
                <c:pt idx="10" formatCode="0">
                  <c:v>28.3</c:v>
                </c:pt>
                <c:pt idx="12" formatCode="0">
                  <c:v>24.8</c:v>
                </c:pt>
                <c:pt idx="13" formatCode="0">
                  <c:v>28.3</c:v>
                </c:pt>
                <c:pt idx="15" formatCode="0">
                  <c:v>22.8</c:v>
                </c:pt>
                <c:pt idx="16" formatCode="0">
                  <c:v>27.1</c:v>
                </c:pt>
                <c:pt idx="17" formatCode="0">
                  <c:v>24.4</c:v>
                </c:pt>
                <c:pt idx="19" formatCode="0">
                  <c:v>25.4</c:v>
                </c:pt>
                <c:pt idx="20" formatCode="0">
                  <c:v>26.7</c:v>
                </c:pt>
                <c:pt idx="21" formatCode="0">
                  <c:v>25.2</c:v>
                </c:pt>
                <c:pt idx="23" formatCode="0">
                  <c:v>25.1</c:v>
                </c:pt>
                <c:pt idx="24" formatCode="0">
                  <c:v>26</c:v>
                </c:pt>
                <c:pt idx="25" formatCode="0">
                  <c:v>29.5</c:v>
                </c:pt>
                <c:pt idx="26" formatCode="0">
                  <c:v>29.8</c:v>
                </c:pt>
                <c:pt idx="27" formatCode="0">
                  <c:v>27.6</c:v>
                </c:pt>
                <c:pt idx="29" formatCode="0">
                  <c:v>27.6</c:v>
                </c:pt>
                <c:pt idx="30" formatCode="0">
                  <c:v>28.3</c:v>
                </c:pt>
                <c:pt idx="31" formatCode="0">
                  <c:v>20.8</c:v>
                </c:pt>
                <c:pt idx="32" formatCode="0">
                  <c:v>26.6</c:v>
                </c:pt>
                <c:pt idx="33" formatCode="0">
                  <c:v>22.2</c:v>
                </c:pt>
                <c:pt idx="35" formatCode="0">
                  <c:v>27.6</c:v>
                </c:pt>
                <c:pt idx="36" formatCode="0">
                  <c:v>25.8</c:v>
                </c:pt>
                <c:pt idx="37" formatCode="0">
                  <c:v>24.6</c:v>
                </c:pt>
                <c:pt idx="39" formatCode="0">
                  <c:v>14</c:v>
                </c:pt>
                <c:pt idx="40" formatCode="0">
                  <c:v>14.6</c:v>
                </c:pt>
                <c:pt idx="41" formatCode="0">
                  <c:v>47.1</c:v>
                </c:pt>
                <c:pt idx="42" formatCode="0">
                  <c:v>35.1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79-45DB-A87D-426D8D76431B}"/>
            </c:ext>
          </c:extLst>
        </c:ser>
        <c:ser>
          <c:idx val="1"/>
          <c:order val="4"/>
          <c:tx>
            <c:strRef>
              <c:f>'Grafiki + dati'!$W$648</c:f>
              <c:strCache>
                <c:ptCount val="1"/>
                <c:pt idx="0">
                  <c:v>Ļoti negatīvi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dati'!$S$649:$S$691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pozitīvi (n=32)*</c:v>
                </c:pt>
                <c:pt idx="40">
                  <c:v>Drīzāk pozitīvi (n=312)</c:v>
                </c:pt>
                <c:pt idx="41">
                  <c:v>Drīzāk negatīvi (n=256)</c:v>
                </c:pt>
                <c:pt idx="42">
                  <c:v>Ļoti negatīvi (n=120)</c:v>
                </c:pt>
              </c:strCache>
            </c:strRef>
          </c:cat>
          <c:val>
            <c:numRef>
              <c:f>'Grafiki + dati'!$W$649:$W$691</c:f>
              <c:numCache>
                <c:formatCode>General</c:formatCode>
                <c:ptCount val="43"/>
                <c:pt idx="0" formatCode="0">
                  <c:v>12.6</c:v>
                </c:pt>
                <c:pt idx="2" formatCode="0">
                  <c:v>16.8</c:v>
                </c:pt>
                <c:pt idx="3" formatCode="0">
                  <c:v>8.6999999999999993</c:v>
                </c:pt>
                <c:pt idx="5" formatCode="0">
                  <c:v>4.2</c:v>
                </c:pt>
                <c:pt idx="6" formatCode="0">
                  <c:v>5.2</c:v>
                </c:pt>
                <c:pt idx="7" formatCode="0">
                  <c:v>15.8</c:v>
                </c:pt>
                <c:pt idx="8" formatCode="0">
                  <c:v>17.899999999999999</c:v>
                </c:pt>
                <c:pt idx="9" formatCode="0">
                  <c:v>14</c:v>
                </c:pt>
                <c:pt idx="10" formatCode="0">
                  <c:v>12.7</c:v>
                </c:pt>
                <c:pt idx="12" formatCode="0">
                  <c:v>12.2</c:v>
                </c:pt>
                <c:pt idx="13" formatCode="0">
                  <c:v>13.6</c:v>
                </c:pt>
                <c:pt idx="15" formatCode="0">
                  <c:v>19.899999999999999</c:v>
                </c:pt>
                <c:pt idx="16" formatCode="0">
                  <c:v>12</c:v>
                </c:pt>
                <c:pt idx="17" formatCode="0">
                  <c:v>12.1</c:v>
                </c:pt>
                <c:pt idx="19" formatCode="0">
                  <c:v>10.3</c:v>
                </c:pt>
                <c:pt idx="20" formatCode="0">
                  <c:v>13.5</c:v>
                </c:pt>
                <c:pt idx="21" formatCode="0">
                  <c:v>12.3</c:v>
                </c:pt>
                <c:pt idx="23" formatCode="0">
                  <c:v>14.3</c:v>
                </c:pt>
                <c:pt idx="24" formatCode="0">
                  <c:v>8</c:v>
                </c:pt>
                <c:pt idx="25" formatCode="0">
                  <c:v>13.1</c:v>
                </c:pt>
                <c:pt idx="26" formatCode="0">
                  <c:v>11.3</c:v>
                </c:pt>
                <c:pt idx="27" formatCode="0">
                  <c:v>11.6</c:v>
                </c:pt>
                <c:pt idx="29" formatCode="0">
                  <c:v>8.8000000000000007</c:v>
                </c:pt>
                <c:pt idx="30" formatCode="0">
                  <c:v>11</c:v>
                </c:pt>
                <c:pt idx="31" formatCode="0">
                  <c:v>23.3</c:v>
                </c:pt>
                <c:pt idx="32" formatCode="0">
                  <c:v>14.3</c:v>
                </c:pt>
                <c:pt idx="33" formatCode="0">
                  <c:v>13.1</c:v>
                </c:pt>
                <c:pt idx="35" formatCode="0">
                  <c:v>8.8000000000000007</c:v>
                </c:pt>
                <c:pt idx="36" formatCode="0">
                  <c:v>12.6</c:v>
                </c:pt>
                <c:pt idx="37" formatCode="0">
                  <c:v>16.899999999999999</c:v>
                </c:pt>
                <c:pt idx="40" formatCode="0">
                  <c:v>2.2999999999999998</c:v>
                </c:pt>
                <c:pt idx="41" formatCode="0">
                  <c:v>13.1</c:v>
                </c:pt>
                <c:pt idx="42" formatCode="0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79-45DB-A87D-426D8D7643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4949872"/>
        <c:axId val="1"/>
      </c:barChart>
      <c:catAx>
        <c:axId val="594949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t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8860741518556472"/>
              <c:y val="0.94122355671159019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1"/>
        <c:majorTickMark val="out"/>
        <c:minorTickMark val="none"/>
        <c:tickLblPos val="high"/>
        <c:txPr>
          <a:bodyPr/>
          <a:lstStyle/>
          <a:p>
            <a:pPr>
              <a:defRPr sz="900"/>
            </a:pPr>
            <a:endParaRPr lang="lv-LV"/>
          </a:p>
        </c:txPr>
        <c:crossAx val="594949872"/>
        <c:crossesAt val="120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legend>
      <c:legendPos val="t"/>
      <c:layout>
        <c:manualLayout>
          <c:xMode val="edge"/>
          <c:yMode val="edge"/>
          <c:x val="0.31327592874543742"/>
          <c:y val="4.8188455069864161E-2"/>
          <c:w val="0.53945280788315408"/>
          <c:h val="3.7303864778374732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4240705956569428"/>
          <c:y val="8.0884046207446686E-2"/>
          <c:w val="0.63755272472443647"/>
          <c:h val="0.84355698921341737"/>
        </c:manualLayout>
      </c:layout>
      <c:barChart>
        <c:barDir val="bar"/>
        <c:grouping val="clustered"/>
        <c:varyColors val="0"/>
        <c:ser>
          <c:idx val="1"/>
          <c:order val="0"/>
          <c:spPr>
            <a:solidFill>
              <a:srgbClr val="70AD47">
                <a:lumMod val="75000"/>
              </a:srgb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FE09-4987-B7F7-F868C701B2BA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E09-4987-B7F7-F868C701B2BA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FE09-4987-B7F7-F868C701B2BA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FE09-4987-B7F7-F868C701B2BA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FE09-4987-B7F7-F868C701B2BA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E09-4987-B7F7-F868C701B2B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E09-4987-B7F7-F868C701B2BA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8-FE09-4987-B7F7-F868C701B2BA}"/>
              </c:ext>
            </c:extLst>
          </c:dPt>
          <c:dPt>
            <c:idx val="8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A-FE09-4987-B7F7-F868C701B2BA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FE09-4987-B7F7-F868C701B2BA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FE09-4987-B7F7-F868C701B2B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FE09-4987-B7F7-F868C701B2BA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E-FE09-4987-B7F7-F868C701B2BA}"/>
              </c:ext>
            </c:extLst>
          </c:dPt>
          <c:dPt>
            <c:idx val="1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FE09-4987-B7F7-F868C701B2BA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0-FE09-4987-B7F7-F868C701B2B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dati'!$S$699:$S$707</c:f>
              <c:strCache>
                <c:ptCount val="9"/>
                <c:pt idx="0">
                  <c:v>Vēja un saules projektu attīstība</c:v>
                </c:pt>
                <c:pt idx="1">
                  <c:v>Klimata pārmaiņu mazināšana</c:v>
                </c:pt>
                <c:pt idx="2">
                  <c:v>Atbalsta programmas mājsaimniecībām saules paneļu, elektroauto iegādes iespējām</c:v>
                </c:pt>
                <c:pt idx="3">
                  <c:v>Atkritumu apsaimniekošana</c:v>
                </c:pt>
                <c:pt idx="4">
                  <c:v>Atslēgšanās no Krievijas-Baltkrievijas elektroapgādes sistēmas</c:v>
                </c:pt>
                <c:pt idx="5">
                  <c:v>Enerģijas patēriņa transporta jomā mazināšana</c:v>
                </c:pt>
                <c:pt idx="6">
                  <c:v>Kodolenerģijas attīstība</c:v>
                </c:pt>
                <c:pt idx="7">
                  <c:v>Nesaistās ne ar vienu no šīm jomām/ saistās ar kaut ko citu</c:v>
                </c:pt>
                <c:pt idx="8">
                  <c:v>Grūti pateikt</c:v>
                </c:pt>
              </c:strCache>
            </c:strRef>
          </c:cat>
          <c:val>
            <c:numRef>
              <c:f>'Grafiki + dati'!$T$699:$T$707</c:f>
              <c:numCache>
                <c:formatCode>0.0</c:formatCode>
                <c:ptCount val="9"/>
                <c:pt idx="0">
                  <c:v>47.2</c:v>
                </c:pt>
                <c:pt idx="1">
                  <c:v>28.3</c:v>
                </c:pt>
                <c:pt idx="2">
                  <c:v>27.9</c:v>
                </c:pt>
                <c:pt idx="3">
                  <c:v>26.9</c:v>
                </c:pt>
                <c:pt idx="4">
                  <c:v>19</c:v>
                </c:pt>
                <c:pt idx="5">
                  <c:v>14.4</c:v>
                </c:pt>
                <c:pt idx="6">
                  <c:v>9.6</c:v>
                </c:pt>
                <c:pt idx="7">
                  <c:v>17.2</c:v>
                </c:pt>
                <c:pt idx="8">
                  <c:v>13.1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E09-4987-B7F7-F868C701B2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30"/>
        <c:axId val="582184656"/>
        <c:axId val="1"/>
      </c:barChart>
      <c:catAx>
        <c:axId val="582184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</a:defRPr>
            </a:pPr>
            <a:endParaRPr lang="lv-LV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5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90755633860478124"/>
              <c:y val="0.92932478525153051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582184656"/>
        <c:crosses val="max"/>
        <c:crossBetween val="between"/>
        <c:majorUnit val="10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911336039102229"/>
          <c:y val="0.18628685034834608"/>
          <c:w val="0.79321976797349236"/>
          <c:h val="0.76027847448400299"/>
        </c:manualLayout>
      </c:layout>
      <c:barChart>
        <c:barDir val="bar"/>
        <c:grouping val="stacked"/>
        <c:varyColors val="0"/>
        <c:ser>
          <c:idx val="3"/>
          <c:order val="0"/>
          <c:tx>
            <c:strRef>
              <c:f>'Grafiki + dati'!$T$724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dati'!$T$725:$T$762</c:f>
              <c:numCache>
                <c:formatCode>0</c:formatCode>
                <c:ptCount val="38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5</c:v>
                </c:pt>
                <c:pt idx="3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AE-45AF-BAF6-E183FA4951F3}"/>
            </c:ext>
          </c:extLst>
        </c:ser>
        <c:ser>
          <c:idx val="0"/>
          <c:order val="1"/>
          <c:tx>
            <c:strRef>
              <c:f>'Grafiki + dati'!$U$724</c:f>
              <c:strCache>
                <c:ptCount val="1"/>
                <c:pt idx="0">
                  <c:v>Vēja un saules projektu attīstība</c:v>
                </c:pt>
              </c:strCache>
            </c:strRef>
          </c:tx>
          <c:spPr>
            <a:solidFill>
              <a:srgbClr val="217D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dati'!$U$725:$U$762</c:f>
              <c:numCache>
                <c:formatCode>General</c:formatCode>
                <c:ptCount val="38"/>
                <c:pt idx="0" formatCode="0">
                  <c:v>47.2</c:v>
                </c:pt>
                <c:pt idx="2" formatCode="0">
                  <c:v>47.6</c:v>
                </c:pt>
                <c:pt idx="3" formatCode="0">
                  <c:v>46.9</c:v>
                </c:pt>
                <c:pt idx="5" formatCode="0">
                  <c:v>30.9</c:v>
                </c:pt>
                <c:pt idx="6" formatCode="0">
                  <c:v>55.7</c:v>
                </c:pt>
                <c:pt idx="7" formatCode="0">
                  <c:v>48.8</c:v>
                </c:pt>
                <c:pt idx="8" formatCode="0">
                  <c:v>52.2</c:v>
                </c:pt>
                <c:pt idx="9" formatCode="0">
                  <c:v>46.2</c:v>
                </c:pt>
                <c:pt idx="10" formatCode="0">
                  <c:v>41.3</c:v>
                </c:pt>
                <c:pt idx="12" formatCode="0">
                  <c:v>51.2</c:v>
                </c:pt>
                <c:pt idx="13" formatCode="0">
                  <c:v>40.9</c:v>
                </c:pt>
                <c:pt idx="15" formatCode="0">
                  <c:v>27.7</c:v>
                </c:pt>
                <c:pt idx="16" formatCode="0">
                  <c:v>47.8</c:v>
                </c:pt>
                <c:pt idx="17" formatCode="0">
                  <c:v>51.3</c:v>
                </c:pt>
                <c:pt idx="19" formatCode="0">
                  <c:v>50.8</c:v>
                </c:pt>
                <c:pt idx="20" formatCode="0">
                  <c:v>50.6</c:v>
                </c:pt>
                <c:pt idx="21" formatCode="0">
                  <c:v>39.200000000000003</c:v>
                </c:pt>
                <c:pt idx="23" formatCode="0">
                  <c:v>41.7</c:v>
                </c:pt>
                <c:pt idx="24" formatCode="0">
                  <c:v>56.2</c:v>
                </c:pt>
                <c:pt idx="25" formatCode="0">
                  <c:v>52.5</c:v>
                </c:pt>
                <c:pt idx="26" formatCode="0">
                  <c:v>50.1</c:v>
                </c:pt>
                <c:pt idx="27" formatCode="0">
                  <c:v>49.8</c:v>
                </c:pt>
                <c:pt idx="29" formatCode="0">
                  <c:v>44.7</c:v>
                </c:pt>
                <c:pt idx="30" formatCode="0">
                  <c:v>53.2</c:v>
                </c:pt>
                <c:pt idx="31" formatCode="0">
                  <c:v>39.5</c:v>
                </c:pt>
                <c:pt idx="32" formatCode="0">
                  <c:v>50.5</c:v>
                </c:pt>
                <c:pt idx="33" formatCode="0">
                  <c:v>45.9</c:v>
                </c:pt>
                <c:pt idx="35" formatCode="0">
                  <c:v>44.7</c:v>
                </c:pt>
                <c:pt idx="36" formatCode="0">
                  <c:v>49.3</c:v>
                </c:pt>
                <c:pt idx="37" formatCode="0">
                  <c:v>47.6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AE-45AF-BAF6-E183FA4951F3}"/>
            </c:ext>
          </c:extLst>
        </c:ser>
        <c:ser>
          <c:idx val="2"/>
          <c:order val="2"/>
          <c:tx>
            <c:strRef>
              <c:f>'Grafiki + dati'!$V$724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dati'!$V$725:$V$762</c:f>
              <c:numCache>
                <c:formatCode>0</c:formatCode>
                <c:ptCount val="38"/>
                <c:pt idx="0">
                  <c:v>14</c:v>
                </c:pt>
                <c:pt idx="1">
                  <c:v>61.2</c:v>
                </c:pt>
                <c:pt idx="2">
                  <c:v>13.600000000000001</c:v>
                </c:pt>
                <c:pt idx="3">
                  <c:v>14.300000000000004</c:v>
                </c:pt>
                <c:pt idx="4">
                  <c:v>61.2</c:v>
                </c:pt>
                <c:pt idx="5">
                  <c:v>30.300000000000004</c:v>
                </c:pt>
                <c:pt idx="6">
                  <c:v>5.5</c:v>
                </c:pt>
                <c:pt idx="7">
                  <c:v>12.400000000000006</c:v>
                </c:pt>
                <c:pt idx="8">
                  <c:v>9</c:v>
                </c:pt>
                <c:pt idx="9">
                  <c:v>15</c:v>
                </c:pt>
                <c:pt idx="10">
                  <c:v>19.900000000000006</c:v>
                </c:pt>
                <c:pt idx="11">
                  <c:v>61.2</c:v>
                </c:pt>
                <c:pt idx="12">
                  <c:v>10</c:v>
                </c:pt>
                <c:pt idx="13">
                  <c:v>20.300000000000004</c:v>
                </c:pt>
                <c:pt idx="14">
                  <c:v>61.2</c:v>
                </c:pt>
                <c:pt idx="15">
                  <c:v>33.5</c:v>
                </c:pt>
                <c:pt idx="16">
                  <c:v>13.400000000000006</c:v>
                </c:pt>
                <c:pt idx="17">
                  <c:v>9.9000000000000057</c:v>
                </c:pt>
                <c:pt idx="18">
                  <c:v>61.2</c:v>
                </c:pt>
                <c:pt idx="19">
                  <c:v>10.400000000000006</c:v>
                </c:pt>
                <c:pt idx="20">
                  <c:v>10.600000000000001</c:v>
                </c:pt>
                <c:pt idx="21">
                  <c:v>22</c:v>
                </c:pt>
                <c:pt idx="22">
                  <c:v>61.2</c:v>
                </c:pt>
                <c:pt idx="23">
                  <c:v>19.5</c:v>
                </c:pt>
                <c:pt idx="24">
                  <c:v>5</c:v>
                </c:pt>
                <c:pt idx="25">
                  <c:v>8.7000000000000028</c:v>
                </c:pt>
                <c:pt idx="26">
                  <c:v>11.100000000000001</c:v>
                </c:pt>
                <c:pt idx="27">
                  <c:v>11.400000000000006</c:v>
                </c:pt>
                <c:pt idx="28">
                  <c:v>61.2</c:v>
                </c:pt>
                <c:pt idx="29">
                  <c:v>16.5</c:v>
                </c:pt>
                <c:pt idx="30">
                  <c:v>8</c:v>
                </c:pt>
                <c:pt idx="31">
                  <c:v>21.700000000000003</c:v>
                </c:pt>
                <c:pt idx="32">
                  <c:v>10.700000000000003</c:v>
                </c:pt>
                <c:pt idx="33">
                  <c:v>15.300000000000004</c:v>
                </c:pt>
                <c:pt idx="34">
                  <c:v>61.2</c:v>
                </c:pt>
                <c:pt idx="35">
                  <c:v>16.5</c:v>
                </c:pt>
                <c:pt idx="36">
                  <c:v>11.900000000000006</c:v>
                </c:pt>
                <c:pt idx="37">
                  <c:v>13.600000000000001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AE-45AF-BAF6-E183FA4951F3}"/>
            </c:ext>
          </c:extLst>
        </c:ser>
        <c:ser>
          <c:idx val="1"/>
          <c:order val="3"/>
          <c:tx>
            <c:strRef>
              <c:f>'Grafiki + dati'!$W$724</c:f>
              <c:strCache>
                <c:ptCount val="1"/>
                <c:pt idx="0">
                  <c:v>Klimata pārmaiņu mazināšana</c:v>
                </c:pt>
              </c:strCache>
            </c:strRef>
          </c:tx>
          <c:spPr>
            <a:solidFill>
              <a:srgbClr val="ED7D31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dati'!$W$725:$W$762</c:f>
              <c:numCache>
                <c:formatCode>General</c:formatCode>
                <c:ptCount val="38"/>
                <c:pt idx="0" formatCode="0">
                  <c:v>28.3</c:v>
                </c:pt>
                <c:pt idx="2" formatCode="0">
                  <c:v>27.7</c:v>
                </c:pt>
                <c:pt idx="3" formatCode="0">
                  <c:v>28.8</c:v>
                </c:pt>
                <c:pt idx="5" formatCode="0">
                  <c:v>37.299999999999997</c:v>
                </c:pt>
                <c:pt idx="6" formatCode="0">
                  <c:v>32.299999999999997</c:v>
                </c:pt>
                <c:pt idx="7" formatCode="0">
                  <c:v>30.7</c:v>
                </c:pt>
                <c:pt idx="8" formatCode="0">
                  <c:v>26.2</c:v>
                </c:pt>
                <c:pt idx="9" formatCode="0">
                  <c:v>27.8</c:v>
                </c:pt>
                <c:pt idx="10" formatCode="0">
                  <c:v>19.3</c:v>
                </c:pt>
                <c:pt idx="12" formatCode="0">
                  <c:v>35</c:v>
                </c:pt>
                <c:pt idx="13" formatCode="0">
                  <c:v>16.899999999999999</c:v>
                </c:pt>
                <c:pt idx="15" formatCode="0">
                  <c:v>16</c:v>
                </c:pt>
                <c:pt idx="16" formatCode="0">
                  <c:v>26.7</c:v>
                </c:pt>
                <c:pt idx="17" formatCode="0">
                  <c:v>35.799999999999997</c:v>
                </c:pt>
                <c:pt idx="19" formatCode="0">
                  <c:v>28.2</c:v>
                </c:pt>
                <c:pt idx="20" formatCode="0">
                  <c:v>32.9</c:v>
                </c:pt>
                <c:pt idx="21" formatCode="0">
                  <c:v>20.100000000000001</c:v>
                </c:pt>
                <c:pt idx="23" formatCode="0">
                  <c:v>15</c:v>
                </c:pt>
                <c:pt idx="24" formatCode="0">
                  <c:v>27.4</c:v>
                </c:pt>
                <c:pt idx="25" formatCode="0">
                  <c:v>31.3</c:v>
                </c:pt>
                <c:pt idx="26" formatCode="0">
                  <c:v>30.4</c:v>
                </c:pt>
                <c:pt idx="27" formatCode="0">
                  <c:v>38.1</c:v>
                </c:pt>
                <c:pt idx="29" formatCode="0">
                  <c:v>30.6</c:v>
                </c:pt>
                <c:pt idx="30" formatCode="0">
                  <c:v>33.200000000000003</c:v>
                </c:pt>
                <c:pt idx="31" formatCode="0">
                  <c:v>19.899999999999999</c:v>
                </c:pt>
                <c:pt idx="32" formatCode="0">
                  <c:v>36.299999999999997</c:v>
                </c:pt>
                <c:pt idx="33" formatCode="0">
                  <c:v>13.1</c:v>
                </c:pt>
                <c:pt idx="35" formatCode="0">
                  <c:v>30.6</c:v>
                </c:pt>
                <c:pt idx="36" formatCode="0">
                  <c:v>25.3</c:v>
                </c:pt>
                <c:pt idx="37" formatCode="0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AE-45AF-BAF6-E183FA4951F3}"/>
            </c:ext>
          </c:extLst>
        </c:ser>
        <c:ser>
          <c:idx val="4"/>
          <c:order val="4"/>
          <c:tx>
            <c:strRef>
              <c:f>'Grafiki + dati'!$X$724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dati'!$X$725:$X$762</c:f>
              <c:numCache>
                <c:formatCode>0</c:formatCode>
                <c:ptCount val="38"/>
                <c:pt idx="0">
                  <c:v>14.8</c:v>
                </c:pt>
                <c:pt idx="1">
                  <c:v>43.1</c:v>
                </c:pt>
                <c:pt idx="2">
                  <c:v>15.400000000000002</c:v>
                </c:pt>
                <c:pt idx="3">
                  <c:v>14.3</c:v>
                </c:pt>
                <c:pt idx="4">
                  <c:v>43.1</c:v>
                </c:pt>
                <c:pt idx="5">
                  <c:v>5.8000000000000043</c:v>
                </c:pt>
                <c:pt idx="6">
                  <c:v>10.800000000000004</c:v>
                </c:pt>
                <c:pt idx="7">
                  <c:v>12.400000000000002</c:v>
                </c:pt>
                <c:pt idx="8">
                  <c:v>16.900000000000002</c:v>
                </c:pt>
                <c:pt idx="9">
                  <c:v>15.3</c:v>
                </c:pt>
                <c:pt idx="10">
                  <c:v>23.8</c:v>
                </c:pt>
                <c:pt idx="11">
                  <c:v>43.1</c:v>
                </c:pt>
                <c:pt idx="12">
                  <c:v>8.1000000000000014</c:v>
                </c:pt>
                <c:pt idx="13">
                  <c:v>26.200000000000003</c:v>
                </c:pt>
                <c:pt idx="14">
                  <c:v>43.1</c:v>
                </c:pt>
                <c:pt idx="15">
                  <c:v>27.1</c:v>
                </c:pt>
                <c:pt idx="16">
                  <c:v>16.400000000000002</c:v>
                </c:pt>
                <c:pt idx="17">
                  <c:v>7.3000000000000043</c:v>
                </c:pt>
                <c:pt idx="18">
                  <c:v>43.1</c:v>
                </c:pt>
                <c:pt idx="19">
                  <c:v>14.900000000000002</c:v>
                </c:pt>
                <c:pt idx="20">
                  <c:v>10.200000000000003</c:v>
                </c:pt>
                <c:pt idx="21">
                  <c:v>23</c:v>
                </c:pt>
                <c:pt idx="22">
                  <c:v>43.1</c:v>
                </c:pt>
                <c:pt idx="23">
                  <c:v>28.1</c:v>
                </c:pt>
                <c:pt idx="24">
                  <c:v>15.700000000000003</c:v>
                </c:pt>
                <c:pt idx="25">
                  <c:v>11.8</c:v>
                </c:pt>
                <c:pt idx="26">
                  <c:v>12.700000000000003</c:v>
                </c:pt>
                <c:pt idx="27">
                  <c:v>5</c:v>
                </c:pt>
                <c:pt idx="28">
                  <c:v>43.1</c:v>
                </c:pt>
                <c:pt idx="29">
                  <c:v>12.5</c:v>
                </c:pt>
                <c:pt idx="30">
                  <c:v>9.8999999999999986</c:v>
                </c:pt>
                <c:pt idx="31">
                  <c:v>23.200000000000003</c:v>
                </c:pt>
                <c:pt idx="32">
                  <c:v>6.8000000000000043</c:v>
                </c:pt>
                <c:pt idx="33">
                  <c:v>30</c:v>
                </c:pt>
                <c:pt idx="34">
                  <c:v>43.1</c:v>
                </c:pt>
                <c:pt idx="35">
                  <c:v>12.5</c:v>
                </c:pt>
                <c:pt idx="36">
                  <c:v>17.8</c:v>
                </c:pt>
                <c:pt idx="37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AE-45AF-BAF6-E183FA4951F3}"/>
            </c:ext>
          </c:extLst>
        </c:ser>
        <c:ser>
          <c:idx val="5"/>
          <c:order val="5"/>
          <c:tx>
            <c:strRef>
              <c:f>'Grafiki + dati'!$Y$724</c:f>
              <c:strCache>
                <c:ptCount val="1"/>
                <c:pt idx="0">
                  <c:v>Atbalsta programmas mājsaimniecībām saules paneļu, elektroauto iegādes iespējām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dati'!$Y$725:$Y$762</c:f>
              <c:numCache>
                <c:formatCode>General</c:formatCode>
                <c:ptCount val="38"/>
                <c:pt idx="0" formatCode="0">
                  <c:v>27.9</c:v>
                </c:pt>
                <c:pt idx="2" formatCode="0">
                  <c:v>29.1</c:v>
                </c:pt>
                <c:pt idx="3" formatCode="0">
                  <c:v>26.8</c:v>
                </c:pt>
                <c:pt idx="5" formatCode="0">
                  <c:v>22.4</c:v>
                </c:pt>
                <c:pt idx="6" formatCode="0">
                  <c:v>30.8</c:v>
                </c:pt>
                <c:pt idx="7" formatCode="0">
                  <c:v>30.9</c:v>
                </c:pt>
                <c:pt idx="8" formatCode="0">
                  <c:v>29.5</c:v>
                </c:pt>
                <c:pt idx="9" formatCode="0">
                  <c:v>26.3</c:v>
                </c:pt>
                <c:pt idx="10" formatCode="0">
                  <c:v>24.3</c:v>
                </c:pt>
                <c:pt idx="12" formatCode="0">
                  <c:v>31.2</c:v>
                </c:pt>
                <c:pt idx="13" formatCode="0">
                  <c:v>22.4</c:v>
                </c:pt>
                <c:pt idx="15" formatCode="0">
                  <c:v>20.5</c:v>
                </c:pt>
                <c:pt idx="16" formatCode="0">
                  <c:v>25.6</c:v>
                </c:pt>
                <c:pt idx="17" formatCode="0">
                  <c:v>35.799999999999997</c:v>
                </c:pt>
                <c:pt idx="19" formatCode="0">
                  <c:v>27.5</c:v>
                </c:pt>
                <c:pt idx="20" formatCode="0">
                  <c:v>30</c:v>
                </c:pt>
                <c:pt idx="21" formatCode="0">
                  <c:v>24.4</c:v>
                </c:pt>
                <c:pt idx="23" formatCode="0">
                  <c:v>23.9</c:v>
                </c:pt>
                <c:pt idx="24" formatCode="0">
                  <c:v>32.200000000000003</c:v>
                </c:pt>
                <c:pt idx="25" formatCode="0">
                  <c:v>32.299999999999997</c:v>
                </c:pt>
                <c:pt idx="26" formatCode="0">
                  <c:v>32.299999999999997</c:v>
                </c:pt>
                <c:pt idx="27" formatCode="0">
                  <c:v>31.2</c:v>
                </c:pt>
                <c:pt idx="29" formatCode="0">
                  <c:v>25.4</c:v>
                </c:pt>
                <c:pt idx="30" formatCode="0">
                  <c:v>33</c:v>
                </c:pt>
                <c:pt idx="31" formatCode="0">
                  <c:v>20.8</c:v>
                </c:pt>
                <c:pt idx="32" formatCode="0">
                  <c:v>32.6</c:v>
                </c:pt>
                <c:pt idx="33" formatCode="0">
                  <c:v>26.2</c:v>
                </c:pt>
                <c:pt idx="35" formatCode="0">
                  <c:v>25.4</c:v>
                </c:pt>
                <c:pt idx="36" formatCode="0">
                  <c:v>27.5</c:v>
                </c:pt>
                <c:pt idx="37" formatCode="0">
                  <c:v>31.2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AE-45AF-BAF6-E183FA4951F3}"/>
            </c:ext>
          </c:extLst>
        </c:ser>
        <c:ser>
          <c:idx val="6"/>
          <c:order val="6"/>
          <c:tx>
            <c:strRef>
              <c:f>'Grafiki + dati'!$Z$724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dati'!$Z$725:$Z$762</c:f>
              <c:numCache>
                <c:formatCode>0</c:formatCode>
                <c:ptCount val="38"/>
                <c:pt idx="0">
                  <c:v>12.899999999999999</c:v>
                </c:pt>
                <c:pt idx="1">
                  <c:v>40.799999999999997</c:v>
                </c:pt>
                <c:pt idx="2">
                  <c:v>11.699999999999996</c:v>
                </c:pt>
                <c:pt idx="3">
                  <c:v>13.999999999999996</c:v>
                </c:pt>
                <c:pt idx="4">
                  <c:v>40.799999999999997</c:v>
                </c:pt>
                <c:pt idx="5">
                  <c:v>18.399999999999999</c:v>
                </c:pt>
                <c:pt idx="6">
                  <c:v>9.9999999999999964</c:v>
                </c:pt>
                <c:pt idx="7">
                  <c:v>9.8999999999999986</c:v>
                </c:pt>
                <c:pt idx="8">
                  <c:v>11.299999999999997</c:v>
                </c:pt>
                <c:pt idx="9">
                  <c:v>14.499999999999996</c:v>
                </c:pt>
                <c:pt idx="10">
                  <c:v>16.499999999999996</c:v>
                </c:pt>
                <c:pt idx="11">
                  <c:v>40.799999999999997</c:v>
                </c:pt>
                <c:pt idx="12">
                  <c:v>9.5999999999999979</c:v>
                </c:pt>
                <c:pt idx="13">
                  <c:v>18.399999999999999</c:v>
                </c:pt>
                <c:pt idx="14">
                  <c:v>40.799999999999997</c:v>
                </c:pt>
                <c:pt idx="15">
                  <c:v>20.299999999999997</c:v>
                </c:pt>
                <c:pt idx="16">
                  <c:v>15.199999999999996</c:v>
                </c:pt>
                <c:pt idx="17">
                  <c:v>5</c:v>
                </c:pt>
                <c:pt idx="18">
                  <c:v>40.799999999999997</c:v>
                </c:pt>
                <c:pt idx="19">
                  <c:v>13.299999999999997</c:v>
                </c:pt>
                <c:pt idx="20">
                  <c:v>10.799999999999997</c:v>
                </c:pt>
                <c:pt idx="21">
                  <c:v>16.399999999999999</c:v>
                </c:pt>
                <c:pt idx="22">
                  <c:v>40.799999999999997</c:v>
                </c:pt>
                <c:pt idx="23">
                  <c:v>16.899999999999999</c:v>
                </c:pt>
                <c:pt idx="24">
                  <c:v>8.5999999999999943</c:v>
                </c:pt>
                <c:pt idx="25">
                  <c:v>8.5</c:v>
                </c:pt>
                <c:pt idx="26">
                  <c:v>8.5</c:v>
                </c:pt>
                <c:pt idx="27">
                  <c:v>9.5999999999999979</c:v>
                </c:pt>
                <c:pt idx="28">
                  <c:v>40.799999999999997</c:v>
                </c:pt>
                <c:pt idx="29">
                  <c:v>15.399999999999999</c:v>
                </c:pt>
                <c:pt idx="30">
                  <c:v>7.7999999999999972</c:v>
                </c:pt>
                <c:pt idx="31">
                  <c:v>19.999999999999996</c:v>
                </c:pt>
                <c:pt idx="32">
                  <c:v>8.1999999999999957</c:v>
                </c:pt>
                <c:pt idx="33">
                  <c:v>14.599999999999998</c:v>
                </c:pt>
                <c:pt idx="34">
                  <c:v>40.799999999999997</c:v>
                </c:pt>
                <c:pt idx="35">
                  <c:v>15.399999999999999</c:v>
                </c:pt>
                <c:pt idx="36">
                  <c:v>13.299999999999997</c:v>
                </c:pt>
                <c:pt idx="37">
                  <c:v>9.5999999999999979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AE-45AF-BAF6-E183FA4951F3}"/>
            </c:ext>
          </c:extLst>
        </c:ser>
        <c:ser>
          <c:idx val="7"/>
          <c:order val="7"/>
          <c:tx>
            <c:strRef>
              <c:f>'Grafiki + dati'!$AA$724</c:f>
              <c:strCache>
                <c:ptCount val="1"/>
                <c:pt idx="0">
                  <c:v>Atkritumu apsaimniekošana</c:v>
                </c:pt>
              </c:strCache>
            </c:strRef>
          </c:tx>
          <c:spPr>
            <a:solidFill>
              <a:srgbClr val="5B9BD5">
                <a:lumMod val="5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dati'!$AA$725:$AA$762</c:f>
              <c:numCache>
                <c:formatCode>General</c:formatCode>
                <c:ptCount val="38"/>
                <c:pt idx="0" formatCode="0">
                  <c:v>26.9</c:v>
                </c:pt>
                <c:pt idx="2" formatCode="0">
                  <c:v>26.2</c:v>
                </c:pt>
                <c:pt idx="3" formatCode="0">
                  <c:v>27.6</c:v>
                </c:pt>
                <c:pt idx="5" formatCode="0">
                  <c:v>23.8</c:v>
                </c:pt>
                <c:pt idx="6" formatCode="0">
                  <c:v>28.6</c:v>
                </c:pt>
                <c:pt idx="7" formatCode="0">
                  <c:v>27.4</c:v>
                </c:pt>
                <c:pt idx="8" formatCode="0">
                  <c:v>23.8</c:v>
                </c:pt>
                <c:pt idx="9" formatCode="0">
                  <c:v>31.9</c:v>
                </c:pt>
                <c:pt idx="10" formatCode="0">
                  <c:v>24.6</c:v>
                </c:pt>
                <c:pt idx="12" formatCode="0">
                  <c:v>30.1</c:v>
                </c:pt>
                <c:pt idx="13" formatCode="0">
                  <c:v>21.6</c:v>
                </c:pt>
                <c:pt idx="15" formatCode="0">
                  <c:v>20</c:v>
                </c:pt>
                <c:pt idx="16" formatCode="0">
                  <c:v>26.4</c:v>
                </c:pt>
                <c:pt idx="17" formatCode="0">
                  <c:v>30.2</c:v>
                </c:pt>
                <c:pt idx="19" formatCode="0">
                  <c:v>33.799999999999997</c:v>
                </c:pt>
                <c:pt idx="20" formatCode="0">
                  <c:v>25.2</c:v>
                </c:pt>
                <c:pt idx="21" formatCode="0">
                  <c:v>26.1</c:v>
                </c:pt>
                <c:pt idx="23" formatCode="0">
                  <c:v>20.8</c:v>
                </c:pt>
                <c:pt idx="24" formatCode="0">
                  <c:v>25.3</c:v>
                </c:pt>
                <c:pt idx="25" formatCode="0">
                  <c:v>33.200000000000003</c:v>
                </c:pt>
                <c:pt idx="26" formatCode="0">
                  <c:v>24.8</c:v>
                </c:pt>
                <c:pt idx="27" formatCode="0">
                  <c:v>30.8</c:v>
                </c:pt>
                <c:pt idx="29" formatCode="0">
                  <c:v>29.4</c:v>
                </c:pt>
                <c:pt idx="30" formatCode="0">
                  <c:v>29.5</c:v>
                </c:pt>
                <c:pt idx="31" formatCode="0">
                  <c:v>15.8</c:v>
                </c:pt>
                <c:pt idx="32" formatCode="0">
                  <c:v>27.5</c:v>
                </c:pt>
                <c:pt idx="33" formatCode="0">
                  <c:v>25.9</c:v>
                </c:pt>
                <c:pt idx="35" formatCode="0">
                  <c:v>29.4</c:v>
                </c:pt>
                <c:pt idx="36" formatCode="0">
                  <c:v>25.9</c:v>
                </c:pt>
                <c:pt idx="37" formatCode="0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AE-45AF-BAF6-E183FA4951F3}"/>
            </c:ext>
          </c:extLst>
        </c:ser>
        <c:ser>
          <c:idx val="8"/>
          <c:order val="8"/>
          <c:tx>
            <c:strRef>
              <c:f>'Grafiki + dati'!$AB$724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dati'!$AB$725:$AB$762</c:f>
              <c:numCache>
                <c:formatCode>0</c:formatCode>
                <c:ptCount val="38"/>
                <c:pt idx="0">
                  <c:v>11.899999999999999</c:v>
                </c:pt>
                <c:pt idx="1">
                  <c:v>38.799999999999997</c:v>
                </c:pt>
                <c:pt idx="2">
                  <c:v>12.599999999999998</c:v>
                </c:pt>
                <c:pt idx="3">
                  <c:v>11.199999999999996</c:v>
                </c:pt>
                <c:pt idx="4">
                  <c:v>38.799999999999997</c:v>
                </c:pt>
                <c:pt idx="5">
                  <c:v>14.999999999999996</c:v>
                </c:pt>
                <c:pt idx="6">
                  <c:v>10.199999999999996</c:v>
                </c:pt>
                <c:pt idx="7">
                  <c:v>11.399999999999999</c:v>
                </c:pt>
                <c:pt idx="8">
                  <c:v>14.999999999999996</c:v>
                </c:pt>
                <c:pt idx="9">
                  <c:v>6.8999999999999986</c:v>
                </c:pt>
                <c:pt idx="10">
                  <c:v>14.199999999999996</c:v>
                </c:pt>
                <c:pt idx="11">
                  <c:v>38.799999999999997</c:v>
                </c:pt>
                <c:pt idx="12">
                  <c:v>8.6999999999999957</c:v>
                </c:pt>
                <c:pt idx="13">
                  <c:v>17.199999999999996</c:v>
                </c:pt>
                <c:pt idx="14">
                  <c:v>38.799999999999997</c:v>
                </c:pt>
                <c:pt idx="15">
                  <c:v>18.799999999999997</c:v>
                </c:pt>
                <c:pt idx="16">
                  <c:v>12.399999999999999</c:v>
                </c:pt>
                <c:pt idx="17">
                  <c:v>8.5999999999999979</c:v>
                </c:pt>
                <c:pt idx="18">
                  <c:v>38.799999999999997</c:v>
                </c:pt>
                <c:pt idx="19">
                  <c:v>5</c:v>
                </c:pt>
                <c:pt idx="20">
                  <c:v>13.599999999999998</c:v>
                </c:pt>
                <c:pt idx="21">
                  <c:v>12.699999999999996</c:v>
                </c:pt>
                <c:pt idx="22">
                  <c:v>38.799999999999997</c:v>
                </c:pt>
                <c:pt idx="23">
                  <c:v>17.999999999999996</c:v>
                </c:pt>
                <c:pt idx="24">
                  <c:v>13.499999999999996</c:v>
                </c:pt>
                <c:pt idx="25">
                  <c:v>5.5999999999999943</c:v>
                </c:pt>
                <c:pt idx="26">
                  <c:v>13.999999999999996</c:v>
                </c:pt>
                <c:pt idx="27">
                  <c:v>7.9999999999999964</c:v>
                </c:pt>
                <c:pt idx="28">
                  <c:v>38.799999999999997</c:v>
                </c:pt>
                <c:pt idx="29">
                  <c:v>9.3999999999999986</c:v>
                </c:pt>
                <c:pt idx="30">
                  <c:v>9.2999999999999972</c:v>
                </c:pt>
                <c:pt idx="31">
                  <c:v>22.999999999999996</c:v>
                </c:pt>
                <c:pt idx="32">
                  <c:v>11.299999999999997</c:v>
                </c:pt>
                <c:pt idx="33">
                  <c:v>12.899999999999999</c:v>
                </c:pt>
                <c:pt idx="34">
                  <c:v>38.799999999999997</c:v>
                </c:pt>
                <c:pt idx="35">
                  <c:v>9.3999999999999986</c:v>
                </c:pt>
                <c:pt idx="36">
                  <c:v>12.899999999999999</c:v>
                </c:pt>
                <c:pt idx="37">
                  <c:v>13.299999999999997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AE-45AF-BAF6-E183FA4951F3}"/>
            </c:ext>
          </c:extLst>
        </c:ser>
        <c:ser>
          <c:idx val="9"/>
          <c:order val="9"/>
          <c:tx>
            <c:strRef>
              <c:f>'Grafiki + dati'!$AC$724</c:f>
              <c:strCache>
                <c:ptCount val="1"/>
                <c:pt idx="0">
                  <c:v>Atslēgšanās no Krievijas-Baltkrievijas elektroapgādes sistēmas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dati'!$AC$725:$AC$762</c:f>
              <c:numCache>
                <c:formatCode>General</c:formatCode>
                <c:ptCount val="38"/>
                <c:pt idx="0" formatCode="0">
                  <c:v>19</c:v>
                </c:pt>
                <c:pt idx="2" formatCode="0">
                  <c:v>21.2</c:v>
                </c:pt>
                <c:pt idx="3" formatCode="0">
                  <c:v>17</c:v>
                </c:pt>
                <c:pt idx="5" formatCode="0">
                  <c:v>20.100000000000001</c:v>
                </c:pt>
                <c:pt idx="6" formatCode="0">
                  <c:v>20.100000000000001</c:v>
                </c:pt>
                <c:pt idx="7" formatCode="0">
                  <c:v>15.3</c:v>
                </c:pt>
                <c:pt idx="8" formatCode="0">
                  <c:v>23.7</c:v>
                </c:pt>
                <c:pt idx="9" formatCode="0">
                  <c:v>18.100000000000001</c:v>
                </c:pt>
                <c:pt idx="10" formatCode="0">
                  <c:v>17.7</c:v>
                </c:pt>
                <c:pt idx="12" formatCode="0">
                  <c:v>23.9</c:v>
                </c:pt>
                <c:pt idx="13" formatCode="0">
                  <c:v>11.1</c:v>
                </c:pt>
                <c:pt idx="15" formatCode="0">
                  <c:v>12.7</c:v>
                </c:pt>
                <c:pt idx="16" formatCode="0">
                  <c:v>15.7</c:v>
                </c:pt>
                <c:pt idx="17" formatCode="0">
                  <c:v>29.1</c:v>
                </c:pt>
                <c:pt idx="19" formatCode="0">
                  <c:v>23.3</c:v>
                </c:pt>
                <c:pt idx="20" formatCode="0">
                  <c:v>20.3</c:v>
                </c:pt>
                <c:pt idx="21" formatCode="0">
                  <c:v>14.3</c:v>
                </c:pt>
                <c:pt idx="23" formatCode="0">
                  <c:v>13.9</c:v>
                </c:pt>
                <c:pt idx="24" formatCode="0">
                  <c:v>13.4</c:v>
                </c:pt>
                <c:pt idx="25" formatCode="0">
                  <c:v>21.1</c:v>
                </c:pt>
                <c:pt idx="26" formatCode="0">
                  <c:v>16.899999999999999</c:v>
                </c:pt>
                <c:pt idx="27" formatCode="0">
                  <c:v>35.5</c:v>
                </c:pt>
                <c:pt idx="29" formatCode="0">
                  <c:v>20.399999999999999</c:v>
                </c:pt>
                <c:pt idx="30" formatCode="0">
                  <c:v>21.5</c:v>
                </c:pt>
                <c:pt idx="31" formatCode="0">
                  <c:v>12.5</c:v>
                </c:pt>
                <c:pt idx="32" formatCode="0">
                  <c:v>26.8</c:v>
                </c:pt>
                <c:pt idx="33" formatCode="0">
                  <c:v>9.3000000000000007</c:v>
                </c:pt>
                <c:pt idx="35" formatCode="0">
                  <c:v>20.399999999999999</c:v>
                </c:pt>
                <c:pt idx="36" formatCode="0">
                  <c:v>17</c:v>
                </c:pt>
                <c:pt idx="37" formatCode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6AE-45AF-BAF6-E183FA4951F3}"/>
            </c:ext>
          </c:extLst>
        </c:ser>
        <c:ser>
          <c:idx val="10"/>
          <c:order val="10"/>
          <c:tx>
            <c:strRef>
              <c:f>'Grafiki + dati'!$AD$724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dati'!$AD$725:$AD$762</c:f>
              <c:numCache>
                <c:formatCode>0</c:formatCode>
                <c:ptCount val="38"/>
                <c:pt idx="0">
                  <c:v>21.5</c:v>
                </c:pt>
                <c:pt idx="1">
                  <c:v>40.5</c:v>
                </c:pt>
                <c:pt idx="2">
                  <c:v>19.3</c:v>
                </c:pt>
                <c:pt idx="3">
                  <c:v>23.5</c:v>
                </c:pt>
                <c:pt idx="4">
                  <c:v>40.5</c:v>
                </c:pt>
                <c:pt idx="5">
                  <c:v>20.399999999999999</c:v>
                </c:pt>
                <c:pt idx="6">
                  <c:v>20.399999999999999</c:v>
                </c:pt>
                <c:pt idx="7">
                  <c:v>25.2</c:v>
                </c:pt>
                <c:pt idx="8">
                  <c:v>16.8</c:v>
                </c:pt>
                <c:pt idx="9">
                  <c:v>22.4</c:v>
                </c:pt>
                <c:pt idx="10">
                  <c:v>22.8</c:v>
                </c:pt>
                <c:pt idx="11">
                  <c:v>40.5</c:v>
                </c:pt>
                <c:pt idx="12">
                  <c:v>16.600000000000001</c:v>
                </c:pt>
                <c:pt idx="13">
                  <c:v>29.4</c:v>
                </c:pt>
                <c:pt idx="14">
                  <c:v>40.5</c:v>
                </c:pt>
                <c:pt idx="15">
                  <c:v>27.8</c:v>
                </c:pt>
                <c:pt idx="16">
                  <c:v>24.8</c:v>
                </c:pt>
                <c:pt idx="17">
                  <c:v>11.399999999999999</c:v>
                </c:pt>
                <c:pt idx="18">
                  <c:v>40.5</c:v>
                </c:pt>
                <c:pt idx="19">
                  <c:v>17.2</c:v>
                </c:pt>
                <c:pt idx="20">
                  <c:v>20.2</c:v>
                </c:pt>
                <c:pt idx="21">
                  <c:v>26.2</c:v>
                </c:pt>
                <c:pt idx="22">
                  <c:v>40.5</c:v>
                </c:pt>
                <c:pt idx="23">
                  <c:v>26.6</c:v>
                </c:pt>
                <c:pt idx="24">
                  <c:v>27.1</c:v>
                </c:pt>
                <c:pt idx="25">
                  <c:v>19.399999999999999</c:v>
                </c:pt>
                <c:pt idx="26">
                  <c:v>23.6</c:v>
                </c:pt>
                <c:pt idx="27">
                  <c:v>5</c:v>
                </c:pt>
                <c:pt idx="28">
                  <c:v>40.5</c:v>
                </c:pt>
                <c:pt idx="29">
                  <c:v>20.100000000000001</c:v>
                </c:pt>
                <c:pt idx="30">
                  <c:v>19</c:v>
                </c:pt>
                <c:pt idx="31">
                  <c:v>28</c:v>
                </c:pt>
                <c:pt idx="32">
                  <c:v>13.7</c:v>
                </c:pt>
                <c:pt idx="33">
                  <c:v>31.2</c:v>
                </c:pt>
                <c:pt idx="34">
                  <c:v>40.5</c:v>
                </c:pt>
                <c:pt idx="35">
                  <c:v>20.100000000000001</c:v>
                </c:pt>
                <c:pt idx="36">
                  <c:v>23.5</c:v>
                </c:pt>
                <c:pt idx="37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AE-45AF-BAF6-E183FA4951F3}"/>
            </c:ext>
          </c:extLst>
        </c:ser>
        <c:ser>
          <c:idx val="11"/>
          <c:order val="11"/>
          <c:tx>
            <c:strRef>
              <c:f>'Grafiki + dati'!$AE$724</c:f>
              <c:strCache>
                <c:ptCount val="1"/>
                <c:pt idx="0">
                  <c:v>Enerģijas patēriņa transporta jomā mazināšana</c:v>
                </c:pt>
              </c:strCache>
            </c:strRef>
          </c:tx>
          <c:spPr>
            <a:solidFill>
              <a:srgbClr val="CDAAC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dati'!$AE$725:$AE$762</c:f>
              <c:numCache>
                <c:formatCode>General</c:formatCode>
                <c:ptCount val="38"/>
                <c:pt idx="0" formatCode="0">
                  <c:v>14.4</c:v>
                </c:pt>
                <c:pt idx="2" formatCode="0">
                  <c:v>15.8</c:v>
                </c:pt>
                <c:pt idx="3" formatCode="0">
                  <c:v>13</c:v>
                </c:pt>
                <c:pt idx="5" formatCode="0">
                  <c:v>17.899999999999999</c:v>
                </c:pt>
                <c:pt idx="6" formatCode="0">
                  <c:v>19.2</c:v>
                </c:pt>
                <c:pt idx="7" formatCode="0">
                  <c:v>14.3</c:v>
                </c:pt>
                <c:pt idx="8" formatCode="0">
                  <c:v>13.3</c:v>
                </c:pt>
                <c:pt idx="9" formatCode="0">
                  <c:v>10.8</c:v>
                </c:pt>
                <c:pt idx="10" formatCode="0">
                  <c:v>13</c:v>
                </c:pt>
                <c:pt idx="12" formatCode="0">
                  <c:v>15.2</c:v>
                </c:pt>
                <c:pt idx="13" formatCode="0">
                  <c:v>13.3</c:v>
                </c:pt>
                <c:pt idx="15" formatCode="0">
                  <c:v>3.1</c:v>
                </c:pt>
                <c:pt idx="16" formatCode="0">
                  <c:v>14.4</c:v>
                </c:pt>
                <c:pt idx="17" formatCode="0">
                  <c:v>17.5</c:v>
                </c:pt>
                <c:pt idx="19" formatCode="0">
                  <c:v>16.8</c:v>
                </c:pt>
                <c:pt idx="20" formatCode="0">
                  <c:v>15.1</c:v>
                </c:pt>
                <c:pt idx="21" formatCode="0">
                  <c:v>11.7</c:v>
                </c:pt>
                <c:pt idx="23" formatCode="0">
                  <c:v>7.5</c:v>
                </c:pt>
                <c:pt idx="24" formatCode="0">
                  <c:v>12.9</c:v>
                </c:pt>
                <c:pt idx="25" formatCode="0">
                  <c:v>13.5</c:v>
                </c:pt>
                <c:pt idx="26" formatCode="0">
                  <c:v>15.3</c:v>
                </c:pt>
                <c:pt idx="27" formatCode="0">
                  <c:v>28.9</c:v>
                </c:pt>
                <c:pt idx="29" formatCode="0">
                  <c:v>19.2</c:v>
                </c:pt>
                <c:pt idx="30" formatCode="0">
                  <c:v>11.6</c:v>
                </c:pt>
                <c:pt idx="31" formatCode="0">
                  <c:v>5.0999999999999996</c:v>
                </c:pt>
                <c:pt idx="32" formatCode="0">
                  <c:v>23.5</c:v>
                </c:pt>
                <c:pt idx="33" formatCode="0">
                  <c:v>8.3000000000000007</c:v>
                </c:pt>
                <c:pt idx="35" formatCode="0">
                  <c:v>19.2</c:v>
                </c:pt>
                <c:pt idx="36" formatCode="0">
                  <c:v>11.7</c:v>
                </c:pt>
                <c:pt idx="37" formatCode="0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6AE-45AF-BAF6-E183FA4951F3}"/>
            </c:ext>
          </c:extLst>
        </c:ser>
        <c:ser>
          <c:idx val="12"/>
          <c:order val="12"/>
          <c:tx>
            <c:strRef>
              <c:f>'Grafiki + dati'!$AF$724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dati'!$AF$725:$AF$762</c:f>
              <c:numCache>
                <c:formatCode>0</c:formatCode>
                <c:ptCount val="38"/>
                <c:pt idx="0">
                  <c:v>19.5</c:v>
                </c:pt>
                <c:pt idx="1">
                  <c:v>33.9</c:v>
                </c:pt>
                <c:pt idx="2">
                  <c:v>18.099999999999998</c:v>
                </c:pt>
                <c:pt idx="3">
                  <c:v>20.9</c:v>
                </c:pt>
                <c:pt idx="4">
                  <c:v>33.9</c:v>
                </c:pt>
                <c:pt idx="5">
                  <c:v>16</c:v>
                </c:pt>
                <c:pt idx="6">
                  <c:v>14.7</c:v>
                </c:pt>
                <c:pt idx="7">
                  <c:v>19.599999999999998</c:v>
                </c:pt>
                <c:pt idx="8">
                  <c:v>20.599999999999998</c:v>
                </c:pt>
                <c:pt idx="9">
                  <c:v>23.099999999999998</c:v>
                </c:pt>
                <c:pt idx="10">
                  <c:v>20.9</c:v>
                </c:pt>
                <c:pt idx="11">
                  <c:v>33.9</c:v>
                </c:pt>
                <c:pt idx="12">
                  <c:v>18.7</c:v>
                </c:pt>
                <c:pt idx="13">
                  <c:v>20.599999999999998</c:v>
                </c:pt>
                <c:pt idx="14">
                  <c:v>33.9</c:v>
                </c:pt>
                <c:pt idx="15">
                  <c:v>30.799999999999997</c:v>
                </c:pt>
                <c:pt idx="16">
                  <c:v>19.5</c:v>
                </c:pt>
                <c:pt idx="17">
                  <c:v>16.399999999999999</c:v>
                </c:pt>
                <c:pt idx="18">
                  <c:v>33.9</c:v>
                </c:pt>
                <c:pt idx="19">
                  <c:v>17.099999999999998</c:v>
                </c:pt>
                <c:pt idx="20">
                  <c:v>18.799999999999997</c:v>
                </c:pt>
                <c:pt idx="21">
                  <c:v>22.2</c:v>
                </c:pt>
                <c:pt idx="22">
                  <c:v>33.9</c:v>
                </c:pt>
                <c:pt idx="23">
                  <c:v>26.4</c:v>
                </c:pt>
                <c:pt idx="24">
                  <c:v>21</c:v>
                </c:pt>
                <c:pt idx="25">
                  <c:v>20.399999999999999</c:v>
                </c:pt>
                <c:pt idx="26">
                  <c:v>18.599999999999998</c:v>
                </c:pt>
                <c:pt idx="27">
                  <c:v>5</c:v>
                </c:pt>
                <c:pt idx="28">
                  <c:v>33.9</c:v>
                </c:pt>
                <c:pt idx="29">
                  <c:v>14.7</c:v>
                </c:pt>
                <c:pt idx="30">
                  <c:v>22.299999999999997</c:v>
                </c:pt>
                <c:pt idx="31">
                  <c:v>28.799999999999997</c:v>
                </c:pt>
                <c:pt idx="32">
                  <c:v>10.399999999999999</c:v>
                </c:pt>
                <c:pt idx="33">
                  <c:v>25.599999999999998</c:v>
                </c:pt>
                <c:pt idx="34">
                  <c:v>33.9</c:v>
                </c:pt>
                <c:pt idx="35">
                  <c:v>14.7</c:v>
                </c:pt>
                <c:pt idx="36">
                  <c:v>22.2</c:v>
                </c:pt>
                <c:pt idx="37">
                  <c:v>21.7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6AE-45AF-BAF6-E183FA4951F3}"/>
            </c:ext>
          </c:extLst>
        </c:ser>
        <c:ser>
          <c:idx val="13"/>
          <c:order val="13"/>
          <c:tx>
            <c:strRef>
              <c:f>'Grafiki + dati'!$AG$724</c:f>
              <c:strCache>
                <c:ptCount val="1"/>
                <c:pt idx="0">
                  <c:v>Kodolenerģijas attīstība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dati'!$AG$725:$AG$762</c:f>
              <c:numCache>
                <c:formatCode>General</c:formatCode>
                <c:ptCount val="38"/>
                <c:pt idx="0" formatCode="0">
                  <c:v>9.6</c:v>
                </c:pt>
                <c:pt idx="2" formatCode="0">
                  <c:v>10.1</c:v>
                </c:pt>
                <c:pt idx="3" formatCode="0">
                  <c:v>9.1999999999999993</c:v>
                </c:pt>
                <c:pt idx="5" formatCode="0">
                  <c:v>9.6</c:v>
                </c:pt>
                <c:pt idx="6" formatCode="0">
                  <c:v>12.9</c:v>
                </c:pt>
                <c:pt idx="7" formatCode="0">
                  <c:v>10.7</c:v>
                </c:pt>
                <c:pt idx="8" formatCode="0">
                  <c:v>8</c:v>
                </c:pt>
                <c:pt idx="9" formatCode="0">
                  <c:v>9.6999999999999993</c:v>
                </c:pt>
                <c:pt idx="10" formatCode="0">
                  <c:v>6.7</c:v>
                </c:pt>
                <c:pt idx="12" formatCode="0">
                  <c:v>10.5</c:v>
                </c:pt>
                <c:pt idx="13" formatCode="0">
                  <c:v>8.4</c:v>
                </c:pt>
                <c:pt idx="15" formatCode="0">
                  <c:v>2</c:v>
                </c:pt>
                <c:pt idx="16" formatCode="0">
                  <c:v>7.1</c:v>
                </c:pt>
                <c:pt idx="17" formatCode="0">
                  <c:v>18</c:v>
                </c:pt>
                <c:pt idx="19" formatCode="0">
                  <c:v>12</c:v>
                </c:pt>
                <c:pt idx="20" formatCode="0">
                  <c:v>10.9</c:v>
                </c:pt>
                <c:pt idx="21" formatCode="0">
                  <c:v>5.8</c:v>
                </c:pt>
                <c:pt idx="23" formatCode="0">
                  <c:v>3</c:v>
                </c:pt>
                <c:pt idx="24" formatCode="0">
                  <c:v>7</c:v>
                </c:pt>
                <c:pt idx="25" formatCode="0">
                  <c:v>10.5</c:v>
                </c:pt>
                <c:pt idx="26" formatCode="0">
                  <c:v>14.1</c:v>
                </c:pt>
                <c:pt idx="27" formatCode="0">
                  <c:v>16.399999999999999</c:v>
                </c:pt>
                <c:pt idx="29" formatCode="0">
                  <c:v>12.2</c:v>
                </c:pt>
                <c:pt idx="30" formatCode="0">
                  <c:v>8.1999999999999993</c:v>
                </c:pt>
                <c:pt idx="31" formatCode="0">
                  <c:v>3.8</c:v>
                </c:pt>
                <c:pt idx="32" formatCode="0">
                  <c:v>18.3</c:v>
                </c:pt>
                <c:pt idx="33" formatCode="0">
                  <c:v>3.3</c:v>
                </c:pt>
                <c:pt idx="35" formatCode="0">
                  <c:v>12.2</c:v>
                </c:pt>
                <c:pt idx="36" formatCode="0">
                  <c:v>10.8</c:v>
                </c:pt>
                <c:pt idx="37" formatCode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6AE-45AF-BAF6-E183FA4951F3}"/>
            </c:ext>
          </c:extLst>
        </c:ser>
        <c:ser>
          <c:idx val="14"/>
          <c:order val="14"/>
          <c:tx>
            <c:strRef>
              <c:f>'Grafiki + dati'!$AH$724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dati'!$AH$725:$AH$762</c:f>
              <c:numCache>
                <c:formatCode>0</c:formatCode>
                <c:ptCount val="38"/>
                <c:pt idx="0">
                  <c:v>13.700000000000001</c:v>
                </c:pt>
                <c:pt idx="1">
                  <c:v>23.3</c:v>
                </c:pt>
                <c:pt idx="2">
                  <c:v>13.200000000000001</c:v>
                </c:pt>
                <c:pt idx="3">
                  <c:v>14.100000000000001</c:v>
                </c:pt>
                <c:pt idx="4">
                  <c:v>23.3</c:v>
                </c:pt>
                <c:pt idx="5">
                  <c:v>13.700000000000001</c:v>
                </c:pt>
                <c:pt idx="6">
                  <c:v>10.4</c:v>
                </c:pt>
                <c:pt idx="7">
                  <c:v>12.600000000000001</c:v>
                </c:pt>
                <c:pt idx="8">
                  <c:v>15.3</c:v>
                </c:pt>
                <c:pt idx="9">
                  <c:v>13.600000000000001</c:v>
                </c:pt>
                <c:pt idx="10">
                  <c:v>16.600000000000001</c:v>
                </c:pt>
                <c:pt idx="11">
                  <c:v>23.3</c:v>
                </c:pt>
                <c:pt idx="12">
                  <c:v>12.8</c:v>
                </c:pt>
                <c:pt idx="13">
                  <c:v>14.9</c:v>
                </c:pt>
                <c:pt idx="14">
                  <c:v>23.3</c:v>
                </c:pt>
                <c:pt idx="15">
                  <c:v>21.3</c:v>
                </c:pt>
                <c:pt idx="16">
                  <c:v>16.200000000000003</c:v>
                </c:pt>
                <c:pt idx="17">
                  <c:v>5.3000000000000007</c:v>
                </c:pt>
                <c:pt idx="18">
                  <c:v>23.3</c:v>
                </c:pt>
                <c:pt idx="19">
                  <c:v>11.3</c:v>
                </c:pt>
                <c:pt idx="20">
                  <c:v>12.4</c:v>
                </c:pt>
                <c:pt idx="21">
                  <c:v>17.5</c:v>
                </c:pt>
                <c:pt idx="22">
                  <c:v>23.3</c:v>
                </c:pt>
                <c:pt idx="23">
                  <c:v>20.3</c:v>
                </c:pt>
                <c:pt idx="24">
                  <c:v>16.3</c:v>
                </c:pt>
                <c:pt idx="25">
                  <c:v>12.8</c:v>
                </c:pt>
                <c:pt idx="26">
                  <c:v>9.2000000000000011</c:v>
                </c:pt>
                <c:pt idx="27">
                  <c:v>6.9000000000000021</c:v>
                </c:pt>
                <c:pt idx="28">
                  <c:v>23.3</c:v>
                </c:pt>
                <c:pt idx="29">
                  <c:v>11.100000000000001</c:v>
                </c:pt>
                <c:pt idx="30">
                  <c:v>15.100000000000001</c:v>
                </c:pt>
                <c:pt idx="31">
                  <c:v>19.5</c:v>
                </c:pt>
                <c:pt idx="32">
                  <c:v>5</c:v>
                </c:pt>
                <c:pt idx="33">
                  <c:v>20</c:v>
                </c:pt>
                <c:pt idx="34">
                  <c:v>23.3</c:v>
                </c:pt>
                <c:pt idx="35">
                  <c:v>11.100000000000001</c:v>
                </c:pt>
                <c:pt idx="36">
                  <c:v>12.5</c:v>
                </c:pt>
                <c:pt idx="37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6AE-45AF-BAF6-E183FA4951F3}"/>
            </c:ext>
          </c:extLst>
        </c:ser>
        <c:ser>
          <c:idx val="15"/>
          <c:order val="15"/>
          <c:tx>
            <c:strRef>
              <c:f>'Grafiki + dati'!$AI$724</c:f>
              <c:strCache>
                <c:ptCount val="1"/>
                <c:pt idx="0">
                  <c:v>Nesaistās ne ar vienu no šīm jomām/ saistās ar kaut ko citu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dati'!$AI$725:$AI$762</c:f>
              <c:numCache>
                <c:formatCode>General</c:formatCode>
                <c:ptCount val="38"/>
                <c:pt idx="0" formatCode="0">
                  <c:v>17.2</c:v>
                </c:pt>
                <c:pt idx="2" formatCode="0">
                  <c:v>17.3</c:v>
                </c:pt>
                <c:pt idx="3" formatCode="0">
                  <c:v>17.100000000000001</c:v>
                </c:pt>
                <c:pt idx="5" formatCode="0">
                  <c:v>16</c:v>
                </c:pt>
                <c:pt idx="6" formatCode="0">
                  <c:v>9.6</c:v>
                </c:pt>
                <c:pt idx="7" formatCode="0">
                  <c:v>15</c:v>
                </c:pt>
                <c:pt idx="8" formatCode="0">
                  <c:v>19.899999999999999</c:v>
                </c:pt>
                <c:pt idx="9" formatCode="0">
                  <c:v>19.600000000000001</c:v>
                </c:pt>
                <c:pt idx="10" formatCode="0">
                  <c:v>22.2</c:v>
                </c:pt>
                <c:pt idx="12" formatCode="0">
                  <c:v>13.6</c:v>
                </c:pt>
                <c:pt idx="13" formatCode="0">
                  <c:v>23.1</c:v>
                </c:pt>
                <c:pt idx="15" formatCode="0">
                  <c:v>28</c:v>
                </c:pt>
                <c:pt idx="16" formatCode="0">
                  <c:v>19.2</c:v>
                </c:pt>
                <c:pt idx="17" formatCode="0">
                  <c:v>9.1999999999999993</c:v>
                </c:pt>
                <c:pt idx="19" formatCode="0">
                  <c:v>13.1</c:v>
                </c:pt>
                <c:pt idx="20" formatCode="0">
                  <c:v>14.7</c:v>
                </c:pt>
                <c:pt idx="21" formatCode="0">
                  <c:v>24.1</c:v>
                </c:pt>
                <c:pt idx="23" formatCode="0">
                  <c:v>24.7</c:v>
                </c:pt>
                <c:pt idx="24" formatCode="0">
                  <c:v>13.6</c:v>
                </c:pt>
                <c:pt idx="25" formatCode="0">
                  <c:v>14.7</c:v>
                </c:pt>
                <c:pt idx="26" formatCode="0">
                  <c:v>15.3</c:v>
                </c:pt>
                <c:pt idx="27" formatCode="0">
                  <c:v>13.5</c:v>
                </c:pt>
                <c:pt idx="29" formatCode="0">
                  <c:v>13.3</c:v>
                </c:pt>
                <c:pt idx="30" formatCode="0">
                  <c:v>13</c:v>
                </c:pt>
                <c:pt idx="31" formatCode="0">
                  <c:v>13.5</c:v>
                </c:pt>
                <c:pt idx="32" formatCode="0">
                  <c:v>21.6</c:v>
                </c:pt>
                <c:pt idx="33" formatCode="0">
                  <c:v>35.1</c:v>
                </c:pt>
                <c:pt idx="35" formatCode="0">
                  <c:v>13.3</c:v>
                </c:pt>
                <c:pt idx="36" formatCode="0">
                  <c:v>19.5</c:v>
                </c:pt>
                <c:pt idx="37" formatCode="0">
                  <c:v>18.8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46AE-45AF-BAF6-E183FA4951F3}"/>
            </c:ext>
          </c:extLst>
        </c:ser>
        <c:ser>
          <c:idx val="16"/>
          <c:order val="16"/>
          <c:tx>
            <c:strRef>
              <c:f>'Grafiki + dati'!$AJ$724</c:f>
              <c:strCache>
                <c:ptCount val="1"/>
                <c:pt idx="0">
                  <c:v>x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dati'!$AJ$725:$AJ$762</c:f>
              <c:numCache>
                <c:formatCode>0</c:formatCode>
                <c:ptCount val="38"/>
                <c:pt idx="0">
                  <c:v>22.900000000000002</c:v>
                </c:pt>
                <c:pt idx="1">
                  <c:v>40.1</c:v>
                </c:pt>
                <c:pt idx="2">
                  <c:v>22.8</c:v>
                </c:pt>
                <c:pt idx="3">
                  <c:v>23</c:v>
                </c:pt>
                <c:pt idx="4">
                  <c:v>40.1</c:v>
                </c:pt>
                <c:pt idx="5">
                  <c:v>24.1</c:v>
                </c:pt>
                <c:pt idx="6">
                  <c:v>30.5</c:v>
                </c:pt>
                <c:pt idx="7">
                  <c:v>25.1</c:v>
                </c:pt>
                <c:pt idx="8">
                  <c:v>20.200000000000003</c:v>
                </c:pt>
                <c:pt idx="9">
                  <c:v>20.5</c:v>
                </c:pt>
                <c:pt idx="10">
                  <c:v>17.900000000000002</c:v>
                </c:pt>
                <c:pt idx="11">
                  <c:v>40.1</c:v>
                </c:pt>
                <c:pt idx="12">
                  <c:v>26.5</c:v>
                </c:pt>
                <c:pt idx="13">
                  <c:v>17</c:v>
                </c:pt>
                <c:pt idx="14">
                  <c:v>40.1</c:v>
                </c:pt>
                <c:pt idx="15">
                  <c:v>12.100000000000001</c:v>
                </c:pt>
                <c:pt idx="16">
                  <c:v>20.900000000000002</c:v>
                </c:pt>
                <c:pt idx="17">
                  <c:v>30.900000000000002</c:v>
                </c:pt>
                <c:pt idx="18">
                  <c:v>40.1</c:v>
                </c:pt>
                <c:pt idx="19">
                  <c:v>27</c:v>
                </c:pt>
                <c:pt idx="20">
                  <c:v>25.400000000000002</c:v>
                </c:pt>
                <c:pt idx="21">
                  <c:v>16</c:v>
                </c:pt>
                <c:pt idx="22">
                  <c:v>40.1</c:v>
                </c:pt>
                <c:pt idx="23">
                  <c:v>15.400000000000002</c:v>
                </c:pt>
                <c:pt idx="24">
                  <c:v>26.5</c:v>
                </c:pt>
                <c:pt idx="25">
                  <c:v>25.400000000000002</c:v>
                </c:pt>
                <c:pt idx="26">
                  <c:v>24.8</c:v>
                </c:pt>
                <c:pt idx="27">
                  <c:v>26.6</c:v>
                </c:pt>
                <c:pt idx="28">
                  <c:v>40.1</c:v>
                </c:pt>
                <c:pt idx="29">
                  <c:v>26.8</c:v>
                </c:pt>
                <c:pt idx="30">
                  <c:v>27.1</c:v>
                </c:pt>
                <c:pt idx="31">
                  <c:v>26.6</c:v>
                </c:pt>
                <c:pt idx="32">
                  <c:v>18.5</c:v>
                </c:pt>
                <c:pt idx="33">
                  <c:v>5</c:v>
                </c:pt>
                <c:pt idx="34">
                  <c:v>40.1</c:v>
                </c:pt>
                <c:pt idx="35">
                  <c:v>26.8</c:v>
                </c:pt>
                <c:pt idx="36">
                  <c:v>20.6</c:v>
                </c:pt>
                <c:pt idx="37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46AE-45AF-BAF6-E183FA4951F3}"/>
            </c:ext>
          </c:extLst>
        </c:ser>
        <c:ser>
          <c:idx val="17"/>
          <c:order val="17"/>
          <c:tx>
            <c:strRef>
              <c:f>'Grafiki + dati'!$AK$724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'Grafiki + dati'!$S$725:$S$762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dati'!$AK$725:$AK$762</c:f>
              <c:numCache>
                <c:formatCode>General</c:formatCode>
                <c:ptCount val="38"/>
                <c:pt idx="0" formatCode="0">
                  <c:v>13.1</c:v>
                </c:pt>
                <c:pt idx="2" formatCode="0">
                  <c:v>12.5</c:v>
                </c:pt>
                <c:pt idx="3" formatCode="0">
                  <c:v>13.6</c:v>
                </c:pt>
                <c:pt idx="5" formatCode="0">
                  <c:v>20.5</c:v>
                </c:pt>
                <c:pt idx="6" formatCode="0">
                  <c:v>11.1</c:v>
                </c:pt>
                <c:pt idx="7" formatCode="0">
                  <c:v>12.7</c:v>
                </c:pt>
                <c:pt idx="8" formatCode="0">
                  <c:v>9.8000000000000007</c:v>
                </c:pt>
                <c:pt idx="9" formatCode="0">
                  <c:v>14.8</c:v>
                </c:pt>
                <c:pt idx="10" formatCode="0">
                  <c:v>13.3</c:v>
                </c:pt>
                <c:pt idx="12" formatCode="0">
                  <c:v>10.8</c:v>
                </c:pt>
                <c:pt idx="13" formatCode="0">
                  <c:v>16.8</c:v>
                </c:pt>
                <c:pt idx="15" formatCode="0">
                  <c:v>23.5</c:v>
                </c:pt>
                <c:pt idx="16" formatCode="0">
                  <c:v>13.2</c:v>
                </c:pt>
                <c:pt idx="17" formatCode="0">
                  <c:v>9.6999999999999993</c:v>
                </c:pt>
                <c:pt idx="19" formatCode="0">
                  <c:v>11.8</c:v>
                </c:pt>
                <c:pt idx="20" formatCode="0">
                  <c:v>11.5</c:v>
                </c:pt>
                <c:pt idx="21" formatCode="0">
                  <c:v>16.7</c:v>
                </c:pt>
                <c:pt idx="23" formatCode="0">
                  <c:v>18.2</c:v>
                </c:pt>
                <c:pt idx="24" formatCode="0">
                  <c:v>10.6</c:v>
                </c:pt>
                <c:pt idx="25" formatCode="0">
                  <c:v>12.7</c:v>
                </c:pt>
                <c:pt idx="26" formatCode="0">
                  <c:v>6.6</c:v>
                </c:pt>
                <c:pt idx="27" formatCode="0">
                  <c:v>6.8</c:v>
                </c:pt>
                <c:pt idx="29" formatCode="0">
                  <c:v>13.6</c:v>
                </c:pt>
                <c:pt idx="30" formatCode="0">
                  <c:v>9.6999999999999993</c:v>
                </c:pt>
                <c:pt idx="31" formatCode="0">
                  <c:v>26.9</c:v>
                </c:pt>
                <c:pt idx="32" formatCode="0">
                  <c:v>10.5</c:v>
                </c:pt>
                <c:pt idx="33" formatCode="0">
                  <c:v>7.5</c:v>
                </c:pt>
                <c:pt idx="35" formatCode="0">
                  <c:v>13.6</c:v>
                </c:pt>
                <c:pt idx="36" formatCode="0">
                  <c:v>9.9</c:v>
                </c:pt>
                <c:pt idx="37" formatCode="0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46AE-45AF-BAF6-E183FA495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7152088"/>
        <c:axId val="597139624"/>
      </c:barChart>
      <c:catAx>
        <c:axId val="597152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6350" cap="flat" cmpd="sng" algn="ctr">
            <a:noFill/>
            <a:round/>
          </a:ln>
          <a:effectLst/>
        </c:spPr>
        <c:txPr>
          <a:bodyPr rot="0" spcFirstLastPara="1" vertOverflow="ellipsis" wrap="square" anchor="ctr" anchorCtr="0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597139624"/>
        <c:crosses val="autoZero"/>
        <c:auto val="1"/>
        <c:lblAlgn val="ctr"/>
        <c:lblOffset val="100"/>
        <c:noMultiLvlLbl val="0"/>
      </c:catAx>
      <c:valAx>
        <c:axId val="597139624"/>
        <c:scaling>
          <c:orientation val="minMax"/>
          <c:max val="355"/>
          <c:min val="0"/>
        </c:scaling>
        <c:delete val="1"/>
        <c:axPos val="b"/>
        <c:numFmt formatCode="0" sourceLinked="1"/>
        <c:majorTickMark val="out"/>
        <c:minorTickMark val="none"/>
        <c:tickLblPos val="nextTo"/>
        <c:crossAx val="597152088"/>
        <c:crosses val="max"/>
        <c:crossBetween val="between"/>
        <c:majorUnit val="20"/>
      </c:valAx>
      <c:spPr>
        <a:noFill/>
        <a:ln>
          <a:noFill/>
        </a:ln>
        <a:effectLst/>
      </c:spPr>
    </c:plotArea>
    <c:legend>
      <c:legendPos val="r"/>
      <c:legendEntry>
        <c:idx val="0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6"/>
        <c:delete val="1"/>
      </c:legendEntry>
      <c:legendEntry>
        <c:idx val="8"/>
        <c:delete val="1"/>
      </c:legendEntry>
      <c:legendEntry>
        <c:idx val="10"/>
        <c:delete val="1"/>
      </c:legendEntry>
      <c:legendEntry>
        <c:idx val="12"/>
        <c:delete val="1"/>
      </c:legendEntry>
      <c:legendEntry>
        <c:idx val="14"/>
        <c:delete val="1"/>
      </c:legendEntry>
      <c:legendEntry>
        <c:idx val="16"/>
        <c:delete val="1"/>
      </c:legendEntry>
      <c:layout>
        <c:manualLayout>
          <c:xMode val="edge"/>
          <c:yMode val="edge"/>
          <c:x val="0.1599156119571386"/>
          <c:y val="4.3800233406028302E-2"/>
          <c:w val="0.83895533924595611"/>
          <c:h val="0.131747599571893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6350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lv-LV"/>
    </a:p>
  </c:txPr>
  <c:externalData r:id="rId4">
    <c:autoUpdate val="0"/>
  </c:externalData>
  <c:userShapes r:id="rId5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780040398543231"/>
          <c:y val="0.20160032937059338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3F7-4CD3-9CC8-05FA1A7317C5}"/>
              </c:ext>
            </c:extLst>
          </c:dPt>
          <c:dPt>
            <c:idx val="1"/>
            <c:bubble3D val="0"/>
            <c:spPr>
              <a:solidFill>
                <a:srgbClr val="70AD47">
                  <a:lumMod val="40000"/>
                  <a:lumOff val="60000"/>
                </a:srgbClr>
              </a:solidFill>
            </c:spPr>
            <c:extLst>
              <c:ext xmlns:c16="http://schemas.microsoft.com/office/drawing/2014/chart" uri="{C3380CC4-5D6E-409C-BE32-E72D297353CC}">
                <c16:uniqueId val="{00000003-23F7-4CD3-9CC8-05FA1A7317C5}"/>
              </c:ext>
            </c:extLst>
          </c:dPt>
          <c:dPt>
            <c:idx val="2"/>
            <c:bubble3D val="0"/>
            <c:spPr>
              <a:solidFill>
                <a:srgbClr val="FCCD9A"/>
              </a:solidFill>
            </c:spPr>
            <c:extLst>
              <c:ext xmlns:c16="http://schemas.microsoft.com/office/drawing/2014/chart" uri="{C3380CC4-5D6E-409C-BE32-E72D297353CC}">
                <c16:uniqueId val="{00000005-23F7-4CD3-9CC8-05FA1A7317C5}"/>
              </c:ext>
            </c:extLst>
          </c:dPt>
          <c:dPt>
            <c:idx val="3"/>
            <c:bubble3D val="0"/>
            <c:spPr>
              <a:solidFill>
                <a:srgbClr val="F8993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23F7-4CD3-9CC8-05FA1A7317C5}"/>
              </c:ext>
            </c:extLst>
          </c:dPt>
          <c:dPt>
            <c:idx val="4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9-23F7-4CD3-9CC8-05FA1A7317C5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23F7-4CD3-9CC8-05FA1A7317C5}"/>
              </c:ext>
            </c:extLst>
          </c:dPt>
          <c:dLbls>
            <c:dLbl>
              <c:idx val="0"/>
              <c:layout>
                <c:manualLayout>
                  <c:x val="1.2388542926743097E-3"/>
                  <c:y val="1.9412999845607536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6.3025557559495002E-2"/>
                      <c:h val="0.1330951572229941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3F7-4CD3-9CC8-05FA1A7317C5}"/>
                </c:ext>
              </c:extLst>
            </c:dLbl>
            <c:dLbl>
              <c:idx val="1"/>
              <c:layout>
                <c:manualLayout>
                  <c:x val="-3.1848895982974114E-2"/>
                  <c:y val="4.1830065359477121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2172118150035714"/>
                      <c:h val="0.16969646441253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3F7-4CD3-9CC8-05FA1A7317C5}"/>
                </c:ext>
              </c:extLst>
            </c:dLbl>
            <c:dLbl>
              <c:idx val="2"/>
              <c:layout>
                <c:manualLayout>
                  <c:x val="-6.4566510191813396E-3"/>
                  <c:y val="-3.1796201945345069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5303215589671404"/>
                      <c:h val="0.2109521897998044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3F7-4CD3-9CC8-05FA1A7317C5}"/>
                </c:ext>
              </c:extLst>
            </c:dLbl>
            <c:dLbl>
              <c:idx val="3"/>
              <c:layout>
                <c:manualLayout>
                  <c:x val="-9.6655579150458216E-4"/>
                  <c:y val="-2.2768256909062836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2674939498911084"/>
                      <c:h val="0.211526529772013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23F7-4CD3-9CC8-05FA1A7317C5}"/>
                </c:ext>
              </c:extLst>
            </c:dLbl>
            <c:dLbl>
              <c:idx val="4"/>
              <c:layout>
                <c:manualLayout>
                  <c:x val="-1.8786620557745864E-2"/>
                  <c:y val="2.7450877463846435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7.2972666126231434E-2"/>
                      <c:h val="0.166767536410889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23F7-4CD3-9CC8-05FA1A7317C5}"/>
                </c:ext>
              </c:extLst>
            </c:dLbl>
            <c:dLbl>
              <c:idx val="5"/>
              <c:layout>
                <c:manualLayout>
                  <c:x val="1.4227266937694841E-2"/>
                  <c:y val="1.5686274509803921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3169881211149316E-2"/>
                      <c:h val="0.12263764088312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3F7-4CD3-9CC8-05FA1A7317C5}"/>
                </c:ext>
              </c:extLst>
            </c:dLbl>
            <c:numFmt formatCode="0.0%" sourceLinked="0"/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'Grafiki + dati'!$S$1116:$S$1120</c:f>
              <c:strCache>
                <c:ptCount val="5"/>
                <c:pt idx="0">
                  <c:v>… ļoti labi zināt</c:v>
                </c:pt>
                <c:pt idx="1">
                  <c:v>… kopumā zināt, bet ne sīkumos</c:v>
                </c:pt>
                <c:pt idx="2">
                  <c:v>Esat tikai dzirdējis/ -usi par šāda instrumenta esamību, bet neko tuvāk par to nezināt</c:v>
                </c:pt>
                <c:pt idx="3">
                  <c:v>Nebijāt dzirdējis/ -usi par šādu instrumentu</c:v>
                </c:pt>
                <c:pt idx="4">
                  <c:v>Grūti pateikt</c:v>
                </c:pt>
              </c:strCache>
            </c:strRef>
          </c:cat>
          <c:val>
            <c:numRef>
              <c:f>'Grafiki + dati'!$T$1116:$T$1120</c:f>
              <c:numCache>
                <c:formatCode>General</c:formatCode>
                <c:ptCount val="5"/>
                <c:pt idx="0">
                  <c:v>1.8</c:v>
                </c:pt>
                <c:pt idx="1">
                  <c:v>10.6</c:v>
                </c:pt>
                <c:pt idx="2">
                  <c:v>24.2</c:v>
                </c:pt>
                <c:pt idx="3">
                  <c:v>61.3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3F7-4CD3-9CC8-05FA1A7317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920031523115416"/>
          <c:y val="9.3822827170333592E-2"/>
          <c:w val="0.78191924648832811"/>
          <c:h val="0.8416737101769111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'Grafiki + dati'!$T$1140</c:f>
              <c:strCache>
                <c:ptCount val="1"/>
                <c:pt idx="0">
                  <c:v>… ļoti labi zināt</c:v>
                </c:pt>
              </c:strCache>
            </c:strRef>
          </c:tx>
          <c:spPr>
            <a:solidFill>
              <a:srgbClr val="00B05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dati'!$S$1141:$S$1178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dati'!$T$1141:$T$1178</c:f>
              <c:numCache>
                <c:formatCode>General</c:formatCode>
                <c:ptCount val="38"/>
                <c:pt idx="0" formatCode="0">
                  <c:v>1.8</c:v>
                </c:pt>
                <c:pt idx="2" formatCode="0">
                  <c:v>1.7</c:v>
                </c:pt>
                <c:pt idx="3" formatCode="0">
                  <c:v>1.8</c:v>
                </c:pt>
                <c:pt idx="6" formatCode="0">
                  <c:v>4.4000000000000004</c:v>
                </c:pt>
                <c:pt idx="7" formatCode="0">
                  <c:v>1.8</c:v>
                </c:pt>
                <c:pt idx="8" formatCode="0">
                  <c:v>2.2000000000000002</c:v>
                </c:pt>
                <c:pt idx="9" formatCode="0">
                  <c:v>1</c:v>
                </c:pt>
                <c:pt idx="10" formatCode="0">
                  <c:v>0.5</c:v>
                </c:pt>
                <c:pt idx="12" formatCode="0">
                  <c:v>1.8</c:v>
                </c:pt>
                <c:pt idx="13" formatCode="0">
                  <c:v>1.8</c:v>
                </c:pt>
                <c:pt idx="15" formatCode="0">
                  <c:v>4.5</c:v>
                </c:pt>
                <c:pt idx="16" formatCode="0">
                  <c:v>0.6</c:v>
                </c:pt>
                <c:pt idx="17" formatCode="0">
                  <c:v>3.9</c:v>
                </c:pt>
                <c:pt idx="19" formatCode="0">
                  <c:v>1.7</c:v>
                </c:pt>
                <c:pt idx="20" formatCode="0">
                  <c:v>2.4</c:v>
                </c:pt>
                <c:pt idx="21" formatCode="0">
                  <c:v>0.7</c:v>
                </c:pt>
                <c:pt idx="23" formatCode="0">
                  <c:v>0.7</c:v>
                </c:pt>
                <c:pt idx="24" formatCode="0">
                  <c:v>2.6</c:v>
                </c:pt>
                <c:pt idx="25" formatCode="0">
                  <c:v>0.5</c:v>
                </c:pt>
                <c:pt idx="26" formatCode="0">
                  <c:v>2.1</c:v>
                </c:pt>
                <c:pt idx="27" formatCode="0">
                  <c:v>4.7</c:v>
                </c:pt>
                <c:pt idx="29" formatCode="0">
                  <c:v>3.2</c:v>
                </c:pt>
                <c:pt idx="30" formatCode="0">
                  <c:v>1.4</c:v>
                </c:pt>
                <c:pt idx="33" formatCode="0">
                  <c:v>2.2999999999999998</c:v>
                </c:pt>
                <c:pt idx="35" formatCode="0">
                  <c:v>3.2</c:v>
                </c:pt>
                <c:pt idx="36" formatCode="0">
                  <c:v>1.3</c:v>
                </c:pt>
                <c:pt idx="37" formatCode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A-46FC-A1FD-9616EC03FC88}"/>
            </c:ext>
          </c:extLst>
        </c:ser>
        <c:ser>
          <c:idx val="2"/>
          <c:order val="1"/>
          <c:tx>
            <c:strRef>
              <c:f>'Grafiki + dati'!$U$1140</c:f>
              <c:strCache>
                <c:ptCount val="1"/>
                <c:pt idx="0">
                  <c:v>… kopumā zināt, bet ne sīkumos</c:v>
                </c:pt>
              </c:strCache>
            </c:strRef>
          </c:tx>
          <c:spPr>
            <a:solidFill>
              <a:srgbClr val="70AD47">
                <a:lumMod val="40000"/>
                <a:lumOff val="60000"/>
              </a:srgbClr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dati'!$S$1141:$S$1178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dati'!$U$1141:$U$1178</c:f>
              <c:numCache>
                <c:formatCode>General</c:formatCode>
                <c:ptCount val="38"/>
                <c:pt idx="0" formatCode="0">
                  <c:v>10.6</c:v>
                </c:pt>
                <c:pt idx="2" formatCode="0">
                  <c:v>13.7</c:v>
                </c:pt>
                <c:pt idx="3" formatCode="0">
                  <c:v>7.8</c:v>
                </c:pt>
                <c:pt idx="5" formatCode="0">
                  <c:v>12.9</c:v>
                </c:pt>
                <c:pt idx="6" formatCode="0">
                  <c:v>10.8</c:v>
                </c:pt>
                <c:pt idx="7" formatCode="0">
                  <c:v>13.7</c:v>
                </c:pt>
                <c:pt idx="8" formatCode="0">
                  <c:v>14.6</c:v>
                </c:pt>
                <c:pt idx="9" formatCode="0">
                  <c:v>5.6</c:v>
                </c:pt>
                <c:pt idx="10" formatCode="0">
                  <c:v>6.4</c:v>
                </c:pt>
                <c:pt idx="12" formatCode="0">
                  <c:v>9.6999999999999993</c:v>
                </c:pt>
                <c:pt idx="13" formatCode="0">
                  <c:v>12.2</c:v>
                </c:pt>
                <c:pt idx="15" formatCode="0">
                  <c:v>4.8</c:v>
                </c:pt>
                <c:pt idx="16" formatCode="0">
                  <c:v>8.8000000000000007</c:v>
                </c:pt>
                <c:pt idx="17" formatCode="0">
                  <c:v>16.8</c:v>
                </c:pt>
                <c:pt idx="19" formatCode="0">
                  <c:v>12.6</c:v>
                </c:pt>
                <c:pt idx="20" formatCode="0">
                  <c:v>13</c:v>
                </c:pt>
                <c:pt idx="21" formatCode="0">
                  <c:v>5.3</c:v>
                </c:pt>
                <c:pt idx="23" formatCode="0">
                  <c:v>7.7</c:v>
                </c:pt>
                <c:pt idx="24" formatCode="0">
                  <c:v>6.6</c:v>
                </c:pt>
                <c:pt idx="25" formatCode="0">
                  <c:v>8.6</c:v>
                </c:pt>
                <c:pt idx="26" formatCode="0">
                  <c:v>16</c:v>
                </c:pt>
                <c:pt idx="27" formatCode="0">
                  <c:v>14</c:v>
                </c:pt>
                <c:pt idx="29" formatCode="0">
                  <c:v>10.9</c:v>
                </c:pt>
                <c:pt idx="30" formatCode="0">
                  <c:v>7.9</c:v>
                </c:pt>
                <c:pt idx="31" formatCode="0">
                  <c:v>8</c:v>
                </c:pt>
                <c:pt idx="32" formatCode="0">
                  <c:v>10.6</c:v>
                </c:pt>
                <c:pt idx="33" formatCode="0">
                  <c:v>18.3</c:v>
                </c:pt>
                <c:pt idx="35" formatCode="0">
                  <c:v>10.9</c:v>
                </c:pt>
                <c:pt idx="36" formatCode="0">
                  <c:v>11</c:v>
                </c:pt>
                <c:pt idx="37" formatCode="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8A-46FC-A1FD-9616EC03FC88}"/>
            </c:ext>
          </c:extLst>
        </c:ser>
        <c:ser>
          <c:idx val="4"/>
          <c:order val="2"/>
          <c:tx>
            <c:strRef>
              <c:f>'Grafiki + dati'!$V$1140</c:f>
              <c:strCache>
                <c:ptCount val="1"/>
                <c:pt idx="0">
                  <c:v>Esat tikai dzirdējis/ -usi par šāda instrumenta esamību, bet neko tuvāk par to nezināt</c:v>
                </c:pt>
              </c:strCache>
            </c:strRef>
          </c:tx>
          <c:spPr>
            <a:solidFill>
              <a:srgbClr val="FCCD9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dati'!$S$1141:$S$1178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dati'!$V$1141:$V$1178</c:f>
              <c:numCache>
                <c:formatCode>General</c:formatCode>
                <c:ptCount val="38"/>
                <c:pt idx="0" formatCode="0">
                  <c:v>24.2</c:v>
                </c:pt>
                <c:pt idx="2" formatCode="0">
                  <c:v>24.8</c:v>
                </c:pt>
                <c:pt idx="3" formatCode="0">
                  <c:v>23.6</c:v>
                </c:pt>
                <c:pt idx="5" formatCode="0">
                  <c:v>22.1</c:v>
                </c:pt>
                <c:pt idx="6" formatCode="0">
                  <c:v>21.2</c:v>
                </c:pt>
                <c:pt idx="7" formatCode="0">
                  <c:v>29.3</c:v>
                </c:pt>
                <c:pt idx="8" formatCode="0">
                  <c:v>25.6</c:v>
                </c:pt>
                <c:pt idx="9" formatCode="0">
                  <c:v>26.6</c:v>
                </c:pt>
                <c:pt idx="10" formatCode="0">
                  <c:v>17.2</c:v>
                </c:pt>
                <c:pt idx="12" formatCode="0">
                  <c:v>27.2</c:v>
                </c:pt>
                <c:pt idx="13" formatCode="0">
                  <c:v>19</c:v>
                </c:pt>
                <c:pt idx="15" formatCode="0">
                  <c:v>22.1</c:v>
                </c:pt>
                <c:pt idx="16" formatCode="0">
                  <c:v>20.8</c:v>
                </c:pt>
                <c:pt idx="17" formatCode="0">
                  <c:v>33.1</c:v>
                </c:pt>
                <c:pt idx="19" formatCode="0">
                  <c:v>25.7</c:v>
                </c:pt>
                <c:pt idx="20" formatCode="0">
                  <c:v>26.5</c:v>
                </c:pt>
                <c:pt idx="21" formatCode="0">
                  <c:v>19.100000000000001</c:v>
                </c:pt>
                <c:pt idx="23" formatCode="0">
                  <c:v>16.7</c:v>
                </c:pt>
                <c:pt idx="24" formatCode="0">
                  <c:v>22.7</c:v>
                </c:pt>
                <c:pt idx="25" formatCode="0">
                  <c:v>22.9</c:v>
                </c:pt>
                <c:pt idx="26" formatCode="0">
                  <c:v>32.799999999999997</c:v>
                </c:pt>
                <c:pt idx="27" formatCode="0">
                  <c:v>30.7</c:v>
                </c:pt>
                <c:pt idx="29" formatCode="0">
                  <c:v>26</c:v>
                </c:pt>
                <c:pt idx="30" formatCode="0">
                  <c:v>25.6</c:v>
                </c:pt>
                <c:pt idx="31" formatCode="0">
                  <c:v>17</c:v>
                </c:pt>
                <c:pt idx="32" formatCode="0">
                  <c:v>30.8</c:v>
                </c:pt>
                <c:pt idx="33" formatCode="0">
                  <c:v>17.399999999999999</c:v>
                </c:pt>
                <c:pt idx="35" formatCode="0">
                  <c:v>26</c:v>
                </c:pt>
                <c:pt idx="36" formatCode="0">
                  <c:v>22.8</c:v>
                </c:pt>
                <c:pt idx="37" formatCode="0">
                  <c:v>23.9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8A-46FC-A1FD-9616EC03FC88}"/>
            </c:ext>
          </c:extLst>
        </c:ser>
        <c:ser>
          <c:idx val="3"/>
          <c:order val="3"/>
          <c:tx>
            <c:strRef>
              <c:f>'Grafiki + dati'!$W$1140</c:f>
              <c:strCache>
                <c:ptCount val="1"/>
                <c:pt idx="0">
                  <c:v>Nebijāt dzirdējis/ -usi par šādu instrumentu</c:v>
                </c:pt>
              </c:strCache>
            </c:strRef>
          </c:tx>
          <c:spPr>
            <a:solidFill>
              <a:srgbClr val="F8993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dati'!$S$1141:$S$1178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dati'!$W$1141:$W$1178</c:f>
              <c:numCache>
                <c:formatCode>General</c:formatCode>
                <c:ptCount val="38"/>
                <c:pt idx="0" formatCode="0">
                  <c:v>61.3</c:v>
                </c:pt>
                <c:pt idx="2" formatCode="0">
                  <c:v>57.5</c:v>
                </c:pt>
                <c:pt idx="3" formatCode="0">
                  <c:v>64.900000000000006</c:v>
                </c:pt>
                <c:pt idx="5" formatCode="0">
                  <c:v>62.8</c:v>
                </c:pt>
                <c:pt idx="6" formatCode="0">
                  <c:v>61.7</c:v>
                </c:pt>
                <c:pt idx="7" formatCode="0">
                  <c:v>52.7</c:v>
                </c:pt>
                <c:pt idx="8" formatCode="0">
                  <c:v>56.2</c:v>
                </c:pt>
                <c:pt idx="9" formatCode="0">
                  <c:v>64.7</c:v>
                </c:pt>
                <c:pt idx="10" formatCode="0">
                  <c:v>73.5</c:v>
                </c:pt>
                <c:pt idx="12" formatCode="0">
                  <c:v>59.5</c:v>
                </c:pt>
                <c:pt idx="13" formatCode="0">
                  <c:v>64.7</c:v>
                </c:pt>
                <c:pt idx="15" formatCode="0">
                  <c:v>68.599999999999994</c:v>
                </c:pt>
                <c:pt idx="16" formatCode="0">
                  <c:v>67.2</c:v>
                </c:pt>
                <c:pt idx="17" formatCode="0">
                  <c:v>44.7</c:v>
                </c:pt>
                <c:pt idx="19" formatCode="0">
                  <c:v>58.6</c:v>
                </c:pt>
                <c:pt idx="20" formatCode="0">
                  <c:v>55.5</c:v>
                </c:pt>
                <c:pt idx="21" formatCode="0">
                  <c:v>73.400000000000006</c:v>
                </c:pt>
                <c:pt idx="23" formatCode="0">
                  <c:v>73</c:v>
                </c:pt>
                <c:pt idx="24" formatCode="0">
                  <c:v>65.3</c:v>
                </c:pt>
                <c:pt idx="25" formatCode="0">
                  <c:v>67.900000000000006</c:v>
                </c:pt>
                <c:pt idx="26" formatCode="0">
                  <c:v>48.1</c:v>
                </c:pt>
                <c:pt idx="27" formatCode="0">
                  <c:v>46.9</c:v>
                </c:pt>
                <c:pt idx="29" formatCode="0">
                  <c:v>57.5</c:v>
                </c:pt>
                <c:pt idx="30" formatCode="0">
                  <c:v>63.7</c:v>
                </c:pt>
                <c:pt idx="31" formatCode="0">
                  <c:v>72.099999999999994</c:v>
                </c:pt>
                <c:pt idx="32" formatCode="0">
                  <c:v>57.1</c:v>
                </c:pt>
                <c:pt idx="33" formatCode="0">
                  <c:v>59.3</c:v>
                </c:pt>
                <c:pt idx="35" formatCode="0">
                  <c:v>57.5</c:v>
                </c:pt>
                <c:pt idx="36" formatCode="0">
                  <c:v>63.4</c:v>
                </c:pt>
                <c:pt idx="37" formatCode="0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8A-46FC-A1FD-9616EC03FC88}"/>
            </c:ext>
          </c:extLst>
        </c:ser>
        <c:ser>
          <c:idx val="1"/>
          <c:order val="4"/>
          <c:tx>
            <c:strRef>
              <c:f>'Grafiki + dati'!$X$1140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tx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dati'!$S$1141:$S$1178</c:f>
              <c:strCache>
                <c:ptCount val="38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</c:strCache>
            </c:strRef>
          </c:cat>
          <c:val>
            <c:numRef>
              <c:f>'Grafiki + dati'!$X$1141:$X$1178</c:f>
              <c:numCache>
                <c:formatCode>General</c:formatCode>
                <c:ptCount val="38"/>
                <c:pt idx="0" formatCode="0">
                  <c:v>2.1</c:v>
                </c:pt>
                <c:pt idx="2" formatCode="0">
                  <c:v>2.4</c:v>
                </c:pt>
                <c:pt idx="3" formatCode="0">
                  <c:v>1.9</c:v>
                </c:pt>
                <c:pt idx="5" formatCode="0">
                  <c:v>2.2000000000000002</c:v>
                </c:pt>
                <c:pt idx="6" formatCode="0">
                  <c:v>1.9</c:v>
                </c:pt>
                <c:pt idx="7" formatCode="0">
                  <c:v>2.4</c:v>
                </c:pt>
                <c:pt idx="8" formatCode="0">
                  <c:v>1.5</c:v>
                </c:pt>
                <c:pt idx="9" formatCode="0">
                  <c:v>2.1</c:v>
                </c:pt>
                <c:pt idx="10" formatCode="0">
                  <c:v>2.4</c:v>
                </c:pt>
                <c:pt idx="12" formatCode="0">
                  <c:v>1.8</c:v>
                </c:pt>
                <c:pt idx="13" formatCode="0">
                  <c:v>2.4</c:v>
                </c:pt>
                <c:pt idx="16" formatCode="0">
                  <c:v>2.6</c:v>
                </c:pt>
                <c:pt idx="17" formatCode="0">
                  <c:v>1.5</c:v>
                </c:pt>
                <c:pt idx="19" formatCode="0">
                  <c:v>1.3</c:v>
                </c:pt>
                <c:pt idx="20" formatCode="0">
                  <c:v>2.6</c:v>
                </c:pt>
                <c:pt idx="21" formatCode="0">
                  <c:v>1.7</c:v>
                </c:pt>
                <c:pt idx="23" formatCode="0">
                  <c:v>2</c:v>
                </c:pt>
                <c:pt idx="24" formatCode="0">
                  <c:v>2.8</c:v>
                </c:pt>
                <c:pt idx="26" formatCode="0">
                  <c:v>1.1000000000000001</c:v>
                </c:pt>
                <c:pt idx="27" formatCode="0">
                  <c:v>3.6</c:v>
                </c:pt>
                <c:pt idx="29" formatCode="0">
                  <c:v>2.4</c:v>
                </c:pt>
                <c:pt idx="30" formatCode="0">
                  <c:v>1.4</c:v>
                </c:pt>
                <c:pt idx="31" formatCode="0">
                  <c:v>2.8</c:v>
                </c:pt>
                <c:pt idx="32" formatCode="0">
                  <c:v>1.5</c:v>
                </c:pt>
                <c:pt idx="33" formatCode="0">
                  <c:v>2.7</c:v>
                </c:pt>
                <c:pt idx="35" formatCode="0">
                  <c:v>2.4</c:v>
                </c:pt>
                <c:pt idx="36" formatCode="0">
                  <c:v>1.5</c:v>
                </c:pt>
                <c:pt idx="37" formatCode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8A-46FC-A1FD-9616EC03FC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4949872"/>
        <c:axId val="1"/>
      </c:barChart>
      <c:catAx>
        <c:axId val="594949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t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8860741518556472"/>
              <c:y val="0.94122355671159019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1"/>
        <c:majorTickMark val="out"/>
        <c:minorTickMark val="none"/>
        <c:tickLblPos val="high"/>
        <c:txPr>
          <a:bodyPr/>
          <a:lstStyle/>
          <a:p>
            <a:pPr>
              <a:defRPr sz="900"/>
            </a:pPr>
            <a:endParaRPr lang="lv-LV"/>
          </a:p>
        </c:txPr>
        <c:crossAx val="594949872"/>
        <c:crossesAt val="120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5.0661132846496419E-2"/>
          <c:y val="3.9913033449070684E-2"/>
          <c:w val="0.94933884043929151"/>
          <c:h val="5.0060852485656213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907478743927965"/>
          <c:y val="0.18852843394575677"/>
          <c:w val="0.38624115167422257"/>
          <c:h val="0.72574876967290425"/>
        </c:manualLayout>
      </c:layout>
      <c:pieChart>
        <c:varyColors val="1"/>
        <c:ser>
          <c:idx val="1"/>
          <c:order val="0"/>
          <c:dPt>
            <c:idx val="0"/>
            <c:bubble3D val="0"/>
            <c:explosion val="7"/>
            <c:spPr>
              <a:solidFill>
                <a:srgbClr val="008080"/>
              </a:solidFill>
            </c:spPr>
            <c:extLst>
              <c:ext xmlns:c16="http://schemas.microsoft.com/office/drawing/2014/chart" uri="{C3380CC4-5D6E-409C-BE32-E72D297353CC}">
                <c16:uniqueId val="{00000001-305A-4DE9-A95C-7A1D4E30CAF1}"/>
              </c:ext>
            </c:extLst>
          </c:dPt>
          <c:dPt>
            <c:idx val="1"/>
            <c:bubble3D val="0"/>
            <c:spPr>
              <a:solidFill>
                <a:srgbClr val="BF4B27"/>
              </a:solidFill>
            </c:spPr>
            <c:extLst>
              <c:ext xmlns:c16="http://schemas.microsoft.com/office/drawing/2014/chart" uri="{C3380CC4-5D6E-409C-BE32-E72D297353CC}">
                <c16:uniqueId val="{00000003-305A-4DE9-A95C-7A1D4E30CAF1}"/>
              </c:ext>
            </c:extLst>
          </c:dPt>
          <c:dPt>
            <c:idx val="2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5-305A-4DE9-A95C-7A1D4E30CAF1}"/>
              </c:ext>
            </c:extLst>
          </c:dPt>
          <c:dPt>
            <c:idx val="3"/>
            <c:bubble3D val="0"/>
            <c:spPr>
              <a:solidFill>
                <a:srgbClr val="F8CBAD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7-305A-4DE9-A95C-7A1D4E30CAF1}"/>
              </c:ext>
            </c:extLst>
          </c:dPt>
          <c:dPt>
            <c:idx val="4"/>
            <c:bubble3D val="0"/>
            <c:spPr>
              <a:solidFill>
                <a:srgbClr val="EC7320"/>
              </a:solidFill>
            </c:spPr>
            <c:extLst>
              <c:ext xmlns:c16="http://schemas.microsoft.com/office/drawing/2014/chart" uri="{C3380CC4-5D6E-409C-BE32-E72D297353CC}">
                <c16:uniqueId val="{00000009-305A-4DE9-A95C-7A1D4E30CAF1}"/>
              </c:ext>
            </c:extLst>
          </c:dPt>
          <c:dPt>
            <c:idx val="5"/>
            <c:bubble3D val="0"/>
            <c:spPr>
              <a:solidFill>
                <a:sysClr val="window" lastClr="FFFFFF">
                  <a:lumMod val="75000"/>
                </a:sysClr>
              </a:solidFill>
            </c:spPr>
            <c:extLst>
              <c:ext xmlns:c16="http://schemas.microsoft.com/office/drawing/2014/chart" uri="{C3380CC4-5D6E-409C-BE32-E72D297353CC}">
                <c16:uniqueId val="{0000000B-305A-4DE9-A95C-7A1D4E30CAF1}"/>
              </c:ext>
            </c:extLst>
          </c:dPt>
          <c:dLbls>
            <c:dLbl>
              <c:idx val="0"/>
              <c:layout>
                <c:manualLayout>
                  <c:x val="1.107365159307346E-2"/>
                  <c:y val="-4.1163089907879161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5A-4DE9-A95C-7A1D4E30CAF1}"/>
                </c:ext>
              </c:extLst>
            </c:dLbl>
            <c:dLbl>
              <c:idx val="1"/>
              <c:layout>
                <c:manualLayout>
                  <c:x val="-4.0004775939320435E-4"/>
                  <c:y val="-0.10373403324584426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7.5964311143684599E-2"/>
                      <c:h val="0.169696464412536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305A-4DE9-A95C-7A1D4E30CAF1}"/>
                </c:ext>
              </c:extLst>
            </c:dLbl>
            <c:dLbl>
              <c:idx val="2"/>
              <c:layout>
                <c:manualLayout>
                  <c:x val="2.3475088127831473E-2"/>
                  <c:y val="2.0915032679738557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12664825011432"/>
                      <c:h val="0.163893366270392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05A-4DE9-A95C-7A1D4E30CAF1}"/>
                </c:ext>
              </c:extLst>
            </c:dLbl>
            <c:dLbl>
              <c:idx val="3"/>
              <c:layout>
                <c:manualLayout>
                  <c:x val="-9.6655579150458216E-4"/>
                  <c:y val="-2.2768256909062836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2674939498911084"/>
                      <c:h val="0.2115265297720137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305A-4DE9-A95C-7A1D4E30CAF1}"/>
                </c:ext>
              </c:extLst>
            </c:dLbl>
            <c:dLbl>
              <c:idx val="4"/>
              <c:layout>
                <c:manualLayout>
                  <c:x val="1.2282504066466632E-2"/>
                  <c:y val="1.9607843137254902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0.10702430692583473"/>
                      <c:h val="0.1092511965416087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305A-4DE9-A95C-7A1D4E30CAF1}"/>
                </c:ext>
              </c:extLst>
            </c:dLbl>
            <c:dLbl>
              <c:idx val="5"/>
              <c:layout>
                <c:manualLayout>
                  <c:x val="1.4227266937694841E-2"/>
                  <c:y val="1.5686274509803921E-2"/>
                </c:manualLayout>
              </c:layout>
              <c:numFmt formatCode="0.0%" sourceLinked="0"/>
              <c:spPr>
                <a:noFill/>
                <a:ln w="6350"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200"/>
                  </a:pPr>
                  <a:endParaRPr lang="lv-LV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</c15:spPr>
                  <c15:layout>
                    <c:manualLayout>
                      <c:w val="9.3169881211149316E-2"/>
                      <c:h val="0.12263764088312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05A-4DE9-A95C-7A1D4E30CAF1}"/>
                </c:ext>
              </c:extLst>
            </c:dLbl>
            <c:numFmt formatCode="0.0%" sourceLinked="0"/>
            <c:spPr>
              <a:noFill/>
              <a:ln w="635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lv-LV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</c15:spPr>
              </c:ext>
            </c:extLst>
          </c:dLbls>
          <c:cat>
            <c:strRef>
              <c:f>'Grafiki + dati'!$S$1185:$S$1187</c:f>
              <c:strCache>
                <c:ptCount val="3"/>
                <c:pt idx="0">
                  <c:v>Jā </c:v>
                </c:pt>
                <c:pt idx="1">
                  <c:v>Nē</c:v>
                </c:pt>
                <c:pt idx="2">
                  <c:v>Grūti pateikt</c:v>
                </c:pt>
              </c:strCache>
            </c:strRef>
          </c:cat>
          <c:val>
            <c:numRef>
              <c:f>'Grafiki + dati'!$T$1185:$T$1187</c:f>
              <c:numCache>
                <c:formatCode>General</c:formatCode>
                <c:ptCount val="3"/>
                <c:pt idx="0">
                  <c:v>30.6</c:v>
                </c:pt>
                <c:pt idx="1">
                  <c:v>61.2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5A-4DE9-A95C-7A1D4E30C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6513106978891171"/>
          <c:y val="8.5232599352552937E-2"/>
          <c:w val="0.70598845249625564"/>
          <c:h val="0.8502639976948392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'Grafiki + dati'!$T$1209</c:f>
              <c:strCache>
                <c:ptCount val="1"/>
                <c:pt idx="0">
                  <c:v>Jā </c:v>
                </c:pt>
              </c:strCache>
            </c:strRef>
          </c:tx>
          <c:spPr>
            <a:solidFill>
              <a:srgbClr val="008080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dati'!$S$1210:$S$1252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labi zina (n=17)*</c:v>
                </c:pt>
                <c:pt idx="40">
                  <c:v>Kopumā zina, bet ne sīkumos (n=103)</c:v>
                </c:pt>
                <c:pt idx="41">
                  <c:v>Ir tikai dzirdējis, bet neko tuvāk par to nezina (n=239)</c:v>
                </c:pt>
                <c:pt idx="42">
                  <c:v>Nebija dzirdējis (n=623)</c:v>
                </c:pt>
              </c:strCache>
            </c:strRef>
          </c:cat>
          <c:val>
            <c:numRef>
              <c:f>'Grafiki + dati'!$T$1210:$T$1252</c:f>
              <c:numCache>
                <c:formatCode>General</c:formatCode>
                <c:ptCount val="43"/>
                <c:pt idx="0" formatCode="0">
                  <c:v>30.6</c:v>
                </c:pt>
                <c:pt idx="2" formatCode="0">
                  <c:v>32.299999999999997</c:v>
                </c:pt>
                <c:pt idx="3" formatCode="0">
                  <c:v>28.9</c:v>
                </c:pt>
                <c:pt idx="5" formatCode="0">
                  <c:v>39.5</c:v>
                </c:pt>
                <c:pt idx="6" formatCode="0">
                  <c:v>32.4</c:v>
                </c:pt>
                <c:pt idx="7" formatCode="0">
                  <c:v>41</c:v>
                </c:pt>
                <c:pt idx="8" formatCode="0">
                  <c:v>34.200000000000003</c:v>
                </c:pt>
                <c:pt idx="9" formatCode="0">
                  <c:v>25.3</c:v>
                </c:pt>
                <c:pt idx="10" formatCode="0">
                  <c:v>12</c:v>
                </c:pt>
                <c:pt idx="12" formatCode="0">
                  <c:v>34.5</c:v>
                </c:pt>
                <c:pt idx="13" formatCode="0">
                  <c:v>24</c:v>
                </c:pt>
                <c:pt idx="15" formatCode="0">
                  <c:v>27.2</c:v>
                </c:pt>
                <c:pt idx="16" formatCode="0">
                  <c:v>24.8</c:v>
                </c:pt>
                <c:pt idx="17" formatCode="0">
                  <c:v>45.8</c:v>
                </c:pt>
                <c:pt idx="19" formatCode="0">
                  <c:v>35.6</c:v>
                </c:pt>
                <c:pt idx="20" formatCode="0">
                  <c:v>32.9</c:v>
                </c:pt>
                <c:pt idx="21" formatCode="0">
                  <c:v>23.5</c:v>
                </c:pt>
                <c:pt idx="23" formatCode="0">
                  <c:v>25.8</c:v>
                </c:pt>
                <c:pt idx="24" formatCode="0">
                  <c:v>27.5</c:v>
                </c:pt>
                <c:pt idx="25" formatCode="0">
                  <c:v>22.9</c:v>
                </c:pt>
                <c:pt idx="26" formatCode="0">
                  <c:v>35.299999999999997</c:v>
                </c:pt>
                <c:pt idx="27" formatCode="0">
                  <c:v>43.4</c:v>
                </c:pt>
                <c:pt idx="29" formatCode="0">
                  <c:v>30.6</c:v>
                </c:pt>
                <c:pt idx="30" formatCode="0">
                  <c:v>30.8</c:v>
                </c:pt>
                <c:pt idx="31" formatCode="0">
                  <c:v>21.8</c:v>
                </c:pt>
                <c:pt idx="32" formatCode="0">
                  <c:v>43.4</c:v>
                </c:pt>
                <c:pt idx="33" formatCode="0">
                  <c:v>26.1</c:v>
                </c:pt>
                <c:pt idx="35" formatCode="0">
                  <c:v>30.6</c:v>
                </c:pt>
                <c:pt idx="36" formatCode="0">
                  <c:v>28.7</c:v>
                </c:pt>
                <c:pt idx="37" formatCode="0">
                  <c:v>32.799999999999997</c:v>
                </c:pt>
                <c:pt idx="39" formatCode="0">
                  <c:v>81.400000000000006</c:v>
                </c:pt>
                <c:pt idx="40" formatCode="0">
                  <c:v>71.2</c:v>
                </c:pt>
                <c:pt idx="41" formatCode="0">
                  <c:v>38.9</c:v>
                </c:pt>
                <c:pt idx="42" formatCode="0">
                  <c:v>19.2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8B-4F82-9963-E15D388D3673}"/>
            </c:ext>
          </c:extLst>
        </c:ser>
        <c:ser>
          <c:idx val="4"/>
          <c:order val="1"/>
          <c:tx>
            <c:strRef>
              <c:f>'Grafiki + dati'!$V$1209</c:f>
              <c:strCache>
                <c:ptCount val="1"/>
                <c:pt idx="0">
                  <c:v>Grūti pateikt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/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dati'!$S$1210:$S$1252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labi zina (n=17)*</c:v>
                </c:pt>
                <c:pt idx="40">
                  <c:v>Kopumā zina, bet ne sīkumos (n=103)</c:v>
                </c:pt>
                <c:pt idx="41">
                  <c:v>Ir tikai dzirdējis, bet neko tuvāk par to nezina (n=239)</c:v>
                </c:pt>
                <c:pt idx="42">
                  <c:v>Nebija dzirdējis (n=623)</c:v>
                </c:pt>
              </c:strCache>
            </c:strRef>
          </c:cat>
          <c:val>
            <c:numRef>
              <c:f>'Grafiki + dati'!$V$1210:$V$1252</c:f>
              <c:numCache>
                <c:formatCode>General</c:formatCode>
                <c:ptCount val="43"/>
                <c:pt idx="0" formatCode="0">
                  <c:v>8.1999999999999993</c:v>
                </c:pt>
                <c:pt idx="2" formatCode="0">
                  <c:v>8.1999999999999993</c:v>
                </c:pt>
                <c:pt idx="3" formatCode="0">
                  <c:v>8.3000000000000007</c:v>
                </c:pt>
                <c:pt idx="5" formatCode="0">
                  <c:v>9.6</c:v>
                </c:pt>
                <c:pt idx="6" formatCode="0">
                  <c:v>9.6999999999999993</c:v>
                </c:pt>
                <c:pt idx="7" formatCode="0">
                  <c:v>10.199999999999999</c:v>
                </c:pt>
                <c:pt idx="8" formatCode="0">
                  <c:v>6.9</c:v>
                </c:pt>
                <c:pt idx="9" formatCode="0">
                  <c:v>9.4</c:v>
                </c:pt>
                <c:pt idx="10" formatCode="0">
                  <c:v>3.8</c:v>
                </c:pt>
                <c:pt idx="12" formatCode="0">
                  <c:v>7</c:v>
                </c:pt>
                <c:pt idx="13" formatCode="0">
                  <c:v>10.5</c:v>
                </c:pt>
                <c:pt idx="15" formatCode="0">
                  <c:v>5</c:v>
                </c:pt>
                <c:pt idx="16" formatCode="0">
                  <c:v>8.1999999999999993</c:v>
                </c:pt>
                <c:pt idx="17" formatCode="0">
                  <c:v>9.3000000000000007</c:v>
                </c:pt>
                <c:pt idx="19" formatCode="0">
                  <c:v>8.4</c:v>
                </c:pt>
                <c:pt idx="20" formatCode="0">
                  <c:v>10.1</c:v>
                </c:pt>
                <c:pt idx="21" formatCode="0">
                  <c:v>4.8</c:v>
                </c:pt>
                <c:pt idx="23" formatCode="0">
                  <c:v>7.7</c:v>
                </c:pt>
                <c:pt idx="24" formatCode="0">
                  <c:v>5.9</c:v>
                </c:pt>
                <c:pt idx="25" formatCode="0">
                  <c:v>4.4000000000000004</c:v>
                </c:pt>
                <c:pt idx="26" formatCode="0">
                  <c:v>13.2</c:v>
                </c:pt>
                <c:pt idx="27" formatCode="0">
                  <c:v>5.2</c:v>
                </c:pt>
                <c:pt idx="29" formatCode="0">
                  <c:v>13.9</c:v>
                </c:pt>
                <c:pt idx="30" formatCode="0">
                  <c:v>2.9</c:v>
                </c:pt>
                <c:pt idx="31" formatCode="0">
                  <c:v>7.1</c:v>
                </c:pt>
                <c:pt idx="32" formatCode="0">
                  <c:v>6.6</c:v>
                </c:pt>
                <c:pt idx="33" formatCode="0">
                  <c:v>7.9</c:v>
                </c:pt>
                <c:pt idx="35" formatCode="0">
                  <c:v>13.9</c:v>
                </c:pt>
                <c:pt idx="36" formatCode="0">
                  <c:v>7.5</c:v>
                </c:pt>
                <c:pt idx="37" formatCode="0">
                  <c:v>2.9</c:v>
                </c:pt>
                <c:pt idx="39" formatCode="0">
                  <c:v>18.600000000000001</c:v>
                </c:pt>
                <c:pt idx="40" formatCode="0">
                  <c:v>1.8</c:v>
                </c:pt>
                <c:pt idx="41" formatCode="0">
                  <c:v>9.9</c:v>
                </c:pt>
                <c:pt idx="42" formatCode="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8B-4F82-9963-E15D388D3673}"/>
            </c:ext>
          </c:extLst>
        </c:ser>
        <c:ser>
          <c:idx val="2"/>
          <c:order val="2"/>
          <c:tx>
            <c:strRef>
              <c:f>'Grafiki + dati'!$U$1209</c:f>
              <c:strCache>
                <c:ptCount val="1"/>
                <c:pt idx="0">
                  <c:v>Nē</c:v>
                </c:pt>
              </c:strCache>
            </c:strRef>
          </c:tx>
          <c:spPr>
            <a:solidFill>
              <a:srgbClr val="BF4B27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>
                    <a:solidFill>
                      <a:schemeClr val="bg1"/>
                    </a:solidFill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'Grafiki + dati'!$S$1210:$S$1252</c:f>
              <c:strCache>
                <c:ptCount val="43"/>
                <c:pt idx="0">
                  <c:v>Visi respondenti</c:v>
                </c:pt>
                <c:pt idx="2">
                  <c:v>Vīrietis</c:v>
                </c:pt>
                <c:pt idx="3">
                  <c:v>Sieviete</c:v>
                </c:pt>
                <c:pt idx="5">
                  <c:v>18 - 24 g.v.</c:v>
                </c:pt>
                <c:pt idx="6">
                  <c:v>25 - 34 g.v.</c:v>
                </c:pt>
                <c:pt idx="7">
                  <c:v>35 - 44 g.v.</c:v>
                </c:pt>
                <c:pt idx="8">
                  <c:v>45 - 54 g.v.</c:v>
                </c:pt>
                <c:pt idx="9">
                  <c:v>55 - 63 g.v.</c:v>
                </c:pt>
                <c:pt idx="10">
                  <c:v>64 - 75 g.v.</c:v>
                </c:pt>
                <c:pt idx="12">
                  <c:v>Latviešu</c:v>
                </c:pt>
                <c:pt idx="13">
                  <c:v>Krievu</c:v>
                </c:pt>
                <c:pt idx="15">
                  <c:v>Pamatizglītība</c:v>
                </c:pt>
                <c:pt idx="16">
                  <c:v>Vidējā, profesionālā vidējā</c:v>
                </c:pt>
                <c:pt idx="17">
                  <c:v>Augstākā</c:v>
                </c:pt>
                <c:pt idx="19">
                  <c:v>Publiskais sektors</c:v>
                </c:pt>
                <c:pt idx="20">
                  <c:v>Privātais sektors</c:v>
                </c:pt>
                <c:pt idx="21">
                  <c:v>Nestrādā</c:v>
                </c:pt>
                <c:pt idx="23">
                  <c:v>Zemi</c:v>
                </c:pt>
                <c:pt idx="24">
                  <c:v>Vidēji zemi</c:v>
                </c:pt>
                <c:pt idx="25">
                  <c:v>Vidēji</c:v>
                </c:pt>
                <c:pt idx="26">
                  <c:v>Vidēji augsti</c:v>
                </c:pt>
                <c:pt idx="27">
                  <c:v>Augsti</c:v>
                </c:pt>
                <c:pt idx="29">
                  <c:v> Rīga</c:v>
                </c:pt>
                <c:pt idx="30">
                  <c:v> Vidzeme</c:v>
                </c:pt>
                <c:pt idx="31">
                  <c:v> Kurzeme</c:v>
                </c:pt>
                <c:pt idx="32">
                  <c:v> Zemgale</c:v>
                </c:pt>
                <c:pt idx="33">
                  <c:v> Latgale</c:v>
                </c:pt>
                <c:pt idx="35">
                  <c:v> Rīga</c:v>
                </c:pt>
                <c:pt idx="36">
                  <c:v> Cita pilsēta</c:v>
                </c:pt>
                <c:pt idx="37">
                  <c:v> Lauki</c:v>
                </c:pt>
                <c:pt idx="39">
                  <c:v>Ļoti labi zina (n=17)*</c:v>
                </c:pt>
                <c:pt idx="40">
                  <c:v>Kopumā zina, bet ne sīkumos (n=103)</c:v>
                </c:pt>
                <c:pt idx="41">
                  <c:v>Ir tikai dzirdējis, bet neko tuvāk par to nezina (n=239)</c:v>
                </c:pt>
                <c:pt idx="42">
                  <c:v>Nebija dzirdējis (n=623)</c:v>
                </c:pt>
              </c:strCache>
            </c:strRef>
          </c:cat>
          <c:val>
            <c:numRef>
              <c:f>'Grafiki + dati'!$U$1210:$U$1252</c:f>
              <c:numCache>
                <c:formatCode>General</c:formatCode>
                <c:ptCount val="43"/>
                <c:pt idx="0" formatCode="0">
                  <c:v>61.2</c:v>
                </c:pt>
                <c:pt idx="2" formatCode="0">
                  <c:v>59.4</c:v>
                </c:pt>
                <c:pt idx="3" formatCode="0">
                  <c:v>62.8</c:v>
                </c:pt>
                <c:pt idx="5" formatCode="0">
                  <c:v>50.9</c:v>
                </c:pt>
                <c:pt idx="6" formatCode="0">
                  <c:v>57.9</c:v>
                </c:pt>
                <c:pt idx="7" formatCode="0">
                  <c:v>48.8</c:v>
                </c:pt>
                <c:pt idx="8" formatCode="0">
                  <c:v>58.9</c:v>
                </c:pt>
                <c:pt idx="9" formatCode="0">
                  <c:v>65.3</c:v>
                </c:pt>
                <c:pt idx="10" formatCode="0">
                  <c:v>84.2</c:v>
                </c:pt>
                <c:pt idx="12" formatCode="0">
                  <c:v>58.4</c:v>
                </c:pt>
                <c:pt idx="13" formatCode="0">
                  <c:v>65.400000000000006</c:v>
                </c:pt>
                <c:pt idx="15" formatCode="0">
                  <c:v>67.8</c:v>
                </c:pt>
                <c:pt idx="16" formatCode="0">
                  <c:v>67</c:v>
                </c:pt>
                <c:pt idx="17" formatCode="0">
                  <c:v>44.9</c:v>
                </c:pt>
                <c:pt idx="19" formatCode="0">
                  <c:v>55.9</c:v>
                </c:pt>
                <c:pt idx="20" formatCode="0">
                  <c:v>57</c:v>
                </c:pt>
                <c:pt idx="21" formatCode="0">
                  <c:v>71.8</c:v>
                </c:pt>
                <c:pt idx="23" formatCode="0">
                  <c:v>66.5</c:v>
                </c:pt>
                <c:pt idx="24" formatCode="0">
                  <c:v>66.599999999999994</c:v>
                </c:pt>
                <c:pt idx="25" formatCode="0">
                  <c:v>72.7</c:v>
                </c:pt>
                <c:pt idx="26" formatCode="0">
                  <c:v>51.5</c:v>
                </c:pt>
                <c:pt idx="27" formatCode="0">
                  <c:v>51.4</c:v>
                </c:pt>
                <c:pt idx="29" formatCode="0">
                  <c:v>55.5</c:v>
                </c:pt>
                <c:pt idx="30" formatCode="0">
                  <c:v>66.3</c:v>
                </c:pt>
                <c:pt idx="31" formatCode="0">
                  <c:v>71.099999999999994</c:v>
                </c:pt>
                <c:pt idx="32" formatCode="0">
                  <c:v>50</c:v>
                </c:pt>
                <c:pt idx="33" formatCode="0">
                  <c:v>66</c:v>
                </c:pt>
                <c:pt idx="35" formatCode="0">
                  <c:v>55.5</c:v>
                </c:pt>
                <c:pt idx="36" formatCode="0">
                  <c:v>63.8</c:v>
                </c:pt>
                <c:pt idx="37" formatCode="0">
                  <c:v>64.3</c:v>
                </c:pt>
                <c:pt idx="40" formatCode="0">
                  <c:v>27</c:v>
                </c:pt>
                <c:pt idx="41" formatCode="0">
                  <c:v>51.2</c:v>
                </c:pt>
                <c:pt idx="42" formatCode="0">
                  <c:v>73.5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8B-4F82-9963-E15D388D3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594949872"/>
        <c:axId val="1"/>
      </c:barChart>
      <c:catAx>
        <c:axId val="5949498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75">
            <a:solidFill>
              <a:schemeClr val="bg1">
                <a:lumMod val="50000"/>
              </a:schemeClr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lv-LV"/>
          </a:p>
        </c:txPr>
        <c:crossAx val="1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00"/>
          <c:min val="0"/>
        </c:scaling>
        <c:delete val="0"/>
        <c:axPos val="t"/>
        <c:title>
          <c:tx>
            <c:rich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lv-LV"/>
                  <a:t>%</a:t>
                </a:r>
              </a:p>
            </c:rich>
          </c:tx>
          <c:layout>
            <c:manualLayout>
              <c:xMode val="edge"/>
              <c:yMode val="edge"/>
              <c:x val="0.89245084768002658"/>
              <c:y val="0.94122355671159019"/>
            </c:manualLayout>
          </c:layout>
          <c:overlay val="0"/>
          <c:spPr>
            <a:solidFill>
              <a:srgbClr val="FFFFFF"/>
            </a:solidFill>
            <a:ln w="3175">
              <a:solidFill>
                <a:srgbClr val="000000"/>
              </a:solidFill>
              <a:prstDash val="solid"/>
            </a:ln>
            <a:effectLst>
              <a:outerShdw dist="35921" dir="2700000" algn="br">
                <a:srgbClr val="000000"/>
              </a:outerShdw>
            </a:effectLst>
          </c:spPr>
        </c:title>
        <c:numFmt formatCode="0" sourceLinked="1"/>
        <c:majorTickMark val="out"/>
        <c:minorTickMark val="none"/>
        <c:tickLblPos val="high"/>
        <c:txPr>
          <a:bodyPr/>
          <a:lstStyle/>
          <a:p>
            <a:pPr>
              <a:defRPr sz="900"/>
            </a:pPr>
            <a:endParaRPr lang="lv-LV"/>
          </a:p>
        </c:txPr>
        <c:crossAx val="594949872"/>
        <c:crossesAt val="120"/>
        <c:crossBetween val="between"/>
        <c:majorUnit val="20"/>
      </c:valAx>
      <c:spPr>
        <a:solidFill>
          <a:srgbClr val="FFFFFF"/>
        </a:solidFill>
        <a:ln w="25400">
          <a:noFill/>
        </a:ln>
      </c:spPr>
    </c:plotArea>
    <c:legend>
      <c:legendPos val="t"/>
      <c:layout>
        <c:manualLayout>
          <c:xMode val="edge"/>
          <c:yMode val="edge"/>
          <c:x val="0.4147031205976564"/>
          <c:y val="4.3840155246607532E-2"/>
          <c:w val="0.36643706833528361"/>
          <c:h val="3.9111020066688131E-2"/>
        </c:manualLayout>
      </c:layout>
      <c:overlay val="0"/>
      <c:txPr>
        <a:bodyPr/>
        <a:lstStyle/>
        <a:p>
          <a:pPr>
            <a:defRPr sz="1000"/>
          </a:pPr>
          <a:endParaRPr lang="lv-LV"/>
        </a:p>
      </c:txPr>
    </c:legend>
    <c:plotVisOnly val="1"/>
    <c:dispBlanksAs val="gap"/>
    <c:showDLblsOverMax val="0"/>
  </c:chart>
  <c:spPr>
    <a:noFill/>
    <a:ln w="6350">
      <a:noFill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lv-LV"/>
    </a:p>
  </c:txPr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0.01012</cdr:y>
    </cdr:from>
    <cdr:to>
      <cdr:x>0.10957</cdr:x>
      <cdr:y>0.03757</cdr:y>
    </cdr:to>
    <cdr:sp macro="" textlink="">
      <cdr:nvSpPr>
        <cdr:cNvPr id="3288065" name="Text Box 204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4691"/>
          <a:ext cx="714359" cy="14840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1" i="0" u="none" strike="noStrike" baseline="0">
              <a:solidFill>
                <a:srgbClr val="000000"/>
              </a:solidFill>
              <a:latin typeface="Arial"/>
              <a:cs typeface="Arial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0.89055</cdr:y>
    </cdr:from>
    <cdr:to>
      <cdr:x>0.17246</cdr:x>
      <cdr:y>0.91701</cdr:y>
    </cdr:to>
    <cdr:sp macro="" textlink="">
      <cdr:nvSpPr>
        <cdr:cNvPr id="3288066" name="Text Box 205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814715"/>
          <a:ext cx="1124380" cy="14305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1" i="0" u="none" strike="noStrike" baseline="0">
              <a:solidFill>
                <a:srgbClr val="000000"/>
              </a:solidFill>
              <a:latin typeface="Arial"/>
              <a:cs typeface="Arial"/>
            </a:rPr>
            <a:t>Apdzīvota vieta</a:t>
          </a:r>
        </a:p>
      </cdr:txBody>
    </cdr:sp>
  </cdr:relSizeAnchor>
  <cdr:relSizeAnchor xmlns:cdr="http://schemas.openxmlformats.org/drawingml/2006/chartDrawing">
    <cdr:from>
      <cdr:x>0</cdr:x>
      <cdr:y>0.74567</cdr:y>
    </cdr:from>
    <cdr:to>
      <cdr:x>0.10001</cdr:x>
      <cdr:y>0.78176</cdr:y>
    </cdr:to>
    <cdr:sp macro="" textlink="">
      <cdr:nvSpPr>
        <cdr:cNvPr id="3949571" name="Text Box 2051">
          <a:extLst xmlns:a="http://schemas.openxmlformats.org/drawingml/2006/main">
            <a:ext uri="{FF2B5EF4-FFF2-40B4-BE49-F238E27FC236}">
              <a16:creationId xmlns:a16="http://schemas.microsoft.com/office/drawing/2014/main" id="{44271942-9778-4031-86A8-1D7EDB391D3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031425"/>
          <a:ext cx="652031" cy="19512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1" i="0" u="none" strike="noStrike" baseline="0">
              <a:solidFill>
                <a:srgbClr val="000000"/>
              </a:solidFill>
              <a:latin typeface="Arial"/>
              <a:cs typeface="Arial"/>
            </a:rPr>
            <a:t>Reģions</a:t>
          </a:r>
        </a:p>
      </cdr:txBody>
    </cdr:sp>
  </cdr:relSizeAnchor>
  <cdr:relSizeAnchor xmlns:cdr="http://schemas.openxmlformats.org/drawingml/2006/chartDrawing">
    <cdr:from>
      <cdr:x>0.00263</cdr:x>
      <cdr:y>0.56187</cdr:y>
    </cdr:from>
    <cdr:to>
      <cdr:x>0.19263</cdr:x>
      <cdr:y>0.71097</cdr:y>
    </cdr:to>
    <cdr:sp macro="" textlink="">
      <cdr:nvSpPr>
        <cdr:cNvPr id="3288068" name="Text Box 205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661" y="3339746"/>
          <a:ext cx="1346674" cy="88624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Ienākumi (mēneša vidējie ienākumi uz vienu mājsaimniecības locekli, kvintiles)</a:t>
          </a:r>
          <a:endParaRPr lang="en-US" sz="900" b="1" i="0" u="none" strike="noStrike" baseline="0" dirty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0.00263</cdr:x>
      <cdr:y>0.36656</cdr:y>
    </cdr:from>
    <cdr:to>
      <cdr:x>0.11098</cdr:x>
      <cdr:y>0.39326</cdr:y>
    </cdr:to>
    <cdr:sp macro="" textlink="">
      <cdr:nvSpPr>
        <cdr:cNvPr id="3288070" name="Text Box 205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661" y="2178850"/>
          <a:ext cx="767959" cy="1587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1" i="0" u="none" strike="noStrike" baseline="0" noProof="0" dirty="0">
              <a:solidFill>
                <a:srgbClr val="000000"/>
              </a:solidFill>
              <a:latin typeface="Arial"/>
              <a:cs typeface="Arial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0.2652</cdr:y>
    </cdr:from>
    <cdr:to>
      <cdr:x>0.255</cdr:x>
      <cdr:y>0.31742</cdr:y>
    </cdr:to>
    <cdr:sp macro="" textlink="">
      <cdr:nvSpPr>
        <cdr:cNvPr id="3288071" name="Text Box 205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1576333"/>
          <a:ext cx="1807378" cy="3103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1" i="0" u="none" strike="noStrike" baseline="0" noProof="0" dirty="0">
              <a:solidFill>
                <a:srgbClr val="000000"/>
              </a:solidFill>
              <a:latin typeface="Arial"/>
              <a:cs typeface="Arial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0.08786</cdr:y>
    </cdr:from>
    <cdr:to>
      <cdr:x>0.10957</cdr:x>
      <cdr:y>0.11506</cdr:y>
    </cdr:to>
    <cdr:sp macro="" textlink="">
      <cdr:nvSpPr>
        <cdr:cNvPr id="3288072" name="Text Box 205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522230"/>
          <a:ext cx="776606" cy="1616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lv-LV" sz="900" b="1" i="0" u="none" strike="noStrike" baseline="0" noProof="0" dirty="0">
              <a:solidFill>
                <a:srgbClr val="000000"/>
              </a:solidFill>
              <a:latin typeface="Arial"/>
              <a:cs typeface="Arial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0.46369</cdr:y>
    </cdr:from>
    <cdr:to>
      <cdr:x>0.26</cdr:x>
      <cdr:y>0.50176</cdr:y>
    </cdr:to>
    <cdr:sp macro="" textlink="">
      <cdr:nvSpPr>
        <cdr:cNvPr id="3288073" name="Text Box 205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2756188"/>
          <a:ext cx="1842817" cy="2262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ffectLst xmlns:a="http://schemas.openxmlformats.org/drawingml/2006/main"/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1">
              <a:solidFill>
                <a:srgbClr xmlns:mc="http://schemas.openxmlformats.org/markup-compatibility/2006" val="FFFFFF" mc:Ignorable="a14" a14:legacySpreadsheetColorIndex="65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900" b="1" i="0" u="none" strike="noStrike" baseline="0">
              <a:solidFill>
                <a:srgbClr val="000000"/>
              </a:solidFill>
              <a:latin typeface="Arial"/>
              <a:cs typeface="Arial"/>
            </a:rPr>
            <a:t>Nodarbinātība</a:t>
          </a:r>
          <a:r>
            <a:rPr lang="lv-LV" sz="900" b="1" i="0" u="none" strike="noStrike" baseline="0">
              <a:solidFill>
                <a:srgbClr val="000000"/>
              </a:solidFill>
              <a:latin typeface="Arial"/>
              <a:cs typeface="Arial"/>
            </a:rPr>
            <a:t>s sektors</a:t>
          </a:r>
          <a:endParaRPr lang="en-US" sz="900" b="1" i="0" u="none" strike="noStrike" baseline="0">
            <a:solidFill>
              <a:srgbClr val="000000"/>
            </a:solidFill>
            <a:latin typeface="Arial"/>
            <a:cs typeface="Arial"/>
          </a:endParaRPr>
        </a:p>
      </cdr:txBody>
    </cdr:sp>
  </cdr:relSizeAnchor>
  <cdr:relSizeAnchor xmlns:cdr="http://schemas.openxmlformats.org/drawingml/2006/chartDrawing">
    <cdr:from>
      <cdr:x>0</cdr:x>
      <cdr:y>0.96673</cdr:y>
    </cdr:from>
    <cdr:to>
      <cdr:x>0.27667</cdr:x>
      <cdr:y>1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EED5792E-7CDC-462C-A692-F25B6C981765}"/>
            </a:ext>
          </a:extLst>
        </cdr:cNvPr>
        <cdr:cNvSpPr txBox="1"/>
      </cdr:nvSpPr>
      <cdr:spPr>
        <a:xfrm xmlns:a="http://schemas.openxmlformats.org/drawingml/2006/main">
          <a:off x="-2328186" y="5746221"/>
          <a:ext cx="1960969" cy="197756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none" lIns="36000" rtlCol="0" anchor="b" anchorCtr="0"/>
        <a:lstStyle xmlns:a="http://schemas.openxmlformats.org/drawingml/2006/main"/>
        <a:p xmlns:a="http://schemas.openxmlformats.org/drawingml/2006/main">
          <a:r>
            <a:rPr lang="lv-LV" sz="800" dirty="0">
              <a:latin typeface="Arial" panose="020B0604020202020204" pitchFamily="34" charset="0"/>
              <a:cs typeface="Arial" panose="020B0604020202020204" pitchFamily="34" charset="0"/>
            </a:rPr>
            <a:t>Bāze: visi respondenti, n=1003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0.18851</cdr:x>
      <cdr:y>0.07021</cdr:y>
    </cdr:from>
    <cdr:to>
      <cdr:x>0.28528</cdr:x>
      <cdr:y>0.27447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3F2694-C040-484A-AC17-E4DCF0C914D7}"/>
            </a:ext>
          </a:extLst>
        </cdr:cNvPr>
        <cdr:cNvSpPr txBox="1"/>
      </cdr:nvSpPr>
      <cdr:spPr>
        <a:xfrm xmlns:a="http://schemas.openxmlformats.org/drawingml/2006/main">
          <a:off x="1781175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</cdr:x>
      <cdr:y>0.94073</cdr:y>
    </cdr:from>
    <cdr:to>
      <cdr:x>0.59937</cdr:x>
      <cdr:y>1</cdr:y>
    </cdr:to>
    <cdr:sp macro="" textlink="">
      <cdr:nvSpPr>
        <cdr:cNvPr id="4" name="Text Box 25601">
          <a:extLst xmlns:a="http://schemas.openxmlformats.org/drawingml/2006/main">
            <a:ext uri="{FF2B5EF4-FFF2-40B4-BE49-F238E27FC236}">
              <a16:creationId xmlns:a16="http://schemas.microsoft.com/office/drawing/2014/main" id="{291FB4C5-5B75-47AF-8838-C7BF0C2E629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69831"/>
          <a:ext cx="7115734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  <cdr:relSizeAnchor xmlns:cdr="http://schemas.openxmlformats.org/drawingml/2006/chartDrawing">
    <cdr:from>
      <cdr:x>0</cdr:x>
      <cdr:y>2.05857E-7</cdr:y>
    </cdr:from>
    <cdr:to>
      <cdr:x>1</cdr:x>
      <cdr:y>0.09804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AB6E2F0-0E4A-15A7-F71E-989108E9EFC0}"/>
            </a:ext>
          </a:extLst>
        </cdr:cNvPr>
        <cdr:cNvSpPr txBox="1"/>
      </cdr:nvSpPr>
      <cdr:spPr>
        <a:xfrm xmlns:a="http://schemas.openxmlformats.org/drawingml/2006/main">
          <a:off x="0" y="1"/>
          <a:ext cx="11972925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S15. 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"Vai Jūs zinājāt, ka valsts sniedz finansiālu atbalstu tiem, kuri iegādājas jaunu vai lietotu elektroauto vai ārēji lādējamu hibrīdauto?"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</cdr:x>
      <cdr:y>0.1268</cdr:y>
    </cdr:from>
    <cdr:to>
      <cdr:x>0.11805</cdr:x>
      <cdr:y>0.16609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F7B06B6-A054-3D7E-DE00-327501A4A148}"/>
            </a:ext>
          </a:extLst>
        </cdr:cNvPr>
        <cdr:cNvSpPr txBox="1"/>
      </cdr:nvSpPr>
      <cdr:spPr>
        <a:xfrm xmlns:a="http://schemas.openxmlformats.org/drawingml/2006/main">
          <a:off x="0" y="736592"/>
          <a:ext cx="1410673" cy="228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0.85791</cdr:y>
    </cdr:from>
    <cdr:to>
      <cdr:x>0.13711</cdr:x>
      <cdr:y>0.90053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018C7F3-FA34-3BD6-97B3-3169BBF218AF}"/>
            </a:ext>
          </a:extLst>
        </cdr:cNvPr>
        <cdr:cNvSpPr txBox="1"/>
      </cdr:nvSpPr>
      <cdr:spPr>
        <a:xfrm xmlns:a="http://schemas.openxmlformats.org/drawingml/2006/main">
          <a:off x="0" y="4983720"/>
          <a:ext cx="1638436" cy="2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0.18846</cdr:y>
    </cdr:from>
    <cdr:to>
      <cdr:x>0.11805</cdr:x>
      <cdr:y>0.2311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03B75D82-D6AD-B989-C135-829AD7993FDF}"/>
            </a:ext>
          </a:extLst>
        </cdr:cNvPr>
        <cdr:cNvSpPr txBox="1"/>
      </cdr:nvSpPr>
      <cdr:spPr>
        <a:xfrm xmlns:a="http://schemas.openxmlformats.org/drawingml/2006/main">
          <a:off x="0" y="1094781"/>
          <a:ext cx="1410673" cy="247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0.73366</cdr:y>
    </cdr:from>
    <cdr:to>
      <cdr:x>0.11805</cdr:x>
      <cdr:y>0.7763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DEAF246-6378-585F-A606-1AB2B4490ABA}"/>
            </a:ext>
          </a:extLst>
        </cdr:cNvPr>
        <cdr:cNvSpPr txBox="1"/>
      </cdr:nvSpPr>
      <cdr:spPr>
        <a:xfrm xmlns:a="http://schemas.openxmlformats.org/drawingml/2006/main">
          <a:off x="0" y="4261948"/>
          <a:ext cx="1410673" cy="247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0.60086</cdr:y>
    </cdr:from>
    <cdr:to>
      <cdr:x>0.11805</cdr:x>
      <cdr:y>0.64349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9E79333-3138-AD4A-8D9A-403BC972B417}"/>
            </a:ext>
          </a:extLst>
        </cdr:cNvPr>
        <cdr:cNvSpPr txBox="1"/>
      </cdr:nvSpPr>
      <cdr:spPr>
        <a:xfrm xmlns:a="http://schemas.openxmlformats.org/drawingml/2006/main">
          <a:off x="0" y="3490453"/>
          <a:ext cx="1410673" cy="247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0.34993</cdr:y>
    </cdr:from>
    <cdr:to>
      <cdr:x>0.13552</cdr:x>
      <cdr:y>0.39587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9971A27-9DB3-1F33-7282-9EC2A1EDA866}"/>
            </a:ext>
          </a:extLst>
        </cdr:cNvPr>
        <cdr:cNvSpPr txBox="1"/>
      </cdr:nvSpPr>
      <cdr:spPr>
        <a:xfrm xmlns:a="http://schemas.openxmlformats.org/drawingml/2006/main">
          <a:off x="0" y="2032806"/>
          <a:ext cx="1619436" cy="266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0.41656</cdr:y>
    </cdr:from>
    <cdr:to>
      <cdr:x>0.10682</cdr:x>
      <cdr:y>0.46251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C8E4AF85-D22B-0FB0-EE92-DFA92D06AC04}"/>
            </a:ext>
          </a:extLst>
        </cdr:cNvPr>
        <cdr:cNvSpPr txBox="1"/>
      </cdr:nvSpPr>
      <cdr:spPr>
        <a:xfrm xmlns:a="http://schemas.openxmlformats.org/drawingml/2006/main">
          <a:off x="0" y="2419860"/>
          <a:ext cx="1276477" cy="266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0.95339</cdr:y>
    </cdr:from>
    <cdr:to>
      <cdr:x>0.65805</cdr:x>
      <cdr:y>1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A0BCB84-8615-D1B1-A9C6-2BA43FB415A4}"/>
            </a:ext>
          </a:extLst>
        </cdr:cNvPr>
        <cdr:cNvSpPr txBox="1"/>
      </cdr:nvSpPr>
      <cdr:spPr>
        <a:xfrm xmlns:a="http://schemas.openxmlformats.org/drawingml/2006/main">
          <a:off x="0" y="5538366"/>
          <a:ext cx="7888632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0.50064</cdr:y>
    </cdr:from>
    <cdr:to>
      <cdr:x>0.11805</cdr:x>
      <cdr:y>0.54327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676B13E4-D5EF-12BE-57B8-F7DED7D2B6F1}"/>
            </a:ext>
          </a:extLst>
        </cdr:cNvPr>
        <cdr:cNvSpPr txBox="1"/>
      </cdr:nvSpPr>
      <cdr:spPr>
        <a:xfrm xmlns:a="http://schemas.openxmlformats.org/drawingml/2006/main">
          <a:off x="0" y="2908282"/>
          <a:ext cx="1410673" cy="247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0.99875</cdr:x>
      <cdr:y>0.08198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364224FC-F925-4733-87BE-27578FFBD46E}"/>
            </a:ext>
          </a:extLst>
        </cdr:cNvPr>
        <cdr:cNvSpPr txBox="1"/>
      </cdr:nvSpPr>
      <cdr:spPr>
        <a:xfrm xmlns:a="http://schemas.openxmlformats.org/drawingml/2006/main">
          <a:off x="0" y="0"/>
          <a:ext cx="11972925" cy="476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S15. </a:t>
          </a:r>
          <a:r>
            <a:rPr lang="lv-LV" sz="11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"Vai Jūs zinājāt, ka valsts sniedz finansiālu atbalstu tiem, kuri iegādājas jaunu vai lietotu elektroauto vai ārēji lādējamu hibrīdauto?"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0.99739</cdr:x>
      <cdr:y>0.09259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D92168-ED34-4E44-90C9-E4FF8E336537}"/>
            </a:ext>
          </a:extLst>
        </cdr:cNvPr>
        <cdr:cNvSpPr txBox="1"/>
      </cdr:nvSpPr>
      <cdr:spPr>
        <a:xfrm xmlns:a="http://schemas.openxmlformats.org/drawingml/2006/main">
          <a:off x="0" y="0"/>
          <a:ext cx="8560698" cy="379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S16. </a:t>
          </a:r>
          <a:r>
            <a:rPr lang="lv-LV" sz="1200" b="0" i="1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"Vai Jūs/ Jūsu mājsaimniecība tuvāko 5 gadu laikā plānojat iegādāties jaunu vai lietotu auto? Ja, JĀ, tad kāda veida tas visdrīzāk būs?"</a:t>
          </a:r>
        </a:p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u="sng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Iespējamas vairākas atbildes</a:t>
          </a:r>
        </a:p>
      </cdr:txBody>
    </cdr:sp>
  </cdr:relSizeAnchor>
  <cdr:relSizeAnchor xmlns:cdr="http://schemas.openxmlformats.org/drawingml/2006/chartDrawing">
    <cdr:from>
      <cdr:x>0</cdr:x>
      <cdr:y>0.94446</cdr:y>
    </cdr:from>
    <cdr:to>
      <cdr:x>0.60018</cdr:x>
      <cdr:y>1</cdr:y>
    </cdr:to>
    <cdr:sp macro="" textlink="">
      <cdr:nvSpPr>
        <cdr:cNvPr id="3" name="Text Box 25601">
          <a:extLst xmlns:a="http://schemas.openxmlformats.org/drawingml/2006/main">
            <a:ext uri="{FF2B5EF4-FFF2-40B4-BE49-F238E27FC236}">
              <a16:creationId xmlns:a16="http://schemas.microsoft.com/office/drawing/2014/main" id="{98F4A95E-1F05-AA86-29D2-2883344ED7E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896402"/>
          <a:ext cx="7176212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0.00642</cdr:x>
      <cdr:y>0.06796</cdr:y>
    </cdr:from>
    <cdr:to>
      <cdr:x>0.02188</cdr:x>
      <cdr:y>0.0995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63BA238-DF21-45BB-96BD-FD8DECF70464}"/>
            </a:ext>
          </a:extLst>
        </cdr:cNvPr>
        <cdr:cNvSpPr txBox="1"/>
      </cdr:nvSpPr>
      <cdr:spPr>
        <a:xfrm xmlns:a="http://schemas.openxmlformats.org/drawingml/2006/main">
          <a:off x="76098" y="416901"/>
          <a:ext cx="183321" cy="1934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  <a:effectLst xmlns:a="http://schemas.openxmlformats.org/drawingml/2006/main">
          <a:outerShdw dist="38100" dir="2700000" algn="tl" rotWithShape="0">
            <a:schemeClr val="bg1">
              <a:lumMod val="50000"/>
            </a:schemeClr>
          </a:outerShdw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lv-LV" sz="800"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0.13346</cdr:y>
    </cdr:from>
    <cdr:to>
      <cdr:x>0.11935</cdr:x>
      <cdr:y>0.16955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38E7022-3B11-3906-9712-8648DDE01818}"/>
            </a:ext>
          </a:extLst>
        </cdr:cNvPr>
        <cdr:cNvSpPr txBox="1"/>
      </cdr:nvSpPr>
      <cdr:spPr>
        <a:xfrm xmlns:a="http://schemas.openxmlformats.org/drawingml/2006/main">
          <a:off x="0" y="844107"/>
          <a:ext cx="1403190" cy="228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0.86749</cdr:y>
    </cdr:from>
    <cdr:to>
      <cdr:x>0.13863</cdr:x>
      <cdr:y>0.90663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84B7347A-F63C-CF5F-74BF-355717774350}"/>
            </a:ext>
          </a:extLst>
        </cdr:cNvPr>
        <cdr:cNvSpPr txBox="1"/>
      </cdr:nvSpPr>
      <cdr:spPr>
        <a:xfrm xmlns:a="http://schemas.openxmlformats.org/drawingml/2006/main">
          <a:off x="0" y="5486544"/>
          <a:ext cx="1629863" cy="247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0.19724</cdr:y>
    </cdr:from>
    <cdr:to>
      <cdr:x>0.11935</cdr:x>
      <cdr:y>0.2364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2ABADED2-3D5C-FDDF-9E31-FB91D4C1EEC3}"/>
            </a:ext>
          </a:extLst>
        </cdr:cNvPr>
        <cdr:cNvSpPr txBox="1"/>
      </cdr:nvSpPr>
      <cdr:spPr>
        <a:xfrm xmlns:a="http://schemas.openxmlformats.org/drawingml/2006/main">
          <a:off x="0" y="1247484"/>
          <a:ext cx="1403190" cy="24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0.73809</cdr:y>
    </cdr:from>
    <cdr:to>
      <cdr:x>0.11935</cdr:x>
      <cdr:y>0.77725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F02A00B4-0C6B-AB88-9A35-54949B6BB5BF}"/>
            </a:ext>
          </a:extLst>
        </cdr:cNvPr>
        <cdr:cNvSpPr txBox="1"/>
      </cdr:nvSpPr>
      <cdr:spPr>
        <a:xfrm xmlns:a="http://schemas.openxmlformats.org/drawingml/2006/main">
          <a:off x="0" y="4668119"/>
          <a:ext cx="1403190" cy="24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0.60141</cdr:y>
    </cdr:from>
    <cdr:to>
      <cdr:x>0.11935</cdr:x>
      <cdr:y>0.64056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4DBA579E-BA77-DA14-86C8-B3F0543957E7}"/>
            </a:ext>
          </a:extLst>
        </cdr:cNvPr>
        <cdr:cNvSpPr txBox="1"/>
      </cdr:nvSpPr>
      <cdr:spPr>
        <a:xfrm xmlns:a="http://schemas.openxmlformats.org/drawingml/2006/main">
          <a:off x="0" y="3803704"/>
          <a:ext cx="1403190" cy="24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0.35276</cdr:y>
    </cdr:from>
    <cdr:to>
      <cdr:x>0.13702</cdr:x>
      <cdr:y>0.39495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840AAF73-1755-1B09-806D-D4D4B00B3BCA}"/>
            </a:ext>
          </a:extLst>
        </cdr:cNvPr>
        <cdr:cNvSpPr txBox="1"/>
      </cdr:nvSpPr>
      <cdr:spPr>
        <a:xfrm xmlns:a="http://schemas.openxmlformats.org/drawingml/2006/main">
          <a:off x="0" y="2231059"/>
          <a:ext cx="1619508" cy="2668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0.42294</cdr:y>
    </cdr:from>
    <cdr:to>
      <cdr:x>0.108</cdr:x>
      <cdr:y>0.46515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7400D9E-1E47-AF1A-6F36-189A2F1A4B78}"/>
            </a:ext>
          </a:extLst>
        </cdr:cNvPr>
        <cdr:cNvSpPr txBox="1"/>
      </cdr:nvSpPr>
      <cdr:spPr>
        <a:xfrm xmlns:a="http://schemas.openxmlformats.org/drawingml/2006/main">
          <a:off x="0" y="2674898"/>
          <a:ext cx="1269749" cy="266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0.50643</cdr:y>
    </cdr:from>
    <cdr:to>
      <cdr:x>0.11935</cdr:x>
      <cdr:y>0.54558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5EF0AB3B-590B-6FE4-99E1-42AD86B6E571}"/>
            </a:ext>
          </a:extLst>
        </cdr:cNvPr>
        <cdr:cNvSpPr txBox="1"/>
      </cdr:nvSpPr>
      <cdr:spPr>
        <a:xfrm xmlns:a="http://schemas.openxmlformats.org/drawingml/2006/main">
          <a:off x="0" y="3202977"/>
          <a:ext cx="1403190" cy="24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0.95719</cdr:y>
    </cdr:from>
    <cdr:to>
      <cdr:x>0.66532</cdr:x>
      <cdr:y>1</cdr:y>
    </cdr:to>
    <cdr:sp macro="" textlink="">
      <cdr:nvSpPr>
        <cdr:cNvPr id="22" name="TextBox 1">
          <a:extLst xmlns:a="http://schemas.openxmlformats.org/drawingml/2006/main">
            <a:ext uri="{FF2B5EF4-FFF2-40B4-BE49-F238E27FC236}">
              <a16:creationId xmlns:a16="http://schemas.microsoft.com/office/drawing/2014/main" id="{3F955B15-C5F2-4DF7-12D8-1539B0A69612}"/>
            </a:ext>
          </a:extLst>
        </cdr:cNvPr>
        <cdr:cNvSpPr txBox="1"/>
      </cdr:nvSpPr>
      <cdr:spPr>
        <a:xfrm xmlns:a="http://schemas.openxmlformats.org/drawingml/2006/main">
          <a:off x="0" y="6053837"/>
          <a:ext cx="7831651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0.0759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6669425-37C5-9E97-1A97-90EF65A2E29B}"/>
            </a:ext>
          </a:extLst>
        </cdr:cNvPr>
        <cdr:cNvSpPr txBox="1"/>
      </cdr:nvSpPr>
      <cdr:spPr>
        <a:xfrm xmlns:a="http://schemas.openxmlformats.org/drawingml/2006/main">
          <a:off x="0" y="0"/>
          <a:ext cx="11756931" cy="480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S16. </a:t>
          </a:r>
          <a:r>
            <a:rPr lang="lv-LV" sz="11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"Vai Jūs/ Jūsu mājsaimniecība tuvāko 5 gadu laikā plānojat iegādāties jaunu vai lietotu auto? Ja, JĀ, tad kāda veida tas visdrīzāk būs?"</a:t>
          </a:r>
        </a:p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u="sng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Iespējamas vairākas atbildes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0.18851</cdr:x>
      <cdr:y>0.07021</cdr:y>
    </cdr:from>
    <cdr:to>
      <cdr:x>0.28528</cdr:x>
      <cdr:y>0.27447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3F2694-C040-484A-AC17-E4DCF0C914D7}"/>
            </a:ext>
          </a:extLst>
        </cdr:cNvPr>
        <cdr:cNvSpPr txBox="1"/>
      </cdr:nvSpPr>
      <cdr:spPr>
        <a:xfrm xmlns:a="http://schemas.openxmlformats.org/drawingml/2006/main">
          <a:off x="1781175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</cdr:x>
      <cdr:y>0.94073</cdr:y>
    </cdr:from>
    <cdr:to>
      <cdr:x>0.59937</cdr:x>
      <cdr:y>1</cdr:y>
    </cdr:to>
    <cdr:sp macro="" textlink="">
      <cdr:nvSpPr>
        <cdr:cNvPr id="4" name="Text Box 25601">
          <a:extLst xmlns:a="http://schemas.openxmlformats.org/drawingml/2006/main">
            <a:ext uri="{FF2B5EF4-FFF2-40B4-BE49-F238E27FC236}">
              <a16:creationId xmlns:a16="http://schemas.microsoft.com/office/drawing/2014/main" id="{291FB4C5-5B75-47AF-8838-C7BF0C2E629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69831"/>
          <a:ext cx="7115734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  <cdr:relSizeAnchor xmlns:cdr="http://schemas.openxmlformats.org/drawingml/2006/chartDrawing">
    <cdr:from>
      <cdr:x>0.7455</cdr:x>
      <cdr:y>0.47572</cdr:y>
    </cdr:from>
    <cdr:to>
      <cdr:x>0.84942</cdr:x>
      <cdr:y>0.70408</cdr:y>
    </cdr:to>
    <cdr:sp macro="" textlink="">
      <cdr:nvSpPr>
        <cdr:cNvPr id="3" name="TextBox 8">
          <a:extLst xmlns:a="http://schemas.openxmlformats.org/drawingml/2006/main">
            <a:ext uri="{FF2B5EF4-FFF2-40B4-BE49-F238E27FC236}">
              <a16:creationId xmlns:a16="http://schemas.microsoft.com/office/drawing/2014/main" id="{6EBCFF25-CAD6-BF1E-1364-153FCED5C7C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244593" y="2310929"/>
          <a:ext cx="1149273" cy="1109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b="1" dirty="0">
              <a:solidFill>
                <a:srgbClr val="2E6C65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</a:t>
          </a:r>
          <a:r>
            <a:rPr lang="lv-LV" altLang="lv-LV" sz="1400" b="1" baseline="0" dirty="0">
              <a:solidFill>
                <a:srgbClr val="2E6C65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 drīzāk pozitīvi</a:t>
          </a:r>
          <a:endParaRPr lang="lv-LV" altLang="lv-LV" sz="1400" b="1" dirty="0">
            <a:solidFill>
              <a:srgbClr val="2E6C65"/>
            </a:solidFill>
            <a:latin typeface="Arial" panose="020B0604020202020204" pitchFamily="34" charset="0"/>
            <a:ea typeface="맑은 고딕" panose="020B0503020000020004" pitchFamily="34" charset="-127"/>
            <a:cs typeface="Arial" panose="020B0604020202020204" pitchFamily="34" charset="0"/>
          </a:endParaRP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rgbClr val="2E6C65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37%</a:t>
          </a:r>
        </a:p>
      </cdr:txBody>
    </cdr:sp>
  </cdr:relSizeAnchor>
  <cdr:relSizeAnchor xmlns:cdr="http://schemas.openxmlformats.org/drawingml/2006/chartDrawing">
    <cdr:from>
      <cdr:x>0.72142</cdr:x>
      <cdr:y>0.24062</cdr:y>
    </cdr:from>
    <cdr:to>
      <cdr:x>0.75299</cdr:x>
      <cdr:y>0.89888</cdr:y>
    </cdr:to>
    <cdr:sp macro="" textlink="">
      <cdr:nvSpPr>
        <cdr:cNvPr id="5" name="Right Brace 4">
          <a:extLst xmlns:a="http://schemas.openxmlformats.org/drawingml/2006/main">
            <a:ext uri="{FF2B5EF4-FFF2-40B4-BE49-F238E27FC236}">
              <a16:creationId xmlns:a16="http://schemas.microsoft.com/office/drawing/2014/main" id="{A09ED81D-F8BC-B8D1-BB12-1B92A651B9B1}"/>
            </a:ext>
          </a:extLst>
        </cdr:cNvPr>
        <cdr:cNvSpPr/>
      </cdr:nvSpPr>
      <cdr:spPr>
        <a:xfrm xmlns:a="http://schemas.openxmlformats.org/drawingml/2006/main">
          <a:off x="7978287" y="1168872"/>
          <a:ext cx="349140" cy="3197662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22225">
          <a:solidFill>
            <a:srgbClr val="2E6C65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  <cdr:relSizeAnchor xmlns:cdr="http://schemas.openxmlformats.org/drawingml/2006/chartDrawing">
    <cdr:from>
      <cdr:x>0.17734</cdr:x>
      <cdr:y>0.48567</cdr:y>
    </cdr:from>
    <cdr:to>
      <cdr:x>0.28126</cdr:x>
      <cdr:y>0.66253</cdr:y>
    </cdr:to>
    <cdr:sp macro="" textlink="">
      <cdr:nvSpPr>
        <cdr:cNvPr id="7" name="TextBox 8">
          <a:extLst xmlns:a="http://schemas.openxmlformats.org/drawingml/2006/main">
            <a:ext uri="{FF2B5EF4-FFF2-40B4-BE49-F238E27FC236}">
              <a16:creationId xmlns:a16="http://schemas.microsoft.com/office/drawing/2014/main" id="{CDE3C2E4-6151-CBF8-6804-B51699C675C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961256" y="2359263"/>
          <a:ext cx="1149273" cy="85914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1400" b="1" dirty="0">
              <a:solidFill>
                <a:srgbClr val="FFC000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Ļoti/ drīzāk negatīvi</a:t>
          </a:r>
        </a:p>
        <a:p xmlns:a="http://schemas.openxmlformats.org/drawingml/2006/main">
          <a:pPr algn="ctr" eaLnBrk="1" hangingPunct="1">
            <a:spcBef>
              <a:spcPct val="0"/>
            </a:spcBef>
            <a:buFontTx/>
            <a:buNone/>
          </a:pPr>
          <a:r>
            <a:rPr lang="lv-LV" altLang="lv-LV" sz="2400" b="1" dirty="0">
              <a:solidFill>
                <a:srgbClr val="FFC000"/>
              </a:solidFill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rPr>
            <a:t>39%</a:t>
          </a:r>
        </a:p>
      </cdr:txBody>
    </cdr:sp>
  </cdr:relSizeAnchor>
  <cdr:relSizeAnchor xmlns:cdr="http://schemas.openxmlformats.org/drawingml/2006/chartDrawing">
    <cdr:from>
      <cdr:x>0.26765</cdr:x>
      <cdr:y>0.27283</cdr:y>
    </cdr:from>
    <cdr:to>
      <cdr:x>0.30024</cdr:x>
      <cdr:y>0.87255</cdr:y>
    </cdr:to>
    <cdr:sp macro="" textlink="">
      <cdr:nvSpPr>
        <cdr:cNvPr id="8" name="Right Brace 7">
          <a:extLst xmlns:a="http://schemas.openxmlformats.org/drawingml/2006/main">
            <a:ext uri="{FF2B5EF4-FFF2-40B4-BE49-F238E27FC236}">
              <a16:creationId xmlns:a16="http://schemas.microsoft.com/office/drawing/2014/main" id="{F6895274-7D60-CA97-B55E-70ACD0696A8C}"/>
            </a:ext>
          </a:extLst>
        </cdr:cNvPr>
        <cdr:cNvSpPr/>
      </cdr:nvSpPr>
      <cdr:spPr>
        <a:xfrm xmlns:a="http://schemas.openxmlformats.org/drawingml/2006/main" flipH="1">
          <a:off x="2960013" y="1325340"/>
          <a:ext cx="360420" cy="2913290"/>
        </a:xfrm>
        <a:prstGeom xmlns:a="http://schemas.openxmlformats.org/drawingml/2006/main" prst="rightBrace">
          <a:avLst>
            <a:gd name="adj1" fmla="val 57296"/>
            <a:gd name="adj2" fmla="val 47635"/>
          </a:avLst>
        </a:prstGeom>
        <a:ln xmlns:a="http://schemas.openxmlformats.org/drawingml/2006/main" w="22225">
          <a:solidFill>
            <a:srgbClr val="FFC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anchor="ctr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1" fontAlgn="auto" latinLnBrk="1" hangingPunct="1">
            <a:spcBef>
              <a:spcPts val="0"/>
            </a:spcBef>
            <a:spcAft>
              <a:spcPts val="0"/>
            </a:spcAft>
            <a:defRPr/>
          </a:pPr>
          <a:endParaRPr lang="lv-LV">
            <a:solidFill>
              <a:srgbClr val="4A6826"/>
            </a:solidFill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0.06443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4A2DE010-3C9A-DEE2-B8BC-1DE0AA488B88}"/>
            </a:ext>
          </a:extLst>
        </cdr:cNvPr>
        <cdr:cNvSpPr txBox="1"/>
      </cdr:nvSpPr>
      <cdr:spPr>
        <a:xfrm xmlns:a="http://schemas.openxmlformats.org/drawingml/2006/main">
          <a:off x="0" y="0"/>
          <a:ext cx="11972925" cy="312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M15. 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"Kā vērtējat Klimata un enerģētikas ministrijas izveidi Latvijā?"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0.12118</cdr:y>
    </cdr:from>
    <cdr:to>
      <cdr:x>0.11805</cdr:x>
      <cdr:y>0.16047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F7B06B6-A054-3D7E-DE00-327501A4A148}"/>
            </a:ext>
          </a:extLst>
        </cdr:cNvPr>
        <cdr:cNvSpPr txBox="1"/>
      </cdr:nvSpPr>
      <cdr:spPr>
        <a:xfrm xmlns:a="http://schemas.openxmlformats.org/drawingml/2006/main">
          <a:off x="0" y="703926"/>
          <a:ext cx="1415171" cy="2282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0.76702</cdr:y>
    </cdr:from>
    <cdr:to>
      <cdr:x>0.13711</cdr:x>
      <cdr:y>0.80964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018C7F3-FA34-3BD6-97B3-3169BBF218AF}"/>
            </a:ext>
          </a:extLst>
        </cdr:cNvPr>
        <cdr:cNvSpPr txBox="1"/>
      </cdr:nvSpPr>
      <cdr:spPr>
        <a:xfrm xmlns:a="http://schemas.openxmlformats.org/drawingml/2006/main">
          <a:off x="0" y="4455721"/>
          <a:ext cx="1638436" cy="2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0.17534</cdr:y>
    </cdr:from>
    <cdr:to>
      <cdr:x>0.11805</cdr:x>
      <cdr:y>0.21798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03B75D82-D6AD-B989-C135-829AD7993FDF}"/>
            </a:ext>
          </a:extLst>
        </cdr:cNvPr>
        <cdr:cNvSpPr txBox="1"/>
      </cdr:nvSpPr>
      <cdr:spPr>
        <a:xfrm xmlns:a="http://schemas.openxmlformats.org/drawingml/2006/main">
          <a:off x="0" y="1018593"/>
          <a:ext cx="1410673" cy="247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0.65308</cdr:y>
    </cdr:from>
    <cdr:to>
      <cdr:x>0.11805</cdr:x>
      <cdr:y>0.69573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DEAF246-6378-585F-A606-1AB2B4490ABA}"/>
            </a:ext>
          </a:extLst>
        </cdr:cNvPr>
        <cdr:cNvSpPr txBox="1"/>
      </cdr:nvSpPr>
      <cdr:spPr>
        <a:xfrm xmlns:a="http://schemas.openxmlformats.org/drawingml/2006/main">
          <a:off x="0" y="3793855"/>
          <a:ext cx="1410673" cy="247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0.53527</cdr:y>
    </cdr:from>
    <cdr:to>
      <cdr:x>0.11805</cdr:x>
      <cdr:y>0.5779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9E79333-3138-AD4A-8D9A-403BC972B417}"/>
            </a:ext>
          </a:extLst>
        </cdr:cNvPr>
        <cdr:cNvSpPr txBox="1"/>
      </cdr:nvSpPr>
      <cdr:spPr>
        <a:xfrm xmlns:a="http://schemas.openxmlformats.org/drawingml/2006/main">
          <a:off x="0" y="3109460"/>
          <a:ext cx="1410673" cy="2476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0.31456</cdr:y>
    </cdr:from>
    <cdr:to>
      <cdr:x>0.13552</cdr:x>
      <cdr:y>0.3605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9971A27-9DB3-1F33-7282-9EC2A1EDA866}"/>
            </a:ext>
          </a:extLst>
        </cdr:cNvPr>
        <cdr:cNvSpPr txBox="1"/>
      </cdr:nvSpPr>
      <cdr:spPr>
        <a:xfrm xmlns:a="http://schemas.openxmlformats.org/drawingml/2006/main">
          <a:off x="0" y="1827305"/>
          <a:ext cx="1619436" cy="2668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0.36878</cdr:y>
    </cdr:from>
    <cdr:to>
      <cdr:x>0.10682</cdr:x>
      <cdr:y>0.41473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C8E4AF85-D22B-0FB0-EE92-DFA92D06AC04}"/>
            </a:ext>
          </a:extLst>
        </cdr:cNvPr>
        <cdr:cNvSpPr txBox="1"/>
      </cdr:nvSpPr>
      <cdr:spPr>
        <a:xfrm xmlns:a="http://schemas.openxmlformats.org/drawingml/2006/main">
          <a:off x="0" y="2142290"/>
          <a:ext cx="1276477" cy="2669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0.95339</cdr:y>
    </cdr:from>
    <cdr:to>
      <cdr:x>0.65805</cdr:x>
      <cdr:y>1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A0BCB84-8615-D1B1-A9C6-2BA43FB415A4}"/>
            </a:ext>
          </a:extLst>
        </cdr:cNvPr>
        <cdr:cNvSpPr txBox="1"/>
      </cdr:nvSpPr>
      <cdr:spPr>
        <a:xfrm xmlns:a="http://schemas.openxmlformats.org/drawingml/2006/main">
          <a:off x="0" y="5538366"/>
          <a:ext cx="7888632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0.45075</cdr:y>
    </cdr:from>
    <cdr:to>
      <cdr:x>0.11805</cdr:x>
      <cdr:y>0.49338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676B13E4-D5EF-12BE-57B8-F7DED7D2B6F1}"/>
            </a:ext>
          </a:extLst>
        </cdr:cNvPr>
        <cdr:cNvSpPr txBox="1"/>
      </cdr:nvSpPr>
      <cdr:spPr>
        <a:xfrm xmlns:a="http://schemas.openxmlformats.org/drawingml/2006/main">
          <a:off x="0" y="2618464"/>
          <a:ext cx="1410673" cy="247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0.99875</cdr:x>
      <cdr:y>0.05388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B5F2B694-F48A-205A-0012-E5094C9BAAEF}"/>
            </a:ext>
          </a:extLst>
        </cdr:cNvPr>
        <cdr:cNvSpPr txBox="1"/>
      </cdr:nvSpPr>
      <cdr:spPr>
        <a:xfrm xmlns:a="http://schemas.openxmlformats.org/drawingml/2006/main">
          <a:off x="0" y="0"/>
          <a:ext cx="11972925" cy="3129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M15. 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"Kā vērtējat Klimata un enerģētikas ministrijas izveidi Latvijā?"</a:t>
          </a:r>
        </a:p>
      </cdr:txBody>
    </cdr:sp>
  </cdr:relSizeAnchor>
  <cdr:relSizeAnchor xmlns:cdr="http://schemas.openxmlformats.org/drawingml/2006/chartDrawing">
    <cdr:from>
      <cdr:x>0</cdr:x>
      <cdr:y>0.84005</cdr:y>
    </cdr:from>
    <cdr:to>
      <cdr:x>0.13711</cdr:x>
      <cdr:y>0.91001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376565FB-389B-93C9-F752-0F407F4D3E93}"/>
            </a:ext>
          </a:extLst>
        </cdr:cNvPr>
        <cdr:cNvSpPr txBox="1"/>
      </cdr:nvSpPr>
      <cdr:spPr>
        <a:xfrm xmlns:a="http://schemas.openxmlformats.org/drawingml/2006/main">
          <a:off x="0" y="4879975"/>
          <a:ext cx="1638436" cy="40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Klimata un enerģijas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ministrijas darba vērtējums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0.99739</cdr:x>
      <cdr:y>0.09259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D92168-ED34-4E44-90C9-E4FF8E336537}"/>
            </a:ext>
          </a:extLst>
        </cdr:cNvPr>
        <cdr:cNvSpPr txBox="1"/>
      </cdr:nvSpPr>
      <cdr:spPr>
        <a:xfrm xmlns:a="http://schemas.openxmlformats.org/drawingml/2006/main">
          <a:off x="0" y="0"/>
          <a:ext cx="8560698" cy="379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M16. 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"Ņemot vērā visu, ko Jūs zināt par Klimata un enerģētikas ministrijas darbu, ar kurām šīm jomām Jums tā visvairāk saistās?"</a:t>
          </a:r>
        </a:p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u="sng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Iespējamas vairākas atbildes</a:t>
          </a:r>
        </a:p>
      </cdr:txBody>
    </cdr:sp>
  </cdr:relSizeAnchor>
  <cdr:relSizeAnchor xmlns:cdr="http://schemas.openxmlformats.org/drawingml/2006/chartDrawing">
    <cdr:from>
      <cdr:x>0</cdr:x>
      <cdr:y>0.94446</cdr:y>
    </cdr:from>
    <cdr:to>
      <cdr:x>0.60018</cdr:x>
      <cdr:y>1</cdr:y>
    </cdr:to>
    <cdr:sp macro="" textlink="">
      <cdr:nvSpPr>
        <cdr:cNvPr id="3" name="Text Box 25601">
          <a:extLst xmlns:a="http://schemas.openxmlformats.org/drawingml/2006/main">
            <a:ext uri="{FF2B5EF4-FFF2-40B4-BE49-F238E27FC236}">
              <a16:creationId xmlns:a16="http://schemas.microsoft.com/office/drawing/2014/main" id="{98F4A95E-1F05-AA86-29D2-2883344ED7E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896402"/>
          <a:ext cx="7176212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0.00642</cdr:x>
      <cdr:y>0.06796</cdr:y>
    </cdr:from>
    <cdr:to>
      <cdr:x>0.02188</cdr:x>
      <cdr:y>0.0995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63BA238-DF21-45BB-96BD-FD8DECF70464}"/>
            </a:ext>
          </a:extLst>
        </cdr:cNvPr>
        <cdr:cNvSpPr txBox="1"/>
      </cdr:nvSpPr>
      <cdr:spPr>
        <a:xfrm xmlns:a="http://schemas.openxmlformats.org/drawingml/2006/main">
          <a:off x="76098" y="416901"/>
          <a:ext cx="183321" cy="1934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accent3">
              <a:lumMod val="75000"/>
            </a:schemeClr>
          </a:solidFill>
        </a:ln>
        <a:effectLst xmlns:a="http://schemas.openxmlformats.org/drawingml/2006/main">
          <a:outerShdw dist="38100" dir="2700000" algn="tl" rotWithShape="0">
            <a:schemeClr val="bg1">
              <a:lumMod val="50000"/>
            </a:schemeClr>
          </a:outerShdw>
        </a:effectLst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lv-LV" sz="800">
              <a:latin typeface="Arial" panose="020B0604020202020204" pitchFamily="34" charset="0"/>
              <a:cs typeface="Arial" panose="020B0604020202020204" pitchFamily="34" charset="0"/>
            </a:rPr>
            <a:t>%</a:t>
          </a:r>
        </a:p>
      </cdr:txBody>
    </cdr:sp>
  </cdr:relSizeAnchor>
  <cdr:relSizeAnchor xmlns:cdr="http://schemas.openxmlformats.org/drawingml/2006/chartDrawing">
    <cdr:from>
      <cdr:x>0</cdr:x>
      <cdr:y>0.20956</cdr:y>
    </cdr:from>
    <cdr:to>
      <cdr:x>0.11935</cdr:x>
      <cdr:y>0.24565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D38E7022-3B11-3906-9712-8648DDE01818}"/>
            </a:ext>
          </a:extLst>
        </cdr:cNvPr>
        <cdr:cNvSpPr txBox="1"/>
      </cdr:nvSpPr>
      <cdr:spPr>
        <a:xfrm xmlns:a="http://schemas.openxmlformats.org/drawingml/2006/main">
          <a:off x="0" y="1325400"/>
          <a:ext cx="1410679" cy="2282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0.87485</cdr:y>
    </cdr:from>
    <cdr:to>
      <cdr:x>0.13863</cdr:x>
      <cdr:y>0.91399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84B7347A-F63C-CF5F-74BF-355717774350}"/>
            </a:ext>
          </a:extLst>
        </cdr:cNvPr>
        <cdr:cNvSpPr txBox="1"/>
      </cdr:nvSpPr>
      <cdr:spPr>
        <a:xfrm xmlns:a="http://schemas.openxmlformats.org/drawingml/2006/main">
          <a:off x="0" y="5533048"/>
          <a:ext cx="1638563" cy="2475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0.27502</cdr:y>
    </cdr:from>
    <cdr:to>
      <cdr:x>0.11935</cdr:x>
      <cdr:y>0.31418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2ABADED2-3D5C-FDDF-9E31-FB91D4C1EEC3}"/>
            </a:ext>
          </a:extLst>
        </cdr:cNvPr>
        <cdr:cNvSpPr txBox="1"/>
      </cdr:nvSpPr>
      <cdr:spPr>
        <a:xfrm xmlns:a="http://schemas.openxmlformats.org/drawingml/2006/main">
          <a:off x="0" y="1739422"/>
          <a:ext cx="1410679" cy="24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0.75191</cdr:y>
    </cdr:from>
    <cdr:to>
      <cdr:x>0.11935</cdr:x>
      <cdr:y>0.79107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F02A00B4-0C6B-AB88-9A35-54949B6BB5BF}"/>
            </a:ext>
          </a:extLst>
        </cdr:cNvPr>
        <cdr:cNvSpPr txBox="1"/>
      </cdr:nvSpPr>
      <cdr:spPr>
        <a:xfrm xmlns:a="http://schemas.openxmlformats.org/drawingml/2006/main">
          <a:off x="0" y="4755525"/>
          <a:ext cx="1410679" cy="2476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0.63703</cdr:y>
    </cdr:from>
    <cdr:to>
      <cdr:x>0.11935</cdr:x>
      <cdr:y>0.67618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4DBA579E-BA77-DA14-86C8-B3F0543957E7}"/>
            </a:ext>
          </a:extLst>
        </cdr:cNvPr>
        <cdr:cNvSpPr txBox="1"/>
      </cdr:nvSpPr>
      <cdr:spPr>
        <a:xfrm xmlns:a="http://schemas.openxmlformats.org/drawingml/2006/main">
          <a:off x="0" y="4028942"/>
          <a:ext cx="1410679" cy="24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0.41601</cdr:y>
    </cdr:from>
    <cdr:to>
      <cdr:x>0.13702</cdr:x>
      <cdr:y>0.4582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840AAF73-1755-1B09-806D-D4D4B00B3BCA}"/>
            </a:ext>
          </a:extLst>
        </cdr:cNvPr>
        <cdr:cNvSpPr txBox="1"/>
      </cdr:nvSpPr>
      <cdr:spPr>
        <a:xfrm xmlns:a="http://schemas.openxmlformats.org/drawingml/2006/main">
          <a:off x="0" y="2631116"/>
          <a:ext cx="1619533" cy="2668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0.47635</cdr:y>
    </cdr:from>
    <cdr:to>
      <cdr:x>0.108</cdr:x>
      <cdr:y>0.51856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B7400D9E-1E47-AF1A-6F36-189A2F1A4B78}"/>
            </a:ext>
          </a:extLst>
        </cdr:cNvPr>
        <cdr:cNvSpPr txBox="1"/>
      </cdr:nvSpPr>
      <cdr:spPr>
        <a:xfrm xmlns:a="http://schemas.openxmlformats.org/drawingml/2006/main">
          <a:off x="0" y="3012755"/>
          <a:ext cx="1276526" cy="2669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0.55294</cdr:y>
    </cdr:from>
    <cdr:to>
      <cdr:x>0.11935</cdr:x>
      <cdr:y>0.59209</cdr:y>
    </cdr:to>
    <cdr:sp macro="" textlink="">
      <cdr:nvSpPr>
        <cdr:cNvPr id="14" name="TextBox 1">
          <a:extLst xmlns:a="http://schemas.openxmlformats.org/drawingml/2006/main">
            <a:ext uri="{FF2B5EF4-FFF2-40B4-BE49-F238E27FC236}">
              <a16:creationId xmlns:a16="http://schemas.microsoft.com/office/drawing/2014/main" id="{5EF0AB3B-590B-6FE4-99E1-42AD86B6E571}"/>
            </a:ext>
          </a:extLst>
        </cdr:cNvPr>
        <cdr:cNvSpPr txBox="1"/>
      </cdr:nvSpPr>
      <cdr:spPr>
        <a:xfrm xmlns:a="http://schemas.openxmlformats.org/drawingml/2006/main">
          <a:off x="0" y="3497132"/>
          <a:ext cx="1410679" cy="24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0.95719</cdr:y>
    </cdr:from>
    <cdr:to>
      <cdr:x>0.66532</cdr:x>
      <cdr:y>1</cdr:y>
    </cdr:to>
    <cdr:sp macro="" textlink="">
      <cdr:nvSpPr>
        <cdr:cNvPr id="22" name="TextBox 1">
          <a:extLst xmlns:a="http://schemas.openxmlformats.org/drawingml/2006/main">
            <a:ext uri="{FF2B5EF4-FFF2-40B4-BE49-F238E27FC236}">
              <a16:creationId xmlns:a16="http://schemas.microsoft.com/office/drawing/2014/main" id="{3F955B15-C5F2-4DF7-12D8-1539B0A69612}"/>
            </a:ext>
          </a:extLst>
        </cdr:cNvPr>
        <cdr:cNvSpPr txBox="1"/>
      </cdr:nvSpPr>
      <cdr:spPr>
        <a:xfrm xmlns:a="http://schemas.openxmlformats.org/drawingml/2006/main">
          <a:off x="0" y="6053837"/>
          <a:ext cx="7831651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1</cdr:x>
      <cdr:y>0.0759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25982264-B648-39A3-0B10-0C0AB86D2C34}"/>
            </a:ext>
          </a:extLst>
        </cdr:cNvPr>
        <cdr:cNvSpPr txBox="1"/>
      </cdr:nvSpPr>
      <cdr:spPr>
        <a:xfrm xmlns:a="http://schemas.openxmlformats.org/drawingml/2006/main">
          <a:off x="0" y="0"/>
          <a:ext cx="11857784" cy="480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M16. </a:t>
          </a:r>
          <a:r>
            <a:rPr lang="lv-LV" sz="11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"Ņemot vērā visu, ko Jūs zināt par Klimata un enerģētikas ministrijas darbu, ar kurām šīm jomām Jums tā visvairāk saistās?"</a:t>
          </a:r>
        </a:p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u="sng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Iespējamas vairākas atbildes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0.18851</cdr:x>
      <cdr:y>0.07021</cdr:y>
    </cdr:from>
    <cdr:to>
      <cdr:x>0.28528</cdr:x>
      <cdr:y>0.27447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3F2694-C040-484A-AC17-E4DCF0C914D7}"/>
            </a:ext>
          </a:extLst>
        </cdr:cNvPr>
        <cdr:cNvSpPr txBox="1"/>
      </cdr:nvSpPr>
      <cdr:spPr>
        <a:xfrm xmlns:a="http://schemas.openxmlformats.org/drawingml/2006/main">
          <a:off x="1781175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</cdr:x>
      <cdr:y>0.94073</cdr:y>
    </cdr:from>
    <cdr:to>
      <cdr:x>0.59937</cdr:x>
      <cdr:y>1</cdr:y>
    </cdr:to>
    <cdr:sp macro="" textlink="">
      <cdr:nvSpPr>
        <cdr:cNvPr id="4" name="Text Box 25601">
          <a:extLst xmlns:a="http://schemas.openxmlformats.org/drawingml/2006/main">
            <a:ext uri="{FF2B5EF4-FFF2-40B4-BE49-F238E27FC236}">
              <a16:creationId xmlns:a16="http://schemas.microsoft.com/office/drawing/2014/main" id="{291FB4C5-5B75-47AF-8838-C7BF0C2E629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69831"/>
          <a:ext cx="7115734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  <cdr:relSizeAnchor xmlns:cdr="http://schemas.openxmlformats.org/drawingml/2006/chartDrawing">
    <cdr:from>
      <cdr:x>0</cdr:x>
      <cdr:y>2.05857E-7</cdr:y>
    </cdr:from>
    <cdr:to>
      <cdr:x>1</cdr:x>
      <cdr:y>0.09804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AB6E2F0-0E4A-15A7-F71E-989108E9EFC0}"/>
            </a:ext>
          </a:extLst>
        </cdr:cNvPr>
        <cdr:cNvSpPr txBox="1"/>
      </cdr:nvSpPr>
      <cdr:spPr>
        <a:xfrm xmlns:a="http://schemas.openxmlformats.org/drawingml/2006/main">
          <a:off x="0" y="1"/>
          <a:ext cx="11972925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S13. 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"Cik labi Jūs zināt par tā saucamo “Emisiju kvotu izsolīšanas instrumentu (jeb EKII)”, kas dod iespēju saņemt valsts atbalstu šo iekārtu iegādei?"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0.12352</cdr:y>
    </cdr:from>
    <cdr:to>
      <cdr:x>0.11805</cdr:x>
      <cdr:y>0.16281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F7B06B6-A054-3D7E-DE00-327501A4A148}"/>
            </a:ext>
          </a:extLst>
        </cdr:cNvPr>
        <cdr:cNvSpPr txBox="1"/>
      </cdr:nvSpPr>
      <cdr:spPr>
        <a:xfrm xmlns:a="http://schemas.openxmlformats.org/drawingml/2006/main">
          <a:off x="0" y="717557"/>
          <a:ext cx="1415171" cy="2282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0.85135</cdr:y>
    </cdr:from>
    <cdr:to>
      <cdr:x>0.13711</cdr:x>
      <cdr:y>0.89397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018C7F3-FA34-3BD6-97B3-3169BBF218AF}"/>
            </a:ext>
          </a:extLst>
        </cdr:cNvPr>
        <cdr:cNvSpPr txBox="1"/>
      </cdr:nvSpPr>
      <cdr:spPr>
        <a:xfrm xmlns:a="http://schemas.openxmlformats.org/drawingml/2006/main">
          <a:off x="0" y="4945607"/>
          <a:ext cx="1643660" cy="2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0.19174</cdr:y>
    </cdr:from>
    <cdr:to>
      <cdr:x>0.11805</cdr:x>
      <cdr:y>0.23438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03B75D82-D6AD-B989-C135-829AD7993FDF}"/>
            </a:ext>
          </a:extLst>
        </cdr:cNvPr>
        <cdr:cNvSpPr txBox="1"/>
      </cdr:nvSpPr>
      <cdr:spPr>
        <a:xfrm xmlns:a="http://schemas.openxmlformats.org/drawingml/2006/main">
          <a:off x="0" y="1113867"/>
          <a:ext cx="1415171" cy="247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0.72055</cdr:y>
    </cdr:from>
    <cdr:to>
      <cdr:x>0.11805</cdr:x>
      <cdr:y>0.76319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DEAF246-6378-585F-A606-1AB2B4490ABA}"/>
            </a:ext>
          </a:extLst>
        </cdr:cNvPr>
        <cdr:cNvSpPr txBox="1"/>
      </cdr:nvSpPr>
      <cdr:spPr>
        <a:xfrm xmlns:a="http://schemas.openxmlformats.org/drawingml/2006/main">
          <a:off x="0" y="4185761"/>
          <a:ext cx="1415171" cy="247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0.58938</cdr:y>
    </cdr:from>
    <cdr:to>
      <cdr:x>0.11805</cdr:x>
      <cdr:y>0.63201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9E79333-3138-AD4A-8D9A-403BC972B417}"/>
            </a:ext>
          </a:extLst>
        </cdr:cNvPr>
        <cdr:cNvSpPr txBox="1"/>
      </cdr:nvSpPr>
      <cdr:spPr>
        <a:xfrm xmlns:a="http://schemas.openxmlformats.org/drawingml/2006/main">
          <a:off x="0" y="3423781"/>
          <a:ext cx="1415171" cy="2476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0.34829</cdr:y>
    </cdr:from>
    <cdr:to>
      <cdr:x>0.13552</cdr:x>
      <cdr:y>0.39423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9971A27-9DB3-1F33-7282-9EC2A1EDA866}"/>
            </a:ext>
          </a:extLst>
        </cdr:cNvPr>
        <cdr:cNvSpPr txBox="1"/>
      </cdr:nvSpPr>
      <cdr:spPr>
        <a:xfrm xmlns:a="http://schemas.openxmlformats.org/drawingml/2006/main">
          <a:off x="0" y="2023236"/>
          <a:ext cx="1624599" cy="266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0.41164</cdr:y>
    </cdr:from>
    <cdr:to>
      <cdr:x>0.10682</cdr:x>
      <cdr:y>0.45759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C8E4AF85-D22B-0FB0-EE92-DFA92D06AC04}"/>
            </a:ext>
          </a:extLst>
        </cdr:cNvPr>
        <cdr:cNvSpPr txBox="1"/>
      </cdr:nvSpPr>
      <cdr:spPr>
        <a:xfrm xmlns:a="http://schemas.openxmlformats.org/drawingml/2006/main">
          <a:off x="0" y="2391289"/>
          <a:ext cx="1280547" cy="2669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0.95339</cdr:y>
    </cdr:from>
    <cdr:to>
      <cdr:x>0.65805</cdr:x>
      <cdr:y>1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A0BCB84-8615-D1B1-A9C6-2BA43FB415A4}"/>
            </a:ext>
          </a:extLst>
        </cdr:cNvPr>
        <cdr:cNvSpPr txBox="1"/>
      </cdr:nvSpPr>
      <cdr:spPr>
        <a:xfrm xmlns:a="http://schemas.openxmlformats.org/drawingml/2006/main">
          <a:off x="0" y="5538366"/>
          <a:ext cx="7888632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0.50226</cdr:y>
    </cdr:from>
    <cdr:to>
      <cdr:x>0.11805</cdr:x>
      <cdr:y>0.54489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676B13E4-D5EF-12BE-57B8-F7DED7D2B6F1}"/>
            </a:ext>
          </a:extLst>
        </cdr:cNvPr>
        <cdr:cNvSpPr txBox="1"/>
      </cdr:nvSpPr>
      <cdr:spPr>
        <a:xfrm xmlns:a="http://schemas.openxmlformats.org/drawingml/2006/main">
          <a:off x="-228601" y="2956139"/>
          <a:ext cx="1396537" cy="250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0.99875</cdr:x>
      <cdr:y>0.08198</cdr:y>
    </cdr:to>
    <cdr:sp macro="" textlink="">
      <cdr:nvSpPr>
        <cdr:cNvPr id="13" name="TextBox 1">
          <a:extLst xmlns:a="http://schemas.openxmlformats.org/drawingml/2006/main">
            <a:ext uri="{FF2B5EF4-FFF2-40B4-BE49-F238E27FC236}">
              <a16:creationId xmlns:a16="http://schemas.microsoft.com/office/drawing/2014/main" id="{65D10D31-2443-26BD-A217-E9D8AC04A2A3}"/>
            </a:ext>
          </a:extLst>
        </cdr:cNvPr>
        <cdr:cNvSpPr txBox="1"/>
      </cdr:nvSpPr>
      <cdr:spPr>
        <a:xfrm xmlns:a="http://schemas.openxmlformats.org/drawingml/2006/main">
          <a:off x="0" y="0"/>
          <a:ext cx="11972925" cy="476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S13. </a:t>
          </a:r>
          <a:r>
            <a:rPr lang="lv-LV" sz="11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"Cik labi Jūs zināt par tā saucamo “Emisiju kvotu izsolīšanas instrumentu (jeb EKII)”, kas dod iespēju saņemt valsts atbalstu šo iekārtu iegādei?"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0.18851</cdr:x>
      <cdr:y>0.07021</cdr:y>
    </cdr:from>
    <cdr:to>
      <cdr:x>0.28528</cdr:x>
      <cdr:y>0.27447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053F2694-C040-484A-AC17-E4DCF0C914D7}"/>
            </a:ext>
          </a:extLst>
        </cdr:cNvPr>
        <cdr:cNvSpPr txBox="1"/>
      </cdr:nvSpPr>
      <cdr:spPr>
        <a:xfrm xmlns:a="http://schemas.openxmlformats.org/drawingml/2006/main">
          <a:off x="1781175" y="3143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v-LV" sz="1100"/>
        </a:p>
      </cdr:txBody>
    </cdr:sp>
  </cdr:relSizeAnchor>
  <cdr:relSizeAnchor xmlns:cdr="http://schemas.openxmlformats.org/drawingml/2006/chartDrawing">
    <cdr:from>
      <cdr:x>0</cdr:x>
      <cdr:y>0.94073</cdr:y>
    </cdr:from>
    <cdr:to>
      <cdr:x>0.59937</cdr:x>
      <cdr:y>1</cdr:y>
    </cdr:to>
    <cdr:sp macro="" textlink="">
      <cdr:nvSpPr>
        <cdr:cNvPr id="4" name="Text Box 25601">
          <a:extLst xmlns:a="http://schemas.openxmlformats.org/drawingml/2006/main">
            <a:ext uri="{FF2B5EF4-FFF2-40B4-BE49-F238E27FC236}">
              <a16:creationId xmlns:a16="http://schemas.microsoft.com/office/drawing/2014/main" id="{291FB4C5-5B75-47AF-8838-C7BF0C2E6298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4569831"/>
          <a:ext cx="7115734" cy="2879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00" mc:Ignorable="a14" a14:legacySpreadsheetColorIndex="13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lIns="27432" tIns="0" rIns="0" bIns="22860" anchor="b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lv-LV" sz="800" b="0" i="0" u="none" strike="noStrike" baseline="0" dirty="0">
              <a:solidFill>
                <a:srgbClr val="000000"/>
              </a:solidFill>
              <a:latin typeface="Arial"/>
              <a:cs typeface="Arial"/>
            </a:rPr>
            <a:t>Bāze: visi respondenti, n=1003</a:t>
          </a:r>
        </a:p>
      </cdr:txBody>
    </cdr:sp>
  </cdr:relSizeAnchor>
  <cdr:relSizeAnchor xmlns:cdr="http://schemas.openxmlformats.org/drawingml/2006/chartDrawing">
    <cdr:from>
      <cdr:x>0</cdr:x>
      <cdr:y>2.05857E-7</cdr:y>
    </cdr:from>
    <cdr:to>
      <cdr:x>1</cdr:x>
      <cdr:y>0.09804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FAB6E2F0-0E4A-15A7-F71E-989108E9EFC0}"/>
            </a:ext>
          </a:extLst>
        </cdr:cNvPr>
        <cdr:cNvSpPr txBox="1"/>
      </cdr:nvSpPr>
      <cdr:spPr>
        <a:xfrm xmlns:a="http://schemas.openxmlformats.org/drawingml/2006/main">
          <a:off x="0" y="1"/>
          <a:ext cx="11972925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2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S14</a:t>
          </a:r>
          <a:r>
            <a:rPr lang="lv-LV" sz="12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"Vai Jūs zinātu, kur meklēt informāciju par “Emisiju kvotu izsolīšanas instrumentu” gadījumā, ja Jums par to rastos interese?"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</cdr:x>
      <cdr:y>0.11222</cdr:y>
    </cdr:from>
    <cdr:to>
      <cdr:x>0.11805</cdr:x>
      <cdr:y>0.15151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F7B06B6-A054-3D7E-DE00-327501A4A148}"/>
            </a:ext>
          </a:extLst>
        </cdr:cNvPr>
        <cdr:cNvSpPr txBox="1"/>
      </cdr:nvSpPr>
      <cdr:spPr>
        <a:xfrm xmlns:a="http://schemas.openxmlformats.org/drawingml/2006/main">
          <a:off x="0" y="663610"/>
          <a:ext cx="1390204" cy="232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Dzimums</a:t>
          </a:r>
        </a:p>
      </cdr:txBody>
    </cdr:sp>
  </cdr:relSizeAnchor>
  <cdr:relSizeAnchor xmlns:cdr="http://schemas.openxmlformats.org/drawingml/2006/chartDrawing">
    <cdr:from>
      <cdr:x>0</cdr:x>
      <cdr:y>0.76937</cdr:y>
    </cdr:from>
    <cdr:to>
      <cdr:x>0.13711</cdr:x>
      <cdr:y>0.81199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F018C7F3-FA34-3BD6-97B3-3169BBF218AF}"/>
            </a:ext>
          </a:extLst>
        </cdr:cNvPr>
        <cdr:cNvSpPr txBox="1"/>
      </cdr:nvSpPr>
      <cdr:spPr>
        <a:xfrm xmlns:a="http://schemas.openxmlformats.org/drawingml/2006/main">
          <a:off x="0" y="4469353"/>
          <a:ext cx="1638436" cy="2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Apdzīvota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vieta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0.17385</cdr:y>
    </cdr:from>
    <cdr:to>
      <cdr:x>0.11805</cdr:x>
      <cdr:y>0.21649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03B75D82-D6AD-B989-C135-829AD7993FDF}"/>
            </a:ext>
          </a:extLst>
        </cdr:cNvPr>
        <cdr:cNvSpPr txBox="1"/>
      </cdr:nvSpPr>
      <cdr:spPr>
        <a:xfrm xmlns:a="http://schemas.openxmlformats.org/drawingml/2006/main">
          <a:off x="0" y="1028075"/>
          <a:ext cx="1390204" cy="252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Vecums</a:t>
          </a:r>
        </a:p>
      </cdr:txBody>
    </cdr:sp>
  </cdr:relSizeAnchor>
  <cdr:relSizeAnchor xmlns:cdr="http://schemas.openxmlformats.org/drawingml/2006/chartDrawing">
    <cdr:from>
      <cdr:x>0</cdr:x>
      <cdr:y>0.64852</cdr:y>
    </cdr:from>
    <cdr:to>
      <cdr:x>0.11805</cdr:x>
      <cdr:y>0.69116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3DEAF246-6378-585F-A606-1AB2B4490ABA}"/>
            </a:ext>
          </a:extLst>
        </cdr:cNvPr>
        <cdr:cNvSpPr txBox="1"/>
      </cdr:nvSpPr>
      <cdr:spPr>
        <a:xfrm xmlns:a="http://schemas.openxmlformats.org/drawingml/2006/main">
          <a:off x="0" y="3835129"/>
          <a:ext cx="1390204" cy="252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Reģions</a:t>
          </a:r>
        </a:p>
      </cdr:txBody>
    </cdr:sp>
  </cdr:relSizeAnchor>
  <cdr:relSizeAnchor xmlns:cdr="http://schemas.openxmlformats.org/drawingml/2006/chartDrawing">
    <cdr:from>
      <cdr:x>0</cdr:x>
      <cdr:y>0.52722</cdr:y>
    </cdr:from>
    <cdr:to>
      <cdr:x>0.11805</cdr:x>
      <cdr:y>0.56985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9E79333-3138-AD4A-8D9A-403BC972B417}"/>
            </a:ext>
          </a:extLst>
        </cdr:cNvPr>
        <cdr:cNvSpPr txBox="1"/>
      </cdr:nvSpPr>
      <cdr:spPr>
        <a:xfrm xmlns:a="http://schemas.openxmlformats.org/drawingml/2006/main">
          <a:off x="0" y="3117795"/>
          <a:ext cx="1390204" cy="252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Ienākumi</a:t>
          </a:r>
        </a:p>
      </cdr:txBody>
    </cdr:sp>
  </cdr:relSizeAnchor>
  <cdr:relSizeAnchor xmlns:cdr="http://schemas.openxmlformats.org/drawingml/2006/chartDrawing">
    <cdr:from>
      <cdr:x>0</cdr:x>
      <cdr:y>0.30745</cdr:y>
    </cdr:from>
    <cdr:to>
      <cdr:x>0.13552</cdr:x>
      <cdr:y>0.35339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B9971A27-9DB3-1F33-7282-9EC2A1EDA866}"/>
            </a:ext>
          </a:extLst>
        </cdr:cNvPr>
        <cdr:cNvSpPr txBox="1"/>
      </cdr:nvSpPr>
      <cdr:spPr>
        <a:xfrm xmlns:a="http://schemas.openxmlformats.org/drawingml/2006/main">
          <a:off x="-204108" y="1818144"/>
          <a:ext cx="1595937" cy="2716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Sarunvaloda ģimenē</a:t>
          </a:r>
        </a:p>
      </cdr:txBody>
    </cdr:sp>
  </cdr:relSizeAnchor>
  <cdr:relSizeAnchor xmlns:cdr="http://schemas.openxmlformats.org/drawingml/2006/chartDrawing">
    <cdr:from>
      <cdr:x>0</cdr:x>
      <cdr:y>0.36752</cdr:y>
    </cdr:from>
    <cdr:to>
      <cdr:x>0.10682</cdr:x>
      <cdr:y>0.41347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C8E4AF85-D22B-0FB0-EE92-DFA92D06AC04}"/>
            </a:ext>
          </a:extLst>
        </cdr:cNvPr>
        <cdr:cNvSpPr txBox="1"/>
      </cdr:nvSpPr>
      <cdr:spPr>
        <a:xfrm xmlns:a="http://schemas.openxmlformats.org/drawingml/2006/main">
          <a:off x="-204108" y="2173379"/>
          <a:ext cx="1257955" cy="2717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Izglītība</a:t>
          </a:r>
        </a:p>
      </cdr:txBody>
    </cdr:sp>
  </cdr:relSizeAnchor>
  <cdr:relSizeAnchor xmlns:cdr="http://schemas.openxmlformats.org/drawingml/2006/chartDrawing">
    <cdr:from>
      <cdr:x>0</cdr:x>
      <cdr:y>0.95339</cdr:y>
    </cdr:from>
    <cdr:to>
      <cdr:x>0.65805</cdr:x>
      <cdr:y>1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CA0BCB84-8615-D1B1-A9C6-2BA43FB415A4}"/>
            </a:ext>
          </a:extLst>
        </cdr:cNvPr>
        <cdr:cNvSpPr txBox="1"/>
      </cdr:nvSpPr>
      <cdr:spPr>
        <a:xfrm xmlns:a="http://schemas.openxmlformats.org/drawingml/2006/main">
          <a:off x="0" y="5538366"/>
          <a:ext cx="7888632" cy="2707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b" anchorCtr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8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Bāze: visi respondenti, respondentu skaitu grupās skat</a:t>
          </a:r>
          <a:r>
            <a:rPr lang="lv-LV" sz="800" baseline="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respondentu sociāldemogrāfiskajā profilā 4. </a:t>
          </a:r>
          <a:r>
            <a:rPr lang="lv-LV" sz="800" baseline="0" dirty="0" err="1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lpp</a:t>
          </a:r>
          <a:endParaRPr lang="lv-LV" sz="800" dirty="0">
            <a:effectLst/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0.4434</cdr:y>
    </cdr:from>
    <cdr:to>
      <cdr:x>0.15656</cdr:x>
      <cdr:y>0.48603</cdr:y>
    </cdr:to>
    <cdr:sp macro="" textlink="">
      <cdr:nvSpPr>
        <cdr:cNvPr id="12" name="TextBox 1">
          <a:extLst xmlns:a="http://schemas.openxmlformats.org/drawingml/2006/main">
            <a:ext uri="{FF2B5EF4-FFF2-40B4-BE49-F238E27FC236}">
              <a16:creationId xmlns:a16="http://schemas.microsoft.com/office/drawing/2014/main" id="{676B13E4-D5EF-12BE-57B8-F7DED7D2B6F1}"/>
            </a:ext>
          </a:extLst>
        </cdr:cNvPr>
        <cdr:cNvSpPr txBox="1"/>
      </cdr:nvSpPr>
      <cdr:spPr>
        <a:xfrm xmlns:a="http://schemas.openxmlformats.org/drawingml/2006/main">
          <a:off x="0" y="2622109"/>
          <a:ext cx="1843766" cy="2521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Nodarbinātības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sektors</a:t>
          </a:r>
          <a:endParaRPr lang="lv-LV" sz="10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0.99875</cdr:x>
      <cdr:y>0.08198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5C5FF7CF-A035-3AAE-63A0-77BF29BB0908}"/>
            </a:ext>
          </a:extLst>
        </cdr:cNvPr>
        <cdr:cNvSpPr txBox="1"/>
      </cdr:nvSpPr>
      <cdr:spPr>
        <a:xfrm xmlns:a="http://schemas.openxmlformats.org/drawingml/2006/main">
          <a:off x="0" y="0"/>
          <a:ext cx="11972925" cy="4762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lv-LV" sz="1100" b="0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S14</a:t>
          </a:r>
          <a:r>
            <a:rPr lang="lv-LV" sz="1100" b="0" i="1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. "Vai Jūs zinātu, kur meklēt informāciju par “Emisiju kvotu izsolīšanas instrumentu” gadījumā, ja Jums par to rastos interese?"</a:t>
          </a:r>
        </a:p>
      </cdr:txBody>
    </cdr:sp>
  </cdr:relSizeAnchor>
  <cdr:relSizeAnchor xmlns:cdr="http://schemas.openxmlformats.org/drawingml/2006/chartDrawing">
    <cdr:from>
      <cdr:x>0</cdr:x>
      <cdr:y>0.81874</cdr:y>
    </cdr:from>
    <cdr:to>
      <cdr:x>0.17695</cdr:x>
      <cdr:y>0.86136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22417433-170E-04E0-6AA6-2249D6D2759B}"/>
            </a:ext>
          </a:extLst>
        </cdr:cNvPr>
        <cdr:cNvSpPr txBox="1"/>
      </cdr:nvSpPr>
      <cdr:spPr>
        <a:xfrm xmlns:a="http://schemas.openxmlformats.org/drawingml/2006/main">
          <a:off x="0" y="4756150"/>
          <a:ext cx="2114550" cy="247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lv-LV" sz="1000" b="1" dirty="0">
              <a:latin typeface="Arial" panose="020B0604020202020204" pitchFamily="34" charset="0"/>
              <a:cs typeface="Arial" panose="020B0604020202020204" pitchFamily="34" charset="0"/>
            </a:rPr>
            <a:t>Informētība</a:t>
          </a:r>
          <a:r>
            <a:rPr lang="lv-LV" sz="1000" b="1" baseline="0" dirty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lv-LV" sz="1000" b="1" i="0" baseline="0" dirty="0">
              <a:latin typeface="Arial" panose="020B0604020202020204" pitchFamily="34" charset="0"/>
              <a:cs typeface="Arial" panose="020B0604020202020204" pitchFamily="34" charset="0"/>
            </a:rPr>
            <a:t>par e</a:t>
          </a:r>
          <a:r>
            <a:rPr lang="lv-LV" sz="1000" b="1" i="0" baseline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misiju kvotu izsolīšanas instrumentu</a:t>
          </a:r>
          <a:endParaRPr lang="lv-LV" sz="1000" b="1" i="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E24AD25-D991-4731-8CA6-3939E78045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513" cy="512225"/>
          </a:xfrm>
          <a:prstGeom prst="rect">
            <a:avLst/>
          </a:prstGeom>
        </p:spPr>
        <p:txBody>
          <a:bodyPr vert="horz" lIns="94770" tIns="47385" rIns="94770" bIns="473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7A054-1F31-4FE8-8B51-D2CBAF1F0A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305" y="0"/>
            <a:ext cx="3078513" cy="512225"/>
          </a:xfrm>
          <a:prstGeom prst="rect">
            <a:avLst/>
          </a:prstGeom>
        </p:spPr>
        <p:txBody>
          <a:bodyPr vert="horz" lIns="94770" tIns="47385" rIns="94770" bIns="47385" rtlCol="0"/>
          <a:lstStyle>
            <a:lvl1pPr algn="r">
              <a:defRPr sz="1200"/>
            </a:lvl1pPr>
          </a:lstStyle>
          <a:p>
            <a:fld id="{38E8BE21-3E17-48C4-99B2-3965A4F6B7D2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591750-8E2F-411F-BC31-57B53720BC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720800"/>
            <a:ext cx="3078513" cy="512225"/>
          </a:xfrm>
          <a:prstGeom prst="rect">
            <a:avLst/>
          </a:prstGeom>
        </p:spPr>
        <p:txBody>
          <a:bodyPr vert="horz" lIns="94770" tIns="47385" rIns="94770" bIns="473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6FBE3-BBAA-4909-8BFA-D5709F2B9E7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305" y="9720800"/>
            <a:ext cx="3078513" cy="512225"/>
          </a:xfrm>
          <a:prstGeom prst="rect">
            <a:avLst/>
          </a:prstGeom>
        </p:spPr>
        <p:txBody>
          <a:bodyPr vert="horz" lIns="94770" tIns="47385" rIns="94770" bIns="47385" rtlCol="0" anchor="b"/>
          <a:lstStyle>
            <a:lvl1pPr algn="r">
              <a:defRPr sz="1200"/>
            </a:lvl1pPr>
          </a:lstStyle>
          <a:p>
            <a:fld id="{2F46140F-CDBE-4692-855F-83DCDF1A1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057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7739" cy="513429"/>
          </a:xfrm>
          <a:prstGeom prst="rect">
            <a:avLst/>
          </a:prstGeom>
        </p:spPr>
        <p:txBody>
          <a:bodyPr vert="horz" lIns="94770" tIns="47385" rIns="94770" bIns="47385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4" y="0"/>
            <a:ext cx="3077739" cy="513429"/>
          </a:xfrm>
          <a:prstGeom prst="rect">
            <a:avLst/>
          </a:prstGeom>
        </p:spPr>
        <p:txBody>
          <a:bodyPr vert="horz" lIns="94770" tIns="47385" rIns="94770" bIns="47385" rtlCol="0"/>
          <a:lstStyle>
            <a:lvl1pPr algn="r">
              <a:defRPr sz="1200"/>
            </a:lvl1pPr>
          </a:lstStyle>
          <a:p>
            <a:fld id="{CE007C15-34CF-4236-ADF4-1E47C07854AD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70" tIns="47385" rIns="94770" bIns="47385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9" y="4924644"/>
            <a:ext cx="5681980" cy="4029253"/>
          </a:xfrm>
          <a:prstGeom prst="rect">
            <a:avLst/>
          </a:prstGeom>
        </p:spPr>
        <p:txBody>
          <a:bodyPr vert="horz" lIns="94770" tIns="47385" rIns="94770" bIns="47385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19599"/>
            <a:ext cx="3077739" cy="513428"/>
          </a:xfrm>
          <a:prstGeom prst="rect">
            <a:avLst/>
          </a:prstGeom>
        </p:spPr>
        <p:txBody>
          <a:bodyPr vert="horz" lIns="94770" tIns="47385" rIns="94770" bIns="47385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4" y="9719599"/>
            <a:ext cx="3077739" cy="513428"/>
          </a:xfrm>
          <a:prstGeom prst="rect">
            <a:avLst/>
          </a:prstGeom>
        </p:spPr>
        <p:txBody>
          <a:bodyPr vert="horz" lIns="94770" tIns="47385" rIns="94770" bIns="47385" rtlCol="0" anchor="b"/>
          <a:lstStyle>
            <a:lvl1pPr algn="r">
              <a:defRPr sz="1200"/>
            </a:lvl1pPr>
          </a:lstStyle>
          <a:p>
            <a:fld id="{5EC42E2D-160D-412A-A220-AB9C8796808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95762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85F47A3-7146-4D45-9BFC-F2BA3FBAAB1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67" indent="-294514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989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6842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0696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455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403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257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11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EC6B94-A0D4-42B1-86BE-AB365EBB24AB}" type="slidenum">
              <a:rPr lang="lv-LV" altLang="en-US" smtClean="0"/>
              <a:pPr>
                <a:spcBef>
                  <a:spcPct val="0"/>
                </a:spcBef>
              </a:pPr>
              <a:t>1</a:t>
            </a:fld>
            <a:endParaRPr lang="lv-LV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BEEF87B-8DAC-4547-94D7-ECBFE70C5B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" y="765175"/>
            <a:ext cx="6823075" cy="3838575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3852393-8293-444D-9F4B-55CE643E53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917" y="4863673"/>
            <a:ext cx="5682643" cy="4603471"/>
          </a:xfrm>
          <a:noFill/>
        </p:spPr>
        <p:txBody>
          <a:bodyPr/>
          <a:lstStyle/>
          <a:p>
            <a:pPr eaLnBrk="1" hangingPunct="1"/>
            <a:endParaRPr lang="lv-LV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66D696-DC1C-D969-C3C7-9B1ACB774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3207B510-EA5F-8BC9-D9CB-7B72664632A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2AE5C434-1666-E4E6-4316-3E5309B591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5FE48A38-28D0-CA5F-F9B3-AFBDC97140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10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6126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5BE321-C056-D8BD-72E0-F1ECB22667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BABAF688-CE09-9085-1B13-87F087A2B7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9B841530-7AD1-DE11-4541-6AA33BBDD9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9D041E0E-7AAF-FE2E-8410-2E899E08CD5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11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5475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B70E8A-E3E3-D6B4-4C95-067BCAD0CC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B9769E1-DE96-812F-36F8-A712C25B70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D453D5BC-2A6F-4368-2593-EE9A42C1CA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381B65D2-F2B4-EBDF-55E0-31657561C8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12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372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7730D2-EDB6-0F4E-02A0-5420B4663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A00BC9C4-C61D-6B3C-E4C7-D6B221B8A1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B1D3C8E8-37ED-A1F3-610F-A52BA23BC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BFDA963C-ED34-C9B0-2A53-BE5AE29593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13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13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C7CD1-0EBC-7D88-2CA5-CBAE33E44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C7EA5AED-BE7A-7C24-7907-C682D75233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9045AE9-A187-E1E8-D3CD-DFF7212F01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D5FB5B67-E3CD-EC37-DE3B-14D941D9FA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14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5780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9F21B4-DB77-7EF4-6C6E-F45F8B55A2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0332887C-C51C-BA6C-47AE-421D81BCBA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5CF2C3EC-7A32-F17D-47AE-AD705025F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4E8AF86-743F-EAC4-3448-D4B5D22198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15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137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0A4707-5A1C-D40B-AF53-B4A9B03E2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21AA0D01-BE79-4734-1896-C8B6A6727C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EBA29C09-7188-572E-E0BF-7B302E064E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03A6DBFA-EB8E-28C8-D3E0-1E4DD596B22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16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0882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CCCEB6-38E8-77E7-F6A5-880BD0FBF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2637B4D4-66AF-4CC6-D7D6-6B5E79017A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AD9DFD3F-0FE3-42F4-1A8A-9B1A8605D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F893905C-5038-5BB1-175D-943D70D0563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17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9804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48A982-7A15-19E4-4221-5648D56EE8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BCAED389-4133-D39F-0741-37A8C7D7A3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76740E80-9F0F-F438-E5DD-A875677AB2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C3E38F25-B6D2-4CB6-63E2-70502428E6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18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5610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7F5D38-7DF1-CBCC-000D-5E03A343B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27811B46-61D0-129D-4F2D-0005FA5B30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D8DF2157-B645-28E1-B15D-2E8BF0789B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E31E8D9F-A5D3-475E-D491-68F2E65B45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19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375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2E2D-160D-412A-A220-AB9C8796808B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54608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2E2D-160D-412A-A220-AB9C8796808B}" type="slidenum">
              <a:rPr lang="lv-LV" smtClean="0"/>
              <a:t>20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1480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8F0E4E79-B7D1-4F36-8574-BC3E786238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67" indent="-294514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989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6842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0696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455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403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257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11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55E61C-7F50-4F63-8B55-DA3D586BBA7F}" type="slidenum">
              <a:rPr lang="lv-LV" altLang="en-US" smtClean="0"/>
              <a:pPr>
                <a:spcBef>
                  <a:spcPct val="0"/>
                </a:spcBef>
              </a:pPr>
              <a:t>21</a:t>
            </a:fld>
            <a:endParaRPr lang="lv-LV" altLang="en-US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0753B3CF-3549-4F31-BF15-9930424456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" y="765175"/>
            <a:ext cx="6823075" cy="3838575"/>
          </a:xfrm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04FEDFAB-02CE-44A6-A91E-F5B6E4AE9D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917" y="4863673"/>
            <a:ext cx="5682643" cy="4603471"/>
          </a:xfrm>
          <a:noFill/>
        </p:spPr>
        <p:txBody>
          <a:bodyPr/>
          <a:lstStyle/>
          <a:p>
            <a:pPr eaLnBrk="1" hangingPunct="1"/>
            <a:endParaRPr lang="lv-LV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2E2D-160D-412A-A220-AB9C8796808B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3730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C42E2D-160D-412A-A220-AB9C8796808B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86771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7908645-8BC1-44F5-80EC-1905CC171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67" indent="-294514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989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6842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0696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455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403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257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11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A3DC28-008A-40F9-9A33-C66D976BDC6E}" type="slidenum">
              <a:rPr lang="lv-LV" altLang="en-US" smtClean="0"/>
              <a:pPr>
                <a:spcBef>
                  <a:spcPct val="0"/>
                </a:spcBef>
              </a:pPr>
              <a:t>5</a:t>
            </a:fld>
            <a:endParaRPr lang="lv-LV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FB171D5-67AE-4DDF-A0FB-78BF7531D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" y="765175"/>
            <a:ext cx="6823075" cy="3838575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7BD4657-5AED-434A-9DCE-6187C29EC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917" y="4863673"/>
            <a:ext cx="5682643" cy="4603471"/>
          </a:xfrm>
          <a:noFill/>
        </p:spPr>
        <p:txBody>
          <a:bodyPr/>
          <a:lstStyle/>
          <a:p>
            <a:pPr eaLnBrk="1" hangingPunct="1"/>
            <a:endParaRPr lang="lv-LV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660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49F89288-A932-4367-995D-051FEED5D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D3A60846-AC2F-4DDA-907F-B4A4A86596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F6EE4540-6326-471B-BDBB-27417ED075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DFEEE984-E3C8-4974-B2C7-52D0CB497986}" type="slidenum">
              <a:rPr lang="lv-LV" altLang="en-US" sz="1200">
                <a:latin typeface="Arial" panose="020B0604020202020204" pitchFamily="34" charset="0"/>
              </a:rPr>
              <a:pPr/>
              <a:t>6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97908645-8BC1-44F5-80EC-1905CC1715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8367" indent="-294514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82989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56842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30696" indent="-235282" defTabSz="957579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0455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78403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52257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26110" indent="-235282" defTabSz="957579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DA3DC28-008A-40F9-9A33-C66D976BDC6E}" type="slidenum">
              <a:rPr lang="lv-LV" altLang="en-US" smtClean="0"/>
              <a:pPr>
                <a:spcBef>
                  <a:spcPct val="0"/>
                </a:spcBef>
              </a:pPr>
              <a:t>7</a:t>
            </a:fld>
            <a:endParaRPr lang="lv-LV" altLang="en-US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FB171D5-67AE-4DDF-A0FB-78BF7531D3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6050" y="765175"/>
            <a:ext cx="6823075" cy="3838575"/>
          </a:xfrm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7BD4657-5AED-434A-9DCE-6187C29ECE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9917" y="4863673"/>
            <a:ext cx="5682643" cy="4603471"/>
          </a:xfrm>
          <a:noFill/>
        </p:spPr>
        <p:txBody>
          <a:bodyPr/>
          <a:lstStyle/>
          <a:p>
            <a:pPr eaLnBrk="1" hangingPunct="1"/>
            <a:endParaRPr lang="lv-LV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5869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FDDBE511-DC80-43EB-AC5A-E8BE2374CF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495DBEAD-AA4C-4967-AF72-B392205A0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7F36334-6127-4FC2-B605-672675E64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8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23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FDDBE511-DC80-43EB-AC5A-E8BE2374CFE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1279525"/>
            <a:ext cx="6137275" cy="3452813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495DBEAD-AA4C-4967-AF72-B392205A0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lv-LV" altLang="lv-LV" dirty="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A7F36334-6127-4FC2-B605-672675E642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68367" indent="-294514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82989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56842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130696" indent="-235282" defTabSz="957579"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60455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3078403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552257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4026110" indent="-235282" defTabSz="957579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fld id="{B961E775-6C85-447D-B37C-51BDBD6E837D}" type="slidenum">
              <a:rPr lang="lv-LV" altLang="en-US" sz="1200">
                <a:latin typeface="Arial" panose="020B0604020202020204" pitchFamily="34" charset="0"/>
              </a:rPr>
              <a:pPr/>
              <a:t>9</a:t>
            </a:fld>
            <a:endParaRPr lang="lv-LV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0113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6312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63855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9610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27723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6352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0559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0E5D502-1FC3-49C0-847A-01FAF91042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217" y="6348521"/>
            <a:ext cx="952381" cy="416667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627BFBB3-8D3C-7DB6-32F7-62FD87BF20F3}"/>
              </a:ext>
            </a:extLst>
          </p:cNvPr>
          <p:cNvSpPr txBox="1">
            <a:spLocks/>
          </p:cNvSpPr>
          <p:nvPr userDrawn="1"/>
        </p:nvSpPr>
        <p:spPr>
          <a:xfrm>
            <a:off x="0" y="6571717"/>
            <a:ext cx="1350236" cy="286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71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0E5D502-1FC3-49C0-847A-01FAF91042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217" y="6348521"/>
            <a:ext cx="952381" cy="416667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1C1377E-951D-80D2-4754-FEE1CBFB1FDE}"/>
              </a:ext>
            </a:extLst>
          </p:cNvPr>
          <p:cNvSpPr txBox="1">
            <a:spLocks/>
          </p:cNvSpPr>
          <p:nvPr userDrawn="1"/>
        </p:nvSpPr>
        <p:spPr>
          <a:xfrm>
            <a:off x="0" y="6571717"/>
            <a:ext cx="1350236" cy="286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696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5256BEED-5B46-435D-BB29-E7C9DE68BA0B}"/>
              </a:ext>
            </a:extLst>
          </p:cNvPr>
          <p:cNvSpPr txBox="1">
            <a:spLocks/>
          </p:cNvSpPr>
          <p:nvPr userDrawn="1"/>
        </p:nvSpPr>
        <p:spPr>
          <a:xfrm>
            <a:off x="0" y="6571717"/>
            <a:ext cx="1350236" cy="286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‹#›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72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1818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4006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7933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426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02830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0727-130B-4B8B-A651-A95C89F55F40}" type="datetimeFigureOut">
              <a:rPr lang="lv-LV" smtClean="0"/>
              <a:t>03.03.2025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A621-64F2-4FC1-B93B-CD0E8429F79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9221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90" r:id="rId2"/>
    <p:sldLayoutId id="2147483691" r:id="rId3"/>
    <p:sldLayoutId id="2147483692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kds.lv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F65A4DC-5381-4009-B4C3-B6A23138D0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80674" y="771525"/>
            <a:ext cx="8520617" cy="3008715"/>
          </a:xfrm>
          <a:solidFill>
            <a:srgbClr val="386C57"/>
          </a:solidFill>
        </p:spPr>
        <p:txBody>
          <a:bodyPr anchor="ctr">
            <a:noAutofit/>
          </a:bodyPr>
          <a:lstStyle/>
          <a:p>
            <a:r>
              <a:rPr lang="lv-LV" altLang="en-US" sz="3200" b="1" spc="-3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 sabiedriskās domas aptaujas rezultātiem par ministrijas darba </a:t>
            </a:r>
            <a:r>
              <a:rPr lang="lv-LV" altLang="en-US" sz="3200" b="1" spc="-3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izvērtējumu</a:t>
            </a:r>
            <a:r>
              <a:rPr lang="lv-LV" altLang="en-US" sz="3200" b="1" spc="-3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Emisiju kvotu izsolīšanas instrumenta informētības atpazīstamība un šī instrumenta izmantošanu </a:t>
            </a:r>
            <a:r>
              <a:rPr lang="lv-LV" altLang="en-US" sz="3200" b="1" spc="-30" dirty="0" err="1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elektroauto</a:t>
            </a:r>
            <a:r>
              <a:rPr lang="lv-LV" altLang="en-US" sz="3200" b="1" spc="-30" dirty="0">
                <a:solidFill>
                  <a:schemeClr val="bg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iegādei </a:t>
            </a:r>
            <a:endParaRPr lang="lv-LV" altLang="en-US" sz="3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721A82B7-22F5-4AA9-AD90-54C6C95BD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04813"/>
            <a:ext cx="792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/>
          </a:p>
        </p:txBody>
      </p:sp>
      <p:sp>
        <p:nvSpPr>
          <p:cNvPr id="4101" name="Rectangle 9">
            <a:extLst>
              <a:ext uri="{FF2B5EF4-FFF2-40B4-BE49-F238E27FC236}">
                <a16:creationId xmlns:a16="http://schemas.microsoft.com/office/drawing/2014/main" id="{791EAD24-72E7-4A0D-B111-BE204887E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059" y="4044123"/>
            <a:ext cx="416492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lv-LV" altLang="en-US" sz="1900" dirty="0">
                <a:cs typeface="Arial" panose="020B0604020202020204" pitchFamily="34" charset="0"/>
              </a:rPr>
              <a:t>Latvijas iedzīvotāju aptaujas rezultāti</a:t>
            </a:r>
          </a:p>
          <a:p>
            <a:pPr algn="ctr">
              <a:spcBef>
                <a:spcPts val="1200"/>
              </a:spcBef>
              <a:buNone/>
            </a:pPr>
            <a:r>
              <a:rPr lang="lv-LV" altLang="en-US" sz="1900" dirty="0">
                <a:cs typeface="Arial" panose="020B0604020202020204" pitchFamily="34" charset="0"/>
              </a:rPr>
              <a:t>2024. gada novembris - decembris</a:t>
            </a:r>
          </a:p>
        </p:txBody>
      </p:sp>
      <p:pic>
        <p:nvPicPr>
          <p:cNvPr id="4104" name="Picture 8">
            <a:extLst>
              <a:ext uri="{FF2B5EF4-FFF2-40B4-BE49-F238E27FC236}">
                <a16:creationId xmlns:a16="http://schemas.microsoft.com/office/drawing/2014/main" id="{9ECBC8A7-5251-4702-A515-F6E2117CB7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3362" y="5752590"/>
            <a:ext cx="13716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5">
            <a:extLst>
              <a:ext uri="{FF2B5EF4-FFF2-40B4-BE49-F238E27FC236}">
                <a16:creationId xmlns:a16="http://schemas.microsoft.com/office/drawing/2014/main" id="{DD2BB98A-543E-44AF-AC0D-9DC50E75E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814"/>
            <a:ext cx="11274725" cy="6064997"/>
          </a:xfrm>
          <a:prstGeom prst="rect">
            <a:avLst/>
          </a:prstGeom>
          <a:noFill/>
          <a:ln w="19050">
            <a:solidFill>
              <a:srgbClr val="386C5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v-LV" altLang="lv-LV" sz="100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90F41-A4B2-693E-B0F1-322329CA4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4F64653F-C3A3-6727-A301-A49ED5CEA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Jomas, ar kurām saistās Klimata un enerģētiskas ministrija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C371E36-EBCC-455E-95DF-F74C55BEB9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064661"/>
              </p:ext>
            </p:extLst>
          </p:nvPr>
        </p:nvGraphicFramePr>
        <p:xfrm>
          <a:off x="332265" y="783771"/>
          <a:ext cx="11498951" cy="571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9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D856FC-E1B1-B25E-5271-01FE67E42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36AA1FF6-3B45-8D52-1978-CF5A524D9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1776C16-02F0-41A4-9A8C-D611B15EE7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088445"/>
              </p:ext>
            </p:extLst>
          </p:nvPr>
        </p:nvGraphicFramePr>
        <p:xfrm>
          <a:off x="223092" y="714568"/>
          <a:ext cx="11857784" cy="5938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A8219D4A-285B-4CD4-CA9F-C1EE99A3EA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Jomas, ar kurām saistās Klimata un enerģētiskas ministrija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41777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B5319-33B6-2DD0-0096-17D5409427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27DE74D0-693C-1BE6-9946-97E45F134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Informētība par Emisiju kvotu izsolīšanas instrumentu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443CC8D-CEF4-47B4-AB0C-D9365CC000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5462111"/>
              </p:ext>
            </p:extLst>
          </p:nvPr>
        </p:nvGraphicFramePr>
        <p:xfrm>
          <a:off x="417447" y="972133"/>
          <a:ext cx="10863263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0706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11BAD-38DA-7F4D-AD38-2E9633BE14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B62153BD-8680-F9F7-74FB-922F1EC36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DC05713-78BB-4B24-880E-90C5DD4F0C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9085667"/>
              </p:ext>
            </p:extLst>
          </p:nvPr>
        </p:nvGraphicFramePr>
        <p:xfrm>
          <a:off x="228601" y="720377"/>
          <a:ext cx="11830049" cy="5885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02D4D094-37E9-2B0E-EA1F-D7880957C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Informētība par Emisiju kvotu izsolīšanas instrumentu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5281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D40D54-DBB5-79FE-D319-78B5D4D52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164E170C-2D63-5345-0DAA-EACA52223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lv-LV" altLang="en-US" sz="2400" b="1" spc="-20" dirty="0">
                <a:solidFill>
                  <a:schemeClr val="bg1"/>
                </a:solidFill>
                <a:cs typeface="Arial" panose="020B0604020202020204" pitchFamily="34" charset="0"/>
              </a:rPr>
              <a:t>Zināšanas par to, kur meklēt informāciju par Emisiju kvotu izsolīšanas instrumentu</a:t>
            </a:r>
            <a:endParaRPr lang="en-US" altLang="en-US" sz="2100" b="1" spc="-2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E8C147C-E126-42A7-B528-1E80D21409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360139"/>
              </p:ext>
            </p:extLst>
          </p:nvPr>
        </p:nvGraphicFramePr>
        <p:xfrm>
          <a:off x="492676" y="1140084"/>
          <a:ext cx="11227157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97419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A07965-2BCF-A8D8-DA0D-636F5E874C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83E90B95-B0D0-445E-47EE-ECA1E6C85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B607ED8-8774-40C3-BCD1-B4ABC95C9E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8235722"/>
              </p:ext>
            </p:extLst>
          </p:nvPr>
        </p:nvGraphicFramePr>
        <p:xfrm>
          <a:off x="204108" y="711047"/>
          <a:ext cx="11776398" cy="591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E82CEBF-A463-5CDD-E6BA-007407E1E39C}"/>
              </a:ext>
            </a:extLst>
          </p:cNvPr>
          <p:cNvSpPr txBox="1"/>
          <p:nvPr/>
        </p:nvSpPr>
        <p:spPr>
          <a:xfrm>
            <a:off x="528540" y="6544063"/>
            <a:ext cx="34820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800" dirty="0">
                <a:latin typeface="Arial" panose="020B0604020202020204" pitchFamily="34" charset="0"/>
                <a:cs typeface="Arial" panose="020B0604020202020204" pitchFamily="34" charset="0"/>
              </a:rPr>
              <a:t>*Respondentu skaits grupā nav pietiekams ticamu secinājumu veikšanai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F841981-BD91-19BD-081C-73BC5EBC4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lv-LV" altLang="en-US" sz="2400" b="1" spc="-20" dirty="0">
                <a:solidFill>
                  <a:schemeClr val="bg1"/>
                </a:solidFill>
                <a:cs typeface="Arial" panose="020B0604020202020204" pitchFamily="34" charset="0"/>
              </a:rPr>
              <a:t>Zināšanas par to, kur meklēt informāciju par Emisiju kvotu izsolīšanas instrumentu</a:t>
            </a:r>
            <a:endParaRPr lang="en-US" altLang="en-US" sz="2100" b="1" spc="-2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9229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30FC1B-64EC-5F8A-0902-D025EF0B16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C97FE142-2D13-86B0-3CFC-0B367C475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Informētība par finansiālu atbalstu, ko valsts sniedz elektroauto iegādei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AF27B5A-EC18-4F08-B82F-29EE9276DE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054337"/>
              </p:ext>
            </p:extLst>
          </p:nvPr>
        </p:nvGraphicFramePr>
        <p:xfrm>
          <a:off x="781343" y="1140084"/>
          <a:ext cx="10704642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605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0D1663-BBA0-01F5-71B4-8C9AE36D7E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F8BA15A8-7FB4-0711-0D48-D37023DCE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76F6350-739E-4AF2-9EB2-F8856BCDFC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4040627"/>
              </p:ext>
            </p:extLst>
          </p:nvPr>
        </p:nvGraphicFramePr>
        <p:xfrm>
          <a:off x="213438" y="711047"/>
          <a:ext cx="11832382" cy="5895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BF3A55C3-1207-BED7-18D3-167834E58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Informētība par finansiālu atbalstu, ko valsts sniedz </a:t>
            </a:r>
            <a:r>
              <a:rPr lang="lv-LV" altLang="en-US" sz="2400" b="1" dirty="0" err="1">
                <a:solidFill>
                  <a:schemeClr val="bg1"/>
                </a:solidFill>
                <a:cs typeface="Arial" panose="020B0604020202020204" pitchFamily="34" charset="0"/>
              </a:rPr>
              <a:t>elektroauto</a:t>
            </a: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iegādei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0938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59732E-C63E-EAD8-D7D8-2642D3E84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53D4D9E4-CBC6-1BC1-4BB0-5740EBDAC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Plāni iegādāties jaunu vai lietotu auto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397D6094-62F8-45C5-8184-D0C9A8ECD9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5568098"/>
              </p:ext>
            </p:extLst>
          </p:nvPr>
        </p:nvGraphicFramePr>
        <p:xfrm>
          <a:off x="500216" y="836839"/>
          <a:ext cx="11275017" cy="570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8">
            <a:extLst>
              <a:ext uri="{FF2B5EF4-FFF2-40B4-BE49-F238E27FC236}">
                <a16:creationId xmlns:a16="http://schemas.microsoft.com/office/drawing/2014/main" id="{2653DA91-4BD9-D53B-4814-6C9A00D3C3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9347" y="2447307"/>
            <a:ext cx="1191726" cy="1194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1400" b="1" dirty="0">
                <a:solidFill>
                  <a:srgbClr val="76ABDC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Plāno iegādāties jaunu vai lietotu auto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lv-LV" sz="2400" b="1" dirty="0">
                <a:solidFill>
                  <a:srgbClr val="76ABDC"/>
                </a:solidFill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32%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C5E193C1-CAA5-F74D-35D4-5E1BFF6B5398}"/>
              </a:ext>
            </a:extLst>
          </p:cNvPr>
          <p:cNvSpPr/>
          <p:nvPr/>
        </p:nvSpPr>
        <p:spPr>
          <a:xfrm>
            <a:off x="4274216" y="1433222"/>
            <a:ext cx="362007" cy="3381374"/>
          </a:xfrm>
          <a:prstGeom prst="rightBrace">
            <a:avLst>
              <a:gd name="adj1" fmla="val 57296"/>
              <a:gd name="adj2" fmla="val 47635"/>
            </a:avLst>
          </a:prstGeom>
          <a:ln w="22225">
            <a:solidFill>
              <a:srgbClr val="76ABD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lv-LV">
              <a:solidFill>
                <a:srgbClr val="4A68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700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66D28-FC0A-8E42-4CB3-C01B74795E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F33607B7-F81A-C2B4-12BE-061EBB452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93876BA-BAAC-490E-8592-30AABBC73B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0509216"/>
              </p:ext>
            </p:extLst>
          </p:nvPr>
        </p:nvGraphicFramePr>
        <p:xfrm>
          <a:off x="213761" y="733229"/>
          <a:ext cx="11857784" cy="5956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7C75CBA4-7850-597F-FCBD-F7479F73A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Plāni iegādāties jaunu vai lietotu auto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726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>
            <a:extLst>
              <a:ext uri="{FF2B5EF4-FFF2-40B4-BE49-F238E27FC236}">
                <a16:creationId xmlns:a16="http://schemas.microsoft.com/office/drawing/2014/main" id="{567EE845-B6D0-4E3D-959A-D72D394B8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Saturs</a:t>
            </a:r>
            <a:endParaRPr lang="en-US" altLang="en-US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CB2D7F-4BE2-49F9-8E97-198696DC8A6E}"/>
              </a:ext>
            </a:extLst>
          </p:cNvPr>
          <p:cNvSpPr txBox="1">
            <a:spLocks/>
          </p:cNvSpPr>
          <p:nvPr/>
        </p:nvSpPr>
        <p:spPr>
          <a:xfrm>
            <a:off x="2224656" y="1969220"/>
            <a:ext cx="8394460" cy="308586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074738">
              <a:lnSpc>
                <a:spcPct val="150000"/>
              </a:lnSpc>
              <a:spcBef>
                <a:spcPts val="1400"/>
              </a:spcBef>
              <a:buFont typeface="Arial" panose="020B0604020202020204" pitchFamily="34" charset="0"/>
              <a:buNone/>
              <a:tabLst>
                <a:tab pos="1478756" algn="l"/>
              </a:tabLst>
            </a:pP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Aptaujas tehniskā informācija 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					</a:t>
            </a: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3</a:t>
            </a:r>
            <a:endParaRPr lang="en-US" altLang="lv-LV" sz="1500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0" indent="0" defTabSz="1612900">
              <a:lnSpc>
                <a:spcPct val="150000"/>
              </a:lnSpc>
              <a:spcBef>
                <a:spcPts val="1400"/>
              </a:spcBef>
              <a:buFont typeface="Arial" panose="020B0604020202020204" pitchFamily="34" charset="0"/>
              <a:buNone/>
              <a:tabLst>
                <a:tab pos="1478756" algn="l"/>
              </a:tabLst>
            </a:pP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Respondentu sociāli demogrāfiskais profils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		                 </a:t>
            </a:r>
            <a:r>
              <a:rPr lang="lv-LV" altLang="lv-LV" sz="12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   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4</a:t>
            </a:r>
          </a:p>
          <a:p>
            <a:pPr marL="0" indent="0" defTabSz="1074738">
              <a:lnSpc>
                <a:spcPct val="150000"/>
              </a:lnSpc>
              <a:spcBef>
                <a:spcPts val="1400"/>
              </a:spcBef>
              <a:buNone/>
              <a:tabLst>
                <a:tab pos="1478756" algn="l"/>
              </a:tabLst>
            </a:pP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Galvenie secinājumi 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						</a:t>
            </a: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5</a:t>
            </a:r>
          </a:p>
          <a:p>
            <a:pPr marL="0" indent="0" defTabSz="1074738">
              <a:lnSpc>
                <a:spcPct val="150000"/>
              </a:lnSpc>
              <a:spcBef>
                <a:spcPts val="1400"/>
              </a:spcBef>
              <a:buFont typeface="Arial" panose="020B0604020202020204" pitchFamily="34" charset="0"/>
              <a:buNone/>
              <a:tabLst>
                <a:tab pos="1478756" algn="l"/>
              </a:tabLst>
            </a:pP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Galvenie rezultāti 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						</a:t>
            </a: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7</a:t>
            </a:r>
          </a:p>
          <a:p>
            <a:pPr marL="0" indent="0" defTabSz="1060450">
              <a:lnSpc>
                <a:spcPct val="150000"/>
              </a:lnSpc>
              <a:spcBef>
                <a:spcPts val="1400"/>
              </a:spcBef>
              <a:buNone/>
              <a:tabLst>
                <a:tab pos="1477963" algn="l"/>
                <a:tab pos="2959100" algn="l"/>
                <a:tab pos="6364288" algn="l"/>
              </a:tabLst>
            </a:pP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Aptaujas anketa </a:t>
            </a:r>
            <a:r>
              <a:rPr lang="lv-LV" altLang="lv-LV" sz="1500" u="sng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				</a:t>
            </a:r>
            <a:r>
              <a:rPr lang="lv-LV" altLang="lv-LV" sz="1500" dirty="0"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20</a:t>
            </a:r>
          </a:p>
          <a:p>
            <a:pPr marL="0" indent="0" defTabSz="1060450">
              <a:lnSpc>
                <a:spcPct val="150000"/>
              </a:lnSpc>
              <a:buNone/>
              <a:tabLst>
                <a:tab pos="1477963" algn="l"/>
                <a:tab pos="2959100" algn="l"/>
                <a:tab pos="6364288" algn="l"/>
              </a:tabLst>
            </a:pPr>
            <a:endParaRPr lang="lv-LV" altLang="lv-LV" sz="1500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  <a:p>
            <a:pPr marL="0" indent="0" defTabSz="806054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tabLst>
                <a:tab pos="1478756" algn="l"/>
              </a:tabLst>
            </a:pPr>
            <a:endParaRPr lang="lv-LV" altLang="lv-LV" sz="1600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3">
            <a:extLst>
              <a:ext uri="{FF2B5EF4-FFF2-40B4-BE49-F238E27FC236}">
                <a16:creationId xmlns:a16="http://schemas.microsoft.com/office/drawing/2014/main" id="{DBE03FA8-DDFB-4A77-BFC9-CED7B6F7C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Aptaujā izmantotā anketa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E3F821-F18B-4632-8455-7D946E93AC23}"/>
              </a:ext>
            </a:extLst>
          </p:cNvPr>
          <p:cNvSpPr txBox="1"/>
          <p:nvPr/>
        </p:nvSpPr>
        <p:spPr>
          <a:xfrm>
            <a:off x="237689" y="617859"/>
            <a:ext cx="6109138" cy="2499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M15. Kā vērtējat Klimata un enerģētikas ministrijas izveidi Latvijā? 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D02FE3A-3BEF-F87F-6174-CDC1AF34F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311336"/>
              </p:ext>
            </p:extLst>
          </p:nvPr>
        </p:nvGraphicFramePr>
        <p:xfrm>
          <a:off x="333495" y="839099"/>
          <a:ext cx="2254885" cy="780415"/>
        </p:xfrm>
        <a:graphic>
          <a:graphicData uri="http://schemas.openxmlformats.org/drawingml/2006/table">
            <a:tbl>
              <a:tblPr firstRow="1" firstCol="1" bandRow="1"/>
              <a:tblGrid>
                <a:gridCol w="1437005">
                  <a:extLst>
                    <a:ext uri="{9D8B030D-6E8A-4147-A177-3AD203B41FA5}">
                      <a16:colId xmlns:a16="http://schemas.microsoft.com/office/drawing/2014/main" val="1527466165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19243731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Ļoti pozitīvi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565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Drīzāk pozitīvi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870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Drīzāk negatīvi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47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Ļoti negatīvi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77584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pateikt/ NA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7345240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EC1F74C-A443-81A1-287D-7C245A80B1ED}"/>
              </a:ext>
            </a:extLst>
          </p:cNvPr>
          <p:cNvSpPr txBox="1"/>
          <p:nvPr/>
        </p:nvSpPr>
        <p:spPr>
          <a:xfrm>
            <a:off x="237689" y="1734832"/>
            <a:ext cx="6109138" cy="414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M16. Ņemot vērā visu, ko Jūs zināt par Klimata un enerģētikas ministrijas darbu, ar kurām šīm jomām Jums tā visvairāk saistās?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C7592B7-987A-45DB-1979-BFA12997C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450373"/>
              </p:ext>
            </p:extLst>
          </p:nvPr>
        </p:nvGraphicFramePr>
        <p:xfrm>
          <a:off x="333495" y="2144707"/>
          <a:ext cx="5572783" cy="1404747"/>
        </p:xfrm>
        <a:graphic>
          <a:graphicData uri="http://schemas.openxmlformats.org/drawingml/2006/table">
            <a:tbl>
              <a:tblPr firstRow="1" firstCol="1" bandRow="1"/>
              <a:tblGrid>
                <a:gridCol w="5134244">
                  <a:extLst>
                    <a:ext uri="{9D8B030D-6E8A-4147-A177-3AD203B41FA5}">
                      <a16:colId xmlns:a16="http://schemas.microsoft.com/office/drawing/2014/main" val="3168024631"/>
                    </a:ext>
                  </a:extLst>
                </a:gridCol>
                <a:gridCol w="438539">
                  <a:extLst>
                    <a:ext uri="{9D8B030D-6E8A-4147-A177-3AD203B41FA5}">
                      <a16:colId xmlns:a16="http://schemas.microsoft.com/office/drawing/2014/main" val="159528131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Vēja un saules projektu attīstība 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4809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Atkritumu apsaimniekošana 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551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Klimata pārmaiņu mazināšana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5929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Kodolenerģijas attīstība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457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Atslēgšanās no Krievijas-Baltkrievijas elektroapgādes sistēmas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94207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Atbalsta programmas mājsaimniecībām saules paneļu, elektroauto iegādes iespējām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45099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Enerģijas patēriņa transporta jomā mazināšana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43856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Nesaistās ne ar vienu no šīm jomām/ saistās ar kaut ko citu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60185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pateikt/ NA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98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837230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B9D90FC8-99F0-8ACD-AE82-823642E6F83E}"/>
              </a:ext>
            </a:extLst>
          </p:cNvPr>
          <p:cNvSpPr txBox="1"/>
          <p:nvPr/>
        </p:nvSpPr>
        <p:spPr>
          <a:xfrm>
            <a:off x="237689" y="3713756"/>
            <a:ext cx="5668589" cy="414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S13. Cik labi Jūs zināt par tā saucamo “Emisiju kvotu izsolīšanas instrumentu (jeb EKII)”, kas dod iespēju saņemt valsts atbalstu šo iekārtu iegādei?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64E6D971-AD7B-87D4-C8FB-0A7F5ADEAC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23133"/>
              </p:ext>
            </p:extLst>
          </p:nvPr>
        </p:nvGraphicFramePr>
        <p:xfrm>
          <a:off x="333495" y="4128357"/>
          <a:ext cx="4911090" cy="94348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37660">
                  <a:extLst>
                    <a:ext uri="{9D8B030D-6E8A-4147-A177-3AD203B41FA5}">
                      <a16:colId xmlns:a16="http://schemas.microsoft.com/office/drawing/2014/main" val="1313819540"/>
                    </a:ext>
                  </a:extLst>
                </a:gridCol>
                <a:gridCol w="773430">
                  <a:extLst>
                    <a:ext uri="{9D8B030D-6E8A-4147-A177-3AD203B41FA5}">
                      <a16:colId xmlns:a16="http://schemas.microsoft.com/office/drawing/2014/main" val="33421897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… ļoti labi zināt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5012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… kopumā zināt, bet ne sīkumos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2303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Esat tikai dzirdējis/ -usi par šāda instrumenta esamību, bet neko tuvāk par to nezināt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5746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Nebijāt dzirdējis/ -usi par šādu instrumentu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74415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678957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D6DF4E4E-597F-F8F9-6506-726FFF48958F}"/>
              </a:ext>
            </a:extLst>
          </p:cNvPr>
          <p:cNvSpPr txBox="1"/>
          <p:nvPr/>
        </p:nvSpPr>
        <p:spPr>
          <a:xfrm>
            <a:off x="6273985" y="615901"/>
            <a:ext cx="5680326" cy="414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S14. Vai Jūs zinātu, kur meklēt informāciju par “</a:t>
            </a: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Emisiju kvotu izsolīšanas instrumentu” gadījumā, ja Jums par to rastos interese?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36879DA1-A7C5-862E-CF14-C823B22729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358126"/>
              </p:ext>
            </p:extLst>
          </p:nvPr>
        </p:nvGraphicFramePr>
        <p:xfrm>
          <a:off x="6384151" y="1029484"/>
          <a:ext cx="1894840" cy="468249"/>
        </p:xfrm>
        <a:graphic>
          <a:graphicData uri="http://schemas.openxmlformats.org/drawingml/2006/table">
            <a:tbl>
              <a:tblPr firstRow="1" firstCol="1" bandRow="1"/>
              <a:tblGrid>
                <a:gridCol w="1076960">
                  <a:extLst>
                    <a:ext uri="{9D8B030D-6E8A-4147-A177-3AD203B41FA5}">
                      <a16:colId xmlns:a16="http://schemas.microsoft.com/office/drawing/2014/main" val="1517228337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2851749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Jā 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5372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Nē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8141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pateikt/ NA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9896884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58F3A52-BFB6-8FB4-74CC-B0559572DED4}"/>
              </a:ext>
            </a:extLst>
          </p:cNvPr>
          <p:cNvSpPr txBox="1"/>
          <p:nvPr/>
        </p:nvSpPr>
        <p:spPr>
          <a:xfrm>
            <a:off x="6273985" y="1680401"/>
            <a:ext cx="4985844" cy="414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S15. Vai Jūs zinājāt, ka valsts sniedz finansiālu atbalstu tiem, kuri iegādājas jaunu vai lietotu elektroauto vai ārēji lādējamu hibrīdauto?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A2F7A2A-A16F-ED08-81C6-9FE966764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366944"/>
              </p:ext>
            </p:extLst>
          </p:nvPr>
        </p:nvGraphicFramePr>
        <p:xfrm>
          <a:off x="6346827" y="2089061"/>
          <a:ext cx="1894840" cy="468249"/>
        </p:xfrm>
        <a:graphic>
          <a:graphicData uri="http://schemas.openxmlformats.org/drawingml/2006/table">
            <a:tbl>
              <a:tblPr firstRow="1" firstCol="1" bandRow="1"/>
              <a:tblGrid>
                <a:gridCol w="1076960">
                  <a:extLst>
                    <a:ext uri="{9D8B030D-6E8A-4147-A177-3AD203B41FA5}">
                      <a16:colId xmlns:a16="http://schemas.microsoft.com/office/drawing/2014/main" val="2768368254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3502737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Jā 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3545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Nē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14355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pateikt/ NA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631057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777C9E92-F43E-7A8C-6B71-E23E72889581}"/>
              </a:ext>
            </a:extLst>
          </p:cNvPr>
          <p:cNvSpPr txBox="1"/>
          <p:nvPr/>
        </p:nvSpPr>
        <p:spPr>
          <a:xfrm>
            <a:off x="6273984" y="2704238"/>
            <a:ext cx="4985845" cy="4146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sz="1000" b="1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S16. Vai Jūs/ Jūsu mājsaimniecība tuvāko 5 gadu laikā plānojat iegādāties jaunu vai lietotu auto? Ja, JĀ, tad kāda veida tas visdrīzāk būs?</a:t>
            </a:r>
            <a:endParaRPr lang="lv-LV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A05C4E8-068A-3298-AE0B-4E7E9B5CB0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3578"/>
              </p:ext>
            </p:extLst>
          </p:nvPr>
        </p:nvGraphicFramePr>
        <p:xfrm>
          <a:off x="6346827" y="3118839"/>
          <a:ext cx="4685665" cy="1411732"/>
        </p:xfrm>
        <a:graphic>
          <a:graphicData uri="http://schemas.openxmlformats.org/drawingml/2006/table">
            <a:tbl>
              <a:tblPr firstRow="1" firstCol="1" bandRow="1"/>
              <a:tblGrid>
                <a:gridCol w="2345055">
                  <a:extLst>
                    <a:ext uri="{9D8B030D-6E8A-4147-A177-3AD203B41FA5}">
                      <a16:colId xmlns:a16="http://schemas.microsoft.com/office/drawing/2014/main" val="2622214896"/>
                    </a:ext>
                  </a:extLst>
                </a:gridCol>
                <a:gridCol w="817880">
                  <a:extLst>
                    <a:ext uri="{9D8B030D-6E8A-4147-A177-3AD203B41FA5}">
                      <a16:colId xmlns:a16="http://schemas.microsoft.com/office/drawing/2014/main" val="397180017"/>
                    </a:ext>
                  </a:extLst>
                </a:gridCol>
                <a:gridCol w="1522730">
                  <a:extLst>
                    <a:ext uri="{9D8B030D-6E8A-4147-A177-3AD203B41FA5}">
                      <a16:colId xmlns:a16="http://schemas.microsoft.com/office/drawing/2014/main" val="16088448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Neplānojam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i="1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 = &gt; beigas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44454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 dīzeli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56207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 benzīnu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5779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Ar gāzi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27077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Hibrīdauto 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0899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Elektroauto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05265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Plānojam, taču par degvielas veidu neesam domājuši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4104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Grūti pateikt/ NA</a:t>
                      </a:r>
                      <a:endParaRPr lang="lv-LV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lv-LV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lv-LV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296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2997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6">
            <a:extLst>
              <a:ext uri="{FF2B5EF4-FFF2-40B4-BE49-F238E27FC236}">
                <a16:creationId xmlns:a16="http://schemas.microsoft.com/office/drawing/2014/main" id="{38E68BDD-5D4F-48D4-8FF3-340E7C9E629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09062" y="1052514"/>
            <a:ext cx="7993062" cy="5184775"/>
          </a:xfrm>
          <a:noFill/>
        </p:spPr>
        <p:txBody>
          <a:bodyPr anchor="t">
            <a:normAutofit/>
          </a:bodyPr>
          <a:lstStyle/>
          <a:p>
            <a:pPr>
              <a:spcBef>
                <a:spcPct val="40000"/>
              </a:spcBef>
            </a:pPr>
            <a:br>
              <a:rPr lang="lv-LV" altLang="en-US" sz="4000" b="1" dirty="0">
                <a:latin typeface="Arial Narrow" panose="020B0606020202030204" pitchFamily="34" charset="0"/>
              </a:rPr>
            </a:br>
            <a:br>
              <a:rPr lang="lv-LV" altLang="en-US" sz="4000" b="1" dirty="0">
                <a:latin typeface="Arial Narrow" panose="020B0606020202030204" pitchFamily="34" charset="0"/>
              </a:rPr>
            </a:br>
            <a:br>
              <a:rPr lang="lv-LV" altLang="en-US" sz="4000" b="1" dirty="0">
                <a:latin typeface="Arial Narrow" panose="020B0606020202030204" pitchFamily="34" charset="0"/>
              </a:rPr>
            </a:br>
            <a:br>
              <a:rPr lang="lv-LV" altLang="en-US" sz="3200" b="1" dirty="0">
                <a:latin typeface="Arial Narrow" panose="020B0606020202030204" pitchFamily="34" charset="0"/>
              </a:rPr>
            </a:br>
            <a:br>
              <a:rPr lang="lv-LV" altLang="en-US" sz="2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br>
              <a:rPr lang="lv-LV" altLang="en-US" sz="1800" b="1" dirty="0">
                <a:latin typeface="Arial Narrow" panose="020B0606020202030204" pitchFamily="34" charset="0"/>
              </a:rPr>
            </a:br>
            <a:r>
              <a:rPr lang="lv-LV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SKDS</a:t>
            </a:r>
            <a:br>
              <a:rPr lang="lv-LV" altLang="en-US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tirgus un sabiedriskās domas pētījumu centrs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altLang="en-US" sz="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Baznīcas iela 32-2, Rīga, Latvija, LV-1010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tālr.: +371 67 312 876, fakss: +371 67 312 874</a:t>
            </a:r>
            <a:b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e-pasts: </a:t>
            </a:r>
            <a:r>
              <a:rPr lang="lv-LV" altLang="en-US" sz="1400" dirty="0">
                <a:solidFill>
                  <a:srgbClr val="4686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skds@skds.lv</a:t>
            </a:r>
            <a:br>
              <a:rPr lang="lv-LV" altLang="en-US" sz="1400" dirty="0">
                <a:solidFill>
                  <a:srgbClr val="00808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v-LV" altLang="en-US" sz="1400" dirty="0">
                <a:solidFill>
                  <a:srgbClr val="4686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www.skds.lv</a:t>
            </a:r>
            <a:br>
              <a:rPr lang="lv-LV" altLang="en-US" sz="1400" dirty="0">
                <a:solidFill>
                  <a:srgbClr val="4A5238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</a:br>
            <a:endParaRPr lang="lv-LV" altLang="en-US" sz="1600" dirty="0">
              <a:solidFill>
                <a:srgbClr val="4A52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5" name="Line 9">
            <a:extLst>
              <a:ext uri="{FF2B5EF4-FFF2-40B4-BE49-F238E27FC236}">
                <a16:creationId xmlns:a16="http://schemas.microsoft.com/office/drawing/2014/main" id="{873A3919-C348-4949-8137-6C8E2AACB8B6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4645" y="4790486"/>
            <a:ext cx="6840537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90173E-2F55-40A5-B558-F294BAC79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814"/>
            <a:ext cx="11309230" cy="6064997"/>
          </a:xfrm>
          <a:prstGeom prst="rect">
            <a:avLst/>
          </a:prstGeom>
          <a:noFill/>
          <a:ln w="19050">
            <a:solidFill>
              <a:srgbClr val="386C5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v-LV" altLang="lv-LV" sz="1000"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>
            <a:extLst>
              <a:ext uri="{FF2B5EF4-FFF2-40B4-BE49-F238E27FC236}">
                <a16:creationId xmlns:a16="http://schemas.microsoft.com/office/drawing/2014/main" id="{E40D9331-C5E4-4BA9-99E3-9BAEA42FC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Aptaujas tehniskā informācija</a:t>
            </a:r>
            <a:endParaRPr lang="en-US" altLang="en-US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D37DE140-4547-8937-978C-31FEB79C62BC}"/>
              </a:ext>
            </a:extLst>
          </p:cNvPr>
          <p:cNvSpPr txBox="1">
            <a:spLocks/>
          </p:cNvSpPr>
          <p:nvPr/>
        </p:nvSpPr>
        <p:spPr>
          <a:xfrm>
            <a:off x="296883" y="788028"/>
            <a:ext cx="6598439" cy="4973638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Pētījuma veicējs: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tirgus un sabiedriskās domas pētījumu centrs SKDS</a:t>
            </a:r>
          </a:p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Mērķa grupa: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Latvijas iedzīvotāji vecumā no 18 līdz 75 gadiem</a:t>
            </a:r>
          </a:p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Aptaujas metode: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Tiešās intervijas respondentu dzīvesvietās</a:t>
            </a:r>
          </a:p>
          <a:p>
            <a:pPr marL="0" indent="0"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Plānotā izlase: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respondenti (ģenerālajam kopumam reprezentatīva izlase, ģenerālais kopums: 1489 tūkst. cilvēku)</a:t>
            </a:r>
          </a:p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Sasniegtās izlases apjoms: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1003 respondenti</a:t>
            </a:r>
          </a:p>
          <a:p>
            <a:pPr marL="0" indent="0"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Izlases metode: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Stratificētā nejaušā izlase (stratifikācijas pazīmes: administratīvi teritoriālā)</a:t>
            </a:r>
          </a:p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Ģeogrāfiskais pārklājums: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visa Latvija (120 izlases punkti)</a:t>
            </a:r>
          </a:p>
          <a:p>
            <a:pPr>
              <a:lnSpc>
                <a:spcPct val="8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Aptaujas veikšanas laiks: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30.11.2024. - 09.12.2024.</a:t>
            </a:r>
          </a:p>
          <a:p>
            <a:pPr marL="0" indent="0">
              <a:lnSpc>
                <a:spcPct val="100000"/>
              </a:lnSpc>
              <a:spcBef>
                <a:spcPts val="2000"/>
              </a:spcBef>
              <a:buNone/>
              <a:defRPr/>
            </a:pPr>
            <a:r>
              <a:rPr lang="lv-LV" altLang="lv-LV" sz="1500" b="1" dirty="0">
                <a:solidFill>
                  <a:srgbClr val="386C5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Datu svēršana: </a:t>
            </a:r>
            <a:r>
              <a:rPr lang="lv-LV" altLang="lv-LV" sz="15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tika svērti pēc pazīmēm: reģions, tautība, dzimums, vecums saskaņā ar LR IeM PMLP Iedzīvotāju reģistra datiem uz 24.01.2024. Šajā materiālā norādīti svērti procenti un nesvērts respondentu skaits.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BCFE5ED-EB27-0B87-43DA-38CC9D09FF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940073"/>
              </p:ext>
            </p:extLst>
          </p:nvPr>
        </p:nvGraphicFramePr>
        <p:xfrm>
          <a:off x="7144870" y="770094"/>
          <a:ext cx="4593542" cy="3840480"/>
        </p:xfrm>
        <a:graphic>
          <a:graphicData uri="http://schemas.openxmlformats.org/drawingml/2006/table">
            <a:tbl>
              <a:tblPr/>
              <a:tblGrid>
                <a:gridCol w="1351972">
                  <a:extLst>
                    <a:ext uri="{9D8B030D-6E8A-4147-A177-3AD203B41FA5}">
                      <a16:colId xmlns:a16="http://schemas.microsoft.com/office/drawing/2014/main" val="184185648"/>
                    </a:ext>
                  </a:extLst>
                </a:gridCol>
                <a:gridCol w="750229">
                  <a:extLst>
                    <a:ext uri="{9D8B030D-6E8A-4147-A177-3AD203B41FA5}">
                      <a16:colId xmlns:a16="http://schemas.microsoft.com/office/drawing/2014/main" val="423103984"/>
                    </a:ext>
                  </a:extLst>
                </a:gridCol>
                <a:gridCol w="823982">
                  <a:extLst>
                    <a:ext uri="{9D8B030D-6E8A-4147-A177-3AD203B41FA5}">
                      <a16:colId xmlns:a16="http://schemas.microsoft.com/office/drawing/2014/main" val="3419313068"/>
                    </a:ext>
                  </a:extLst>
                </a:gridCol>
                <a:gridCol w="853066">
                  <a:extLst>
                    <a:ext uri="{9D8B030D-6E8A-4147-A177-3AD203B41FA5}">
                      <a16:colId xmlns:a16="http://schemas.microsoft.com/office/drawing/2014/main" val="3727270715"/>
                    </a:ext>
                  </a:extLst>
                </a:gridCol>
                <a:gridCol w="814293">
                  <a:extLst>
                    <a:ext uri="{9D8B030D-6E8A-4147-A177-3AD203B41FA5}">
                      <a16:colId xmlns:a16="http://schemas.microsoft.com/office/drawing/2014/main" val="3644383969"/>
                    </a:ext>
                  </a:extLst>
                </a:gridCol>
              </a:tblGrid>
              <a:tr h="3404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Ģenerālais kopums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(tūkst.cilv.)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Respondentu skaits izlasē (%) pirms svēršanas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Respondentu skaits izlasē (%) pēc svēršanas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LR IeM PMLP Iedz. reģ. dati uz 24.01.2024.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8841366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KOPĀ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1489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100.0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100.0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100.0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8398286"/>
                  </a:ext>
                </a:extLst>
              </a:tr>
              <a:tr h="170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REĢIONS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0555686"/>
                  </a:ext>
                </a:extLst>
              </a:tr>
              <a:tr h="101126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Rīgas reģions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692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46.2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46.5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46.5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8975970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Vidzemes reģions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669808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Kurzemes reģions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214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14.4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14.4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5809754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Zemgales reģions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11.8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11.6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8170274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Latgales reģions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198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13.5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13.3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730604"/>
                  </a:ext>
                </a:extLst>
              </a:tr>
              <a:tr h="170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DZIMUMS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011388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Vīrieši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719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47.1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7477930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Sievietes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770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52.9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51.7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51.7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76291"/>
                  </a:ext>
                </a:extLst>
              </a:tr>
              <a:tr h="170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TAUTĪBA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679521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Latvieši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876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60.3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58.8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58.8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3610717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Citi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613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39.7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41.2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41.2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3299179"/>
                  </a:ext>
                </a:extLst>
              </a:tr>
              <a:tr h="1702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VECUMS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1472663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18 - 24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9.3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551418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25 - 34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238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15.6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7463687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35 - 44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16.7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20.9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20.9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404562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45 - 54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285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2523189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55 - 63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279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19.2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18.7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18.7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4292020"/>
                  </a:ext>
                </a:extLst>
              </a:tr>
              <a:tr h="851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64 - 75 g.v.</a:t>
                      </a:r>
                      <a:endParaRPr lang="lv-LV" sz="1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2800" marR="4280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240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20.6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16.1</a:t>
                      </a:r>
                      <a:endParaRPr lang="lv-LV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9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16.1</a:t>
                      </a:r>
                      <a:endParaRPr lang="lv-LV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9716817"/>
                  </a:ext>
                </a:extLst>
              </a:tr>
            </a:tbl>
          </a:graphicData>
        </a:graphic>
      </p:graphicFrame>
      <p:sp>
        <p:nvSpPr>
          <p:cNvPr id="8" name="Text Box 5">
            <a:extLst>
              <a:ext uri="{FF2B5EF4-FFF2-40B4-BE49-F238E27FC236}">
                <a16:creationId xmlns:a16="http://schemas.microsoft.com/office/drawing/2014/main" id="{53F7986F-838E-09F9-60EE-ABD844B99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1401" y="503699"/>
            <a:ext cx="539423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lv-LV" altLang="en-US" sz="1200" b="1" dirty="0">
                <a:cs typeface="Arial" panose="020B0604020202020204" pitchFamily="34" charset="0"/>
              </a:rPr>
              <a:t>Sasniegtās izlases salīdzinājums ar iedzīvotāju statistiku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>
            <a:extLst>
              <a:ext uri="{FF2B5EF4-FFF2-40B4-BE49-F238E27FC236}">
                <a16:creationId xmlns:a16="http://schemas.microsoft.com/office/drawing/2014/main" id="{646ECF4A-28F5-49E6-8617-362982F1FC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Respondentu sociāli demogrāfiskais profils</a:t>
            </a:r>
            <a:endParaRPr lang="en-US" altLang="en-US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9134ED9-F5B1-472F-83DA-6A9BFA4D2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5464384"/>
              </p:ext>
            </p:extLst>
          </p:nvPr>
        </p:nvGraphicFramePr>
        <p:xfrm>
          <a:off x="2328186" y="680945"/>
          <a:ext cx="7087758" cy="59439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EA92BC0D-9958-4801-95D6-36082C4220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35188" y="2852739"/>
            <a:ext cx="8064500" cy="549275"/>
          </a:xfrm>
          <a:solidFill>
            <a:srgbClr val="386C57"/>
          </a:solidFill>
        </p:spPr>
        <p:txBody>
          <a:bodyPr/>
          <a:lstStyle/>
          <a:p>
            <a:pPr eaLnBrk="1" hangingPunct="1"/>
            <a:r>
              <a:rPr lang="lv-LV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GALVENIE SECINĀJUMI</a:t>
            </a:r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EA237DF-A1EF-48FB-9C6B-093172CB2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814"/>
            <a:ext cx="11274725" cy="6064997"/>
          </a:xfrm>
          <a:prstGeom prst="rect">
            <a:avLst/>
          </a:prstGeom>
          <a:noFill/>
          <a:ln w="19050">
            <a:solidFill>
              <a:srgbClr val="386C5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v-LV" altLang="lv-LV" sz="1000">
              <a:latin typeface="Arial Narrow" panose="020B0606020202030204" pitchFamily="34" charset="0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07053965-B702-402B-814B-832AEF420BA8}"/>
              </a:ext>
            </a:extLst>
          </p:cNvPr>
          <p:cNvSpPr txBox="1">
            <a:spLocks/>
          </p:cNvSpPr>
          <p:nvPr/>
        </p:nvSpPr>
        <p:spPr>
          <a:xfrm>
            <a:off x="0" y="6571717"/>
            <a:ext cx="1350236" cy="286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5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2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>
            <a:extLst>
              <a:ext uri="{FF2B5EF4-FFF2-40B4-BE49-F238E27FC236}">
                <a16:creationId xmlns:a16="http://schemas.microsoft.com/office/drawing/2014/main" id="{BB7BA527-F549-4B2B-B0A1-24C7F732FF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Galvenie secinājumi</a:t>
            </a:r>
            <a:endParaRPr lang="en-US" altLang="en-US" sz="24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D779972-E325-4742-9077-22E757345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95" y="627529"/>
            <a:ext cx="11506872" cy="615283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3"/>
              </a:buBlip>
              <a:defRPr sz="2400" b="1">
                <a:solidFill>
                  <a:srgbClr val="8B0E1A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B0E1A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>
                <a:solidFill>
                  <a:srgbClr val="8B0E1A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1600">
                <a:solidFill>
                  <a:srgbClr val="8B0E1A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1400">
                <a:solidFill>
                  <a:srgbClr val="8B0E1A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1400">
                <a:solidFill>
                  <a:srgbClr val="8B0E1A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1400">
                <a:solidFill>
                  <a:srgbClr val="8B0E1A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1400">
                <a:solidFill>
                  <a:srgbClr val="8B0E1A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1400">
                <a:solidFill>
                  <a:srgbClr val="8B0E1A"/>
                </a:solidFill>
                <a:latin typeface="Arial" panose="020B0604020202020204" pitchFamily="34" charset="0"/>
              </a:defRPr>
            </a:lvl9pPr>
          </a:lstStyle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  <a:tabLst>
                <a:tab pos="3579813" algn="l"/>
              </a:tabLst>
            </a:pPr>
            <a:r>
              <a:rPr lang="lv-LV" altLang="en-US" sz="1600" b="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2024. gada novembra – decembra Latvijas iedzīvotāju aptaujas dati liecina, ka kopumā 37% respondentu vērtē Klimata un enerģētikas ministrijas izveidi Latvijā ļoti vai drīzāk pozitīvi, savukārt 39% to vērtē ļoti vai drīzāk negatīvi.</a:t>
            </a: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</a:pPr>
            <a:r>
              <a:rPr lang="lv-LV" altLang="en-US" sz="1600" b="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Saskaņā ar aptaujas datiem, visbiežāk respondenti saista Klimata un enerģētikas ministrijas darbību ar vēja un saules projektu attīstību (47%), klimata pārmaiņu mazināšanu (28%), atbalsta programmām mājsaimniecībām saules paneļu, elektroauto iegādes iespējām (28%) un atkritumu apsaimniekošanu (27%). Jāatzīmē, ka vairāk nekā katrs desmitais jeb 13% nespēja sniegt konkrētu atbildi.</a:t>
            </a: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</a:pPr>
            <a:r>
              <a:rPr lang="lv-LV" altLang="en-US" sz="1600" b="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Saskaņā ar aptaujas datiem, 2% respondentu ļoti labi zina par Emisiju kvotu izsolīšanas instrumentu, 11% kopumā par to zina, bet ne sīkumos, 24% ir tikai par to dzirdējuši, bet 61% nebija dzirdējuši par šādu instrumentu. Gandrīz trešdaļa jeb 31% zinātu, kur meklēt informāciju par Emisiju kvotu izsolīšanas instrumentu, ja viņiem par to rastos interese, bet 61% to nezinātu.</a:t>
            </a: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</a:pPr>
            <a:r>
              <a:rPr lang="lv-LV" altLang="en-US" sz="1600" b="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Aptaujas dati liecina, ka vairāk nekā puse jeb 58% zināja, ka valsts sniedz finansiālu atbalstu tiem, kuri iegādājas jaunu vai lietotu elektroauto vai ārēji lādējamu hibrīdauto.</a:t>
            </a: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</a:pPr>
            <a:r>
              <a:rPr lang="lv-LV" altLang="en-US" sz="1600" b="0" spc="-2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Saskaņā ar aptaujas datiem, kopumā 32% aptaujāto tuvāko piecu gadu laikā plāno iegādāties jaunu vai lietotu auto, no tiem visbiežāk plānots iegādāties auto ar dīzeli (to norādīja 10%), 11% vēl nav domājuši par degvielas veidu; 64% neplāno iegādāties auto tuvāko 5 gadu laikā.</a:t>
            </a: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</a:pPr>
            <a:endParaRPr lang="lv-LV" altLang="en-US" sz="1600" b="0" spc="-2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120000"/>
              </a:lnSpc>
              <a:spcBef>
                <a:spcPts val="600"/>
              </a:spcBef>
              <a:buClr>
                <a:srgbClr val="386C57"/>
              </a:buClr>
              <a:buFont typeface="Wingdings" panose="05000000000000000000" pitchFamily="2" charset="2"/>
              <a:buChar char="v"/>
              <a:tabLst>
                <a:tab pos="3579813" algn="l"/>
              </a:tabLst>
            </a:pPr>
            <a:endParaRPr lang="lv-LV" altLang="en-US" sz="1600" b="0" spc="-2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spcBef>
                <a:spcPts val="800"/>
              </a:spcBef>
              <a:buClr>
                <a:srgbClr val="0C3B4B"/>
              </a:buClr>
              <a:buNone/>
              <a:defRPr/>
            </a:pPr>
            <a:endParaRPr lang="lv-LV" altLang="lv-LV" sz="1600" b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66700" indent="-266700" algn="just">
              <a:lnSpc>
                <a:spcPct val="120000"/>
              </a:lnSpc>
              <a:spcBef>
                <a:spcPts val="800"/>
              </a:spcBef>
              <a:buClr>
                <a:srgbClr val="0C3B4B"/>
              </a:buClr>
              <a:buFont typeface="Wingdings" panose="05000000000000000000" pitchFamily="2" charset="2"/>
              <a:buChar char="v"/>
              <a:defRPr/>
            </a:pPr>
            <a:endParaRPr lang="lv-LV" altLang="lv-LV" sz="1600" b="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66700" indent="-266700" algn="just">
              <a:lnSpc>
                <a:spcPct val="120000"/>
              </a:lnSpc>
              <a:spcBef>
                <a:spcPts val="800"/>
              </a:spcBef>
              <a:buClr>
                <a:srgbClr val="0C3B4B"/>
              </a:buClr>
              <a:buFont typeface="Wingdings" panose="05000000000000000000" pitchFamily="2" charset="2"/>
              <a:buChar char="v"/>
              <a:defRPr/>
            </a:pPr>
            <a:endParaRPr lang="lv-LV" altLang="lv-LV" sz="1600" b="0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EA92BC0D-9958-4801-95D6-36082C4220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89920" y="2997594"/>
            <a:ext cx="8064500" cy="549275"/>
          </a:xfrm>
          <a:solidFill>
            <a:srgbClr val="386C57"/>
          </a:solidFill>
        </p:spPr>
        <p:txBody>
          <a:bodyPr/>
          <a:lstStyle/>
          <a:p>
            <a:pPr eaLnBrk="1" hangingPunct="1"/>
            <a:r>
              <a:rPr lang="lv-LV" alt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GALVENIE REZULTĀTI</a:t>
            </a:r>
            <a:endParaRPr lang="en-US" alt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2" name="Text Box 3">
            <a:extLst>
              <a:ext uri="{FF2B5EF4-FFF2-40B4-BE49-F238E27FC236}">
                <a16:creationId xmlns:a16="http://schemas.microsoft.com/office/drawing/2014/main" id="{6E072EB1-6E98-4945-990B-A23DC092A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04813"/>
            <a:ext cx="7920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180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81A19D5-92A8-4B02-8AF9-5C0A6BCD7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04814"/>
            <a:ext cx="11274725" cy="6064997"/>
          </a:xfrm>
          <a:prstGeom prst="rect">
            <a:avLst/>
          </a:prstGeom>
          <a:noFill/>
          <a:ln w="19050">
            <a:solidFill>
              <a:srgbClr val="386C57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lv-LV" altLang="lv-LV" sz="1000">
              <a:latin typeface="Arial Narrow" panose="020B0606020202030204" pitchFamily="34" charset="0"/>
            </a:endParaRPr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F971A6DC-4BFC-4E0A-91B8-CED9C13ABCEE}"/>
              </a:ext>
            </a:extLst>
          </p:cNvPr>
          <p:cNvSpPr txBox="1">
            <a:spLocks/>
          </p:cNvSpPr>
          <p:nvPr/>
        </p:nvSpPr>
        <p:spPr>
          <a:xfrm>
            <a:off x="0" y="6571717"/>
            <a:ext cx="1350236" cy="28628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맑은 고딕" panose="020B0503020000020004" pitchFamily="34" charset="-127"/>
              </a:defRPr>
            </a:lvl9pPr>
          </a:lstStyle>
          <a:p>
            <a:pPr eaLnBrk="1" latinLnBrk="1" hangingPunct="1">
              <a:defRPr/>
            </a:pPr>
            <a:fld id="{CE7AE483-F68A-4FE4-856A-5C2482EE0604}" type="slidenum">
              <a:rPr lang="lv-LV" altLang="lv-LV" sz="1200" smtClean="0">
                <a:solidFill>
                  <a:srgbClr val="898989"/>
                </a:solidFill>
                <a:latin typeface="Calibri" panose="020F0502020204030204" pitchFamily="34" charset="0"/>
              </a:rPr>
              <a:pPr eaLnBrk="1" latinLnBrk="1" hangingPunct="1">
                <a:defRPr/>
              </a:pPr>
              <a:t>7</a:t>
            </a:fld>
            <a:endParaRPr lang="lv-LV" altLang="lv-LV" sz="1200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5543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F9E085DF-4FBA-45DE-98FD-7D9D0AD54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Klimata un enerģētikas ministrijas izveides Latvijā vērtējums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605AD2A-FB02-48C3-B2ED-A878D9BB6C7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9407254"/>
              </p:ext>
            </p:extLst>
          </p:nvPr>
        </p:nvGraphicFramePr>
        <p:xfrm>
          <a:off x="520085" y="1000125"/>
          <a:ext cx="11059206" cy="4857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7106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>
            <a:extLst>
              <a:ext uri="{FF2B5EF4-FFF2-40B4-BE49-F238E27FC236}">
                <a16:creationId xmlns:a16="http://schemas.microsoft.com/office/drawing/2014/main" id="{310D56C0-7928-46A3-836F-647537DDB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232" y="508334"/>
            <a:ext cx="730830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en-US" sz="1400" b="1" dirty="0">
                <a:cs typeface="Arial" panose="020B0604020202020204" pitchFamily="34" charset="0"/>
              </a:rPr>
              <a:t>Atbildes dažādās iedzīvotāju grupās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B56CCAA1-8A91-42B2-AD7B-8AC35134A4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543865"/>
              </p:ext>
            </p:extLst>
          </p:nvPr>
        </p:nvGraphicFramePr>
        <p:xfrm>
          <a:off x="204108" y="711047"/>
          <a:ext cx="11987892" cy="5895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D42FE1C-5AE5-2054-9707-EF9BCB53466F}"/>
              </a:ext>
            </a:extLst>
          </p:cNvPr>
          <p:cNvSpPr txBox="1"/>
          <p:nvPr/>
        </p:nvSpPr>
        <p:spPr>
          <a:xfrm>
            <a:off x="222573" y="6506741"/>
            <a:ext cx="34820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800" dirty="0">
                <a:latin typeface="Arial" panose="020B0604020202020204" pitchFamily="34" charset="0"/>
                <a:cs typeface="Arial" panose="020B0604020202020204" pitchFamily="34" charset="0"/>
              </a:rPr>
              <a:t>*Respondentu skaits grupā nav pietiekams ticamu secinājumu veikšanai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D2620C2-76D3-4D97-42A9-BEBE9E139C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76250"/>
          </a:xfrm>
          <a:prstGeom prst="rect">
            <a:avLst/>
          </a:prstGeom>
          <a:solidFill>
            <a:srgbClr val="386C57"/>
          </a:solidFill>
          <a:ln>
            <a:noFill/>
          </a:ln>
          <a:effectLst/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lv-LV" altLang="en-US" sz="2400" b="1" dirty="0">
                <a:solidFill>
                  <a:schemeClr val="bg1"/>
                </a:solidFill>
                <a:cs typeface="Arial" panose="020B0604020202020204" pitchFamily="34" charset="0"/>
              </a:rPr>
              <a:t> Klimata un enerģētikas ministrijas izveides Latvijā vērtējums</a:t>
            </a:r>
            <a:endParaRPr lang="en-US" altLang="en-US" sz="21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791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25496</TotalTime>
  <Words>1792</Words>
  <Application>Microsoft Office PowerPoint</Application>
  <PresentationFormat>Widescreen</PresentationFormat>
  <Paragraphs>362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Aptos</vt:lpstr>
      <vt:lpstr>Arial</vt:lpstr>
      <vt:lpstr>Arial Narrow</vt:lpstr>
      <vt:lpstr>Calibri</vt:lpstr>
      <vt:lpstr>Calibri Light</vt:lpstr>
      <vt:lpstr>Tahoma</vt:lpstr>
      <vt:lpstr>Times New Roman</vt:lpstr>
      <vt:lpstr>Wingdings</vt:lpstr>
      <vt:lpstr>Office Theme</vt:lpstr>
      <vt:lpstr>Par sabiedriskās domas aptaujas rezultātiem par ministrijas darba izvērtējumu, Emisiju kvotu izsolīšanas instrumenta informētības atpazīstamība un šī instrumenta izmantošanu elektroauto iegādei </vt:lpstr>
      <vt:lpstr>PowerPoint Presentation</vt:lpstr>
      <vt:lpstr>PowerPoint Presentation</vt:lpstr>
      <vt:lpstr>PowerPoint Presentation</vt:lpstr>
      <vt:lpstr>GALVENIE SECINĀJUMI</vt:lpstr>
      <vt:lpstr>PowerPoint Presentation</vt:lpstr>
      <vt:lpstr>GALVENIE REZULTĀTI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SKDS tirgus un sabiedriskās domas pētījumu centrs  Baznīcas iela 32-2, Rīga, Latvija, LV-1010 tālr.: +371 67 312 876, fakss: +371 67 312 874 e-pasts: skds@skds.lv www.skds.lv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Mara A</dc:creator>
  <cp:lastModifiedBy>Baiba Jakobsone</cp:lastModifiedBy>
  <cp:revision>2127</cp:revision>
  <cp:lastPrinted>2023-07-07T11:22:57Z</cp:lastPrinted>
  <dcterms:created xsi:type="dcterms:W3CDTF">2018-06-08T13:58:08Z</dcterms:created>
  <dcterms:modified xsi:type="dcterms:W3CDTF">2025-03-03T15:46:39Z</dcterms:modified>
</cp:coreProperties>
</file>