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0.xml" ContentType="application/vnd.openxmlformats-officedocument.drawingml.chart+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2.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3.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4.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5.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6.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7.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8.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4.xml" ContentType="application/vnd.openxmlformats-officedocument.drawingml.chart+xml"/>
  <Override PartName="/ppt/theme/themeOverride1.xml" ContentType="application/vnd.openxmlformats-officedocument.themeOverride+xml"/>
  <Override PartName="/ppt/charts/chart65.xml" ContentType="application/vnd.openxmlformats-officedocument.drawingml.chart+xml"/>
  <Override PartName="/ppt/theme/themeOverride2.xml" ContentType="application/vnd.openxmlformats-officedocument.themeOverrid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85.xml" ContentType="application/vnd.openxmlformats-officedocument.drawingml.chart+xml"/>
  <Override PartName="/ppt/charts/chart86.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89.xml" ContentType="application/vnd.openxmlformats-officedocument.drawingml.chart+xml"/>
  <Override PartName="/ppt/charts/chart90.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91.xml" ContentType="application/vnd.openxmlformats-officedocument.drawingml.chart+xml"/>
  <Override PartName="/ppt/charts/chart92.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93.xml" ContentType="application/vnd.openxmlformats-officedocument.drawingml.chart+xml"/>
  <Override PartName="/ppt/charts/chart94.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95.xml" ContentType="application/vnd.openxmlformats-officedocument.drawingml.chart+xml"/>
  <Override PartName="/ppt/charts/chart9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97.xml" ContentType="application/vnd.openxmlformats-officedocument.drawingml.chart+xml"/>
  <Override PartName="/ppt/charts/chart98.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99.xml" ContentType="application/vnd.openxmlformats-officedocument.drawingml.chart+xml"/>
  <Override PartName="/ppt/charts/chart10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101.xml" ContentType="application/vnd.openxmlformats-officedocument.drawingml.chart+xml"/>
  <Override PartName="/ppt/charts/chart102.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03.xml" ContentType="application/vnd.openxmlformats-officedocument.drawingml.chart+xml"/>
  <Override PartName="/ppt/charts/chart104.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105.xml" ContentType="application/vnd.openxmlformats-officedocument.drawingml.chart+xml"/>
  <Override PartName="/ppt/charts/chart106.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07.xml" ContentType="application/vnd.openxmlformats-officedocument.drawingml.chart+xml"/>
  <Override PartName="/ppt/charts/chart108.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109.xml" ContentType="application/vnd.openxmlformats-officedocument.drawingml.chart+xml"/>
  <Override PartName="/ppt/charts/chart110.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11.xml" ContentType="application/vnd.openxmlformats-officedocument.drawingml.chart+xml"/>
  <Override PartName="/ppt/charts/chart112.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113.xml" ContentType="application/vnd.openxmlformats-officedocument.drawingml.chart+xml"/>
  <Override PartName="/ppt/charts/chart114.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15.xml" ContentType="application/vnd.openxmlformats-officedocument.drawingml.chart+xml"/>
  <Override PartName="/ppt/charts/chart116.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117.xml" ContentType="application/vnd.openxmlformats-officedocument.drawingml.chart+xml"/>
  <Override PartName="/ppt/charts/chart118.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127.xml" ContentType="application/vnd.openxmlformats-officedocument.drawingml.chart+xml"/>
  <Override PartName="/ppt/charts/chart128.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29.xml" ContentType="application/vnd.openxmlformats-officedocument.drawingml.chart+xml"/>
  <Override PartName="/ppt/charts/chart130.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131.xml" ContentType="application/vnd.openxmlformats-officedocument.drawingml.chart+xml"/>
  <Override PartName="/ppt/charts/chart132.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3.xml" ContentType="application/vnd.openxmlformats-officedocument.drawingml.chart+xml"/>
  <Override PartName="/ppt/charts/chart13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135.xml" ContentType="application/vnd.openxmlformats-officedocument.drawingml.chart+xml"/>
  <Override PartName="/ppt/charts/chart136.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37.xml" ContentType="application/vnd.openxmlformats-officedocument.drawingml.chart+xml"/>
  <Override PartName="/ppt/charts/chart138.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139.xml" ContentType="application/vnd.openxmlformats-officedocument.drawingml.chart+xml"/>
  <Override PartName="/ppt/charts/chart140.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44.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5.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46.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47.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48.xml" ContentType="application/vnd.openxmlformats-officedocument.drawingml.chart+xml"/>
  <Override PartName="/ppt/theme/themeOverride3.xml" ContentType="application/vnd.openxmlformats-officedocument.themeOverride+xml"/>
  <Override PartName="/ppt/charts/chart149.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50.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51.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152.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153.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154.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155.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56.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57.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58.xml" ContentType="application/vnd.openxmlformats-officedocument.drawingml.chart+xml"/>
  <Override PartName="/ppt/charts/chart159.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60.xml" ContentType="application/vnd.openxmlformats-officedocument.drawingml.chart+xml"/>
  <Override PartName="/ppt/charts/chart161.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62.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63.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64.xml" ContentType="application/vnd.openxmlformats-officedocument.drawingml.chart+xml"/>
  <Override PartName="/ppt/charts/chart165.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66.xml" ContentType="application/vnd.openxmlformats-officedocument.drawingml.chart+xml"/>
  <Override PartName="/ppt/charts/chart167.xml" ContentType="application/vnd.openxmlformats-officedocument.drawingml.chart+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 id="2147483711" r:id="rId5"/>
  </p:sldMasterIdLst>
  <p:notesMasterIdLst>
    <p:notesMasterId r:id="rId112"/>
  </p:notesMasterIdLst>
  <p:handoutMasterIdLst>
    <p:handoutMasterId r:id="rId113"/>
  </p:handoutMasterIdLst>
  <p:sldIdLst>
    <p:sldId id="1254" r:id="rId6"/>
    <p:sldId id="881" r:id="rId7"/>
    <p:sldId id="1216" r:id="rId8"/>
    <p:sldId id="762" r:id="rId9"/>
    <p:sldId id="1465" r:id="rId10"/>
    <p:sldId id="1413" r:id="rId11"/>
    <p:sldId id="1568" r:id="rId12"/>
    <p:sldId id="1569" r:id="rId13"/>
    <p:sldId id="1570" r:id="rId14"/>
    <p:sldId id="1571" r:id="rId15"/>
    <p:sldId id="1320" r:id="rId16"/>
    <p:sldId id="1321" r:id="rId17"/>
    <p:sldId id="1587" r:id="rId18"/>
    <p:sldId id="1477" r:id="rId19"/>
    <p:sldId id="1588" r:id="rId20"/>
    <p:sldId id="1479" r:id="rId21"/>
    <p:sldId id="1589" r:id="rId22"/>
    <p:sldId id="1567" r:id="rId23"/>
    <p:sldId id="1590" r:id="rId24"/>
    <p:sldId id="1591" r:id="rId25"/>
    <p:sldId id="1467" r:id="rId26"/>
    <p:sldId id="1468" r:id="rId27"/>
    <p:sldId id="1592" r:id="rId28"/>
    <p:sldId id="1469" r:id="rId29"/>
    <p:sldId id="1593" r:id="rId30"/>
    <p:sldId id="1582" r:id="rId31"/>
    <p:sldId id="1594" r:id="rId32"/>
    <p:sldId id="1595" r:id="rId33"/>
    <p:sldId id="1471" r:id="rId34"/>
    <p:sldId id="1596" r:id="rId35"/>
    <p:sldId id="1519" r:id="rId36"/>
    <p:sldId id="1597" r:id="rId37"/>
    <p:sldId id="1522" r:id="rId38"/>
    <p:sldId id="1598" r:id="rId39"/>
    <p:sldId id="1517" r:id="rId40"/>
    <p:sldId id="1472" r:id="rId41"/>
    <p:sldId id="1599" r:id="rId42"/>
    <p:sldId id="1600" r:id="rId43"/>
    <p:sldId id="1475" r:id="rId44"/>
    <p:sldId id="1601" r:id="rId45"/>
    <p:sldId id="1524" r:id="rId46"/>
    <p:sldId id="1480" r:id="rId47"/>
    <p:sldId id="1481" r:id="rId48"/>
    <p:sldId id="1482" r:id="rId49"/>
    <p:sldId id="1484" r:id="rId50"/>
    <p:sldId id="1602" r:id="rId51"/>
    <p:sldId id="1603" r:id="rId52"/>
    <p:sldId id="1604" r:id="rId53"/>
    <p:sldId id="1605" r:id="rId54"/>
    <p:sldId id="1606" r:id="rId55"/>
    <p:sldId id="1607" r:id="rId56"/>
    <p:sldId id="1586" r:id="rId57"/>
    <p:sldId id="1536" r:id="rId58"/>
    <p:sldId id="1549" r:id="rId59"/>
    <p:sldId id="1535" r:id="rId60"/>
    <p:sldId id="1540" r:id="rId61"/>
    <p:sldId id="1547" r:id="rId62"/>
    <p:sldId id="1541" r:id="rId63"/>
    <p:sldId id="1542" r:id="rId64"/>
    <p:sldId id="1538" r:id="rId65"/>
    <p:sldId id="1539" r:id="rId66"/>
    <p:sldId id="1543" r:id="rId67"/>
    <p:sldId id="1544" r:id="rId68"/>
    <p:sldId id="1585" r:id="rId69"/>
    <p:sldId id="1548" r:id="rId70"/>
    <p:sldId id="1545" r:id="rId71"/>
    <p:sldId id="1546" r:id="rId72"/>
    <p:sldId id="1537" r:id="rId73"/>
    <p:sldId id="1550" r:id="rId74"/>
    <p:sldId id="1608" r:id="rId75"/>
    <p:sldId id="1609" r:id="rId76"/>
    <p:sldId id="1610" r:id="rId77"/>
    <p:sldId id="1497" r:id="rId78"/>
    <p:sldId id="1553" r:id="rId79"/>
    <p:sldId id="1552" r:id="rId80"/>
    <p:sldId id="1555" r:id="rId81"/>
    <p:sldId id="1556" r:id="rId82"/>
    <p:sldId id="1557" r:id="rId83"/>
    <p:sldId id="1559" r:id="rId84"/>
    <p:sldId id="1562" r:id="rId85"/>
    <p:sldId id="1611" r:id="rId86"/>
    <p:sldId id="1500" r:id="rId87"/>
    <p:sldId id="1563" r:id="rId88"/>
    <p:sldId id="1564" r:id="rId89"/>
    <p:sldId id="1565" r:id="rId90"/>
    <p:sldId id="1566" r:id="rId91"/>
    <p:sldId id="1612" r:id="rId92"/>
    <p:sldId id="1502" r:id="rId93"/>
    <p:sldId id="1503" r:id="rId94"/>
    <p:sldId id="1613" r:id="rId95"/>
    <p:sldId id="1505" r:id="rId96"/>
    <p:sldId id="1506" r:id="rId97"/>
    <p:sldId id="1614" r:id="rId98"/>
    <p:sldId id="1508" r:id="rId99"/>
    <p:sldId id="1615" r:id="rId100"/>
    <p:sldId id="1510" r:id="rId101"/>
    <p:sldId id="1573" r:id="rId102"/>
    <p:sldId id="1616" r:id="rId103"/>
    <p:sldId id="1617" r:id="rId104"/>
    <p:sldId id="1579" r:id="rId105"/>
    <p:sldId id="1574" r:id="rId106"/>
    <p:sldId id="1575" r:id="rId107"/>
    <p:sldId id="1576" r:id="rId108"/>
    <p:sldId id="1577" r:id="rId109"/>
    <p:sldId id="1578" r:id="rId110"/>
    <p:sldId id="1462" r:id="rId111"/>
  </p:sldIdLst>
  <p:sldSz cx="12192000" cy="6858000"/>
  <p:notesSz cx="6797675" cy="99282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v" initials="l" lastIdx="1" clrIdx="0"/>
  <p:cmAuthor id="2" name="Mara Taurina" initials="MT" lastIdx="1" clrIdx="1">
    <p:extLst>
      <p:ext uri="{19B8F6BF-5375-455C-9EA6-DF929625EA0E}">
        <p15:presenceInfo xmlns:p15="http://schemas.microsoft.com/office/powerpoint/2012/main" userId="S-1-5-21-2125423621-947816404-465581746-1201" providerId="AD"/>
      </p:ext>
    </p:extLst>
  </p:cmAuthor>
  <p:cmAuthor id="3" name="Ilze Kronberga" initials="IK" lastIdx="2" clrIdx="2">
    <p:extLst>
      <p:ext uri="{19B8F6BF-5375-455C-9EA6-DF929625EA0E}">
        <p15:presenceInfo xmlns:p15="http://schemas.microsoft.com/office/powerpoint/2012/main" userId="S-1-5-21-2125423621-947816404-465581746-1202" providerId="AD"/>
      </p:ext>
    </p:extLst>
  </p:cmAuthor>
  <p:cmAuthor id="4" name="Līva Liekne" initials="LL" lastIdx="0" clrIdx="3">
    <p:extLst>
      <p:ext uri="{19B8F6BF-5375-455C-9EA6-DF929625EA0E}">
        <p15:presenceInfo xmlns:p15="http://schemas.microsoft.com/office/powerpoint/2012/main" userId="S-1-5-21-2125423621-947816404-465581746-2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C45"/>
    <a:srgbClr val="FF8C19"/>
    <a:srgbClr val="B2371A"/>
    <a:srgbClr val="FFC000"/>
    <a:srgbClr val="FFBA75"/>
    <a:srgbClr val="FFCC99"/>
    <a:srgbClr val="99E8F5"/>
    <a:srgbClr val="14A2BA"/>
    <a:srgbClr val="F1AA9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992F6-531A-4336-8850-171913A1DE73}" v="30" dt="2025-07-14T15:09:56.7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761" autoAdjust="0"/>
  </p:normalViewPr>
  <p:slideViewPr>
    <p:cSldViewPr snapToGrid="0">
      <p:cViewPr varScale="1">
        <p:scale>
          <a:sx n="111" d="100"/>
          <a:sy n="111" d="100"/>
        </p:scale>
        <p:origin x="660" y="96"/>
      </p:cViewPr>
      <p:guideLst>
        <p:guide orient="horz" pos="2160"/>
        <p:guide pos="38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3555"/>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70.xml"/><Relationship Id="rId1" Type="http://schemas.microsoft.com/office/2011/relationships/chartStyle" Target="style70.xml"/></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71.xml"/><Relationship Id="rId1" Type="http://schemas.microsoft.com/office/2011/relationships/chartStyle" Target="style71.xml"/></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72.xml"/><Relationship Id="rId1" Type="http://schemas.microsoft.com/office/2011/relationships/chartStyle" Target="style72.xml"/></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73.xml"/><Relationship Id="rId1" Type="http://schemas.microsoft.com/office/2011/relationships/chartStyle" Target="style73.xml"/></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74.xml"/><Relationship Id="rId1" Type="http://schemas.microsoft.com/office/2011/relationships/chartStyle" Target="style74.xml"/></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75.xml"/><Relationship Id="rId1" Type="http://schemas.microsoft.com/office/2011/relationships/chartStyle" Target="style75.xml"/></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76.xml"/><Relationship Id="rId1" Type="http://schemas.microsoft.com/office/2011/relationships/chartStyle" Target="style76.xml"/></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77.xml"/><Relationship Id="rId1" Type="http://schemas.microsoft.com/office/2011/relationships/chartStyle" Target="style77.xml"/></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78.xml"/><Relationship Id="rId1" Type="http://schemas.microsoft.com/office/2011/relationships/chartStyle" Target="style78.xml"/></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79.xml"/><Relationship Id="rId1" Type="http://schemas.microsoft.com/office/2011/relationships/chartStyle" Target="style79.xml"/></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80.xml"/><Relationship Id="rId1" Type="http://schemas.microsoft.com/office/2011/relationships/chartStyle" Target="style80.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81.xml"/><Relationship Id="rId1" Type="http://schemas.microsoft.com/office/2011/relationships/chartStyle" Target="style81.xml"/></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82.xml"/><Relationship Id="rId1" Type="http://schemas.microsoft.com/office/2011/relationships/chartStyle" Target="style82.xml"/></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83.xml"/><Relationship Id="rId1" Type="http://schemas.microsoft.com/office/2011/relationships/chartStyle" Target="style83.xml"/></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4.xml"/><Relationship Id="rId1" Type="http://schemas.microsoft.com/office/2011/relationships/chartStyle" Target="style84.xml"/></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5.xml"/><Relationship Id="rId1" Type="http://schemas.microsoft.com/office/2011/relationships/chartStyle" Target="style85.xml"/></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6.xml"/><Relationship Id="rId1" Type="http://schemas.microsoft.com/office/2011/relationships/chartStyle" Target="style86.xml"/></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7.xml"/><Relationship Id="rId1" Type="http://schemas.microsoft.com/office/2011/relationships/chartStyle" Target="style87.xml"/></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8.xml"/><Relationship Id="rId1" Type="http://schemas.microsoft.com/office/2011/relationships/chartStyle" Target="style88.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89.xml"/><Relationship Id="rId1" Type="http://schemas.microsoft.com/office/2011/relationships/chartStyle" Target="style89.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90.xml"/><Relationship Id="rId1" Type="http://schemas.microsoft.com/office/2011/relationships/chartStyle" Target="style90.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91.xml"/><Relationship Id="rId1" Type="http://schemas.microsoft.com/office/2011/relationships/chartStyle" Target="style91.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92.xml"/><Relationship Id="rId1" Type="http://schemas.microsoft.com/office/2011/relationships/chartStyle" Target="style92.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themeOverride" Target="../theme/themeOverride3.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93.xml"/><Relationship Id="rId1" Type="http://schemas.microsoft.com/office/2011/relationships/chartStyle" Target="style9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94.xml"/><Relationship Id="rId1" Type="http://schemas.microsoft.com/office/2011/relationships/chartStyle" Target="style94.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95.xml"/><Relationship Id="rId1" Type="http://schemas.microsoft.com/office/2011/relationships/chartStyle" Target="style95.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96.xml"/><Relationship Id="rId1" Type="http://schemas.microsoft.com/office/2011/relationships/chartStyle" Target="style96.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97.xml"/><Relationship Id="rId1" Type="http://schemas.microsoft.com/office/2011/relationships/chartStyle" Target="style97.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98.xml"/><Relationship Id="rId1" Type="http://schemas.microsoft.com/office/2011/relationships/chartStyle" Target="style98.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99.xml"/><Relationship Id="rId1" Type="http://schemas.microsoft.com/office/2011/relationships/chartStyle" Target="style99.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00.xml"/><Relationship Id="rId1" Type="http://schemas.microsoft.com/office/2011/relationships/chartStyle" Target="style100.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01.xml"/><Relationship Id="rId1" Type="http://schemas.microsoft.com/office/2011/relationships/chartStyle" Target="style101.xml"/></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02.xml"/><Relationship Id="rId1" Type="http://schemas.microsoft.com/office/2011/relationships/chartStyle" Target="style10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03.xml"/><Relationship Id="rId1" Type="http://schemas.microsoft.com/office/2011/relationships/chartStyle" Target="style103.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04.xml"/><Relationship Id="rId1" Type="http://schemas.microsoft.com/office/2011/relationships/chartStyle" Target="style104.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05.xml"/><Relationship Id="rId1" Type="http://schemas.microsoft.com/office/2011/relationships/chartStyle" Target="style105.xml"/></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06.xml"/><Relationship Id="rId1" Type="http://schemas.microsoft.com/office/2011/relationships/chartStyle" Target="style106.xml"/></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6.xml"/><Relationship Id="rId1" Type="http://schemas.microsoft.com/office/2011/relationships/chartStyle" Target="style46.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7.xml"/><Relationship Id="rId1" Type="http://schemas.microsoft.com/office/2011/relationships/chartStyle" Target="style47.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8.xml"/><Relationship Id="rId1" Type="http://schemas.microsoft.com/office/2011/relationships/chartStyle" Target="style48.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9.xml"/><Relationship Id="rId1" Type="http://schemas.microsoft.com/office/2011/relationships/chartStyle" Target="style49.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0.xml"/><Relationship Id="rId1" Type="http://schemas.microsoft.com/office/2011/relationships/chartStyle" Target="style50.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1.xml"/><Relationship Id="rId1" Type="http://schemas.microsoft.com/office/2011/relationships/chartStyle" Target="style51.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2.xml"/><Relationship Id="rId1" Type="http://schemas.microsoft.com/office/2011/relationships/chartStyle" Target="style52.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3.xml"/><Relationship Id="rId1" Type="http://schemas.microsoft.com/office/2011/relationships/chartStyle" Target="style53.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4.xml"/><Relationship Id="rId1" Type="http://schemas.microsoft.com/office/2011/relationships/chartStyle" Target="style54.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5.xml"/><Relationship Id="rId1" Type="http://schemas.microsoft.com/office/2011/relationships/chartStyle" Target="style55.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1.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6.xml"/><Relationship Id="rId1" Type="http://schemas.microsoft.com/office/2011/relationships/chartStyle" Target="style5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7.xml"/><Relationship Id="rId1" Type="http://schemas.microsoft.com/office/2011/relationships/chartStyle" Target="style5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8.xml"/><Relationship Id="rId1" Type="http://schemas.microsoft.com/office/2011/relationships/chartStyle" Target="style5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0.xml"/><Relationship Id="rId1" Type="http://schemas.microsoft.com/office/2011/relationships/chartStyle" Target="style6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1.xml"/><Relationship Id="rId1" Type="http://schemas.microsoft.com/office/2011/relationships/chartStyle" Target="style61.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62.xml"/><Relationship Id="rId1" Type="http://schemas.microsoft.com/office/2011/relationships/chartStyle" Target="style62.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63.xml"/><Relationship Id="rId1" Type="http://schemas.microsoft.com/office/2011/relationships/chartStyle" Target="style63.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64.xml"/><Relationship Id="rId1" Type="http://schemas.microsoft.com/office/2011/relationships/chartStyle" Target="style64.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65.xml"/><Relationship Id="rId1" Type="http://schemas.microsoft.com/office/2011/relationships/chartStyle" Target="style65.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66.xml"/><Relationship Id="rId1" Type="http://schemas.microsoft.com/office/2011/relationships/chartStyle" Target="style66.xml"/></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67.xml"/><Relationship Id="rId1" Type="http://schemas.microsoft.com/office/2011/relationships/chartStyle" Target="style67.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68.xml"/><Relationship Id="rId1" Type="http://schemas.microsoft.com/office/2011/relationships/chartStyle" Target="style68.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69.xml"/><Relationship Id="rId1" Type="http://schemas.microsoft.com/office/2011/relationships/chartStyle" Target="style69.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73154527559051"/>
          <c:y val="3.2487972453764474E-2"/>
          <c:w val="0.3465601018781832"/>
          <c:h val="0.93807717355201692"/>
        </c:manualLayout>
      </c:layout>
      <c:barChart>
        <c:barDir val="bar"/>
        <c:grouping val="clustered"/>
        <c:varyColors val="0"/>
        <c:ser>
          <c:idx val="0"/>
          <c:order val="0"/>
          <c:tx>
            <c:strRef>
              <c:f>Sheet1!$B$1</c:f>
              <c:strCache>
                <c:ptCount val="1"/>
                <c:pt idx="0">
                  <c:v>%</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100</c:v>
                </c:pt>
                <c:pt idx="2" formatCode="0">
                  <c:v>64.229249011860006</c:v>
                </c:pt>
                <c:pt idx="3" formatCode="0">
                  <c:v>6.7193675889330002</c:v>
                </c:pt>
                <c:pt idx="4" formatCode="0">
                  <c:v>29.05138339921</c:v>
                </c:pt>
                <c:pt idx="6" formatCode="0">
                  <c:v>41.106719367590003</c:v>
                </c:pt>
                <c:pt idx="7" formatCode="0">
                  <c:v>39.9209486166</c:v>
                </c:pt>
                <c:pt idx="8" formatCode="0">
                  <c:v>16.403162055340001</c:v>
                </c:pt>
                <c:pt idx="9" formatCode="0">
                  <c:v>2.5691699604739999</c:v>
                </c:pt>
                <c:pt idx="11" formatCode="0">
                  <c:v>17.193675889329999</c:v>
                </c:pt>
                <c:pt idx="12" formatCode="0">
                  <c:v>18.97233201581</c:v>
                </c:pt>
                <c:pt idx="13" formatCode="0">
                  <c:v>17.391304347830001</c:v>
                </c:pt>
                <c:pt idx="14" formatCode="0">
                  <c:v>18.181818181819999</c:v>
                </c:pt>
                <c:pt idx="15" formatCode="0">
                  <c:v>17.98418972332</c:v>
                </c:pt>
                <c:pt idx="17" formatCode="0">
                  <c:v>83.794466403160001</c:v>
                </c:pt>
                <c:pt idx="18" formatCode="0">
                  <c:v>7.3122529644269996</c:v>
                </c:pt>
                <c:pt idx="19" formatCode="0">
                  <c:v>8.8932806324110008</c:v>
                </c:pt>
                <c:pt idx="21" formatCode="0">
                  <c:v>40.711462450589998</c:v>
                </c:pt>
                <c:pt idx="22" formatCode="0">
                  <c:v>13.04347826087</c:v>
                </c:pt>
                <c:pt idx="23" formatCode="0">
                  <c:v>16.00790513834</c:v>
                </c:pt>
                <c:pt idx="24" formatCode="0">
                  <c:v>13.833992094859999</c:v>
                </c:pt>
                <c:pt idx="25" formatCode="0">
                  <c:v>10.474308300400001</c:v>
                </c:pt>
                <c:pt idx="26" formatCode="0">
                  <c:v>5.9288537549409996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19FE-454A-AE69-322E679D2042}"/>
            </c:ext>
          </c:extLst>
        </c:ser>
        <c:dLbls>
          <c:showLegendKey val="0"/>
          <c:showVal val="1"/>
          <c:showCatName val="0"/>
          <c:showSerName val="0"/>
          <c:showPercent val="0"/>
          <c:showBubbleSize val="0"/>
        </c:dLbls>
        <c:gapWidth val="50"/>
        <c:axId val="-1002356016"/>
        <c:axId val="-1002355472"/>
      </c:barChart>
      <c:catAx>
        <c:axId val="-10023560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02355472"/>
        <c:crosses val="autoZero"/>
        <c:auto val="1"/>
        <c:lblAlgn val="ctr"/>
        <c:lblOffset val="100"/>
        <c:tickLblSkip val="1"/>
        <c:noMultiLvlLbl val="0"/>
      </c:catAx>
      <c:valAx>
        <c:axId val="-1002355472"/>
        <c:scaling>
          <c:orientation val="minMax"/>
        </c:scaling>
        <c:delete val="1"/>
        <c:axPos val="t"/>
        <c:numFmt formatCode="General" sourceLinked="0"/>
        <c:majorTickMark val="out"/>
        <c:minorTickMark val="none"/>
        <c:tickLblPos val="nextTo"/>
        <c:crossAx val="-10023560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03900559017315"/>
          <c:y val="6.7075082085701537E-2"/>
          <c:w val="0.57295399421173088"/>
          <c:h val="0.92580534818058657"/>
        </c:manualLayout>
      </c:layout>
      <c:barChart>
        <c:barDir val="bar"/>
        <c:grouping val="stacked"/>
        <c:varyColors val="0"/>
        <c:ser>
          <c:idx val="0"/>
          <c:order val="0"/>
          <c:tx>
            <c:strRef>
              <c:f>Sheet1!$B$1</c:f>
              <c:strCache>
                <c:ptCount val="1"/>
                <c:pt idx="0">
                  <c:v>Esmu labi informēts/-a </c:v>
                </c:pt>
              </c:strCache>
            </c:strRef>
          </c:tx>
          <c:spPr>
            <a:solidFill>
              <a:srgbClr val="0A515D"/>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531B-4C69-91C7-28467087BE1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17.98418972332</c:v>
                </c:pt>
                <c:pt idx="2" formatCode="0">
                  <c:v>20.307692307690001</c:v>
                </c:pt>
                <c:pt idx="3" formatCode="0">
                  <c:v>17.647058823529999</c:v>
                </c:pt>
                <c:pt idx="4" formatCode="0">
                  <c:v>12.925170068030001</c:v>
                </c:pt>
                <c:pt idx="6" formatCode="0">
                  <c:v>16.346153846149999</c:v>
                </c:pt>
                <c:pt idx="7" formatCode="0">
                  <c:v>15.84158415842</c:v>
                </c:pt>
                <c:pt idx="8" formatCode="0">
                  <c:v>27.71084337349</c:v>
                </c:pt>
                <c:pt idx="9" formatCode="0">
                  <c:v>15.38461538462</c:v>
                </c:pt>
                <c:pt idx="11" formatCode="0">
                  <c:v>16.091954022989999</c:v>
                </c:pt>
                <c:pt idx="12" formatCode="0">
                  <c:v>14.58333333333</c:v>
                </c:pt>
                <c:pt idx="13" formatCode="0">
                  <c:v>21.590909090909999</c:v>
                </c:pt>
                <c:pt idx="14" formatCode="0">
                  <c:v>16.304347826090002</c:v>
                </c:pt>
                <c:pt idx="15" formatCode="0">
                  <c:v>23.07692307692</c:v>
                </c:pt>
                <c:pt idx="17" formatCode="0">
                  <c:v>17.92452830189</c:v>
                </c:pt>
                <c:pt idx="18" formatCode="0">
                  <c:v>16.216216216220001</c:v>
                </c:pt>
                <c:pt idx="19" formatCode="0">
                  <c:v>20</c:v>
                </c:pt>
                <c:pt idx="21" formatCode="0">
                  <c:v>18.932038834949999</c:v>
                </c:pt>
                <c:pt idx="22" formatCode="0">
                  <c:v>10.60606060606</c:v>
                </c:pt>
                <c:pt idx="23" formatCode="0">
                  <c:v>24.69135802469</c:v>
                </c:pt>
                <c:pt idx="24" formatCode="0">
                  <c:v>17.142857142859999</c:v>
                </c:pt>
                <c:pt idx="25" formatCode="0">
                  <c:v>18.867924528300001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401F-4A50-93FF-9F3B5AE02764}"/>
            </c:ext>
          </c:extLst>
        </c:ser>
        <c:ser>
          <c:idx val="1"/>
          <c:order val="1"/>
          <c:tx>
            <c:strRef>
              <c:f>Sheet1!$C$1</c:f>
              <c:strCache>
                <c:ptCount val="1"/>
                <c:pt idx="0">
                  <c:v>Kopumā esmu informēts/-a, tomēr ir arī neskaidri jautājumi </c:v>
                </c:pt>
              </c:strCache>
            </c:strRef>
          </c:tx>
          <c:spPr>
            <a:solidFill>
              <a:schemeClr val="accent2"/>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531B-4C69-91C7-28467087BE1B}"/>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531B-4C69-91C7-28467087BE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28.458498023720001</c:v>
                </c:pt>
                <c:pt idx="2" formatCode="0">
                  <c:v>27.07692307692</c:v>
                </c:pt>
                <c:pt idx="3" formatCode="0">
                  <c:v>17.647058823529999</c:v>
                </c:pt>
                <c:pt idx="4" formatCode="0">
                  <c:v>34.013605442180001</c:v>
                </c:pt>
                <c:pt idx="6" formatCode="0">
                  <c:v>24.519230769229999</c:v>
                </c:pt>
                <c:pt idx="7" formatCode="0">
                  <c:v>27.22772277228</c:v>
                </c:pt>
                <c:pt idx="8" formatCode="0">
                  <c:v>37.349397590359999</c:v>
                </c:pt>
                <c:pt idx="9" formatCode="0">
                  <c:v>53.846153846150003</c:v>
                </c:pt>
                <c:pt idx="11" formatCode="0">
                  <c:v>22.988505747129999</c:v>
                </c:pt>
                <c:pt idx="12" formatCode="0">
                  <c:v>22.91666666667</c:v>
                </c:pt>
                <c:pt idx="13" formatCode="0">
                  <c:v>26.136363636359999</c:v>
                </c:pt>
                <c:pt idx="14" formatCode="0">
                  <c:v>32.608695652169999</c:v>
                </c:pt>
                <c:pt idx="15" formatCode="0">
                  <c:v>36.26373626374</c:v>
                </c:pt>
                <c:pt idx="17" formatCode="0">
                  <c:v>28.066037735849999</c:v>
                </c:pt>
                <c:pt idx="18" formatCode="0">
                  <c:v>32.432432432429998</c:v>
                </c:pt>
                <c:pt idx="19" formatCode="0">
                  <c:v>28.888888888890001</c:v>
                </c:pt>
                <c:pt idx="21" formatCode="0">
                  <c:v>28.15533980583</c:v>
                </c:pt>
                <c:pt idx="22" formatCode="0">
                  <c:v>25.75757575758</c:v>
                </c:pt>
                <c:pt idx="23" formatCode="0">
                  <c:v>32.098765432100002</c:v>
                </c:pt>
                <c:pt idx="24" formatCode="0">
                  <c:v>25.71428571429</c:v>
                </c:pt>
                <c:pt idx="25" formatCode="0">
                  <c:v>32.07547169811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401F-4A50-93FF-9F3B5AE02764}"/>
            </c:ext>
          </c:extLst>
        </c:ser>
        <c:ser>
          <c:idx val="2"/>
          <c:order val="2"/>
          <c:tx>
            <c:strRef>
              <c:f>Sheet1!$D$1</c:f>
              <c:strCache>
                <c:ptCount val="1"/>
                <c:pt idx="0">
                  <c:v>Zinu par to ļoti maz </c:v>
                </c:pt>
              </c:strCache>
            </c:strRef>
          </c:tx>
          <c:spPr>
            <a:solidFill>
              <a:srgbClr val="F1AA99"/>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531B-4C69-91C7-28467087BE1B}"/>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531B-4C69-91C7-28467087BE1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33.003952569170004</c:v>
                </c:pt>
                <c:pt idx="2" formatCode="0">
                  <c:v>32.923076923080004</c:v>
                </c:pt>
                <c:pt idx="3" formatCode="0">
                  <c:v>44.117647058819998</c:v>
                </c:pt>
                <c:pt idx="4" formatCode="0">
                  <c:v>30.61224489796</c:v>
                </c:pt>
                <c:pt idx="6" formatCode="0">
                  <c:v>35.096153846150003</c:v>
                </c:pt>
                <c:pt idx="7" formatCode="0">
                  <c:v>37.128712871289999</c:v>
                </c:pt>
                <c:pt idx="8" formatCode="0">
                  <c:v>19.27710843373</c:v>
                </c:pt>
                <c:pt idx="9" formatCode="0">
                  <c:v>23.07692307692</c:v>
                </c:pt>
                <c:pt idx="11" formatCode="0">
                  <c:v>42.528735632180002</c:v>
                </c:pt>
                <c:pt idx="12" formatCode="0">
                  <c:v>39.583333333330003</c:v>
                </c:pt>
                <c:pt idx="13" formatCode="0">
                  <c:v>32.954545454550001</c:v>
                </c:pt>
                <c:pt idx="14" formatCode="0">
                  <c:v>25</c:v>
                </c:pt>
                <c:pt idx="15" formatCode="0">
                  <c:v>25.274725274729999</c:v>
                </c:pt>
                <c:pt idx="17" formatCode="0">
                  <c:v>32.547169811320003</c:v>
                </c:pt>
                <c:pt idx="18" formatCode="0">
                  <c:v>35.135135135139997</c:v>
                </c:pt>
                <c:pt idx="19" formatCode="0">
                  <c:v>35.555555555559998</c:v>
                </c:pt>
                <c:pt idx="21" formatCode="0">
                  <c:v>33.980582524269998</c:v>
                </c:pt>
                <c:pt idx="22" formatCode="0">
                  <c:v>33.333333333330003</c:v>
                </c:pt>
                <c:pt idx="23" formatCode="0">
                  <c:v>30.86419753086</c:v>
                </c:pt>
                <c:pt idx="24" formatCode="0">
                  <c:v>38.571428571429998</c:v>
                </c:pt>
                <c:pt idx="25" formatCode="0">
                  <c:v>26.415094339620001</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401F-4A50-93FF-9F3B5AE02764}"/>
            </c:ext>
          </c:extLst>
        </c:ser>
        <c:ser>
          <c:idx val="3"/>
          <c:order val="3"/>
          <c:tx>
            <c:strRef>
              <c:f>Sheet1!$E$1</c:f>
              <c:strCache>
                <c:ptCount val="1"/>
                <c:pt idx="0">
                  <c:v>Neko par to nezinu </c:v>
                </c:pt>
              </c:strCache>
            </c:strRef>
          </c:tx>
          <c:spPr>
            <a:solidFill>
              <a:schemeClr val="accent5"/>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531B-4C69-91C7-28467087BE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20.355731225300001</c:v>
                </c:pt>
                <c:pt idx="2" formatCode="0">
                  <c:v>19.692307692309999</c:v>
                </c:pt>
                <c:pt idx="3" formatCode="0">
                  <c:v>20.58823529412</c:v>
                </c:pt>
                <c:pt idx="4" formatCode="0">
                  <c:v>21.768707482989999</c:v>
                </c:pt>
                <c:pt idx="6" formatCode="0">
                  <c:v>23.557692307690001</c:v>
                </c:pt>
                <c:pt idx="7" formatCode="0">
                  <c:v>19.801980198020001</c:v>
                </c:pt>
                <c:pt idx="8" formatCode="0">
                  <c:v>15.66265060241</c:v>
                </c:pt>
                <c:pt idx="9" formatCode="0">
                  <c:v>7.6923076923079998</c:v>
                </c:pt>
                <c:pt idx="11" formatCode="0">
                  <c:v>18.390804597700001</c:v>
                </c:pt>
                <c:pt idx="12" formatCode="0">
                  <c:v>21.875</c:v>
                </c:pt>
                <c:pt idx="13" formatCode="0">
                  <c:v>19.318181818180001</c:v>
                </c:pt>
                <c:pt idx="14" formatCode="0">
                  <c:v>26.086956521739999</c:v>
                </c:pt>
                <c:pt idx="15" formatCode="0">
                  <c:v>15.38461538462</c:v>
                </c:pt>
                <c:pt idx="17" formatCode="0">
                  <c:v>21.226415094339998</c:v>
                </c:pt>
                <c:pt idx="18" formatCode="0">
                  <c:v>16.216216216220001</c:v>
                </c:pt>
                <c:pt idx="19" formatCode="0">
                  <c:v>15.55555555556</c:v>
                </c:pt>
                <c:pt idx="21" formatCode="0">
                  <c:v>18.44660194175</c:v>
                </c:pt>
                <c:pt idx="22" formatCode="0">
                  <c:v>30.303030303029999</c:v>
                </c:pt>
                <c:pt idx="23" formatCode="0">
                  <c:v>12.345679012350001</c:v>
                </c:pt>
                <c:pt idx="24" formatCode="0">
                  <c:v>18.571428571430001</c:v>
                </c:pt>
                <c:pt idx="25" formatCode="0">
                  <c:v>22.64150943396</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401F-4A50-93FF-9F3B5AE02764}"/>
            </c:ext>
          </c:extLst>
        </c:ser>
        <c:ser>
          <c:idx val="4"/>
          <c:order val="4"/>
          <c:tx>
            <c:strRef>
              <c:f>Sheet1!$F$1</c:f>
              <c:strCache>
                <c:ptCount val="1"/>
                <c:pt idx="0">
                  <c:v>Grūti pateikt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0.19762845849800001</c:v>
                </c:pt>
                <c:pt idx="2" formatCode="0">
                  <c:v>0</c:v>
                </c:pt>
                <c:pt idx="3" formatCode="0">
                  <c:v>0</c:v>
                </c:pt>
                <c:pt idx="4" formatCode="0">
                  <c:v>0.68027210884349998</c:v>
                </c:pt>
                <c:pt idx="6" formatCode="0">
                  <c:v>0.48076923076919997</c:v>
                </c:pt>
                <c:pt idx="7" formatCode="0">
                  <c:v>0</c:v>
                </c:pt>
                <c:pt idx="8" formatCode="0">
                  <c:v>0</c:v>
                </c:pt>
                <c:pt idx="9" formatCode="0">
                  <c:v>0</c:v>
                </c:pt>
                <c:pt idx="11" formatCode="0">
                  <c:v>0</c:v>
                </c:pt>
                <c:pt idx="12" formatCode="0">
                  <c:v>1.041666666667</c:v>
                </c:pt>
                <c:pt idx="13" formatCode="0">
                  <c:v>0</c:v>
                </c:pt>
                <c:pt idx="14" formatCode="0">
                  <c:v>0</c:v>
                </c:pt>
                <c:pt idx="15" formatCode="0">
                  <c:v>0</c:v>
                </c:pt>
                <c:pt idx="17" formatCode="0">
                  <c:v>0.23584905660380001</c:v>
                </c:pt>
                <c:pt idx="18" formatCode="0">
                  <c:v>0</c:v>
                </c:pt>
                <c:pt idx="19" formatCode="0">
                  <c:v>0</c:v>
                </c:pt>
                <c:pt idx="21" formatCode="0">
                  <c:v>0.48543689320389999</c:v>
                </c:pt>
                <c:pt idx="22" formatCode="0">
                  <c:v>0</c:v>
                </c:pt>
                <c:pt idx="23" formatCode="0">
                  <c:v>0</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401F-4A50-93FF-9F3B5AE02764}"/>
            </c:ext>
          </c:extLst>
        </c:ser>
        <c:dLbls>
          <c:showLegendKey val="0"/>
          <c:showVal val="1"/>
          <c:showCatName val="0"/>
          <c:showSerName val="0"/>
          <c:showPercent val="0"/>
          <c:showBubbleSize val="0"/>
        </c:dLbls>
        <c:gapWidth val="50"/>
        <c:overlap val="100"/>
        <c:axId val="-1002353296"/>
        <c:axId val="-1002357104"/>
      </c:barChart>
      <c:catAx>
        <c:axId val="-100235329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2357104"/>
        <c:crosses val="autoZero"/>
        <c:auto val="1"/>
        <c:lblAlgn val="ctr"/>
        <c:lblOffset val="100"/>
        <c:noMultiLvlLbl val="0"/>
      </c:catAx>
      <c:valAx>
        <c:axId val="-1002357104"/>
        <c:scaling>
          <c:orientation val="minMax"/>
          <c:max val="100"/>
          <c:min val="0"/>
        </c:scaling>
        <c:delete val="1"/>
        <c:axPos val="t"/>
        <c:numFmt formatCode="General" sourceLinked="0"/>
        <c:majorTickMark val="out"/>
        <c:minorTickMark val="none"/>
        <c:tickLblPos val="nextTo"/>
        <c:crossAx val="-1002353296"/>
        <c:crosses val="autoZero"/>
        <c:crossBetween val="between"/>
      </c:valAx>
      <c:spPr>
        <a:noFill/>
        <a:ln>
          <a:noFill/>
        </a:ln>
        <a:effectLst/>
      </c:spPr>
    </c:plotArea>
    <c:legend>
      <c:legendPos val="r"/>
      <c:layout>
        <c:manualLayout>
          <c:xMode val="edge"/>
          <c:yMode val="edge"/>
          <c:x val="0"/>
          <c:y val="1.1782849257991304E-3"/>
          <c:w val="0.91307127752608663"/>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2419086678667"/>
          <c:y val="6.7075082085701537E-2"/>
          <c:w val="0.64095337876359249"/>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8D0D-4EC9-86FD-831542A3E95F}"/>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8D0D-4EC9-86FD-831542A3E95F}"/>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8D0D-4EC9-86FD-831542A3E95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32.806324110669998</c:v>
                </c:pt>
                <c:pt idx="2" formatCode="0">
                  <c:v>36.307692307689997</c:v>
                </c:pt>
                <c:pt idx="3" formatCode="0">
                  <c:v>38.23529411765</c:v>
                </c:pt>
                <c:pt idx="4" formatCode="0">
                  <c:v>23.809523809520002</c:v>
                </c:pt>
                <c:pt idx="6" formatCode="0">
                  <c:v>26.442307692309999</c:v>
                </c:pt>
                <c:pt idx="7" formatCode="0">
                  <c:v>37.128712871289999</c:v>
                </c:pt>
                <c:pt idx="8" formatCode="0">
                  <c:v>38.554216867469997</c:v>
                </c:pt>
                <c:pt idx="9" formatCode="0">
                  <c:v>30.769230769229999</c:v>
                </c:pt>
                <c:pt idx="11" formatCode="0">
                  <c:v>25.287356321840001</c:v>
                </c:pt>
                <c:pt idx="12" formatCode="0">
                  <c:v>32.291666666669997</c:v>
                </c:pt>
                <c:pt idx="13" formatCode="0">
                  <c:v>35.227272727269998</c:v>
                </c:pt>
                <c:pt idx="14" formatCode="0">
                  <c:v>33.695652173909998</c:v>
                </c:pt>
                <c:pt idx="15" formatCode="0">
                  <c:v>36.26373626374</c:v>
                </c:pt>
                <c:pt idx="17" formatCode="0">
                  <c:v>33.490566037740003</c:v>
                </c:pt>
                <c:pt idx="18" formatCode="0">
                  <c:v>35.135135135139997</c:v>
                </c:pt>
                <c:pt idx="19" formatCode="0">
                  <c:v>24.444444444439998</c:v>
                </c:pt>
                <c:pt idx="21" formatCode="0">
                  <c:v>32.038834951459997</c:v>
                </c:pt>
                <c:pt idx="22" formatCode="0">
                  <c:v>33.333333333330003</c:v>
                </c:pt>
                <c:pt idx="23" formatCode="0">
                  <c:v>39.50617283951</c:v>
                </c:pt>
                <c:pt idx="24" formatCode="0">
                  <c:v>30</c:v>
                </c:pt>
                <c:pt idx="25" formatCode="0">
                  <c:v>30.188679245279999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D33-4D19-9F16-753B132F501A}"/>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8D0D-4EC9-86FD-831542A3E95F}"/>
                </c:ext>
              </c:extLst>
            </c:dLbl>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8D0D-4EC9-86FD-831542A3E95F}"/>
                </c:ext>
              </c:extLst>
            </c:dLbl>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8D0D-4EC9-86FD-831542A3E95F}"/>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8D0D-4EC9-86FD-831542A3E9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24.308300395260002</c:v>
                </c:pt>
                <c:pt idx="2" formatCode="0">
                  <c:v>27.692307692309999</c:v>
                </c:pt>
                <c:pt idx="3" formatCode="0">
                  <c:v>14.70588235294</c:v>
                </c:pt>
                <c:pt idx="4" formatCode="0">
                  <c:v>19.04761904762</c:v>
                </c:pt>
                <c:pt idx="6" formatCode="0">
                  <c:v>26.92307692308</c:v>
                </c:pt>
                <c:pt idx="7" formatCode="0">
                  <c:v>22.77227722772</c:v>
                </c:pt>
                <c:pt idx="8" formatCode="0">
                  <c:v>24.096385542170001</c:v>
                </c:pt>
                <c:pt idx="9" formatCode="0">
                  <c:v>7.6923076923079998</c:v>
                </c:pt>
                <c:pt idx="11" formatCode="0">
                  <c:v>25.287356321840001</c:v>
                </c:pt>
                <c:pt idx="12" formatCode="0">
                  <c:v>25</c:v>
                </c:pt>
                <c:pt idx="13" formatCode="0">
                  <c:v>32.954545454550001</c:v>
                </c:pt>
                <c:pt idx="14" formatCode="0">
                  <c:v>21.739130434780002</c:v>
                </c:pt>
                <c:pt idx="15" formatCode="0">
                  <c:v>18.681318681320001</c:v>
                </c:pt>
                <c:pt idx="17" formatCode="0">
                  <c:v>23.349056603769998</c:v>
                </c:pt>
                <c:pt idx="18" formatCode="0">
                  <c:v>27.027027027030002</c:v>
                </c:pt>
                <c:pt idx="19" formatCode="0">
                  <c:v>31.111111111109999</c:v>
                </c:pt>
                <c:pt idx="21" formatCode="0">
                  <c:v>20.873786407770002</c:v>
                </c:pt>
                <c:pt idx="22" formatCode="0">
                  <c:v>13.63636363636</c:v>
                </c:pt>
                <c:pt idx="23" formatCode="0">
                  <c:v>25.925925925929999</c:v>
                </c:pt>
                <c:pt idx="24" formatCode="0">
                  <c:v>34.28571428571</c:v>
                </c:pt>
                <c:pt idx="25" formatCode="0">
                  <c:v>32.07547169811</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2D33-4D19-9F16-753B132F501A}"/>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14.822134387349999</c:v>
                </c:pt>
                <c:pt idx="2" formatCode="0">
                  <c:v>14.46153846154</c:v>
                </c:pt>
                <c:pt idx="3" formatCode="0">
                  <c:v>17.647058823529999</c:v>
                </c:pt>
                <c:pt idx="4" formatCode="0">
                  <c:v>14.96598639456</c:v>
                </c:pt>
                <c:pt idx="6" formatCode="0">
                  <c:v>14.903846153850001</c:v>
                </c:pt>
                <c:pt idx="7" formatCode="0">
                  <c:v>14.356435643559999</c:v>
                </c:pt>
                <c:pt idx="8" formatCode="0">
                  <c:v>14.457831325300001</c:v>
                </c:pt>
                <c:pt idx="9" formatCode="0">
                  <c:v>23.07692307692</c:v>
                </c:pt>
                <c:pt idx="11" formatCode="0">
                  <c:v>18.390804597700001</c:v>
                </c:pt>
                <c:pt idx="12" formatCode="0">
                  <c:v>13.54166666667</c:v>
                </c:pt>
                <c:pt idx="13" formatCode="0">
                  <c:v>11.36363636364</c:v>
                </c:pt>
                <c:pt idx="14" formatCode="0">
                  <c:v>18.478260869570001</c:v>
                </c:pt>
                <c:pt idx="15" formatCode="0">
                  <c:v>12.08791208791</c:v>
                </c:pt>
                <c:pt idx="17" formatCode="0">
                  <c:v>16.037735849059999</c:v>
                </c:pt>
                <c:pt idx="18" formatCode="0">
                  <c:v>8.1081081081080004</c:v>
                </c:pt>
                <c:pt idx="19" formatCode="0">
                  <c:v>8.8888888888889994</c:v>
                </c:pt>
                <c:pt idx="21" formatCode="0">
                  <c:v>15.53398058252</c:v>
                </c:pt>
                <c:pt idx="22" formatCode="0">
                  <c:v>13.63636363636</c:v>
                </c:pt>
                <c:pt idx="23" formatCode="0">
                  <c:v>13.58024691358</c:v>
                </c:pt>
                <c:pt idx="24" formatCode="0">
                  <c:v>14.28571428571</c:v>
                </c:pt>
                <c:pt idx="25" formatCode="0">
                  <c:v>9.4339622641510008</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2D33-4D19-9F16-753B132F501A}"/>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8D0D-4EC9-86FD-831542A3E95F}"/>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8D0D-4EC9-86FD-831542A3E95F}"/>
                </c:ext>
              </c:extLst>
            </c:dLbl>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8D0D-4EC9-86FD-831542A3E9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26.679841897229998</c:v>
                </c:pt>
                <c:pt idx="2" formatCode="0">
                  <c:v>19.692307692309999</c:v>
                </c:pt>
                <c:pt idx="3" formatCode="0">
                  <c:v>26.470588235289998</c:v>
                </c:pt>
                <c:pt idx="4" formatCode="0">
                  <c:v>42.176870748299997</c:v>
                </c:pt>
                <c:pt idx="6" formatCode="0">
                  <c:v>30.288461538459998</c:v>
                </c:pt>
                <c:pt idx="7" formatCode="0">
                  <c:v>24.25742574257</c:v>
                </c:pt>
                <c:pt idx="8" formatCode="0">
                  <c:v>21.686746987949999</c:v>
                </c:pt>
                <c:pt idx="9" formatCode="0">
                  <c:v>38.461538461540002</c:v>
                </c:pt>
                <c:pt idx="11" formatCode="0">
                  <c:v>29.885057471260001</c:v>
                </c:pt>
                <c:pt idx="12" formatCode="0">
                  <c:v>29.16666666667</c:v>
                </c:pt>
                <c:pt idx="13" formatCode="0">
                  <c:v>18.181818181819999</c:v>
                </c:pt>
                <c:pt idx="14" formatCode="0">
                  <c:v>25</c:v>
                </c:pt>
                <c:pt idx="15" formatCode="0">
                  <c:v>30.769230769229999</c:v>
                </c:pt>
                <c:pt idx="17" formatCode="0">
                  <c:v>25.707547169809999</c:v>
                </c:pt>
                <c:pt idx="18" formatCode="0">
                  <c:v>27.027027027030002</c:v>
                </c:pt>
                <c:pt idx="19" formatCode="0">
                  <c:v>35.555555555559998</c:v>
                </c:pt>
                <c:pt idx="21" formatCode="0">
                  <c:v>31.067961165050001</c:v>
                </c:pt>
                <c:pt idx="22" formatCode="0">
                  <c:v>34.848484848479998</c:v>
                </c:pt>
                <c:pt idx="23" formatCode="0">
                  <c:v>18.518518518520001</c:v>
                </c:pt>
                <c:pt idx="24" formatCode="0">
                  <c:v>21.428571428569999</c:v>
                </c:pt>
                <c:pt idx="25" formatCode="0">
                  <c:v>26.415094339620001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2D33-4D19-9F16-753B132F501A}"/>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8D0D-4EC9-86FD-831542A3E95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1.3833992094859999</c:v>
                </c:pt>
                <c:pt idx="2" formatCode="0">
                  <c:v>1.8461538461539999</c:v>
                </c:pt>
                <c:pt idx="3" formatCode="0">
                  <c:v>2.9411764705880001</c:v>
                </c:pt>
                <c:pt idx="4" formatCode="0">
                  <c:v>0</c:v>
                </c:pt>
                <c:pt idx="6" formatCode="0">
                  <c:v>1.442307692308</c:v>
                </c:pt>
                <c:pt idx="7" formatCode="0">
                  <c:v>1.485148514851</c:v>
                </c:pt>
                <c:pt idx="8" formatCode="0">
                  <c:v>1.204819277108</c:v>
                </c:pt>
                <c:pt idx="9" formatCode="0">
                  <c:v>0</c:v>
                </c:pt>
                <c:pt idx="11" formatCode="0">
                  <c:v>1.149425287356</c:v>
                </c:pt>
                <c:pt idx="12" formatCode="0">
                  <c:v>0</c:v>
                </c:pt>
                <c:pt idx="13" formatCode="0">
                  <c:v>2.2727272727269998</c:v>
                </c:pt>
                <c:pt idx="14" formatCode="0">
                  <c:v>1.086956521739</c:v>
                </c:pt>
                <c:pt idx="15" formatCode="0">
                  <c:v>2.1978021978019999</c:v>
                </c:pt>
                <c:pt idx="17" formatCode="0">
                  <c:v>1.415094339623</c:v>
                </c:pt>
                <c:pt idx="18" formatCode="0">
                  <c:v>2.7027027027030002</c:v>
                </c:pt>
                <c:pt idx="19" formatCode="0">
                  <c:v>0</c:v>
                </c:pt>
                <c:pt idx="21" formatCode="0">
                  <c:v>0.48543689320389999</c:v>
                </c:pt>
                <c:pt idx="22" formatCode="0">
                  <c:v>4.5454545454549997</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2D33-4D19-9F16-753B132F501A}"/>
            </c:ext>
          </c:extLst>
        </c:ser>
        <c:dLbls>
          <c:showLegendKey val="0"/>
          <c:showVal val="1"/>
          <c:showCatName val="0"/>
          <c:showSerName val="0"/>
          <c:showPercent val="0"/>
          <c:showBubbleSize val="0"/>
        </c:dLbls>
        <c:gapWidth val="50"/>
        <c:overlap val="100"/>
        <c:axId val="-952413632"/>
        <c:axId val="-952402752"/>
      </c:barChart>
      <c:catAx>
        <c:axId val="-95241363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02752"/>
        <c:crosses val="autoZero"/>
        <c:auto val="1"/>
        <c:lblAlgn val="ctr"/>
        <c:lblOffset val="100"/>
        <c:noMultiLvlLbl val="0"/>
      </c:catAx>
      <c:valAx>
        <c:axId val="-952402752"/>
        <c:scaling>
          <c:orientation val="minMax"/>
          <c:max val="100"/>
          <c:min val="0"/>
        </c:scaling>
        <c:delete val="1"/>
        <c:axPos val="t"/>
        <c:numFmt formatCode="General" sourceLinked="0"/>
        <c:majorTickMark val="out"/>
        <c:minorTickMark val="none"/>
        <c:tickLblPos val="nextTo"/>
        <c:crossAx val="-95241363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produktu vai pakalpojumu sertificēšanai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FDD-46B1-805B-347FE8FA0D9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FDD-46B1-805B-347FE8FA0D95}"/>
              </c:ext>
            </c:extLst>
          </c:dPt>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50233426704015"/>
                      <c:h val="7.066624602315788E-2"/>
                    </c:manualLayout>
                  </c15:layout>
                  <c15:dlblFieldTable/>
                  <c15:showDataLabelsRange val="0"/>
                </c:ext>
                <c:ext xmlns:c16="http://schemas.microsoft.com/office/drawing/2014/chart" uri="{C3380CC4-5D6E-409C-BE32-E72D297353CC}">
                  <c16:uniqueId val="{00000002-CF55-4A28-A376-D818F7AE4017}"/>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137488328664801"/>
                      <c:h val="7.066624602315788E-2"/>
                    </c:manualLayout>
                  </c15:layout>
                  <c15:dlblFieldTable/>
                  <c15:showDataLabelsRange val="0"/>
                </c:ext>
                <c:ext xmlns:c16="http://schemas.microsoft.com/office/drawing/2014/chart" uri="{C3380CC4-5D6E-409C-BE32-E72D297353CC}">
                  <c16:uniqueId val="{00000003-CF55-4A28-A376-D818F7AE4017}"/>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CF55-4A28-A376-D818F7AE4017}"/>
                </c:ext>
              </c:extLst>
            </c:dLbl>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836601307189543"/>
                      <c:h val="7.066624602315788E-2"/>
                    </c:manualLayout>
                  </c15:layout>
                  <c15:dlblFieldTable/>
                  <c15:showDataLabelsRange val="0"/>
                </c:ext>
                <c:ext xmlns:c16="http://schemas.microsoft.com/office/drawing/2014/chart" uri="{C3380CC4-5D6E-409C-BE32-E72D297353CC}">
                  <c16:uniqueId val="{00000005-CF55-4A28-A376-D818F7AE4017}"/>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836601307189538"/>
                      <c:h val="7.066624602315788E-2"/>
                    </c:manualLayout>
                  </c15:layout>
                  <c15:dlblFieldTable/>
                  <c15:showDataLabelsRange val="0"/>
                </c:ext>
                <c:ext xmlns:c16="http://schemas.microsoft.com/office/drawing/2014/chart" uri="{C3380CC4-5D6E-409C-BE32-E72D297353CC}">
                  <c16:uniqueId val="{00000006-CF55-4A28-A376-D818F7AE4017}"/>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10.869565217390001</c:v>
                </c:pt>
                <c:pt idx="2" formatCode="0.0">
                  <c:v>23.230769230770001</c:v>
                </c:pt>
                <c:pt idx="3" formatCode="0.0">
                  <c:v>10.29411764706</c:v>
                </c:pt>
                <c:pt idx="4" formatCode="0.0">
                  <c:v>-16.326530612239999</c:v>
                </c:pt>
                <c:pt idx="6" formatCode="0.0">
                  <c:v>2.1634615384620002</c:v>
                </c:pt>
                <c:pt idx="7" formatCode="0.0">
                  <c:v>17.079207920790001</c:v>
                </c:pt>
                <c:pt idx="8" formatCode="0.0">
                  <c:v>21.686746987949999</c:v>
                </c:pt>
                <c:pt idx="9" formatCode="0.0">
                  <c:v>-15.38461538462</c:v>
                </c:pt>
                <c:pt idx="11" formatCode="0.0">
                  <c:v>-1.149425287356</c:v>
                </c:pt>
                <c:pt idx="12" formatCode="0.0">
                  <c:v>8.854166666667</c:v>
                </c:pt>
                <c:pt idx="13" formatCode="0.0">
                  <c:v>27.840909090909999</c:v>
                </c:pt>
                <c:pt idx="14" formatCode="0.0">
                  <c:v>10.326086956519999</c:v>
                </c:pt>
                <c:pt idx="15" formatCode="0.0">
                  <c:v>8.7912087912089998</c:v>
                </c:pt>
                <c:pt idx="17" formatCode="0.0">
                  <c:v>11.438679245279999</c:v>
                </c:pt>
                <c:pt idx="18" formatCode="0.0">
                  <c:v>17.567567567569998</c:v>
                </c:pt>
                <c:pt idx="19" formatCode="0.0">
                  <c:v>0</c:v>
                </c:pt>
                <c:pt idx="21" formatCode="0.0">
                  <c:v>3.6407766990289998</c:v>
                </c:pt>
                <c:pt idx="22" formatCode="0.0">
                  <c:v>-1.5151515151520001</c:v>
                </c:pt>
                <c:pt idx="23" formatCode="0.0">
                  <c:v>27.16049382716</c:v>
                </c:pt>
                <c:pt idx="24" formatCode="0.0">
                  <c:v>18.571428571430001</c:v>
                </c:pt>
                <c:pt idx="25" formatCode="0.0">
                  <c:v>15.09433962264</c:v>
                </c:pt>
                <c:pt idx="26" formatCode="0.0">
                  <c:v>18.33333333333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04384"/>
        <c:axId val="-952409280"/>
      </c:barChart>
      <c:catAx>
        <c:axId val="-952404384"/>
        <c:scaling>
          <c:orientation val="maxMin"/>
        </c:scaling>
        <c:delete val="1"/>
        <c:axPos val="l"/>
        <c:numFmt formatCode="General" sourceLinked="1"/>
        <c:majorTickMark val="out"/>
        <c:minorTickMark val="none"/>
        <c:tickLblPos val="none"/>
        <c:crossAx val="-952409280"/>
        <c:crosses val="autoZero"/>
        <c:auto val="1"/>
        <c:lblAlgn val="ctr"/>
        <c:lblOffset val="0"/>
        <c:noMultiLvlLbl val="0"/>
      </c:catAx>
      <c:valAx>
        <c:axId val="-952409280"/>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0438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28.06324110672</c:v>
                </c:pt>
                <c:pt idx="2" formatCode="0">
                  <c:v>28.615384615380002</c:v>
                </c:pt>
                <c:pt idx="3" formatCode="0">
                  <c:v>32.352941176469997</c:v>
                </c:pt>
                <c:pt idx="4" formatCode="0">
                  <c:v>25.850340136050001</c:v>
                </c:pt>
                <c:pt idx="6" formatCode="0">
                  <c:v>25.961538461540002</c:v>
                </c:pt>
                <c:pt idx="7" formatCode="0">
                  <c:v>28.21782178218</c:v>
                </c:pt>
                <c:pt idx="8" formatCode="0">
                  <c:v>34.939759036140003</c:v>
                </c:pt>
                <c:pt idx="9" formatCode="0">
                  <c:v>15.38461538462</c:v>
                </c:pt>
                <c:pt idx="11" formatCode="0">
                  <c:v>28.735632183909999</c:v>
                </c:pt>
                <c:pt idx="12" formatCode="0">
                  <c:v>28.125</c:v>
                </c:pt>
                <c:pt idx="13" formatCode="0">
                  <c:v>20.454545454550001</c:v>
                </c:pt>
                <c:pt idx="14" formatCode="0">
                  <c:v>29.347826086960001</c:v>
                </c:pt>
                <c:pt idx="15" formatCode="0">
                  <c:v>30.769230769229999</c:v>
                </c:pt>
                <c:pt idx="17" formatCode="0">
                  <c:v>29.009433962260001</c:v>
                </c:pt>
                <c:pt idx="18" formatCode="0">
                  <c:v>21.621621621620001</c:v>
                </c:pt>
                <c:pt idx="19" formatCode="0">
                  <c:v>24.444444444439998</c:v>
                </c:pt>
                <c:pt idx="21" formatCode="0">
                  <c:v>31.55339805825</c:v>
                </c:pt>
                <c:pt idx="22" formatCode="0">
                  <c:v>25.75757575758</c:v>
                </c:pt>
                <c:pt idx="23" formatCode="0">
                  <c:v>24.69135802469</c:v>
                </c:pt>
                <c:pt idx="24" formatCode="0">
                  <c:v>32.857142857139998</c:v>
                </c:pt>
                <c:pt idx="25" formatCode="0">
                  <c:v>24.52830188679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DC0-43F0-846A-8B2455534AC7}"/>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27.272727272729998</c:v>
                </c:pt>
                <c:pt idx="2" formatCode="0">
                  <c:v>28.307692307690001</c:v>
                </c:pt>
                <c:pt idx="3" formatCode="0">
                  <c:v>20.58823529412</c:v>
                </c:pt>
                <c:pt idx="4" formatCode="0">
                  <c:v>26.530612244899999</c:v>
                </c:pt>
                <c:pt idx="6" formatCode="0">
                  <c:v>28.365384615380002</c:v>
                </c:pt>
                <c:pt idx="7" formatCode="0">
                  <c:v>27.72277227723</c:v>
                </c:pt>
                <c:pt idx="8" formatCode="0">
                  <c:v>22.89156626506</c:v>
                </c:pt>
                <c:pt idx="9" formatCode="0">
                  <c:v>30.769230769229999</c:v>
                </c:pt>
                <c:pt idx="11" formatCode="0">
                  <c:v>25.287356321840001</c:v>
                </c:pt>
                <c:pt idx="12" formatCode="0">
                  <c:v>29.16666666667</c:v>
                </c:pt>
                <c:pt idx="13" formatCode="0">
                  <c:v>34.090909090910003</c:v>
                </c:pt>
                <c:pt idx="14" formatCode="0">
                  <c:v>26.086956521739999</c:v>
                </c:pt>
                <c:pt idx="15" formatCode="0">
                  <c:v>23.07692307692</c:v>
                </c:pt>
                <c:pt idx="17" formatCode="0">
                  <c:v>27.12264150943</c:v>
                </c:pt>
                <c:pt idx="18" formatCode="0">
                  <c:v>32.432432432429998</c:v>
                </c:pt>
                <c:pt idx="19" formatCode="0">
                  <c:v>24.444444444439998</c:v>
                </c:pt>
                <c:pt idx="21" formatCode="0">
                  <c:v>28.640776699029999</c:v>
                </c:pt>
                <c:pt idx="22" formatCode="0">
                  <c:v>24.24242424242</c:v>
                </c:pt>
                <c:pt idx="23" formatCode="0">
                  <c:v>25.925925925929999</c:v>
                </c:pt>
                <c:pt idx="24" formatCode="0">
                  <c:v>24.28571428571</c:v>
                </c:pt>
                <c:pt idx="25" formatCode="0">
                  <c:v>26.415094339620001</c:v>
                </c:pt>
                <c:pt idx="26" formatCode="0">
                  <c:v>36.666666666669997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DC0-43F0-846A-8B2455534AC7}"/>
            </c:ext>
          </c:extLst>
        </c:ser>
        <c:ser>
          <c:idx val="2"/>
          <c:order val="2"/>
          <c:tx>
            <c:strRef>
              <c:f>Sheet1!$D$1</c:f>
              <c:strCache>
                <c:ptCount val="1"/>
                <c:pt idx="0">
                  <c:v>Drīzāk nenoderīgs</c:v>
                </c:pt>
              </c:strCache>
            </c:strRef>
          </c:tx>
          <c:spPr>
            <a:solidFill>
              <a:srgbClr val="F1AA99"/>
            </a:solidFill>
            <a:ln>
              <a:noFill/>
            </a:ln>
            <a:effectLst/>
          </c:spPr>
          <c:invertIfNegative val="0"/>
          <c:dLbls>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C846-421C-9553-6858C0E0433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17.588932806319999</c:v>
                </c:pt>
                <c:pt idx="2" formatCode="0">
                  <c:v>17.230769230770001</c:v>
                </c:pt>
                <c:pt idx="3" formatCode="0">
                  <c:v>23.529411764710002</c:v>
                </c:pt>
                <c:pt idx="4" formatCode="0">
                  <c:v>17.006802721090001</c:v>
                </c:pt>
                <c:pt idx="6" formatCode="0">
                  <c:v>15.38461538462</c:v>
                </c:pt>
                <c:pt idx="7" formatCode="0">
                  <c:v>18.811881188120001</c:v>
                </c:pt>
                <c:pt idx="8" formatCode="0">
                  <c:v>19.27710843373</c:v>
                </c:pt>
                <c:pt idx="9" formatCode="0">
                  <c:v>23.07692307692</c:v>
                </c:pt>
                <c:pt idx="11" formatCode="0">
                  <c:v>16.091954022989999</c:v>
                </c:pt>
                <c:pt idx="12" formatCode="0">
                  <c:v>13.54166666667</c:v>
                </c:pt>
                <c:pt idx="13" formatCode="0">
                  <c:v>20.454545454550001</c:v>
                </c:pt>
                <c:pt idx="14" formatCode="0">
                  <c:v>17.391304347830001</c:v>
                </c:pt>
                <c:pt idx="15" formatCode="0">
                  <c:v>19.780219780220001</c:v>
                </c:pt>
                <c:pt idx="17" formatCode="0">
                  <c:v>17.216981132080001</c:v>
                </c:pt>
                <c:pt idx="18" formatCode="0">
                  <c:v>16.216216216220001</c:v>
                </c:pt>
                <c:pt idx="19" formatCode="0">
                  <c:v>22.222222222220001</c:v>
                </c:pt>
                <c:pt idx="21" formatCode="0">
                  <c:v>15.048543689320001</c:v>
                </c:pt>
                <c:pt idx="22" formatCode="0">
                  <c:v>15.15151515152</c:v>
                </c:pt>
                <c:pt idx="23" formatCode="0">
                  <c:v>25.925925925929999</c:v>
                </c:pt>
                <c:pt idx="24" formatCode="0">
                  <c:v>15.71428571429</c:v>
                </c:pt>
                <c:pt idx="25" formatCode="0">
                  <c:v>15.09433962264</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DC0-43F0-846A-8B2455534AC7}"/>
            </c:ext>
          </c:extLst>
        </c:ser>
        <c:ser>
          <c:idx val="3"/>
          <c:order val="3"/>
          <c:tx>
            <c:strRef>
              <c:f>Sheet1!$E$1</c:f>
              <c:strCache>
                <c:ptCount val="1"/>
                <c:pt idx="0">
                  <c:v>Pilnīgi nenoderīgs</c:v>
                </c:pt>
              </c:strCache>
            </c:strRef>
          </c:tx>
          <c:spPr>
            <a:solidFill>
              <a:srgbClr val="B2371A"/>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C846-421C-9553-6858C0E0433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24.110671936759999</c:v>
                </c:pt>
                <c:pt idx="2" formatCode="0">
                  <c:v>22.461538461540002</c:v>
                </c:pt>
                <c:pt idx="3" formatCode="0">
                  <c:v>23.529411764710002</c:v>
                </c:pt>
                <c:pt idx="4" formatCode="0">
                  <c:v>27.891156462590001</c:v>
                </c:pt>
                <c:pt idx="6" formatCode="0">
                  <c:v>28.846153846149999</c:v>
                </c:pt>
                <c:pt idx="7" formatCode="0">
                  <c:v>21.28712871287</c:v>
                </c:pt>
                <c:pt idx="8" formatCode="0">
                  <c:v>19.27710843373</c:v>
                </c:pt>
                <c:pt idx="9" formatCode="0">
                  <c:v>23.07692307692</c:v>
                </c:pt>
                <c:pt idx="11" formatCode="0">
                  <c:v>28.735632183909999</c:v>
                </c:pt>
                <c:pt idx="12" formatCode="0">
                  <c:v>25</c:v>
                </c:pt>
                <c:pt idx="13" formatCode="0">
                  <c:v>23.863636363640001</c:v>
                </c:pt>
                <c:pt idx="14" formatCode="0">
                  <c:v>22.826086956520001</c:v>
                </c:pt>
                <c:pt idx="15" formatCode="0">
                  <c:v>23.07692307692</c:v>
                </c:pt>
                <c:pt idx="17" formatCode="0">
                  <c:v>23.820754716980002</c:v>
                </c:pt>
                <c:pt idx="18" formatCode="0">
                  <c:v>24.324324324319999</c:v>
                </c:pt>
                <c:pt idx="19" formatCode="0">
                  <c:v>26.66666666667</c:v>
                </c:pt>
                <c:pt idx="21" formatCode="0">
                  <c:v>23.30097087379</c:v>
                </c:pt>
                <c:pt idx="22" formatCode="0">
                  <c:v>31.818181818180001</c:v>
                </c:pt>
                <c:pt idx="23" formatCode="0">
                  <c:v>18.518518518520001</c:v>
                </c:pt>
                <c:pt idx="24" formatCode="0">
                  <c:v>22.857142857140001</c:v>
                </c:pt>
                <c:pt idx="25" formatCode="0">
                  <c:v>30.188679245279999</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DC0-43F0-846A-8B2455534AC7}"/>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2.9644268774700002</c:v>
                </c:pt>
                <c:pt idx="2" formatCode="0">
                  <c:v>3.384615384615</c:v>
                </c:pt>
                <c:pt idx="3" formatCode="0">
                  <c:v>0</c:v>
                </c:pt>
                <c:pt idx="4" formatCode="0">
                  <c:v>2.7210884353739999</c:v>
                </c:pt>
                <c:pt idx="6" formatCode="0">
                  <c:v>1.442307692308</c:v>
                </c:pt>
                <c:pt idx="7" formatCode="0">
                  <c:v>3.9603960396039999</c:v>
                </c:pt>
                <c:pt idx="8" formatCode="0">
                  <c:v>3.6144578313250002</c:v>
                </c:pt>
                <c:pt idx="9" formatCode="0">
                  <c:v>7.6923076923079998</c:v>
                </c:pt>
                <c:pt idx="11" formatCode="0">
                  <c:v>1.149425287356</c:v>
                </c:pt>
                <c:pt idx="12" formatCode="0">
                  <c:v>4.166666666667</c:v>
                </c:pt>
                <c:pt idx="13" formatCode="0">
                  <c:v>1.136363636364</c:v>
                </c:pt>
                <c:pt idx="14" formatCode="0">
                  <c:v>4.3478260869570002</c:v>
                </c:pt>
                <c:pt idx="15" formatCode="0">
                  <c:v>3.2967032967029999</c:v>
                </c:pt>
                <c:pt idx="17" formatCode="0">
                  <c:v>2.8301886792449999</c:v>
                </c:pt>
                <c:pt idx="18" formatCode="0">
                  <c:v>5.4054054054050003</c:v>
                </c:pt>
                <c:pt idx="19" formatCode="0">
                  <c:v>2.2222222222219998</c:v>
                </c:pt>
                <c:pt idx="21" formatCode="0">
                  <c:v>1.456310679612</c:v>
                </c:pt>
                <c:pt idx="22" formatCode="0">
                  <c:v>3.0303030303030001</c:v>
                </c:pt>
                <c:pt idx="23" formatCode="0">
                  <c:v>4.9382716049380004</c:v>
                </c:pt>
                <c:pt idx="24" formatCode="0">
                  <c:v>4.2857142857139996</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9DC0-43F0-846A-8B2455534AC7}"/>
            </c:ext>
          </c:extLst>
        </c:ser>
        <c:dLbls>
          <c:showLegendKey val="0"/>
          <c:showVal val="1"/>
          <c:showCatName val="0"/>
          <c:showSerName val="0"/>
          <c:showPercent val="0"/>
          <c:showBubbleSize val="0"/>
        </c:dLbls>
        <c:gapWidth val="50"/>
        <c:overlap val="100"/>
        <c:axId val="-952416352"/>
        <c:axId val="-952414720"/>
      </c:barChart>
      <c:catAx>
        <c:axId val="-95241635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14720"/>
        <c:crosses val="autoZero"/>
        <c:auto val="1"/>
        <c:lblAlgn val="ctr"/>
        <c:lblOffset val="100"/>
        <c:noMultiLvlLbl val="0"/>
      </c:catAx>
      <c:valAx>
        <c:axId val="-952414720"/>
        <c:scaling>
          <c:orientation val="minMax"/>
          <c:max val="100"/>
          <c:min val="0"/>
        </c:scaling>
        <c:delete val="1"/>
        <c:axPos val="t"/>
        <c:numFmt formatCode="General" sourceLinked="0"/>
        <c:majorTickMark val="out"/>
        <c:minorTickMark val="none"/>
        <c:tickLblPos val="nextTo"/>
        <c:crossAx val="-95241635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dalībai LIAA organizētajos nacionālajos stendos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913-4072-9945-69451FB82242}"/>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13-4072-9945-69451FB82242}"/>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8.7944664031619997</c:v>
                </c:pt>
                <c:pt idx="2" formatCode="0.0">
                  <c:v>11.692307692309999</c:v>
                </c:pt>
                <c:pt idx="3" formatCode="0.0">
                  <c:v>7.352941176471</c:v>
                </c:pt>
                <c:pt idx="4" formatCode="0.0">
                  <c:v>2.7210884353739999</c:v>
                </c:pt>
                <c:pt idx="6" formatCode="0.0">
                  <c:v>3.6057692307689999</c:v>
                </c:pt>
                <c:pt idx="7" formatCode="0.0">
                  <c:v>11.38613861386</c:v>
                </c:pt>
                <c:pt idx="8" formatCode="0.0">
                  <c:v>17.469879518070002</c:v>
                </c:pt>
                <c:pt idx="9" formatCode="0.0">
                  <c:v>-3.8461538461539999</c:v>
                </c:pt>
                <c:pt idx="11" formatCode="0.0">
                  <c:v>4.5977011494250002</c:v>
                </c:pt>
                <c:pt idx="12" formatCode="0.0">
                  <c:v>10.9375</c:v>
                </c:pt>
                <c:pt idx="13" formatCode="0.0">
                  <c:v>3.4090909090910002</c:v>
                </c:pt>
                <c:pt idx="14" formatCode="0.0">
                  <c:v>10.869565217390001</c:v>
                </c:pt>
                <c:pt idx="15" formatCode="0.0">
                  <c:v>9.3406593406590002</c:v>
                </c:pt>
                <c:pt idx="17" formatCode="0.0">
                  <c:v>10.14150943396</c:v>
                </c:pt>
                <c:pt idx="18" formatCode="0.0">
                  <c:v>5.4054054054050003</c:v>
                </c:pt>
                <c:pt idx="19" formatCode="0.0">
                  <c:v>-1.1111111111109999</c:v>
                </c:pt>
                <c:pt idx="21" formatCode="0.0">
                  <c:v>15.048543689320001</c:v>
                </c:pt>
                <c:pt idx="22" formatCode="0.0">
                  <c:v>-1.5151515151520001</c:v>
                </c:pt>
                <c:pt idx="23" formatCode="0.0">
                  <c:v>6.1728395061730001</c:v>
                </c:pt>
                <c:pt idx="24" formatCode="0.0">
                  <c:v>14.28571428571</c:v>
                </c:pt>
                <c:pt idx="25" formatCode="0.0">
                  <c:v>0</c:v>
                </c:pt>
                <c:pt idx="26" formatCode="0.0">
                  <c:v>-1.666666666667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01664"/>
        <c:axId val="-952413088"/>
      </c:barChart>
      <c:catAx>
        <c:axId val="-952401664"/>
        <c:scaling>
          <c:orientation val="maxMin"/>
        </c:scaling>
        <c:delete val="1"/>
        <c:axPos val="l"/>
        <c:numFmt formatCode="General" sourceLinked="1"/>
        <c:majorTickMark val="out"/>
        <c:minorTickMark val="none"/>
        <c:tickLblPos val="none"/>
        <c:crossAx val="-952413088"/>
        <c:crosses val="autoZero"/>
        <c:auto val="1"/>
        <c:lblAlgn val="ctr"/>
        <c:lblOffset val="0"/>
        <c:noMultiLvlLbl val="0"/>
      </c:catAx>
      <c:valAx>
        <c:axId val="-95241308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0166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7546-4F68-8CFD-3EA516532DC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23.517786561259999</c:v>
                </c:pt>
                <c:pt idx="2" formatCode="0">
                  <c:v>22.461538461540002</c:v>
                </c:pt>
                <c:pt idx="3" formatCode="0">
                  <c:v>26.470588235289998</c:v>
                </c:pt>
                <c:pt idx="4" formatCode="0">
                  <c:v>25.17006802721</c:v>
                </c:pt>
                <c:pt idx="6" formatCode="0">
                  <c:v>23.557692307690001</c:v>
                </c:pt>
                <c:pt idx="7" formatCode="0">
                  <c:v>22.77227722772</c:v>
                </c:pt>
                <c:pt idx="8" formatCode="0">
                  <c:v>26.50602409639</c:v>
                </c:pt>
                <c:pt idx="9" formatCode="0">
                  <c:v>15.38461538462</c:v>
                </c:pt>
                <c:pt idx="11" formatCode="0">
                  <c:v>24.137931034480001</c:v>
                </c:pt>
                <c:pt idx="12" formatCode="0">
                  <c:v>20.83333333333</c:v>
                </c:pt>
                <c:pt idx="13" formatCode="0">
                  <c:v>23.863636363640001</c:v>
                </c:pt>
                <c:pt idx="14" formatCode="0">
                  <c:v>23.913043478260001</c:v>
                </c:pt>
                <c:pt idx="15" formatCode="0">
                  <c:v>28.571428571430001</c:v>
                </c:pt>
                <c:pt idx="17" formatCode="0">
                  <c:v>22.87735849057</c:v>
                </c:pt>
                <c:pt idx="18" formatCode="0">
                  <c:v>27.027027027030002</c:v>
                </c:pt>
                <c:pt idx="19" formatCode="0">
                  <c:v>26.66666666667</c:v>
                </c:pt>
                <c:pt idx="21" formatCode="0">
                  <c:v>26.213592233010001</c:v>
                </c:pt>
                <c:pt idx="22" formatCode="0">
                  <c:v>21.21212121212</c:v>
                </c:pt>
                <c:pt idx="23" formatCode="0">
                  <c:v>20.98765432099</c:v>
                </c:pt>
                <c:pt idx="24" formatCode="0">
                  <c:v>32.857142857139998</c:v>
                </c:pt>
                <c:pt idx="25" formatCode="0">
                  <c:v>13.207547169810001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1D1-4D18-8DE0-4FA4D3C6B4F1}"/>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7546-4F68-8CFD-3EA516532D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32.01581027668</c:v>
                </c:pt>
                <c:pt idx="2" formatCode="0">
                  <c:v>33.538461538459998</c:v>
                </c:pt>
                <c:pt idx="3" formatCode="0">
                  <c:v>23.529411764710002</c:v>
                </c:pt>
                <c:pt idx="4" formatCode="0">
                  <c:v>30.61224489796</c:v>
                </c:pt>
                <c:pt idx="6" formatCode="0">
                  <c:v>31.25</c:v>
                </c:pt>
                <c:pt idx="7" formatCode="0">
                  <c:v>32.673267326729999</c:v>
                </c:pt>
                <c:pt idx="8" formatCode="0">
                  <c:v>33.734939759040003</c:v>
                </c:pt>
                <c:pt idx="9" formatCode="0">
                  <c:v>23.07692307692</c:v>
                </c:pt>
                <c:pt idx="11" formatCode="0">
                  <c:v>29.885057471260001</c:v>
                </c:pt>
                <c:pt idx="12" formatCode="0">
                  <c:v>36.458333333330003</c:v>
                </c:pt>
                <c:pt idx="13" formatCode="0">
                  <c:v>29.545454545449999</c:v>
                </c:pt>
                <c:pt idx="14" formatCode="0">
                  <c:v>27.173913043479999</c:v>
                </c:pt>
                <c:pt idx="15" formatCode="0">
                  <c:v>29.670329670329998</c:v>
                </c:pt>
                <c:pt idx="17" formatCode="0">
                  <c:v>32.07547169811</c:v>
                </c:pt>
                <c:pt idx="18" formatCode="0">
                  <c:v>29.72972972973</c:v>
                </c:pt>
                <c:pt idx="19" formatCode="0">
                  <c:v>33.333333333330003</c:v>
                </c:pt>
                <c:pt idx="21" formatCode="0">
                  <c:v>37.378640776700003</c:v>
                </c:pt>
                <c:pt idx="22" formatCode="0">
                  <c:v>27.272727272729998</c:v>
                </c:pt>
                <c:pt idx="23" formatCode="0">
                  <c:v>32.098765432100002</c:v>
                </c:pt>
                <c:pt idx="24" formatCode="0">
                  <c:v>22.857142857140001</c:v>
                </c:pt>
                <c:pt idx="25" formatCode="0">
                  <c:v>28.301886792449999</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1D1-4D18-8DE0-4FA4D3C6B4F1}"/>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17.786561264820001</c:v>
                </c:pt>
                <c:pt idx="2" formatCode="0">
                  <c:v>17.846153846149999</c:v>
                </c:pt>
                <c:pt idx="3" formatCode="0">
                  <c:v>20.58823529412</c:v>
                </c:pt>
                <c:pt idx="4" formatCode="0">
                  <c:v>17.006802721090001</c:v>
                </c:pt>
                <c:pt idx="6" formatCode="0">
                  <c:v>15.86538461538</c:v>
                </c:pt>
                <c:pt idx="7" formatCode="0">
                  <c:v>20.792079207920001</c:v>
                </c:pt>
                <c:pt idx="8" formatCode="0">
                  <c:v>15.66265060241</c:v>
                </c:pt>
                <c:pt idx="9" formatCode="0">
                  <c:v>15.38461538462</c:v>
                </c:pt>
                <c:pt idx="11" formatCode="0">
                  <c:v>18.390804597700001</c:v>
                </c:pt>
                <c:pt idx="12" formatCode="0">
                  <c:v>14.58333333333</c:v>
                </c:pt>
                <c:pt idx="13" formatCode="0">
                  <c:v>25</c:v>
                </c:pt>
                <c:pt idx="14" formatCode="0">
                  <c:v>22.826086956520001</c:v>
                </c:pt>
                <c:pt idx="15" formatCode="0">
                  <c:v>13.186813186809999</c:v>
                </c:pt>
                <c:pt idx="17" formatCode="0">
                  <c:v>17.92452830189</c:v>
                </c:pt>
                <c:pt idx="18" formatCode="0">
                  <c:v>18.918918918919999</c:v>
                </c:pt>
                <c:pt idx="19" formatCode="0">
                  <c:v>15.55555555556</c:v>
                </c:pt>
                <c:pt idx="21" formatCode="0">
                  <c:v>15.048543689320001</c:v>
                </c:pt>
                <c:pt idx="22" formatCode="0">
                  <c:v>13.63636363636</c:v>
                </c:pt>
                <c:pt idx="23" formatCode="0">
                  <c:v>18.518518518520001</c:v>
                </c:pt>
                <c:pt idx="24" formatCode="0">
                  <c:v>20</c:v>
                </c:pt>
                <c:pt idx="25" formatCode="0">
                  <c:v>22.64150943396</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A1D1-4D18-8DE0-4FA4D3C6B4F1}"/>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7546-4F68-8CFD-3EA516532DC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22.134387351779999</c:v>
                </c:pt>
                <c:pt idx="2" formatCode="0">
                  <c:v>21.538461538459998</c:v>
                </c:pt>
                <c:pt idx="3" formatCode="0">
                  <c:v>26.470588235289998</c:v>
                </c:pt>
                <c:pt idx="4" formatCode="0">
                  <c:v>22.448979591840001</c:v>
                </c:pt>
                <c:pt idx="6" formatCode="0">
                  <c:v>25.480769230770001</c:v>
                </c:pt>
                <c:pt idx="7" formatCode="0">
                  <c:v>18.316831683170001</c:v>
                </c:pt>
                <c:pt idx="8" formatCode="0">
                  <c:v>21.686746987949999</c:v>
                </c:pt>
                <c:pt idx="9" formatCode="0">
                  <c:v>30.769230769229999</c:v>
                </c:pt>
                <c:pt idx="11" formatCode="0">
                  <c:v>22.988505747129999</c:v>
                </c:pt>
                <c:pt idx="12" formatCode="0">
                  <c:v>23.95833333333</c:v>
                </c:pt>
                <c:pt idx="13" formatCode="0">
                  <c:v>19.318181818180001</c:v>
                </c:pt>
                <c:pt idx="14" formatCode="0">
                  <c:v>19.565217391299999</c:v>
                </c:pt>
                <c:pt idx="15" formatCode="0">
                  <c:v>23.07692307692</c:v>
                </c:pt>
                <c:pt idx="17" formatCode="0">
                  <c:v>22.40566037736</c:v>
                </c:pt>
                <c:pt idx="18" formatCode="0">
                  <c:v>16.216216216220001</c:v>
                </c:pt>
                <c:pt idx="19" formatCode="0">
                  <c:v>24.444444444439998</c:v>
                </c:pt>
                <c:pt idx="21" formatCode="0">
                  <c:v>18.44660194175</c:v>
                </c:pt>
                <c:pt idx="22" formatCode="0">
                  <c:v>31.818181818180001</c:v>
                </c:pt>
                <c:pt idx="23" formatCode="0">
                  <c:v>22.222222222220001</c:v>
                </c:pt>
                <c:pt idx="24" formatCode="0">
                  <c:v>18.571428571430001</c:v>
                </c:pt>
                <c:pt idx="25" formatCode="0">
                  <c:v>30.188679245279999</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A1D1-4D18-8DE0-4FA4D3C6B4F1}"/>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4.5454545454549997</c:v>
                </c:pt>
                <c:pt idx="2" formatCode="0">
                  <c:v>4.6153846153850004</c:v>
                </c:pt>
                <c:pt idx="3" formatCode="0">
                  <c:v>2.9411764705880001</c:v>
                </c:pt>
                <c:pt idx="4" formatCode="0">
                  <c:v>4.7619047619049999</c:v>
                </c:pt>
                <c:pt idx="6" formatCode="0">
                  <c:v>3.8461538461539999</c:v>
                </c:pt>
                <c:pt idx="7" formatCode="0">
                  <c:v>5.4455445544550001</c:v>
                </c:pt>
                <c:pt idx="8" formatCode="0">
                  <c:v>2.409638554217</c:v>
                </c:pt>
                <c:pt idx="9" formatCode="0">
                  <c:v>15.38461538462</c:v>
                </c:pt>
                <c:pt idx="11" formatCode="0">
                  <c:v>4.5977011494250002</c:v>
                </c:pt>
                <c:pt idx="12" formatCode="0">
                  <c:v>4.166666666667</c:v>
                </c:pt>
                <c:pt idx="13" formatCode="0">
                  <c:v>2.2727272727269998</c:v>
                </c:pt>
                <c:pt idx="14" formatCode="0">
                  <c:v>6.5217391304349999</c:v>
                </c:pt>
                <c:pt idx="15" formatCode="0">
                  <c:v>5.4945054945049998</c:v>
                </c:pt>
                <c:pt idx="17" formatCode="0">
                  <c:v>4.7169811320750004</c:v>
                </c:pt>
                <c:pt idx="18" formatCode="0">
                  <c:v>8.1081081081080004</c:v>
                </c:pt>
                <c:pt idx="19" formatCode="0">
                  <c:v>0</c:v>
                </c:pt>
                <c:pt idx="21" formatCode="0">
                  <c:v>2.9126213592229999</c:v>
                </c:pt>
                <c:pt idx="22" formatCode="0">
                  <c:v>6.0606060606060002</c:v>
                </c:pt>
                <c:pt idx="23" formatCode="0">
                  <c:v>6.1728395061730001</c:v>
                </c:pt>
                <c:pt idx="24" formatCode="0">
                  <c:v>5.7142857142860004</c:v>
                </c:pt>
                <c:pt idx="25" formatCode="0">
                  <c:v>5.660377358491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A1D1-4D18-8DE0-4FA4D3C6B4F1}"/>
            </c:ext>
          </c:extLst>
        </c:ser>
        <c:dLbls>
          <c:showLegendKey val="0"/>
          <c:showVal val="1"/>
          <c:showCatName val="0"/>
          <c:showSerName val="0"/>
          <c:showPercent val="0"/>
          <c:showBubbleSize val="0"/>
        </c:dLbls>
        <c:gapWidth val="50"/>
        <c:overlap val="100"/>
        <c:axId val="-952403840"/>
        <c:axId val="-819271344"/>
      </c:barChart>
      <c:catAx>
        <c:axId val="-95240384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1344"/>
        <c:crosses val="autoZero"/>
        <c:auto val="1"/>
        <c:lblAlgn val="ctr"/>
        <c:lblOffset val="100"/>
        <c:noMultiLvlLbl val="0"/>
      </c:catAx>
      <c:valAx>
        <c:axId val="-819271344"/>
        <c:scaling>
          <c:orientation val="minMax"/>
          <c:max val="100"/>
          <c:min val="0"/>
        </c:scaling>
        <c:delete val="1"/>
        <c:axPos val="t"/>
        <c:numFmt formatCode="General" sourceLinked="0"/>
        <c:majorTickMark val="out"/>
        <c:minorTickMark val="none"/>
        <c:tickLblPos val="nextTo"/>
        <c:crossAx val="-95240384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dalībai LIAA organizētajās tirdzniecības misijās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E8B5-4BCF-8FE1-C40CDC111596}"/>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8B5-4BCF-8FE1-C40CDC111596}"/>
              </c:ext>
            </c:extLst>
          </c:dPt>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003734827264235"/>
                      <c:h val="7.066624602315788E-2"/>
                    </c:manualLayout>
                  </c15:layout>
                  <c15:dlblFieldTable/>
                  <c15:showDataLabelsRange val="0"/>
                </c:ext>
                <c:ext xmlns:c16="http://schemas.microsoft.com/office/drawing/2014/chart" uri="{C3380CC4-5D6E-409C-BE32-E72D297353CC}">
                  <c16:uniqueId val="{00000002-5ABB-4E42-8A00-CB410D96540C}"/>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219654528478059"/>
                      <c:h val="7.066624602315788E-2"/>
                    </c:manualLayout>
                  </c15:layout>
                  <c15:dlblFieldTable/>
                  <c15:showDataLabelsRange val="0"/>
                </c:ext>
                <c:ext xmlns:c16="http://schemas.microsoft.com/office/drawing/2014/chart" uri="{C3380CC4-5D6E-409C-BE32-E72D297353CC}">
                  <c16:uniqueId val="{00000003-5ABB-4E42-8A00-CB410D96540C}"/>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8.498023715415</c:v>
                </c:pt>
                <c:pt idx="2" formatCode="0.0">
                  <c:v>8.7692307692309992</c:v>
                </c:pt>
                <c:pt idx="3" formatCode="0.0">
                  <c:v>1.4705882352940001</c:v>
                </c:pt>
                <c:pt idx="4" formatCode="0.0">
                  <c:v>9.5238095238099998</c:v>
                </c:pt>
                <c:pt idx="6" formatCode="0.0">
                  <c:v>5.7692307692310001</c:v>
                </c:pt>
                <c:pt idx="7" formatCode="0.0">
                  <c:v>10.39603960396</c:v>
                </c:pt>
                <c:pt idx="8" formatCode="0.0">
                  <c:v>13.855421686750001</c:v>
                </c:pt>
                <c:pt idx="9" formatCode="0.0">
                  <c:v>-11.53846153846</c:v>
                </c:pt>
                <c:pt idx="11" formatCode="0.0">
                  <c:v>6.8965517241379999</c:v>
                </c:pt>
                <c:pt idx="12" formatCode="0.0">
                  <c:v>7.8125</c:v>
                </c:pt>
                <c:pt idx="13" formatCode="0.0">
                  <c:v>6.8181818181820004</c:v>
                </c:pt>
                <c:pt idx="14" formatCode="0.0">
                  <c:v>6.5217391304349999</c:v>
                </c:pt>
                <c:pt idx="15" formatCode="0.0">
                  <c:v>13.73626373626</c:v>
                </c:pt>
                <c:pt idx="17" formatCode="0.0">
                  <c:v>7.547169811321</c:v>
                </c:pt>
                <c:pt idx="18" formatCode="0.0">
                  <c:v>16.216216216220001</c:v>
                </c:pt>
                <c:pt idx="19" formatCode="0.0">
                  <c:v>11.11111111111</c:v>
                </c:pt>
                <c:pt idx="21" formatCode="0.0">
                  <c:v>18.932038834949999</c:v>
                </c:pt>
                <c:pt idx="22" formatCode="0.0">
                  <c:v>-3.7878787878789999</c:v>
                </c:pt>
                <c:pt idx="23" formatCode="0.0">
                  <c:v>5.5555555555560003</c:v>
                </c:pt>
                <c:pt idx="24" formatCode="0.0">
                  <c:v>15.71428571429</c:v>
                </c:pt>
                <c:pt idx="25" formatCode="0.0">
                  <c:v>-14.15094339623</c:v>
                </c:pt>
                <c:pt idx="26" formatCode="0.0">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80048"/>
        <c:axId val="-819272976"/>
      </c:barChart>
      <c:catAx>
        <c:axId val="-819280048"/>
        <c:scaling>
          <c:orientation val="maxMin"/>
        </c:scaling>
        <c:delete val="1"/>
        <c:axPos val="l"/>
        <c:numFmt formatCode="General" sourceLinked="1"/>
        <c:majorTickMark val="out"/>
        <c:minorTickMark val="none"/>
        <c:tickLblPos val="none"/>
        <c:crossAx val="-819272976"/>
        <c:crosses val="autoZero"/>
        <c:auto val="1"/>
        <c:lblAlgn val="ctr"/>
        <c:lblOffset val="0"/>
        <c:noMultiLvlLbl val="0"/>
      </c:catAx>
      <c:valAx>
        <c:axId val="-819272976"/>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8004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AB1-4827-9195-A1258DC68044}"/>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DAB1-4827-9195-A1258DC6804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24.110671936759999</c:v>
                </c:pt>
                <c:pt idx="2" formatCode="0">
                  <c:v>22.769230769229999</c:v>
                </c:pt>
                <c:pt idx="3" formatCode="0">
                  <c:v>20.58823529412</c:v>
                </c:pt>
                <c:pt idx="4" formatCode="0">
                  <c:v>27.891156462590001</c:v>
                </c:pt>
                <c:pt idx="6" formatCode="0">
                  <c:v>25</c:v>
                </c:pt>
                <c:pt idx="7" formatCode="0">
                  <c:v>25.74257425743</c:v>
                </c:pt>
                <c:pt idx="8" formatCode="0">
                  <c:v>19.27710843373</c:v>
                </c:pt>
                <c:pt idx="9" formatCode="0">
                  <c:v>15.38461538462</c:v>
                </c:pt>
                <c:pt idx="11" formatCode="0">
                  <c:v>26.436781609200001</c:v>
                </c:pt>
                <c:pt idx="12" formatCode="0">
                  <c:v>26.04166666667</c:v>
                </c:pt>
                <c:pt idx="13" formatCode="0">
                  <c:v>22.727272727270002</c:v>
                </c:pt>
                <c:pt idx="14" formatCode="0">
                  <c:v>19.565217391299999</c:v>
                </c:pt>
                <c:pt idx="15" formatCode="0">
                  <c:v>24.175824175820001</c:v>
                </c:pt>
                <c:pt idx="17" formatCode="0">
                  <c:v>24.292452830190001</c:v>
                </c:pt>
                <c:pt idx="18" formatCode="0">
                  <c:v>27.027027027030002</c:v>
                </c:pt>
                <c:pt idx="19" formatCode="0">
                  <c:v>20</c:v>
                </c:pt>
                <c:pt idx="21" formatCode="0">
                  <c:v>29.126213592229998</c:v>
                </c:pt>
                <c:pt idx="22" formatCode="0">
                  <c:v>25.75757575758</c:v>
                </c:pt>
                <c:pt idx="23" formatCode="0">
                  <c:v>24.69135802469</c:v>
                </c:pt>
                <c:pt idx="24" formatCode="0">
                  <c:v>21.428571428569999</c:v>
                </c:pt>
                <c:pt idx="25" formatCode="0">
                  <c:v>11.32075471698</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5AF-45ED-8A32-12423F46EC60}"/>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DAB1-4827-9195-A1258DC68044}"/>
                </c:ext>
              </c:extLst>
            </c:dLbl>
            <c:dLbl>
              <c:idx val="1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AB1-4827-9195-A1258DC68044}"/>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DAB1-4827-9195-A1258DC680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29.841897233200001</c:v>
                </c:pt>
                <c:pt idx="2" formatCode="0">
                  <c:v>32.615384615380002</c:v>
                </c:pt>
                <c:pt idx="3" formatCode="0">
                  <c:v>26.470588235289998</c:v>
                </c:pt>
                <c:pt idx="4" formatCode="0">
                  <c:v>24.48979591837</c:v>
                </c:pt>
                <c:pt idx="6" formatCode="0">
                  <c:v>27.403846153850001</c:v>
                </c:pt>
                <c:pt idx="7" formatCode="0">
                  <c:v>27.72277227723</c:v>
                </c:pt>
                <c:pt idx="8" formatCode="0">
                  <c:v>40.963855421689999</c:v>
                </c:pt>
                <c:pt idx="9" formatCode="0">
                  <c:v>30.769230769229999</c:v>
                </c:pt>
                <c:pt idx="11" formatCode="0">
                  <c:v>33.333333333330003</c:v>
                </c:pt>
                <c:pt idx="12" formatCode="0">
                  <c:v>20.83333333333</c:v>
                </c:pt>
                <c:pt idx="13" formatCode="0">
                  <c:v>23.863636363640001</c:v>
                </c:pt>
                <c:pt idx="14" formatCode="0">
                  <c:v>36.956521739129997</c:v>
                </c:pt>
                <c:pt idx="15" formatCode="0">
                  <c:v>36.26373626374</c:v>
                </c:pt>
                <c:pt idx="17" formatCode="0">
                  <c:v>29.245283018870001</c:v>
                </c:pt>
                <c:pt idx="18" formatCode="0">
                  <c:v>35.135135135139997</c:v>
                </c:pt>
                <c:pt idx="19" formatCode="0">
                  <c:v>31.111111111109999</c:v>
                </c:pt>
                <c:pt idx="21" formatCode="0">
                  <c:v>29.611650485439998</c:v>
                </c:pt>
                <c:pt idx="22" formatCode="0">
                  <c:v>21.21212121212</c:v>
                </c:pt>
                <c:pt idx="23" formatCode="0">
                  <c:v>28.395061728400002</c:v>
                </c:pt>
                <c:pt idx="24" formatCode="0">
                  <c:v>30</c:v>
                </c:pt>
                <c:pt idx="25" formatCode="0">
                  <c:v>33.962264150940001</c:v>
                </c:pt>
                <c:pt idx="26" formatCode="0">
                  <c:v>46.666666666669997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65AF-45ED-8A32-12423F46EC60}"/>
            </c:ext>
          </c:extLst>
        </c:ser>
        <c:ser>
          <c:idx val="2"/>
          <c:order val="2"/>
          <c:tx>
            <c:strRef>
              <c:f>Sheet1!$D$1</c:f>
              <c:strCache>
                <c:ptCount val="1"/>
                <c:pt idx="0">
                  <c:v>Drīzāk nenoderīgs</c:v>
                </c:pt>
              </c:strCache>
            </c:strRef>
          </c:tx>
          <c:spPr>
            <a:solidFill>
              <a:srgbClr val="F1AA99"/>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AB1-4827-9195-A1258DC68044}"/>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DAB1-4827-9195-A1258DC6804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18.97233201581</c:v>
                </c:pt>
                <c:pt idx="2" formatCode="0">
                  <c:v>18.461538461540002</c:v>
                </c:pt>
                <c:pt idx="3" formatCode="0">
                  <c:v>20.58823529412</c:v>
                </c:pt>
                <c:pt idx="4" formatCode="0">
                  <c:v>19.72789115646</c:v>
                </c:pt>
                <c:pt idx="6" formatCode="0">
                  <c:v>19.711538461540002</c:v>
                </c:pt>
                <c:pt idx="7" formatCode="0">
                  <c:v>19.801980198020001</c:v>
                </c:pt>
                <c:pt idx="8" formatCode="0">
                  <c:v>12.04819277108</c:v>
                </c:pt>
                <c:pt idx="9" formatCode="0">
                  <c:v>38.461538461540002</c:v>
                </c:pt>
                <c:pt idx="11" formatCode="0">
                  <c:v>14.942528735630001</c:v>
                </c:pt>
                <c:pt idx="12" formatCode="0">
                  <c:v>21.875</c:v>
                </c:pt>
                <c:pt idx="13" formatCode="0">
                  <c:v>27.272727272729998</c:v>
                </c:pt>
                <c:pt idx="14" formatCode="0">
                  <c:v>17.391304347830001</c:v>
                </c:pt>
                <c:pt idx="15" formatCode="0">
                  <c:v>14.28571428571</c:v>
                </c:pt>
                <c:pt idx="17" formatCode="0">
                  <c:v>19.103773584910002</c:v>
                </c:pt>
                <c:pt idx="18" formatCode="0">
                  <c:v>18.918918918919999</c:v>
                </c:pt>
                <c:pt idx="19" formatCode="0">
                  <c:v>17.777777777779999</c:v>
                </c:pt>
                <c:pt idx="21" formatCode="0">
                  <c:v>16.019417475729998</c:v>
                </c:pt>
                <c:pt idx="22" formatCode="0">
                  <c:v>18.181818181819999</c:v>
                </c:pt>
                <c:pt idx="23" formatCode="0">
                  <c:v>27.16049382716</c:v>
                </c:pt>
                <c:pt idx="24" formatCode="0">
                  <c:v>20</c:v>
                </c:pt>
                <c:pt idx="25" formatCode="0">
                  <c:v>16.981132075470001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5AF-45ED-8A32-12423F46EC60}"/>
            </c:ext>
          </c:extLst>
        </c:ser>
        <c:ser>
          <c:idx val="3"/>
          <c:order val="3"/>
          <c:tx>
            <c:strRef>
              <c:f>Sheet1!$E$1</c:f>
              <c:strCache>
                <c:ptCount val="1"/>
                <c:pt idx="0">
                  <c:v>Pilnīgi nenoderīgs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24.50592885375</c:v>
                </c:pt>
                <c:pt idx="2" formatCode="0">
                  <c:v>24</c:v>
                </c:pt>
                <c:pt idx="3" formatCode="0">
                  <c:v>32.352941176469997</c:v>
                </c:pt>
                <c:pt idx="4" formatCode="0">
                  <c:v>23.809523809520002</c:v>
                </c:pt>
                <c:pt idx="6" formatCode="0">
                  <c:v>25</c:v>
                </c:pt>
                <c:pt idx="7" formatCode="0">
                  <c:v>24.25742574257</c:v>
                </c:pt>
                <c:pt idx="8" formatCode="0">
                  <c:v>25.301204819279999</c:v>
                </c:pt>
                <c:pt idx="9" formatCode="0">
                  <c:v>15.38461538462</c:v>
                </c:pt>
                <c:pt idx="11" formatCode="0">
                  <c:v>21.839080459769999</c:v>
                </c:pt>
                <c:pt idx="12" formatCode="0">
                  <c:v>29.16666666667</c:v>
                </c:pt>
                <c:pt idx="13" formatCode="0">
                  <c:v>23.863636363640001</c:v>
                </c:pt>
                <c:pt idx="14" formatCode="0">
                  <c:v>25</c:v>
                </c:pt>
                <c:pt idx="15" formatCode="0">
                  <c:v>23.07692307692</c:v>
                </c:pt>
                <c:pt idx="17" formatCode="0">
                  <c:v>25</c:v>
                </c:pt>
                <c:pt idx="18" formatCode="0">
                  <c:v>13.51351351351</c:v>
                </c:pt>
                <c:pt idx="19" formatCode="0">
                  <c:v>28.888888888890001</c:v>
                </c:pt>
                <c:pt idx="21" formatCode="0">
                  <c:v>22.81553398058</c:v>
                </c:pt>
                <c:pt idx="22" formatCode="0">
                  <c:v>30.303030303029999</c:v>
                </c:pt>
                <c:pt idx="23" formatCode="0">
                  <c:v>18.518518518520001</c:v>
                </c:pt>
                <c:pt idx="24" formatCode="0">
                  <c:v>27.142857142859999</c:v>
                </c:pt>
                <c:pt idx="25" formatCode="0">
                  <c:v>33.962264150940001</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65AF-45ED-8A32-12423F46EC60}"/>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2.5691699604739999</c:v>
                </c:pt>
                <c:pt idx="2" formatCode="0">
                  <c:v>2.1538461538460001</c:v>
                </c:pt>
                <c:pt idx="3" formatCode="0">
                  <c:v>0</c:v>
                </c:pt>
                <c:pt idx="4" formatCode="0">
                  <c:v>4.0816326530609999</c:v>
                </c:pt>
                <c:pt idx="6" formatCode="0">
                  <c:v>2.884615384615</c:v>
                </c:pt>
                <c:pt idx="7" formatCode="0">
                  <c:v>2.4752475247520001</c:v>
                </c:pt>
                <c:pt idx="8" formatCode="0">
                  <c:v>2.409638554217</c:v>
                </c:pt>
                <c:pt idx="9" formatCode="0">
                  <c:v>0</c:v>
                </c:pt>
                <c:pt idx="11" formatCode="0">
                  <c:v>3.4482758620689999</c:v>
                </c:pt>
                <c:pt idx="12" formatCode="0">
                  <c:v>2.083333333333</c:v>
                </c:pt>
                <c:pt idx="13" formatCode="0">
                  <c:v>2.2727272727269998</c:v>
                </c:pt>
                <c:pt idx="14" formatCode="0">
                  <c:v>1.086956521739</c:v>
                </c:pt>
                <c:pt idx="15" formatCode="0">
                  <c:v>2.1978021978019999</c:v>
                </c:pt>
                <c:pt idx="17" formatCode="0">
                  <c:v>2.3584905660379998</c:v>
                </c:pt>
                <c:pt idx="18" formatCode="0">
                  <c:v>5.4054054054050003</c:v>
                </c:pt>
                <c:pt idx="19" formatCode="0">
                  <c:v>2.2222222222219998</c:v>
                </c:pt>
                <c:pt idx="21" formatCode="0">
                  <c:v>2.4271844660189998</c:v>
                </c:pt>
                <c:pt idx="22" formatCode="0">
                  <c:v>4.5454545454549997</c:v>
                </c:pt>
                <c:pt idx="23" formatCode="0">
                  <c:v>1.2345679012349999</c:v>
                </c:pt>
                <c:pt idx="24" formatCode="0">
                  <c:v>1.4285714285710001</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65AF-45ED-8A32-12423F46EC60}"/>
            </c:ext>
          </c:extLst>
        </c:ser>
        <c:dLbls>
          <c:showLegendKey val="0"/>
          <c:showVal val="1"/>
          <c:showCatName val="0"/>
          <c:showSerName val="0"/>
          <c:showPercent val="0"/>
          <c:showBubbleSize val="0"/>
        </c:dLbls>
        <c:gapWidth val="50"/>
        <c:overlap val="100"/>
        <c:axId val="-819281136"/>
        <c:axId val="-819277328"/>
      </c:barChart>
      <c:catAx>
        <c:axId val="-8192811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7328"/>
        <c:crosses val="autoZero"/>
        <c:auto val="1"/>
        <c:lblAlgn val="ctr"/>
        <c:lblOffset val="100"/>
        <c:noMultiLvlLbl val="0"/>
      </c:catAx>
      <c:valAx>
        <c:axId val="-819277328"/>
        <c:scaling>
          <c:orientation val="minMax"/>
          <c:max val="100"/>
          <c:min val="0"/>
        </c:scaling>
        <c:delete val="1"/>
        <c:axPos val="t"/>
        <c:numFmt formatCode="General" sourceLinked="0"/>
        <c:majorTickMark val="out"/>
        <c:minorTickMark val="none"/>
        <c:tickLblPos val="nextTo"/>
        <c:crossAx val="-819281136"/>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tirgus pētījumu izstrādei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B5D-4424-9F7C-B7B02447EE78}"/>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B5D-4424-9F7C-B7B02447EE78}"/>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5.0395256916999998</c:v>
                </c:pt>
                <c:pt idx="2" formatCode="0.0">
                  <c:v>5.8461538461540004</c:v>
                </c:pt>
                <c:pt idx="3" formatCode="0.0">
                  <c:v>-8.8235294117649996</c:v>
                </c:pt>
                <c:pt idx="4" formatCode="0.0">
                  <c:v>6.4625850340140003</c:v>
                </c:pt>
                <c:pt idx="6" formatCode="0.0">
                  <c:v>3.8461538461539999</c:v>
                </c:pt>
                <c:pt idx="7" formatCode="0.0">
                  <c:v>5.4455445544550001</c:v>
                </c:pt>
                <c:pt idx="8" formatCode="0.0">
                  <c:v>8.4337349397590007</c:v>
                </c:pt>
                <c:pt idx="9" formatCode="0.0">
                  <c:v>-3.8461538461539999</c:v>
                </c:pt>
                <c:pt idx="11" formatCode="0.0">
                  <c:v>13.79310344828</c:v>
                </c:pt>
                <c:pt idx="12" formatCode="0.0">
                  <c:v>-3.645833333333</c:v>
                </c:pt>
                <c:pt idx="13" formatCode="0.0">
                  <c:v>-2.8409090909089998</c:v>
                </c:pt>
                <c:pt idx="14" formatCode="0.0">
                  <c:v>4.3478260869570002</c:v>
                </c:pt>
                <c:pt idx="15" formatCode="0.0">
                  <c:v>12.08791208791</c:v>
                </c:pt>
                <c:pt idx="17" formatCode="0.0">
                  <c:v>4.36320754717</c:v>
                </c:pt>
                <c:pt idx="18" formatCode="0.0">
                  <c:v>21.621621621620001</c:v>
                </c:pt>
                <c:pt idx="19" formatCode="0.0">
                  <c:v>-2.2222222222219998</c:v>
                </c:pt>
                <c:pt idx="21" formatCode="0.0">
                  <c:v>13.1067961165</c:v>
                </c:pt>
                <c:pt idx="22" formatCode="0.0">
                  <c:v>-3.0303030303030001</c:v>
                </c:pt>
                <c:pt idx="23" formatCode="0.0">
                  <c:v>6.79012345679</c:v>
                </c:pt>
                <c:pt idx="24" formatCode="0.0">
                  <c:v>-0.71428571428569998</c:v>
                </c:pt>
                <c:pt idx="25" formatCode="0.0">
                  <c:v>-14.15094339623</c:v>
                </c:pt>
                <c:pt idx="26" formatCode="0.0">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73520"/>
        <c:axId val="-819268624"/>
      </c:barChart>
      <c:catAx>
        <c:axId val="-819273520"/>
        <c:scaling>
          <c:orientation val="maxMin"/>
        </c:scaling>
        <c:delete val="1"/>
        <c:axPos val="l"/>
        <c:numFmt formatCode="General" sourceLinked="1"/>
        <c:majorTickMark val="out"/>
        <c:minorTickMark val="none"/>
        <c:tickLblPos val="none"/>
        <c:crossAx val="-819268624"/>
        <c:crosses val="autoZero"/>
        <c:auto val="1"/>
        <c:lblAlgn val="ctr"/>
        <c:lblOffset val="0"/>
        <c:noMultiLvlLbl val="0"/>
      </c:catAx>
      <c:valAx>
        <c:axId val="-819268624"/>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73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B57D-4159-A15A-D3FE4DF93DCD}"/>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B57D-4159-A15A-D3FE4DF93DC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22.92490118577</c:v>
                </c:pt>
                <c:pt idx="2" formatCode="0">
                  <c:v>24.615384615380002</c:v>
                </c:pt>
                <c:pt idx="3" formatCode="0">
                  <c:v>20.58823529412</c:v>
                </c:pt>
                <c:pt idx="4" formatCode="0">
                  <c:v>19.72789115646</c:v>
                </c:pt>
                <c:pt idx="6" formatCode="0">
                  <c:v>19.711538461540002</c:v>
                </c:pt>
                <c:pt idx="7" formatCode="0">
                  <c:v>22.77227722772</c:v>
                </c:pt>
                <c:pt idx="8" formatCode="0">
                  <c:v>27.71084337349</c:v>
                </c:pt>
                <c:pt idx="9" formatCode="0">
                  <c:v>46.153846153849997</c:v>
                </c:pt>
                <c:pt idx="11" formatCode="0">
                  <c:v>17.241379310340001</c:v>
                </c:pt>
                <c:pt idx="12" formatCode="0">
                  <c:v>16.66666666667</c:v>
                </c:pt>
                <c:pt idx="13" formatCode="0">
                  <c:v>27.272727272729998</c:v>
                </c:pt>
                <c:pt idx="14" formatCode="0">
                  <c:v>23.913043478260001</c:v>
                </c:pt>
                <c:pt idx="15" formatCode="0">
                  <c:v>31.86813186813</c:v>
                </c:pt>
                <c:pt idx="17" formatCode="0">
                  <c:v>22.16981132075</c:v>
                </c:pt>
                <c:pt idx="18" formatCode="0">
                  <c:v>29.72972972973</c:v>
                </c:pt>
                <c:pt idx="19" formatCode="0">
                  <c:v>24.444444444439998</c:v>
                </c:pt>
                <c:pt idx="21" formatCode="0">
                  <c:v>24.271844660189998</c:v>
                </c:pt>
                <c:pt idx="22" formatCode="0">
                  <c:v>25.75757575758</c:v>
                </c:pt>
                <c:pt idx="23" formatCode="0">
                  <c:v>19.753086419750002</c:v>
                </c:pt>
                <c:pt idx="24" formatCode="0">
                  <c:v>21.428571428569999</c:v>
                </c:pt>
                <c:pt idx="25" formatCode="0">
                  <c:v>18.867924528300001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2AC-45F9-9F7C-4A9082554263}"/>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B57D-4159-A15A-D3FE4DF93DCD}"/>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B57D-4159-A15A-D3FE4DF93DC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B57D-4159-A15A-D3FE4DF93DCD}"/>
                </c:ext>
              </c:extLst>
            </c:dLbl>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B57D-4159-A15A-D3FE4DF93DC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B57D-4159-A15A-D3FE4DF93DC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26.086956521739999</c:v>
                </c:pt>
                <c:pt idx="2" formatCode="0">
                  <c:v>27.07692307692</c:v>
                </c:pt>
                <c:pt idx="3" formatCode="0">
                  <c:v>29.41176470588</c:v>
                </c:pt>
                <c:pt idx="4" formatCode="0">
                  <c:v>23.129251700680001</c:v>
                </c:pt>
                <c:pt idx="6" formatCode="0">
                  <c:v>19.230769230770001</c:v>
                </c:pt>
                <c:pt idx="7" formatCode="0">
                  <c:v>29.702970297029999</c:v>
                </c:pt>
                <c:pt idx="8" formatCode="0">
                  <c:v>34.939759036140003</c:v>
                </c:pt>
                <c:pt idx="9" formatCode="0">
                  <c:v>23.07692307692</c:v>
                </c:pt>
                <c:pt idx="11" formatCode="0">
                  <c:v>18.390804597700001</c:v>
                </c:pt>
                <c:pt idx="12" formatCode="0">
                  <c:v>19.79166666667</c:v>
                </c:pt>
                <c:pt idx="13" formatCode="0">
                  <c:v>22.727272727270002</c:v>
                </c:pt>
                <c:pt idx="14" formatCode="0">
                  <c:v>31.521739130429999</c:v>
                </c:pt>
                <c:pt idx="15" formatCode="0">
                  <c:v>32.967032967030001</c:v>
                </c:pt>
                <c:pt idx="17" formatCode="0">
                  <c:v>24.292452830190001</c:v>
                </c:pt>
                <c:pt idx="18" formatCode="0">
                  <c:v>35.135135135139997</c:v>
                </c:pt>
                <c:pt idx="19" formatCode="0">
                  <c:v>35.555555555559998</c:v>
                </c:pt>
                <c:pt idx="21" formatCode="0">
                  <c:v>22.33009708738</c:v>
                </c:pt>
                <c:pt idx="22" formatCode="0">
                  <c:v>15.15151515152</c:v>
                </c:pt>
                <c:pt idx="23" formatCode="0">
                  <c:v>34.567901234570002</c:v>
                </c:pt>
                <c:pt idx="24" formatCode="0">
                  <c:v>35.71428571429</c:v>
                </c:pt>
                <c:pt idx="25" formatCode="0">
                  <c:v>24.52830188679</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2AC-45F9-9F7C-4A9082554263}"/>
            </c:ext>
          </c:extLst>
        </c:ser>
        <c:ser>
          <c:idx val="2"/>
          <c:order val="2"/>
          <c:tx>
            <c:strRef>
              <c:f>Sheet1!$D$1</c:f>
              <c:strCache>
                <c:ptCount val="1"/>
                <c:pt idx="0">
                  <c:v>Drīzāk nenoderīgs</c:v>
                </c:pt>
              </c:strCache>
            </c:strRef>
          </c:tx>
          <c:spPr>
            <a:solidFill>
              <a:srgbClr val="F1AA99"/>
            </a:solidFill>
            <a:ln>
              <a:noFill/>
            </a:ln>
            <a:effectLst/>
          </c:spPr>
          <c:invertIfNegative val="0"/>
          <c:dLbls>
            <c:dLbl>
              <c:idx val="1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B57D-4159-A15A-D3FE4DF93DC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14.624505928850001</c:v>
                </c:pt>
                <c:pt idx="2" formatCode="0">
                  <c:v>15.07692307692</c:v>
                </c:pt>
                <c:pt idx="3" formatCode="0">
                  <c:v>17.647058823529999</c:v>
                </c:pt>
                <c:pt idx="4" formatCode="0">
                  <c:v>12.925170068030001</c:v>
                </c:pt>
                <c:pt idx="6" formatCode="0">
                  <c:v>15.38461538462</c:v>
                </c:pt>
                <c:pt idx="7" formatCode="0">
                  <c:v>16.336633663370002</c:v>
                </c:pt>
                <c:pt idx="8" formatCode="0">
                  <c:v>9.638554216867</c:v>
                </c:pt>
                <c:pt idx="9" formatCode="0">
                  <c:v>7.6923076923079998</c:v>
                </c:pt>
                <c:pt idx="11" formatCode="0">
                  <c:v>11.494252873560001</c:v>
                </c:pt>
                <c:pt idx="12" formatCode="0">
                  <c:v>22.91666666667</c:v>
                </c:pt>
                <c:pt idx="13" formatCode="0">
                  <c:v>18.181818181819999</c:v>
                </c:pt>
                <c:pt idx="14" formatCode="0">
                  <c:v>11.95652173913</c:v>
                </c:pt>
                <c:pt idx="15" formatCode="0">
                  <c:v>8.7912087912089998</c:v>
                </c:pt>
                <c:pt idx="17" formatCode="0">
                  <c:v>15.566037735849999</c:v>
                </c:pt>
                <c:pt idx="18" formatCode="0">
                  <c:v>10.810810810810001</c:v>
                </c:pt>
                <c:pt idx="19" formatCode="0">
                  <c:v>8.8888888888889994</c:v>
                </c:pt>
                <c:pt idx="21" formatCode="0">
                  <c:v>15.048543689320001</c:v>
                </c:pt>
                <c:pt idx="22" formatCode="0">
                  <c:v>18.181818181819999</c:v>
                </c:pt>
                <c:pt idx="23" formatCode="0">
                  <c:v>16.049382716050001</c:v>
                </c:pt>
                <c:pt idx="24" formatCode="0">
                  <c:v>12.857142857139999</c:v>
                </c:pt>
                <c:pt idx="25" formatCode="0">
                  <c:v>9.4339622641510008</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2AC-45F9-9F7C-4A9082554263}"/>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B57D-4159-A15A-D3FE4DF93DCD}"/>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B57D-4159-A15A-D3FE4DF93DCD}"/>
                </c:ext>
              </c:extLst>
            </c:dLbl>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B57D-4159-A15A-D3FE4DF93DCD}"/>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B57D-4159-A15A-D3FE4DF93DCD}"/>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C-B57D-4159-A15A-D3FE4DF93DC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23.913043478260001</c:v>
                </c:pt>
                <c:pt idx="2" formatCode="0">
                  <c:v>20.615384615380002</c:v>
                </c:pt>
                <c:pt idx="3" formatCode="0">
                  <c:v>26.470588235289998</c:v>
                </c:pt>
                <c:pt idx="4" formatCode="0">
                  <c:v>30.61224489796</c:v>
                </c:pt>
                <c:pt idx="6" formatCode="0">
                  <c:v>32.211538461540002</c:v>
                </c:pt>
                <c:pt idx="7" formatCode="0">
                  <c:v>18.811881188120001</c:v>
                </c:pt>
                <c:pt idx="8" formatCode="0">
                  <c:v>16.867469879520002</c:v>
                </c:pt>
                <c:pt idx="9" formatCode="0">
                  <c:v>15.38461538462</c:v>
                </c:pt>
                <c:pt idx="11" formatCode="0">
                  <c:v>39.080459770109996</c:v>
                </c:pt>
                <c:pt idx="12" formatCode="0">
                  <c:v>26.04166666667</c:v>
                </c:pt>
                <c:pt idx="13" formatCode="0">
                  <c:v>18.181818181819999</c:v>
                </c:pt>
                <c:pt idx="14" formatCode="0">
                  <c:v>21.739130434780002</c:v>
                </c:pt>
                <c:pt idx="15" formatCode="0">
                  <c:v>18.681318681320001</c:v>
                </c:pt>
                <c:pt idx="17" formatCode="0">
                  <c:v>24.52830188679</c:v>
                </c:pt>
                <c:pt idx="18" formatCode="0">
                  <c:v>24.324324324319999</c:v>
                </c:pt>
                <c:pt idx="19" formatCode="0">
                  <c:v>17.777777777779999</c:v>
                </c:pt>
                <c:pt idx="21" formatCode="0">
                  <c:v>26.69902912621</c:v>
                </c:pt>
                <c:pt idx="22" formatCode="0">
                  <c:v>25.75757575758</c:v>
                </c:pt>
                <c:pt idx="23" formatCode="0">
                  <c:v>16.049382716050001</c:v>
                </c:pt>
                <c:pt idx="24" formatCode="0">
                  <c:v>18.571428571430001</c:v>
                </c:pt>
                <c:pt idx="25" formatCode="0">
                  <c:v>32.07547169811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2AC-45F9-9F7C-4A9082554263}"/>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D-B57D-4159-A15A-D3FE4DF93DC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12.450592885380001</c:v>
                </c:pt>
                <c:pt idx="2" formatCode="0">
                  <c:v>12.61538461538</c:v>
                </c:pt>
                <c:pt idx="3" formatCode="0">
                  <c:v>5.8823529411760003</c:v>
                </c:pt>
                <c:pt idx="4" formatCode="0">
                  <c:v>13.60544217687</c:v>
                </c:pt>
                <c:pt idx="6" formatCode="0">
                  <c:v>13.46153846154</c:v>
                </c:pt>
                <c:pt idx="7" formatCode="0">
                  <c:v>12.37623762376</c:v>
                </c:pt>
                <c:pt idx="8" formatCode="0">
                  <c:v>10.84337349398</c:v>
                </c:pt>
                <c:pt idx="9" formatCode="0">
                  <c:v>7.6923076923079998</c:v>
                </c:pt>
                <c:pt idx="11" formatCode="0">
                  <c:v>13.79310344828</c:v>
                </c:pt>
                <c:pt idx="12" formatCode="0">
                  <c:v>14.58333333333</c:v>
                </c:pt>
                <c:pt idx="13" formatCode="0">
                  <c:v>13.63636363636</c:v>
                </c:pt>
                <c:pt idx="14" formatCode="0">
                  <c:v>10.869565217390001</c:v>
                </c:pt>
                <c:pt idx="15" formatCode="0">
                  <c:v>7.6923076923079998</c:v>
                </c:pt>
                <c:pt idx="17" formatCode="0">
                  <c:v>13.443396226420001</c:v>
                </c:pt>
                <c:pt idx="18" formatCode="0">
                  <c:v>0</c:v>
                </c:pt>
                <c:pt idx="19" formatCode="0">
                  <c:v>13.33333333333</c:v>
                </c:pt>
                <c:pt idx="21" formatCode="0">
                  <c:v>11.650485436889999</c:v>
                </c:pt>
                <c:pt idx="22" formatCode="0">
                  <c:v>15.15151515152</c:v>
                </c:pt>
                <c:pt idx="23" formatCode="0">
                  <c:v>13.58024691358</c:v>
                </c:pt>
                <c:pt idx="24" formatCode="0">
                  <c:v>11.428571428570001</c:v>
                </c:pt>
                <c:pt idx="25" formatCode="0">
                  <c:v>15.09433962264</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92AC-45F9-9F7C-4A9082554263}"/>
            </c:ext>
          </c:extLst>
        </c:ser>
        <c:dLbls>
          <c:showLegendKey val="0"/>
          <c:showVal val="1"/>
          <c:showCatName val="0"/>
          <c:showSerName val="0"/>
          <c:showPercent val="0"/>
          <c:showBubbleSize val="0"/>
        </c:dLbls>
        <c:gapWidth val="50"/>
        <c:overlap val="100"/>
        <c:axId val="-819281680"/>
        <c:axId val="-819275696"/>
      </c:barChart>
      <c:catAx>
        <c:axId val="-8192816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5696"/>
        <c:crosses val="autoZero"/>
        <c:auto val="1"/>
        <c:lblAlgn val="ctr"/>
        <c:lblOffset val="100"/>
        <c:noMultiLvlLbl val="0"/>
      </c:catAx>
      <c:valAx>
        <c:axId val="-819275696"/>
        <c:scaling>
          <c:orientation val="minMax"/>
          <c:max val="100"/>
          <c:min val="0"/>
        </c:scaling>
        <c:delete val="1"/>
        <c:axPos val="t"/>
        <c:numFmt formatCode="General" sourceLinked="0"/>
        <c:majorTickMark val="out"/>
        <c:minorTickMark val="none"/>
        <c:tickLblPos val="nextTo"/>
        <c:crossAx val="-81928168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Zaļā koridora atbalsts investīciju projektu realizēšanā</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BB5-403B-BA47-4C822BBCFF0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BB5-403B-BA47-4C822BBCFF0F}"/>
              </c:ext>
            </c:extLst>
          </c:dPt>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253034547152194"/>
                      <c:h val="7.066624602315788E-2"/>
                    </c:manualLayout>
                  </c15:layout>
                  <c15:dlblFieldTable/>
                  <c15:showDataLabelsRange val="0"/>
                </c:ext>
                <c:ext xmlns:c16="http://schemas.microsoft.com/office/drawing/2014/chart" uri="{C3380CC4-5D6E-409C-BE32-E72D297353CC}">
                  <c16:uniqueId val="{00000002-949D-49BC-96F4-6B87D5E651A3}"/>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549813626237898"/>
                      <c:h val="7.066624602315788E-2"/>
                    </c:manualLayout>
                  </c15:layout>
                  <c15:dlblFieldTable/>
                  <c15:showDataLabelsRange val="0"/>
                </c:ext>
                <c:ext xmlns:c16="http://schemas.microsoft.com/office/drawing/2014/chart" uri="{C3380CC4-5D6E-409C-BE32-E72D297353CC}">
                  <c16:uniqueId val="{00000003-949D-49BC-96F4-6B87D5E651A3}"/>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219654528478059"/>
                      <c:h val="7.066624602315788E-2"/>
                    </c:manualLayout>
                  </c15:layout>
                  <c15:dlblFieldTable/>
                  <c15:showDataLabelsRange val="0"/>
                </c:ext>
                <c:ext xmlns:c16="http://schemas.microsoft.com/office/drawing/2014/chart" uri="{C3380CC4-5D6E-409C-BE32-E72D297353CC}">
                  <c16:uniqueId val="{00000004-949D-49BC-96F4-6B87D5E651A3}"/>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5"/>
                      <c:h val="7.066624602315788E-2"/>
                    </c:manualLayout>
                  </c15:layout>
                  <c15:dlblFieldTable/>
                  <c15:showDataLabelsRange val="0"/>
                </c:ext>
                <c:ext xmlns:c16="http://schemas.microsoft.com/office/drawing/2014/chart" uri="{C3380CC4-5D6E-409C-BE32-E72D297353CC}">
                  <c16:uniqueId val="{00000005-949D-49BC-96F4-6B87D5E651A3}"/>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219654528478059"/>
                      <c:h val="7.066624602315788E-2"/>
                    </c:manualLayout>
                  </c15:layout>
                  <c15:dlblFieldTable/>
                  <c15:showDataLabelsRange val="0"/>
                </c:ext>
                <c:ext xmlns:c16="http://schemas.microsoft.com/office/drawing/2014/chart" uri="{C3380CC4-5D6E-409C-BE32-E72D297353CC}">
                  <c16:uniqueId val="{00000006-949D-49BC-96F4-6B87D5E651A3}"/>
                </c:ext>
              </c:extLst>
            </c:dLbl>
            <c:dLbl>
              <c:idx val="1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721055088702147"/>
                      <c:h val="7.066624602315788E-2"/>
                    </c:manualLayout>
                  </c15:layout>
                  <c15:dlblFieldTable/>
                  <c15:showDataLabelsRange val="0"/>
                </c:ext>
                <c:ext xmlns:c16="http://schemas.microsoft.com/office/drawing/2014/chart" uri="{C3380CC4-5D6E-409C-BE32-E72D297353CC}">
                  <c16:uniqueId val="{00000007-949D-49BC-96F4-6B87D5E651A3}"/>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587301587301582"/>
                      <c:h val="7.066624602315788E-2"/>
                    </c:manualLayout>
                  </c15:layout>
                  <c15:dlblFieldTable/>
                  <c15:showDataLabelsRange val="0"/>
                </c:ext>
                <c:ext xmlns:c16="http://schemas.microsoft.com/office/drawing/2014/chart" uri="{C3380CC4-5D6E-409C-BE32-E72D297353CC}">
                  <c16:uniqueId val="{00000008-949D-49BC-96F4-6B87D5E651A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4.7430830039530001</c:v>
                </c:pt>
                <c:pt idx="2" formatCode="0.0">
                  <c:v>10</c:v>
                </c:pt>
                <c:pt idx="3" formatCode="0.0">
                  <c:v>0</c:v>
                </c:pt>
                <c:pt idx="4" formatCode="0.0">
                  <c:v>-5.7823129251700003</c:v>
                </c:pt>
                <c:pt idx="6" formatCode="0.0">
                  <c:v>-10.57692307692</c:v>
                </c:pt>
                <c:pt idx="7" formatCode="0.0">
                  <c:v>10.643564356440001</c:v>
                </c:pt>
                <c:pt idx="8" formatCode="0.0">
                  <c:v>23.49397590361</c:v>
                </c:pt>
                <c:pt idx="9" formatCode="0.0">
                  <c:v>38.461538461540002</c:v>
                </c:pt>
                <c:pt idx="11" formatCode="0.0">
                  <c:v>-18.390804597700001</c:v>
                </c:pt>
                <c:pt idx="12" formatCode="0.0">
                  <c:v>-10.9375</c:v>
                </c:pt>
                <c:pt idx="13" formatCode="0.0">
                  <c:v>11.36363636364</c:v>
                </c:pt>
                <c:pt idx="14" formatCode="0.0">
                  <c:v>11.95652173913</c:v>
                </c:pt>
                <c:pt idx="15" formatCode="0.0">
                  <c:v>25.274725274729999</c:v>
                </c:pt>
                <c:pt idx="17" formatCode="0.0">
                  <c:v>2.0047169811319998</c:v>
                </c:pt>
                <c:pt idx="18" formatCode="0.0">
                  <c:v>17.567567567569998</c:v>
                </c:pt>
                <c:pt idx="19" formatCode="0.0">
                  <c:v>20</c:v>
                </c:pt>
                <c:pt idx="21" formatCode="0.0">
                  <c:v>1.21359223301</c:v>
                </c:pt>
                <c:pt idx="22" formatCode="0.0">
                  <c:v>-1.5151515151520001</c:v>
                </c:pt>
                <c:pt idx="23" formatCode="0.0">
                  <c:v>12.962962962960001</c:v>
                </c:pt>
                <c:pt idx="24" formatCode="0.0">
                  <c:v>14.28571428571</c:v>
                </c:pt>
                <c:pt idx="25" formatCode="0.0">
                  <c:v>-5.660377358491</c:v>
                </c:pt>
                <c:pt idx="26" formatCode="0.0">
                  <c:v>16.66666666667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31356224"/>
        <c:axId val="-831355680"/>
      </c:barChart>
      <c:catAx>
        <c:axId val="-831356224"/>
        <c:scaling>
          <c:orientation val="maxMin"/>
        </c:scaling>
        <c:delete val="1"/>
        <c:axPos val="l"/>
        <c:numFmt formatCode="General" sourceLinked="1"/>
        <c:majorTickMark val="out"/>
        <c:minorTickMark val="none"/>
        <c:tickLblPos val="none"/>
        <c:crossAx val="-831355680"/>
        <c:crosses val="autoZero"/>
        <c:auto val="1"/>
        <c:lblAlgn val="ctr"/>
        <c:lblOffset val="0"/>
        <c:noMultiLvlLbl val="0"/>
      </c:catAx>
      <c:valAx>
        <c:axId val="-831355680"/>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3135622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76293776352988"/>
          <c:y val="6.7075082085701537E-2"/>
          <c:w val="0.52070035691498229"/>
          <c:h val="0.92580534818058657"/>
        </c:manualLayout>
      </c:layout>
      <c:barChart>
        <c:barDir val="bar"/>
        <c:grouping val="stacked"/>
        <c:varyColors val="0"/>
        <c:ser>
          <c:idx val="0"/>
          <c:order val="0"/>
          <c:tx>
            <c:strRef>
              <c:f>Sheet1!$B$1</c:f>
              <c:strCache>
                <c:ptCount val="1"/>
                <c:pt idx="0">
                  <c:v>Esmu labi informēts/-a </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Visi respondenti, n=506</c:v>
                </c:pt>
                <c:pt idx="1">
                  <c:v>IZMANTOTIE INFORMĀCIJAS AVOTI PAR UZŅĒMĒJDARBĪBAS JAUTĀJUMIEM</c:v>
                </c:pt>
                <c:pt idx="2">
                  <c:v>LTV1, n=151</c:v>
                </c:pt>
                <c:pt idx="3">
                  <c:v>TV3, n=102</c:v>
                </c:pt>
                <c:pt idx="4">
                  <c:v>TV 24, n=82</c:v>
                </c:pt>
                <c:pt idx="5">
                  <c:v>Žurnāls “Ir”, n=81</c:v>
                </c:pt>
                <c:pt idx="6">
                  <c:v>Laikraksts Diena, n=38*</c:v>
                </c:pt>
                <c:pt idx="7">
                  <c:v>Laikraksts Latvijas avīze, n=37*</c:v>
                </c:pt>
                <c:pt idx="8">
                  <c:v>Žurnāls Dienas Bizness, n=175</c:v>
                </c:pt>
                <c:pt idx="9">
                  <c:v>Delfi, n=258</c:v>
                </c:pt>
                <c:pt idx="10">
                  <c:v>Tvnet, n=162</c:v>
                </c:pt>
                <c:pt idx="11">
                  <c:v>LSM.LV, n=186</c:v>
                </c:pt>
                <c:pt idx="12">
                  <c:v>Latvijas radio 1 kanāls, n=145</c:v>
                </c:pt>
                <c:pt idx="13">
                  <c:v>Latvijas radio 4 kanāls, n=26**</c:v>
                </c:pt>
                <c:pt idx="14">
                  <c:v>Re:TV, n=72</c:v>
                </c:pt>
                <c:pt idx="15">
                  <c:v>TV 360, n=41*</c:v>
                </c:pt>
                <c:pt idx="16">
                  <c:v>Nevienā no šiem, n=72</c:v>
                </c:pt>
              </c:strCache>
            </c:strRef>
          </c:cat>
          <c:val>
            <c:numRef>
              <c:f>Sheet1!$B$2:$B$18</c:f>
              <c:numCache>
                <c:formatCode>General</c:formatCode>
                <c:ptCount val="17"/>
                <c:pt idx="0" formatCode="0">
                  <c:v>17.98418972332</c:v>
                </c:pt>
                <c:pt idx="2" formatCode="0">
                  <c:v>17.218543046360001</c:v>
                </c:pt>
                <c:pt idx="3" formatCode="0">
                  <c:v>18.627450980390002</c:v>
                </c:pt>
                <c:pt idx="4" formatCode="0">
                  <c:v>19.51219512195</c:v>
                </c:pt>
                <c:pt idx="5" formatCode="0">
                  <c:v>17.283950617279999</c:v>
                </c:pt>
                <c:pt idx="6" formatCode="0">
                  <c:v>18.42105263158</c:v>
                </c:pt>
                <c:pt idx="7" formatCode="0">
                  <c:v>8.1081081081080004</c:v>
                </c:pt>
                <c:pt idx="8" formatCode="0">
                  <c:v>18.857142857140001</c:v>
                </c:pt>
                <c:pt idx="9" formatCode="0">
                  <c:v>16.66666666667</c:v>
                </c:pt>
                <c:pt idx="10" formatCode="0">
                  <c:v>21.604938271599998</c:v>
                </c:pt>
                <c:pt idx="11" formatCode="0">
                  <c:v>18.81720430108</c:v>
                </c:pt>
                <c:pt idx="12" formatCode="0">
                  <c:v>15.1724137931</c:v>
                </c:pt>
                <c:pt idx="13" formatCode="0">
                  <c:v>19.230769230770001</c:v>
                </c:pt>
                <c:pt idx="14" formatCode="0">
                  <c:v>16.66666666667</c:v>
                </c:pt>
                <c:pt idx="15" formatCode="0">
                  <c:v>24.390243902440002</c:v>
                </c:pt>
                <c:pt idx="16" formatCode="0">
                  <c:v>25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4B3-4A02-B4FC-5EB220C13D14}"/>
            </c:ext>
          </c:extLst>
        </c:ser>
        <c:ser>
          <c:idx val="1"/>
          <c:order val="1"/>
          <c:tx>
            <c:strRef>
              <c:f>Sheet1!$C$1</c:f>
              <c:strCache>
                <c:ptCount val="1"/>
                <c:pt idx="0">
                  <c:v>Kopumā esmu informēts/-a, tomēr ir arī neskaidri jautājumi </c:v>
                </c:pt>
              </c:strCache>
            </c:strRef>
          </c:tx>
          <c:spPr>
            <a:solidFill>
              <a:schemeClr val="accent2"/>
            </a:solidFill>
            <a:ln>
              <a:noFill/>
            </a:ln>
            <a:effectLst/>
          </c:spPr>
          <c:invertIfNegative val="0"/>
          <c:dLbls>
            <c:dLbl>
              <c:idx val="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404C-45CF-850D-CA315A9B84DA}"/>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404C-45CF-850D-CA315A9B84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Visi respondenti, n=506</c:v>
                </c:pt>
                <c:pt idx="1">
                  <c:v>IZMANTOTIE INFORMĀCIJAS AVOTI PAR UZŅĒMĒJDARBĪBAS JAUTĀJUMIEM</c:v>
                </c:pt>
                <c:pt idx="2">
                  <c:v>LTV1, n=151</c:v>
                </c:pt>
                <c:pt idx="3">
                  <c:v>TV3, n=102</c:v>
                </c:pt>
                <c:pt idx="4">
                  <c:v>TV 24, n=82</c:v>
                </c:pt>
                <c:pt idx="5">
                  <c:v>Žurnāls “Ir”, n=81</c:v>
                </c:pt>
                <c:pt idx="6">
                  <c:v>Laikraksts Diena, n=38*</c:v>
                </c:pt>
                <c:pt idx="7">
                  <c:v>Laikraksts Latvijas avīze, n=37*</c:v>
                </c:pt>
                <c:pt idx="8">
                  <c:v>Žurnāls Dienas Bizness, n=175</c:v>
                </c:pt>
                <c:pt idx="9">
                  <c:v>Delfi, n=258</c:v>
                </c:pt>
                <c:pt idx="10">
                  <c:v>Tvnet, n=162</c:v>
                </c:pt>
                <c:pt idx="11">
                  <c:v>LSM.LV, n=186</c:v>
                </c:pt>
                <c:pt idx="12">
                  <c:v>Latvijas radio 1 kanāls, n=145</c:v>
                </c:pt>
                <c:pt idx="13">
                  <c:v>Latvijas radio 4 kanāls, n=26**</c:v>
                </c:pt>
                <c:pt idx="14">
                  <c:v>Re:TV, n=72</c:v>
                </c:pt>
                <c:pt idx="15">
                  <c:v>TV 360, n=41*</c:v>
                </c:pt>
                <c:pt idx="16">
                  <c:v>Nevienā no šiem, n=72</c:v>
                </c:pt>
              </c:strCache>
            </c:strRef>
          </c:cat>
          <c:val>
            <c:numRef>
              <c:f>Sheet1!$C$2:$C$18</c:f>
              <c:numCache>
                <c:formatCode>General</c:formatCode>
                <c:ptCount val="17"/>
                <c:pt idx="0" formatCode="0">
                  <c:v>28.458498023720001</c:v>
                </c:pt>
                <c:pt idx="2" formatCode="0">
                  <c:v>29.139072847680001</c:v>
                </c:pt>
                <c:pt idx="3" formatCode="0">
                  <c:v>28.431372549020001</c:v>
                </c:pt>
                <c:pt idx="4" formatCode="0">
                  <c:v>24.390243902440002</c:v>
                </c:pt>
                <c:pt idx="5" formatCode="0">
                  <c:v>48.14814814815</c:v>
                </c:pt>
                <c:pt idx="6" formatCode="0">
                  <c:v>28.947368421050001</c:v>
                </c:pt>
                <c:pt idx="7" formatCode="0">
                  <c:v>24.324324324319999</c:v>
                </c:pt>
                <c:pt idx="8" formatCode="0">
                  <c:v>34.857142857139998</c:v>
                </c:pt>
                <c:pt idx="9" formatCode="0">
                  <c:v>28.294573643410001</c:v>
                </c:pt>
                <c:pt idx="10" formatCode="0">
                  <c:v>26.543209876540001</c:v>
                </c:pt>
                <c:pt idx="11" formatCode="0">
                  <c:v>31.18279569892</c:v>
                </c:pt>
                <c:pt idx="12" formatCode="0">
                  <c:v>34.482758620689999</c:v>
                </c:pt>
                <c:pt idx="13" formatCode="0">
                  <c:v>30.769230769229999</c:v>
                </c:pt>
                <c:pt idx="14" formatCode="0">
                  <c:v>31.944444444439998</c:v>
                </c:pt>
                <c:pt idx="15" formatCode="0">
                  <c:v>26.829268292679998</c:v>
                </c:pt>
                <c:pt idx="16" formatCode="0">
                  <c:v>23.611111111109999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54B3-4A02-B4FC-5EB220C13D14}"/>
            </c:ext>
          </c:extLst>
        </c:ser>
        <c:ser>
          <c:idx val="2"/>
          <c:order val="2"/>
          <c:tx>
            <c:strRef>
              <c:f>Sheet1!$D$1</c:f>
              <c:strCache>
                <c:ptCount val="1"/>
                <c:pt idx="0">
                  <c:v>Zinu par to ļoti maz </c:v>
                </c:pt>
              </c:strCache>
            </c:strRef>
          </c:tx>
          <c:spPr>
            <a:solidFill>
              <a:srgbClr val="F1AA99"/>
            </a:solidFill>
            <a:ln>
              <a:noFill/>
            </a:ln>
            <a:effectLst/>
          </c:spPr>
          <c:invertIfNegative val="0"/>
          <c:dLbls>
            <c:dLbl>
              <c:idx val="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404C-45CF-850D-CA315A9B84DA}"/>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404C-45CF-850D-CA315A9B84D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Visi respondenti, n=506</c:v>
                </c:pt>
                <c:pt idx="1">
                  <c:v>IZMANTOTIE INFORMĀCIJAS AVOTI PAR UZŅĒMĒJDARBĪBAS JAUTĀJUMIEM</c:v>
                </c:pt>
                <c:pt idx="2">
                  <c:v>LTV1, n=151</c:v>
                </c:pt>
                <c:pt idx="3">
                  <c:v>TV3, n=102</c:v>
                </c:pt>
                <c:pt idx="4">
                  <c:v>TV 24, n=82</c:v>
                </c:pt>
                <c:pt idx="5">
                  <c:v>Žurnāls “Ir”, n=81</c:v>
                </c:pt>
                <c:pt idx="6">
                  <c:v>Laikraksts Diena, n=38*</c:v>
                </c:pt>
                <c:pt idx="7">
                  <c:v>Laikraksts Latvijas avīze, n=37*</c:v>
                </c:pt>
                <c:pt idx="8">
                  <c:v>Žurnāls Dienas Bizness, n=175</c:v>
                </c:pt>
                <c:pt idx="9">
                  <c:v>Delfi, n=258</c:v>
                </c:pt>
                <c:pt idx="10">
                  <c:v>Tvnet, n=162</c:v>
                </c:pt>
                <c:pt idx="11">
                  <c:v>LSM.LV, n=186</c:v>
                </c:pt>
                <c:pt idx="12">
                  <c:v>Latvijas radio 1 kanāls, n=145</c:v>
                </c:pt>
                <c:pt idx="13">
                  <c:v>Latvijas radio 4 kanāls, n=26**</c:v>
                </c:pt>
                <c:pt idx="14">
                  <c:v>Re:TV, n=72</c:v>
                </c:pt>
                <c:pt idx="15">
                  <c:v>TV 360, n=41*</c:v>
                </c:pt>
                <c:pt idx="16">
                  <c:v>Nevienā no šiem, n=72</c:v>
                </c:pt>
              </c:strCache>
            </c:strRef>
          </c:cat>
          <c:val>
            <c:numRef>
              <c:f>Sheet1!$D$2:$D$18</c:f>
              <c:numCache>
                <c:formatCode>General</c:formatCode>
                <c:ptCount val="17"/>
                <c:pt idx="0" formatCode="0">
                  <c:v>33.003952569170004</c:v>
                </c:pt>
                <c:pt idx="2" formatCode="0">
                  <c:v>34.437086092720001</c:v>
                </c:pt>
                <c:pt idx="3" formatCode="0">
                  <c:v>31.372549019609998</c:v>
                </c:pt>
                <c:pt idx="4" formatCode="0">
                  <c:v>39.024390243900001</c:v>
                </c:pt>
                <c:pt idx="5" formatCode="0">
                  <c:v>19.753086419750002</c:v>
                </c:pt>
                <c:pt idx="6" formatCode="0">
                  <c:v>34.210526315789998</c:v>
                </c:pt>
                <c:pt idx="7" formatCode="0">
                  <c:v>51.351351351349997</c:v>
                </c:pt>
                <c:pt idx="8" formatCode="0">
                  <c:v>34.28571428571</c:v>
                </c:pt>
                <c:pt idx="9" formatCode="0">
                  <c:v>34.108527131780001</c:v>
                </c:pt>
                <c:pt idx="10" formatCode="0">
                  <c:v>29.629629629629999</c:v>
                </c:pt>
                <c:pt idx="11" formatCode="0">
                  <c:v>33.333333333330003</c:v>
                </c:pt>
                <c:pt idx="12" formatCode="0">
                  <c:v>33.79310344828</c:v>
                </c:pt>
                <c:pt idx="13" formatCode="0">
                  <c:v>23.07692307692</c:v>
                </c:pt>
                <c:pt idx="14" formatCode="0">
                  <c:v>37.5</c:v>
                </c:pt>
                <c:pt idx="15" formatCode="0">
                  <c:v>39.024390243900001</c:v>
                </c:pt>
                <c:pt idx="16" formatCode="0">
                  <c:v>26.388888888890001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54B3-4A02-B4FC-5EB220C13D14}"/>
            </c:ext>
          </c:extLst>
        </c:ser>
        <c:ser>
          <c:idx val="3"/>
          <c:order val="3"/>
          <c:tx>
            <c:strRef>
              <c:f>Sheet1!$E$1</c:f>
              <c:strCache>
                <c:ptCount val="1"/>
                <c:pt idx="0">
                  <c:v>Neko par to nezinu </c:v>
                </c:pt>
              </c:strCache>
            </c:strRef>
          </c:tx>
          <c:spPr>
            <a:solidFill>
              <a:schemeClr val="accent5"/>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404C-45CF-850D-CA315A9B84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Visi respondenti, n=506</c:v>
                </c:pt>
                <c:pt idx="1">
                  <c:v>IZMANTOTIE INFORMĀCIJAS AVOTI PAR UZŅĒMĒJDARBĪBAS JAUTĀJUMIEM</c:v>
                </c:pt>
                <c:pt idx="2">
                  <c:v>LTV1, n=151</c:v>
                </c:pt>
                <c:pt idx="3">
                  <c:v>TV3, n=102</c:v>
                </c:pt>
                <c:pt idx="4">
                  <c:v>TV 24, n=82</c:v>
                </c:pt>
                <c:pt idx="5">
                  <c:v>Žurnāls “Ir”, n=81</c:v>
                </c:pt>
                <c:pt idx="6">
                  <c:v>Laikraksts Diena, n=38*</c:v>
                </c:pt>
                <c:pt idx="7">
                  <c:v>Laikraksts Latvijas avīze, n=37*</c:v>
                </c:pt>
                <c:pt idx="8">
                  <c:v>Žurnāls Dienas Bizness, n=175</c:v>
                </c:pt>
                <c:pt idx="9">
                  <c:v>Delfi, n=258</c:v>
                </c:pt>
                <c:pt idx="10">
                  <c:v>Tvnet, n=162</c:v>
                </c:pt>
                <c:pt idx="11">
                  <c:v>LSM.LV, n=186</c:v>
                </c:pt>
                <c:pt idx="12">
                  <c:v>Latvijas radio 1 kanāls, n=145</c:v>
                </c:pt>
                <c:pt idx="13">
                  <c:v>Latvijas radio 4 kanāls, n=26**</c:v>
                </c:pt>
                <c:pt idx="14">
                  <c:v>Re:TV, n=72</c:v>
                </c:pt>
                <c:pt idx="15">
                  <c:v>TV 360, n=41*</c:v>
                </c:pt>
                <c:pt idx="16">
                  <c:v>Nevienā no šiem, n=72</c:v>
                </c:pt>
              </c:strCache>
            </c:strRef>
          </c:cat>
          <c:val>
            <c:numRef>
              <c:f>Sheet1!$E$2:$E$18</c:f>
              <c:numCache>
                <c:formatCode>General</c:formatCode>
                <c:ptCount val="17"/>
                <c:pt idx="0" formatCode="0">
                  <c:v>20.355731225300001</c:v>
                </c:pt>
                <c:pt idx="2" formatCode="0">
                  <c:v>19.205298013250001</c:v>
                </c:pt>
                <c:pt idx="3" formatCode="0">
                  <c:v>21.568627450979999</c:v>
                </c:pt>
                <c:pt idx="4" formatCode="0">
                  <c:v>17.07317073171</c:v>
                </c:pt>
                <c:pt idx="5" formatCode="0">
                  <c:v>13.58024691358</c:v>
                </c:pt>
                <c:pt idx="6" formatCode="0">
                  <c:v>18.42105263158</c:v>
                </c:pt>
                <c:pt idx="7" formatCode="0">
                  <c:v>16.216216216220001</c:v>
                </c:pt>
                <c:pt idx="8" formatCode="0">
                  <c:v>11.428571428570001</c:v>
                </c:pt>
                <c:pt idx="9" formatCode="0">
                  <c:v>20.542635658910001</c:v>
                </c:pt>
                <c:pt idx="10" formatCode="0">
                  <c:v>21.604938271599998</c:v>
                </c:pt>
                <c:pt idx="11" formatCode="0">
                  <c:v>16.66666666667</c:v>
                </c:pt>
                <c:pt idx="12" formatCode="0">
                  <c:v>16.551724137930002</c:v>
                </c:pt>
                <c:pt idx="13" formatCode="0">
                  <c:v>26.92307692308</c:v>
                </c:pt>
                <c:pt idx="14" formatCode="0">
                  <c:v>13.88888888889</c:v>
                </c:pt>
                <c:pt idx="15" formatCode="0">
                  <c:v>9.7560975609760003</c:v>
                </c:pt>
                <c:pt idx="16" formatCode="0">
                  <c:v>25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54B3-4A02-B4FC-5EB220C13D14}"/>
            </c:ext>
          </c:extLst>
        </c:ser>
        <c:ser>
          <c:idx val="4"/>
          <c:order val="4"/>
          <c:tx>
            <c:strRef>
              <c:f>Sheet1!$F$1</c:f>
              <c:strCache>
                <c:ptCount val="1"/>
                <c:pt idx="0">
                  <c:v>Grūti pateikt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Visi respondenti, n=506</c:v>
                </c:pt>
                <c:pt idx="1">
                  <c:v>IZMANTOTIE INFORMĀCIJAS AVOTI PAR UZŅĒMĒJDARBĪBAS JAUTĀJUMIEM</c:v>
                </c:pt>
                <c:pt idx="2">
                  <c:v>LTV1, n=151</c:v>
                </c:pt>
                <c:pt idx="3">
                  <c:v>TV3, n=102</c:v>
                </c:pt>
                <c:pt idx="4">
                  <c:v>TV 24, n=82</c:v>
                </c:pt>
                <c:pt idx="5">
                  <c:v>Žurnāls “Ir”, n=81</c:v>
                </c:pt>
                <c:pt idx="6">
                  <c:v>Laikraksts Diena, n=38*</c:v>
                </c:pt>
                <c:pt idx="7">
                  <c:v>Laikraksts Latvijas avīze, n=37*</c:v>
                </c:pt>
                <c:pt idx="8">
                  <c:v>Žurnāls Dienas Bizness, n=175</c:v>
                </c:pt>
                <c:pt idx="9">
                  <c:v>Delfi, n=258</c:v>
                </c:pt>
                <c:pt idx="10">
                  <c:v>Tvnet, n=162</c:v>
                </c:pt>
                <c:pt idx="11">
                  <c:v>LSM.LV, n=186</c:v>
                </c:pt>
                <c:pt idx="12">
                  <c:v>Latvijas radio 1 kanāls, n=145</c:v>
                </c:pt>
                <c:pt idx="13">
                  <c:v>Latvijas radio 4 kanāls, n=26**</c:v>
                </c:pt>
                <c:pt idx="14">
                  <c:v>Re:TV, n=72</c:v>
                </c:pt>
                <c:pt idx="15">
                  <c:v>TV 360, n=41*</c:v>
                </c:pt>
                <c:pt idx="16">
                  <c:v>Nevienā no šiem, n=72</c:v>
                </c:pt>
              </c:strCache>
            </c:strRef>
          </c:cat>
          <c:val>
            <c:numRef>
              <c:f>Sheet1!$F$2:$F$18</c:f>
              <c:numCache>
                <c:formatCode>General</c:formatCode>
                <c:ptCount val="17"/>
                <c:pt idx="0" formatCode="0">
                  <c:v>0.19762845849800001</c:v>
                </c:pt>
                <c:pt idx="2" formatCode="0">
                  <c:v>0</c:v>
                </c:pt>
                <c:pt idx="3" formatCode="0">
                  <c:v>0</c:v>
                </c:pt>
                <c:pt idx="4" formatCode="0">
                  <c:v>0</c:v>
                </c:pt>
                <c:pt idx="5" formatCode="0">
                  <c:v>1.2345679012349999</c:v>
                </c:pt>
                <c:pt idx="6" formatCode="0">
                  <c:v>0</c:v>
                </c:pt>
                <c:pt idx="7" formatCode="0">
                  <c:v>0</c:v>
                </c:pt>
                <c:pt idx="8" formatCode="0">
                  <c:v>0.57142857142860004</c:v>
                </c:pt>
                <c:pt idx="9" formatCode="0">
                  <c:v>0.38759689922480001</c:v>
                </c:pt>
                <c:pt idx="10" formatCode="0">
                  <c:v>0.61728395061730001</c:v>
                </c:pt>
                <c:pt idx="11" formatCode="0">
                  <c:v>0</c:v>
                </c:pt>
                <c:pt idx="12" formatCode="0">
                  <c:v>0</c:v>
                </c:pt>
                <c:pt idx="13" formatCode="0">
                  <c:v>0</c:v>
                </c:pt>
                <c:pt idx="14" formatCode="0">
                  <c:v>0</c:v>
                </c:pt>
                <c:pt idx="15" formatCode="0">
                  <c:v>0</c:v>
                </c:pt>
                <c:pt idx="1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54B3-4A02-B4FC-5EB220C13D14}"/>
            </c:ext>
          </c:extLst>
        </c:ser>
        <c:dLbls>
          <c:showLegendKey val="0"/>
          <c:showVal val="1"/>
          <c:showCatName val="0"/>
          <c:showSerName val="0"/>
          <c:showPercent val="0"/>
          <c:showBubbleSize val="0"/>
        </c:dLbls>
        <c:gapWidth val="50"/>
        <c:overlap val="100"/>
        <c:axId val="-1002356560"/>
        <c:axId val="-1054514432"/>
      </c:barChart>
      <c:catAx>
        <c:axId val="-100235656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54514432"/>
        <c:crosses val="autoZero"/>
        <c:auto val="1"/>
        <c:lblAlgn val="ctr"/>
        <c:lblOffset val="100"/>
        <c:noMultiLvlLbl val="0"/>
      </c:catAx>
      <c:valAx>
        <c:axId val="-1054514432"/>
        <c:scaling>
          <c:orientation val="minMax"/>
          <c:max val="100"/>
          <c:min val="0"/>
        </c:scaling>
        <c:delete val="1"/>
        <c:axPos val="t"/>
        <c:numFmt formatCode="General" sourceLinked="0"/>
        <c:majorTickMark val="out"/>
        <c:minorTickMark val="none"/>
        <c:tickLblPos val="nextTo"/>
        <c:crossAx val="-1002356560"/>
        <c:crosses val="autoZero"/>
        <c:crossBetween val="between"/>
      </c:valAx>
      <c:spPr>
        <a:noFill/>
        <a:ln>
          <a:noFill/>
        </a:ln>
        <a:effectLst/>
      </c:spPr>
    </c:plotArea>
    <c:legend>
      <c:legendPos val="r"/>
      <c:layout>
        <c:manualLayout>
          <c:xMode val="edge"/>
          <c:yMode val="edge"/>
          <c:x val="0.10643996541672104"/>
          <c:y val="1.1782849257991304E-3"/>
          <c:w val="0.89356003458327893"/>
          <c:h val="6.007861674722242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8419-46D8-BBC1-44D07D0EAB09}"/>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8419-46D8-BBC1-44D07D0EAB09}"/>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8419-46D8-BBC1-44D07D0EAB09}"/>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8419-46D8-BBC1-44D07D0EAB0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24.110671936759999</c:v>
                </c:pt>
                <c:pt idx="2" formatCode="0">
                  <c:v>25.230769230770001</c:v>
                </c:pt>
                <c:pt idx="3" formatCode="0">
                  <c:v>26.470588235289998</c:v>
                </c:pt>
                <c:pt idx="4" formatCode="0">
                  <c:v>21.088435374149999</c:v>
                </c:pt>
                <c:pt idx="6" formatCode="0">
                  <c:v>15.86538461538</c:v>
                </c:pt>
                <c:pt idx="7" formatCode="0">
                  <c:v>28.21782178218</c:v>
                </c:pt>
                <c:pt idx="8" formatCode="0">
                  <c:v>32.530120481929998</c:v>
                </c:pt>
                <c:pt idx="9" formatCode="0">
                  <c:v>38.461538461540002</c:v>
                </c:pt>
                <c:pt idx="11" formatCode="0">
                  <c:v>14.942528735630001</c:v>
                </c:pt>
                <c:pt idx="12" formatCode="0">
                  <c:v>20.83333333333</c:v>
                </c:pt>
                <c:pt idx="13" formatCode="0">
                  <c:v>27.272727272729998</c:v>
                </c:pt>
                <c:pt idx="14" formatCode="0">
                  <c:v>28.260869565219998</c:v>
                </c:pt>
                <c:pt idx="15" formatCode="0">
                  <c:v>32.967032967030001</c:v>
                </c:pt>
                <c:pt idx="17" formatCode="0">
                  <c:v>23.349056603769998</c:v>
                </c:pt>
                <c:pt idx="18" formatCode="0">
                  <c:v>29.72972972973</c:v>
                </c:pt>
                <c:pt idx="19" formatCode="0">
                  <c:v>26.66666666667</c:v>
                </c:pt>
                <c:pt idx="21" formatCode="0">
                  <c:v>25.242718446600001</c:v>
                </c:pt>
                <c:pt idx="22" formatCode="0">
                  <c:v>22.727272727270002</c:v>
                </c:pt>
                <c:pt idx="23" formatCode="0">
                  <c:v>28.395061728400002</c:v>
                </c:pt>
                <c:pt idx="24" formatCode="0">
                  <c:v>20</c:v>
                </c:pt>
                <c:pt idx="25" formatCode="0">
                  <c:v>16.981132075470001</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7D7-436B-8DF1-0387ADA696D0}"/>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8419-46D8-BBC1-44D07D0EAB09}"/>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8419-46D8-BBC1-44D07D0EAB09}"/>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8419-46D8-BBC1-44D07D0EAB09}"/>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8419-46D8-BBC1-44D07D0EAB09}"/>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8419-46D8-BBC1-44D07D0EAB0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24.308300395260002</c:v>
                </c:pt>
                <c:pt idx="2" formatCode="0">
                  <c:v>28</c:v>
                </c:pt>
                <c:pt idx="3" formatCode="0">
                  <c:v>23.529411764710002</c:v>
                </c:pt>
                <c:pt idx="4" formatCode="0">
                  <c:v>16.326530612239999</c:v>
                </c:pt>
                <c:pt idx="6" formatCode="0">
                  <c:v>22.596153846149999</c:v>
                </c:pt>
                <c:pt idx="7" formatCode="0">
                  <c:v>22.27722772277</c:v>
                </c:pt>
                <c:pt idx="8" formatCode="0">
                  <c:v>31.325301204820001</c:v>
                </c:pt>
                <c:pt idx="9" formatCode="0">
                  <c:v>38.461538461540002</c:v>
                </c:pt>
                <c:pt idx="11" formatCode="0">
                  <c:v>17.241379310340001</c:v>
                </c:pt>
                <c:pt idx="12" formatCode="0">
                  <c:v>25</c:v>
                </c:pt>
                <c:pt idx="13" formatCode="0">
                  <c:v>22.727272727270002</c:v>
                </c:pt>
                <c:pt idx="14" formatCode="0">
                  <c:v>23.913043478260001</c:v>
                </c:pt>
                <c:pt idx="15" formatCode="0">
                  <c:v>30.769230769229999</c:v>
                </c:pt>
                <c:pt idx="17" formatCode="0">
                  <c:v>23.584905660379999</c:v>
                </c:pt>
                <c:pt idx="18" formatCode="0">
                  <c:v>40.54054054054</c:v>
                </c:pt>
                <c:pt idx="19" formatCode="0">
                  <c:v>17.777777777779999</c:v>
                </c:pt>
                <c:pt idx="21" formatCode="0">
                  <c:v>18.932038834949999</c:v>
                </c:pt>
                <c:pt idx="22" formatCode="0">
                  <c:v>19.696969696970001</c:v>
                </c:pt>
                <c:pt idx="23" formatCode="0">
                  <c:v>27.16049382716</c:v>
                </c:pt>
                <c:pt idx="24" formatCode="0">
                  <c:v>38.571428571429998</c:v>
                </c:pt>
                <c:pt idx="25" formatCode="0">
                  <c:v>22.64150943396</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7D7-436B-8DF1-0387ADA696D0}"/>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15.415019762849999</c:v>
                </c:pt>
                <c:pt idx="2" formatCode="0">
                  <c:v>13.53846153846</c:v>
                </c:pt>
                <c:pt idx="3" formatCode="0">
                  <c:v>14.70588235294</c:v>
                </c:pt>
                <c:pt idx="4" formatCode="0">
                  <c:v>19.72789115646</c:v>
                </c:pt>
                <c:pt idx="6" formatCode="0">
                  <c:v>18.269230769229999</c:v>
                </c:pt>
                <c:pt idx="7" formatCode="0">
                  <c:v>14.356435643559999</c:v>
                </c:pt>
                <c:pt idx="8" formatCode="0">
                  <c:v>10.84337349398</c:v>
                </c:pt>
                <c:pt idx="9" formatCode="0">
                  <c:v>15.38461538462</c:v>
                </c:pt>
                <c:pt idx="11" formatCode="0">
                  <c:v>14.942528735630001</c:v>
                </c:pt>
                <c:pt idx="12" formatCode="0">
                  <c:v>16.66666666667</c:v>
                </c:pt>
                <c:pt idx="13" formatCode="0">
                  <c:v>20.454545454550001</c:v>
                </c:pt>
                <c:pt idx="14" formatCode="0">
                  <c:v>17.391304347830001</c:v>
                </c:pt>
                <c:pt idx="15" formatCode="0">
                  <c:v>10.98901098901</c:v>
                </c:pt>
                <c:pt idx="17" formatCode="0">
                  <c:v>16.273584905660002</c:v>
                </c:pt>
                <c:pt idx="18" formatCode="0">
                  <c:v>10.810810810810001</c:v>
                </c:pt>
                <c:pt idx="19" formatCode="0">
                  <c:v>11.11111111111</c:v>
                </c:pt>
                <c:pt idx="21" formatCode="0">
                  <c:v>18.44660194175</c:v>
                </c:pt>
                <c:pt idx="22" formatCode="0">
                  <c:v>16.66666666667</c:v>
                </c:pt>
                <c:pt idx="23" formatCode="0">
                  <c:v>16.049382716050001</c:v>
                </c:pt>
                <c:pt idx="24" formatCode="0">
                  <c:v>8.5714285714289993</c:v>
                </c:pt>
                <c:pt idx="25" formatCode="0">
                  <c:v>9.4339622641510008</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7D7-436B-8DF1-0387ADA696D0}"/>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8419-46D8-BBC1-44D07D0EAB09}"/>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8419-46D8-BBC1-44D07D0EAB09}"/>
                </c:ext>
              </c:extLst>
            </c:dLbl>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8419-46D8-BBC1-44D07D0EAB09}"/>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C-8419-46D8-BBC1-44D07D0EAB09}"/>
                </c:ext>
              </c:extLst>
            </c:dLbl>
            <c:dLbl>
              <c:idx val="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D-8419-46D8-BBC1-44D07D0EAB09}"/>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E-8419-46D8-BBC1-44D07D0EAB09}"/>
                </c:ext>
              </c:extLst>
            </c:dLbl>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F-8419-46D8-BBC1-44D07D0EAB09}"/>
                </c:ext>
              </c:extLst>
            </c:dLbl>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0-8419-46D8-BBC1-44D07D0EAB09}"/>
                </c:ext>
              </c:extLst>
            </c:dLbl>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1-8419-46D8-BBC1-44D07D0EAB0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24.703557312249998</c:v>
                </c:pt>
                <c:pt idx="2" formatCode="0">
                  <c:v>20.92307692308</c:v>
                </c:pt>
                <c:pt idx="3" formatCode="0">
                  <c:v>26.470588235289998</c:v>
                </c:pt>
                <c:pt idx="4" formatCode="0">
                  <c:v>32.653061224490003</c:v>
                </c:pt>
                <c:pt idx="6" formatCode="0">
                  <c:v>32.692307692310003</c:v>
                </c:pt>
                <c:pt idx="7" formatCode="0">
                  <c:v>22.27722772277</c:v>
                </c:pt>
                <c:pt idx="8" formatCode="0">
                  <c:v>14.457831325300001</c:v>
                </c:pt>
                <c:pt idx="9" formatCode="0">
                  <c:v>0</c:v>
                </c:pt>
                <c:pt idx="11" formatCode="0">
                  <c:v>41.379310344830003</c:v>
                </c:pt>
                <c:pt idx="12" formatCode="0">
                  <c:v>28.125</c:v>
                </c:pt>
                <c:pt idx="13" formatCode="0">
                  <c:v>20.454545454550001</c:v>
                </c:pt>
                <c:pt idx="14" formatCode="0">
                  <c:v>18.478260869570001</c:v>
                </c:pt>
                <c:pt idx="15" formatCode="0">
                  <c:v>16.483516483519999</c:v>
                </c:pt>
                <c:pt idx="17" formatCode="0">
                  <c:v>25</c:v>
                </c:pt>
                <c:pt idx="18" formatCode="0">
                  <c:v>10.810810810810001</c:v>
                </c:pt>
                <c:pt idx="19" formatCode="0">
                  <c:v>33.333333333330003</c:v>
                </c:pt>
                <c:pt idx="21" formatCode="0">
                  <c:v>27.66990291262</c:v>
                </c:pt>
                <c:pt idx="22" formatCode="0">
                  <c:v>30.303030303029999</c:v>
                </c:pt>
                <c:pt idx="23" formatCode="0">
                  <c:v>16.049382716050001</c:v>
                </c:pt>
                <c:pt idx="24" formatCode="0">
                  <c:v>20</c:v>
                </c:pt>
                <c:pt idx="25" formatCode="0">
                  <c:v>30.188679245279999</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7D7-436B-8DF1-0387ADA696D0}"/>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2-8419-46D8-BBC1-44D07D0EAB0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11.462450592890001</c:v>
                </c:pt>
                <c:pt idx="2" formatCode="0">
                  <c:v>12.307692307690001</c:v>
                </c:pt>
                <c:pt idx="3" formatCode="0">
                  <c:v>8.8235294117649996</c:v>
                </c:pt>
                <c:pt idx="4" formatCode="0">
                  <c:v>10.20408163265</c:v>
                </c:pt>
                <c:pt idx="6" formatCode="0">
                  <c:v>10.57692307692</c:v>
                </c:pt>
                <c:pt idx="7" formatCode="0">
                  <c:v>12.87128712871</c:v>
                </c:pt>
                <c:pt idx="8" formatCode="0">
                  <c:v>10.84337349398</c:v>
                </c:pt>
                <c:pt idx="9" formatCode="0">
                  <c:v>7.6923076923079998</c:v>
                </c:pt>
                <c:pt idx="11" formatCode="0">
                  <c:v>11.494252873560001</c:v>
                </c:pt>
                <c:pt idx="12" formatCode="0">
                  <c:v>9.375</c:v>
                </c:pt>
                <c:pt idx="13" formatCode="0">
                  <c:v>9.0909090909089993</c:v>
                </c:pt>
                <c:pt idx="14" formatCode="0">
                  <c:v>11.95652173913</c:v>
                </c:pt>
                <c:pt idx="15" formatCode="0">
                  <c:v>8.7912087912089998</c:v>
                </c:pt>
                <c:pt idx="17" formatCode="0">
                  <c:v>11.792452830189999</c:v>
                </c:pt>
                <c:pt idx="18" formatCode="0">
                  <c:v>8.1081081081080004</c:v>
                </c:pt>
                <c:pt idx="19" formatCode="0">
                  <c:v>11.11111111111</c:v>
                </c:pt>
                <c:pt idx="21" formatCode="0">
                  <c:v>9.7087378640779995</c:v>
                </c:pt>
                <c:pt idx="22" formatCode="0">
                  <c:v>10.60606060606</c:v>
                </c:pt>
                <c:pt idx="23" formatCode="0">
                  <c:v>12.345679012350001</c:v>
                </c:pt>
                <c:pt idx="24" formatCode="0">
                  <c:v>12.857142857139999</c:v>
                </c:pt>
                <c:pt idx="25" formatCode="0">
                  <c:v>20.754716981129999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07D7-436B-8DF1-0387ADA696D0}"/>
            </c:ext>
          </c:extLst>
        </c:ser>
        <c:dLbls>
          <c:showLegendKey val="0"/>
          <c:showVal val="1"/>
          <c:showCatName val="0"/>
          <c:showSerName val="0"/>
          <c:showPercent val="0"/>
          <c:showBubbleSize val="0"/>
        </c:dLbls>
        <c:gapWidth val="50"/>
        <c:overlap val="100"/>
        <c:axId val="-819276784"/>
        <c:axId val="-819270256"/>
      </c:barChart>
      <c:catAx>
        <c:axId val="-81927678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0256"/>
        <c:crosses val="autoZero"/>
        <c:auto val="1"/>
        <c:lblAlgn val="ctr"/>
        <c:lblOffset val="100"/>
        <c:noMultiLvlLbl val="0"/>
      </c:catAx>
      <c:valAx>
        <c:axId val="-819270256"/>
        <c:scaling>
          <c:orientation val="minMax"/>
          <c:max val="100"/>
          <c:min val="0"/>
        </c:scaling>
        <c:delete val="1"/>
        <c:axPos val="t"/>
        <c:numFmt formatCode="General" sourceLinked="0"/>
        <c:majorTickMark val="out"/>
        <c:minorTickMark val="none"/>
        <c:tickLblPos val="nextTo"/>
        <c:crossAx val="-819276784"/>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Lielo investīciju programma ar kapitāla atlaidi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E2B-4D8E-97BF-63C64F09AF13}"/>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E2B-4D8E-97BF-63C64F09AF13}"/>
              </c:ext>
            </c:extLst>
          </c:dPt>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50233426704015"/>
                      <c:h val="7.066624602315788E-2"/>
                    </c:manualLayout>
                  </c15:layout>
                  <c15:dlblFieldTable/>
                  <c15:showDataLabelsRange val="0"/>
                </c:ext>
                <c:ext xmlns:c16="http://schemas.microsoft.com/office/drawing/2014/chart" uri="{C3380CC4-5D6E-409C-BE32-E72D297353CC}">
                  <c16:uniqueId val="{00000002-76C1-4495-B1C0-CD317DABFD36}"/>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052521008403361"/>
                      <c:h val="7.066624602315788E-2"/>
                    </c:manualLayout>
                  </c15:layout>
                  <c15:dlblFieldTable/>
                  <c15:showDataLabelsRange val="0"/>
                </c:ext>
                <c:ext xmlns:c16="http://schemas.microsoft.com/office/drawing/2014/chart" uri="{C3380CC4-5D6E-409C-BE32-E72D297353CC}">
                  <c16:uniqueId val="{00000003-76C1-4495-B1C0-CD317DABFD36}"/>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468954248366012"/>
                      <c:h val="7.066624602315788E-2"/>
                    </c:manualLayout>
                  </c15:layout>
                  <c15:dlblFieldTable/>
                  <c15:showDataLabelsRange val="0"/>
                </c:ext>
                <c:ext xmlns:c16="http://schemas.microsoft.com/office/drawing/2014/chart" uri="{C3380CC4-5D6E-409C-BE32-E72D297353CC}">
                  <c16:uniqueId val="{00000004-76C1-4495-B1C0-CD317DABFD36}"/>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085901027077502"/>
                      <c:h val="7.066624602315788E-2"/>
                    </c:manualLayout>
                  </c15:layout>
                  <c15:dlblFieldTable/>
                  <c15:showDataLabelsRange val="0"/>
                </c:ext>
                <c:ext xmlns:c16="http://schemas.microsoft.com/office/drawing/2014/chart" uri="{C3380CC4-5D6E-409C-BE32-E72D297353CC}">
                  <c16:uniqueId val="{00000005-76C1-4495-B1C0-CD317DABFD36}"/>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50233426704015"/>
                      <c:h val="7.066624602315788E-2"/>
                    </c:manualLayout>
                  </c15:layout>
                  <c15:dlblFieldTable/>
                  <c15:showDataLabelsRange val="0"/>
                </c:ext>
                <c:ext xmlns:c16="http://schemas.microsoft.com/office/drawing/2014/chart" uri="{C3380CC4-5D6E-409C-BE32-E72D297353CC}">
                  <c16:uniqueId val="{00000006-76C1-4495-B1C0-CD317DABFD36}"/>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803221288515405"/>
                      <c:h val="7.066624602315788E-2"/>
                    </c:manualLayout>
                  </c15:layout>
                  <c15:dlblFieldTable/>
                  <c15:showDataLabelsRange val="0"/>
                </c:ext>
                <c:ext xmlns:c16="http://schemas.microsoft.com/office/drawing/2014/chart" uri="{C3380CC4-5D6E-409C-BE32-E72D297353CC}">
                  <c16:uniqueId val="{00000007-76C1-4495-B1C0-CD317DABFD36}"/>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5"/>
                      <c:h val="7.066624602315788E-2"/>
                    </c:manualLayout>
                  </c15:layout>
                  <c15:dlblFieldTable/>
                  <c15:showDataLabelsRange val="0"/>
                </c:ext>
                <c:ext xmlns:c16="http://schemas.microsoft.com/office/drawing/2014/chart" uri="{C3380CC4-5D6E-409C-BE32-E72D297353CC}">
                  <c16:uniqueId val="{00000008-76C1-4495-B1C0-CD317DABFD36}"/>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003734827264235"/>
                      <c:h val="7.066624602315788E-2"/>
                    </c:manualLayout>
                  </c15:layout>
                  <c15:dlblFieldTable/>
                  <c15:showDataLabelsRange val="0"/>
                </c:ext>
                <c:ext xmlns:c16="http://schemas.microsoft.com/office/drawing/2014/chart" uri="{C3380CC4-5D6E-409C-BE32-E72D297353CC}">
                  <c16:uniqueId val="{00000009-76C1-4495-B1C0-CD317DABFD36}"/>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3.8537549407110001</c:v>
                </c:pt>
                <c:pt idx="2" formatCode="0.0">
                  <c:v>11.53846153846</c:v>
                </c:pt>
                <c:pt idx="3" formatCode="0.0">
                  <c:v>4.4117647058819998</c:v>
                </c:pt>
                <c:pt idx="4" formatCode="0.0">
                  <c:v>-13.265306122449999</c:v>
                </c:pt>
                <c:pt idx="6" formatCode="0.0">
                  <c:v>-14.66346153846</c:v>
                </c:pt>
                <c:pt idx="7" formatCode="0.0">
                  <c:v>9.9009900990100004</c:v>
                </c:pt>
                <c:pt idx="8" formatCode="0.0">
                  <c:v>28.313253012050001</c:v>
                </c:pt>
                <c:pt idx="9" formatCode="0.0">
                  <c:v>50</c:v>
                </c:pt>
                <c:pt idx="11" formatCode="0.0">
                  <c:v>-25.287356321840001</c:v>
                </c:pt>
                <c:pt idx="12" formatCode="0.0">
                  <c:v>-3.125</c:v>
                </c:pt>
                <c:pt idx="13" formatCode="0.0">
                  <c:v>7.9545454545450003</c:v>
                </c:pt>
                <c:pt idx="14" formatCode="0.0">
                  <c:v>13.04347826087</c:v>
                </c:pt>
                <c:pt idx="15" formatCode="0.0">
                  <c:v>26.37362637363</c:v>
                </c:pt>
                <c:pt idx="17" formatCode="0.0">
                  <c:v>2.0047169811319998</c:v>
                </c:pt>
                <c:pt idx="18" formatCode="0.0">
                  <c:v>33.783783783780002</c:v>
                </c:pt>
                <c:pt idx="19" formatCode="0.0">
                  <c:v>-3.333333333333</c:v>
                </c:pt>
                <c:pt idx="21" formatCode="0.0">
                  <c:v>-2.184466019417</c:v>
                </c:pt>
                <c:pt idx="22" formatCode="0.0">
                  <c:v>-6.0606060606060002</c:v>
                </c:pt>
                <c:pt idx="23" formatCode="0.0">
                  <c:v>17.901234567900001</c:v>
                </c:pt>
                <c:pt idx="24" formatCode="0.0">
                  <c:v>15</c:v>
                </c:pt>
                <c:pt idx="25" formatCode="0.0">
                  <c:v>-6.6037735849060004</c:v>
                </c:pt>
                <c:pt idx="26" formatCode="0.0">
                  <c:v>21.66666666667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82224"/>
        <c:axId val="-819268080"/>
      </c:barChart>
      <c:catAx>
        <c:axId val="-819282224"/>
        <c:scaling>
          <c:orientation val="maxMin"/>
        </c:scaling>
        <c:delete val="1"/>
        <c:axPos val="l"/>
        <c:numFmt formatCode="General" sourceLinked="1"/>
        <c:majorTickMark val="out"/>
        <c:minorTickMark val="none"/>
        <c:tickLblPos val="none"/>
        <c:crossAx val="-819268080"/>
        <c:crosses val="autoZero"/>
        <c:auto val="1"/>
        <c:lblAlgn val="ctr"/>
        <c:lblOffset val="0"/>
        <c:noMultiLvlLbl val="0"/>
      </c:catAx>
      <c:valAx>
        <c:axId val="-819268080"/>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8222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53A5-4320-B0B7-6D0493B563F6}"/>
                </c:ext>
              </c:extLst>
            </c:dLbl>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53A5-4320-B0B7-6D0493B563F6}"/>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53A5-4320-B0B7-6D0493B563F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24.110671936759999</c:v>
                </c:pt>
                <c:pt idx="2" formatCode="0">
                  <c:v>22.769230769229999</c:v>
                </c:pt>
                <c:pt idx="3" formatCode="0">
                  <c:v>20.58823529412</c:v>
                </c:pt>
                <c:pt idx="4" formatCode="0">
                  <c:v>27.891156462590001</c:v>
                </c:pt>
                <c:pt idx="6" formatCode="0">
                  <c:v>24.038461538459998</c:v>
                </c:pt>
                <c:pt idx="7" formatCode="0">
                  <c:v>27.72277227723</c:v>
                </c:pt>
                <c:pt idx="8" formatCode="0">
                  <c:v>18.072289156629999</c:v>
                </c:pt>
                <c:pt idx="9" formatCode="0">
                  <c:v>7.6923076923079998</c:v>
                </c:pt>
                <c:pt idx="11" formatCode="0">
                  <c:v>24.137931034480001</c:v>
                </c:pt>
                <c:pt idx="12" formatCode="0">
                  <c:v>22.91666666667</c:v>
                </c:pt>
                <c:pt idx="13" formatCode="0">
                  <c:v>29.545454545449999</c:v>
                </c:pt>
                <c:pt idx="14" formatCode="0">
                  <c:v>30.434782608700001</c:v>
                </c:pt>
                <c:pt idx="15" formatCode="0">
                  <c:v>16.483516483519999</c:v>
                </c:pt>
                <c:pt idx="17" formatCode="0">
                  <c:v>26.650943396230002</c:v>
                </c:pt>
                <c:pt idx="18" formatCode="0">
                  <c:v>10.810810810810001</c:v>
                </c:pt>
                <c:pt idx="19" formatCode="0">
                  <c:v>11.11111111111</c:v>
                </c:pt>
                <c:pt idx="21" formatCode="0">
                  <c:v>26.69902912621</c:v>
                </c:pt>
                <c:pt idx="22" formatCode="0">
                  <c:v>21.21212121212</c:v>
                </c:pt>
                <c:pt idx="23" formatCode="0">
                  <c:v>25.925925925929999</c:v>
                </c:pt>
                <c:pt idx="24" formatCode="0">
                  <c:v>24.28571428571</c:v>
                </c:pt>
                <c:pt idx="25" formatCode="0">
                  <c:v>15.09433962264</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9AD-4978-8C26-925892083D02}"/>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53A5-4320-B0B7-6D0493B563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26.086956521739999</c:v>
                </c:pt>
                <c:pt idx="2" formatCode="0">
                  <c:v>28.92307692308</c:v>
                </c:pt>
                <c:pt idx="3" formatCode="0">
                  <c:v>23.529411764710002</c:v>
                </c:pt>
                <c:pt idx="4" formatCode="0">
                  <c:v>20.408163265310002</c:v>
                </c:pt>
                <c:pt idx="6" formatCode="0">
                  <c:v>24.519230769229999</c:v>
                </c:pt>
                <c:pt idx="7" formatCode="0">
                  <c:v>28.71287128713</c:v>
                </c:pt>
                <c:pt idx="8" formatCode="0">
                  <c:v>25.301204819279999</c:v>
                </c:pt>
                <c:pt idx="9" formatCode="0">
                  <c:v>15.38461538462</c:v>
                </c:pt>
                <c:pt idx="11" formatCode="0">
                  <c:v>31.034482758620001</c:v>
                </c:pt>
                <c:pt idx="12" formatCode="0">
                  <c:v>25</c:v>
                </c:pt>
                <c:pt idx="13" formatCode="0">
                  <c:v>27.272727272729998</c:v>
                </c:pt>
                <c:pt idx="14" formatCode="0">
                  <c:v>23.913043478260001</c:v>
                </c:pt>
                <c:pt idx="15" formatCode="0">
                  <c:v>25.274725274729999</c:v>
                </c:pt>
                <c:pt idx="17" formatCode="0">
                  <c:v>25</c:v>
                </c:pt>
                <c:pt idx="18" formatCode="0">
                  <c:v>40.54054054054</c:v>
                </c:pt>
                <c:pt idx="19" formatCode="0">
                  <c:v>24.444444444439998</c:v>
                </c:pt>
                <c:pt idx="21" formatCode="0">
                  <c:v>24.757281553399999</c:v>
                </c:pt>
                <c:pt idx="22" formatCode="0">
                  <c:v>30.303030303029999</c:v>
                </c:pt>
                <c:pt idx="23" formatCode="0">
                  <c:v>24.69135802469</c:v>
                </c:pt>
                <c:pt idx="24" formatCode="0">
                  <c:v>20</c:v>
                </c:pt>
                <c:pt idx="25" formatCode="0">
                  <c:v>33.962264150940001</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29AD-4978-8C26-925892083D02}"/>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18.379446640320001</c:v>
                </c:pt>
                <c:pt idx="2" formatCode="0">
                  <c:v>17.538461538459998</c:v>
                </c:pt>
                <c:pt idx="3" formatCode="0">
                  <c:v>17.647058823529999</c:v>
                </c:pt>
                <c:pt idx="4" formatCode="0">
                  <c:v>20.408163265310002</c:v>
                </c:pt>
                <c:pt idx="6" formatCode="0">
                  <c:v>19.711538461540002</c:v>
                </c:pt>
                <c:pt idx="7" formatCode="0">
                  <c:v>17.326732673270001</c:v>
                </c:pt>
                <c:pt idx="8" formatCode="0">
                  <c:v>15.66265060241</c:v>
                </c:pt>
                <c:pt idx="9" formatCode="0">
                  <c:v>30.769230769229999</c:v>
                </c:pt>
                <c:pt idx="11" formatCode="0">
                  <c:v>14.942528735630001</c:v>
                </c:pt>
                <c:pt idx="12" formatCode="0">
                  <c:v>19.79166666667</c:v>
                </c:pt>
                <c:pt idx="13" formatCode="0">
                  <c:v>14.77272727273</c:v>
                </c:pt>
                <c:pt idx="14" formatCode="0">
                  <c:v>22.826086956520001</c:v>
                </c:pt>
                <c:pt idx="15" formatCode="0">
                  <c:v>19.780219780220001</c:v>
                </c:pt>
                <c:pt idx="17" formatCode="0">
                  <c:v>18.396226415089998</c:v>
                </c:pt>
                <c:pt idx="18" formatCode="0">
                  <c:v>8.1081081081080004</c:v>
                </c:pt>
                <c:pt idx="19" formatCode="0">
                  <c:v>26.66666666667</c:v>
                </c:pt>
                <c:pt idx="21" formatCode="0">
                  <c:v>19.417475728159999</c:v>
                </c:pt>
                <c:pt idx="22" formatCode="0">
                  <c:v>15.15151515152</c:v>
                </c:pt>
                <c:pt idx="23" formatCode="0">
                  <c:v>20.98765432099</c:v>
                </c:pt>
                <c:pt idx="24" formatCode="0">
                  <c:v>17.142857142859999</c:v>
                </c:pt>
                <c:pt idx="25" formatCode="0">
                  <c:v>13.207547169810001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29AD-4978-8C26-925892083D02}"/>
            </c:ext>
          </c:extLst>
        </c:ser>
        <c:ser>
          <c:idx val="3"/>
          <c:order val="3"/>
          <c:tx>
            <c:strRef>
              <c:f>Sheet1!$E$1</c:f>
              <c:strCache>
                <c:ptCount val="1"/>
                <c:pt idx="0">
                  <c:v>Pilnīgi nenoderīgs</c:v>
                </c:pt>
              </c:strCache>
            </c:strRef>
          </c:tx>
          <c:spPr>
            <a:solidFill>
              <a:srgbClr val="B2371A"/>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53A5-4320-B0B7-6D0493B563F6}"/>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53A5-4320-B0B7-6D0493B563F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53A5-4320-B0B7-6D0493B563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26.086956521739999</c:v>
                </c:pt>
                <c:pt idx="2" formatCode="0">
                  <c:v>26.153846153850001</c:v>
                </c:pt>
                <c:pt idx="3" formatCode="0">
                  <c:v>29.41176470588</c:v>
                </c:pt>
                <c:pt idx="4" formatCode="0">
                  <c:v>25.17006802721</c:v>
                </c:pt>
                <c:pt idx="6" formatCode="0">
                  <c:v>24.519230769229999</c:v>
                </c:pt>
                <c:pt idx="7" formatCode="0">
                  <c:v>21.78217821782</c:v>
                </c:pt>
                <c:pt idx="8" formatCode="0">
                  <c:v>39.759036144580001</c:v>
                </c:pt>
                <c:pt idx="9" formatCode="0">
                  <c:v>30.769230769229999</c:v>
                </c:pt>
                <c:pt idx="11" formatCode="0">
                  <c:v>20.689655172409999</c:v>
                </c:pt>
                <c:pt idx="12" formatCode="0">
                  <c:v>27.08333333333</c:v>
                </c:pt>
                <c:pt idx="13" formatCode="0">
                  <c:v>21.590909090909999</c:v>
                </c:pt>
                <c:pt idx="14" formatCode="0">
                  <c:v>21.739130434780002</c:v>
                </c:pt>
                <c:pt idx="15" formatCode="0">
                  <c:v>36.26373626374</c:v>
                </c:pt>
                <c:pt idx="17" formatCode="0">
                  <c:v>24.056603773580001</c:v>
                </c:pt>
                <c:pt idx="18" formatCode="0">
                  <c:v>37.837837837839999</c:v>
                </c:pt>
                <c:pt idx="19" formatCode="0">
                  <c:v>35.555555555559998</c:v>
                </c:pt>
                <c:pt idx="21" formatCode="0">
                  <c:v>22.81553398058</c:v>
                </c:pt>
                <c:pt idx="22" formatCode="0">
                  <c:v>27.272727272729998</c:v>
                </c:pt>
                <c:pt idx="23" formatCode="0">
                  <c:v>23.456790123459999</c:v>
                </c:pt>
                <c:pt idx="24" formatCode="0">
                  <c:v>34.28571428571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29AD-4978-8C26-925892083D02}"/>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53A5-4320-B0B7-6D0493B563F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5.3359683794470003</c:v>
                </c:pt>
                <c:pt idx="2" formatCode="0">
                  <c:v>4.6153846153850004</c:v>
                </c:pt>
                <c:pt idx="3" formatCode="0">
                  <c:v>8.8235294117649996</c:v>
                </c:pt>
                <c:pt idx="4" formatCode="0">
                  <c:v>6.1224489795919999</c:v>
                </c:pt>
                <c:pt idx="6" formatCode="0">
                  <c:v>7.2115384615379998</c:v>
                </c:pt>
                <c:pt idx="7" formatCode="0">
                  <c:v>4.4554455445540002</c:v>
                </c:pt>
                <c:pt idx="8" formatCode="0">
                  <c:v>1.204819277108</c:v>
                </c:pt>
                <c:pt idx="9" formatCode="0">
                  <c:v>15.38461538462</c:v>
                </c:pt>
                <c:pt idx="11" formatCode="0">
                  <c:v>9.1954022988510005</c:v>
                </c:pt>
                <c:pt idx="12" formatCode="0">
                  <c:v>5.208333333333</c:v>
                </c:pt>
                <c:pt idx="13" formatCode="0">
                  <c:v>6.8181818181820004</c:v>
                </c:pt>
                <c:pt idx="14" formatCode="0">
                  <c:v>1.086956521739</c:v>
                </c:pt>
                <c:pt idx="15" formatCode="0">
                  <c:v>2.1978021978019999</c:v>
                </c:pt>
                <c:pt idx="17" formatCode="0">
                  <c:v>5.8962264150939996</c:v>
                </c:pt>
                <c:pt idx="18" formatCode="0">
                  <c:v>2.7027027027030002</c:v>
                </c:pt>
                <c:pt idx="19" formatCode="0">
                  <c:v>2.2222222222219998</c:v>
                </c:pt>
                <c:pt idx="21" formatCode="0">
                  <c:v>6.3106796116500004</c:v>
                </c:pt>
                <c:pt idx="22" formatCode="0">
                  <c:v>6.0606060606060002</c:v>
                </c:pt>
                <c:pt idx="23" formatCode="0">
                  <c:v>4.9382716049380004</c:v>
                </c:pt>
                <c:pt idx="24" formatCode="0">
                  <c:v>4.2857142857139996</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29AD-4978-8C26-925892083D02}"/>
            </c:ext>
          </c:extLst>
        </c:ser>
        <c:dLbls>
          <c:showLegendKey val="0"/>
          <c:showVal val="1"/>
          <c:showCatName val="0"/>
          <c:showSerName val="0"/>
          <c:showPercent val="0"/>
          <c:showBubbleSize val="0"/>
        </c:dLbls>
        <c:gapWidth val="50"/>
        <c:overlap val="100"/>
        <c:axId val="-819282768"/>
        <c:axId val="-819278416"/>
      </c:barChart>
      <c:catAx>
        <c:axId val="-81928276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8416"/>
        <c:crosses val="autoZero"/>
        <c:auto val="1"/>
        <c:lblAlgn val="ctr"/>
        <c:lblOffset val="100"/>
        <c:noMultiLvlLbl val="0"/>
      </c:catAx>
      <c:valAx>
        <c:axId val="-819278416"/>
        <c:scaling>
          <c:orientation val="minMax"/>
          <c:max val="100"/>
          <c:min val="0"/>
        </c:scaling>
        <c:delete val="1"/>
        <c:axPos val="t"/>
        <c:numFmt formatCode="General" sourceLinked="0"/>
        <c:majorTickMark val="out"/>
        <c:minorTickMark val="none"/>
        <c:tickLblPos val="nextTo"/>
        <c:crossAx val="-81928276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eksporta menedžera piesaistei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6C1-4946-9AB8-BE1F2C27CD13}"/>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6C1-4946-9AB8-BE1F2C27CD13}"/>
              </c:ext>
            </c:extLst>
          </c:dPt>
          <c:dLbls>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085901027077502"/>
                      <c:h val="7.066624602315788E-2"/>
                    </c:manualLayout>
                  </c15:layout>
                  <c15:dlblFieldTable/>
                  <c15:showDataLabelsRange val="0"/>
                </c:ext>
                <c:ext xmlns:c16="http://schemas.microsoft.com/office/drawing/2014/chart" uri="{C3380CC4-5D6E-409C-BE32-E72D297353CC}">
                  <c16:uniqueId val="{00000002-8DB5-4DCB-BDF9-73622D6A9960}"/>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052521008403361"/>
                      <c:h val="7.066624602315788E-2"/>
                    </c:manualLayout>
                  </c15:layout>
                  <c15:dlblFieldTable/>
                  <c15:showDataLabelsRange val="0"/>
                </c:ext>
                <c:ext xmlns:c16="http://schemas.microsoft.com/office/drawing/2014/chart" uri="{C3380CC4-5D6E-409C-BE32-E72D297353CC}">
                  <c16:uniqueId val="{00000003-8DB5-4DCB-BDF9-73622D6A9960}"/>
                </c:ext>
              </c:extLst>
            </c:dLbl>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7386788048552757"/>
                      <c:h val="7.066624602315788E-2"/>
                    </c:manualLayout>
                  </c15:layout>
                  <c15:dlblFieldTable/>
                  <c15:showDataLabelsRange val="0"/>
                </c:ext>
                <c:ext xmlns:c16="http://schemas.microsoft.com/office/drawing/2014/chart" uri="{C3380CC4-5D6E-409C-BE32-E72D297353CC}">
                  <c16:uniqueId val="{00000004-8DB5-4DCB-BDF9-73622D6A9960}"/>
                </c:ext>
              </c:extLst>
            </c:dLbl>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8DB5-4DCB-BDF9-73622D6A9960}"/>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7386788048552757"/>
                      <c:h val="7.066624602315788E-2"/>
                    </c:manualLayout>
                  </c15:layout>
                  <c15:dlblFieldTable/>
                  <c15:showDataLabelsRange val="0"/>
                </c:ext>
                <c:ext xmlns:c16="http://schemas.microsoft.com/office/drawing/2014/chart" uri="{C3380CC4-5D6E-409C-BE32-E72D297353CC}">
                  <c16:uniqueId val="{00000006-8DB5-4DCB-BDF9-73622D6A9960}"/>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1.877470355731</c:v>
                </c:pt>
                <c:pt idx="2" formatCode="0.0">
                  <c:v>2.3076923076920002</c:v>
                </c:pt>
                <c:pt idx="3" formatCode="0.0">
                  <c:v>-5.8823529411760003</c:v>
                </c:pt>
                <c:pt idx="4" formatCode="0.0">
                  <c:v>2.7210884353739999</c:v>
                </c:pt>
                <c:pt idx="6" formatCode="0.0">
                  <c:v>1.923076923077</c:v>
                </c:pt>
                <c:pt idx="7" formatCode="0.0">
                  <c:v>11.63366336634</c:v>
                </c:pt>
                <c:pt idx="8" formatCode="0.0">
                  <c:v>-16.867469879520002</c:v>
                </c:pt>
                <c:pt idx="9" formatCode="0.0">
                  <c:v>-30.769230769229999</c:v>
                </c:pt>
                <c:pt idx="11" formatCode="0.0">
                  <c:v>11.494252873560001</c:v>
                </c:pt>
                <c:pt idx="12" formatCode="0.0">
                  <c:v>-1.5625</c:v>
                </c:pt>
                <c:pt idx="13" formatCode="0.0">
                  <c:v>14.204545454550001</c:v>
                </c:pt>
                <c:pt idx="14" formatCode="0.0">
                  <c:v>9.2391304347830001</c:v>
                </c:pt>
                <c:pt idx="15" formatCode="0.0">
                  <c:v>-17.032967032969999</c:v>
                </c:pt>
                <c:pt idx="17" formatCode="0.0">
                  <c:v>5.8962264150939996</c:v>
                </c:pt>
                <c:pt idx="18" formatCode="0.0">
                  <c:v>-10.810810810810001</c:v>
                </c:pt>
                <c:pt idx="19" formatCode="0.0">
                  <c:v>-25.555555555560002</c:v>
                </c:pt>
                <c:pt idx="21" formatCode="0.0">
                  <c:v>6.5533980582520002</c:v>
                </c:pt>
                <c:pt idx="22" formatCode="0.0">
                  <c:v>1.5151515151520001</c:v>
                </c:pt>
                <c:pt idx="23" formatCode="0.0">
                  <c:v>4.3209876543209997</c:v>
                </c:pt>
                <c:pt idx="24" formatCode="0.0">
                  <c:v>-8.5714285714289993</c:v>
                </c:pt>
                <c:pt idx="25" formatCode="0.0">
                  <c:v>-8.4905660377360004</c:v>
                </c:pt>
                <c:pt idx="26" formatCode="0.0">
                  <c:v>6.666666666667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76240"/>
        <c:axId val="-819269712"/>
      </c:barChart>
      <c:catAx>
        <c:axId val="-819276240"/>
        <c:scaling>
          <c:orientation val="maxMin"/>
        </c:scaling>
        <c:delete val="1"/>
        <c:axPos val="l"/>
        <c:numFmt formatCode="General" sourceLinked="1"/>
        <c:majorTickMark val="out"/>
        <c:minorTickMark val="none"/>
        <c:tickLblPos val="none"/>
        <c:crossAx val="-819269712"/>
        <c:crosses val="autoZero"/>
        <c:auto val="1"/>
        <c:lblAlgn val="ctr"/>
        <c:lblOffset val="0"/>
        <c:noMultiLvlLbl val="0"/>
      </c:catAx>
      <c:valAx>
        <c:axId val="-81926971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7624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9152704771975"/>
          <c:y val="6.7075082085701537E-2"/>
          <c:w val="0.64398604258265946"/>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F535-4593-8609-A9E047B3261A}"/>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F535-4593-8609-A9E047B3261A}"/>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F535-4593-8609-A9E047B3261A}"/>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F535-4593-8609-A9E047B3261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21.93675889328</c:v>
                </c:pt>
                <c:pt idx="2" formatCode="0">
                  <c:v>16.92307692308</c:v>
                </c:pt>
                <c:pt idx="3" formatCode="0">
                  <c:v>32.352941176469997</c:v>
                </c:pt>
                <c:pt idx="4" formatCode="0">
                  <c:v>30.61224489796</c:v>
                </c:pt>
                <c:pt idx="6" formatCode="0">
                  <c:v>24.038461538459998</c:v>
                </c:pt>
                <c:pt idx="7" formatCode="0">
                  <c:v>19.801980198020001</c:v>
                </c:pt>
                <c:pt idx="8" formatCode="0">
                  <c:v>20.481927710840001</c:v>
                </c:pt>
                <c:pt idx="9" formatCode="0">
                  <c:v>30.769230769229999</c:v>
                </c:pt>
                <c:pt idx="11" formatCode="0">
                  <c:v>21.839080459769999</c:v>
                </c:pt>
                <c:pt idx="12" formatCode="0">
                  <c:v>20.83333333333</c:v>
                </c:pt>
                <c:pt idx="13" formatCode="0">
                  <c:v>19.318181818180001</c:v>
                </c:pt>
                <c:pt idx="14" formatCode="0">
                  <c:v>21.739130434780002</c:v>
                </c:pt>
                <c:pt idx="15" formatCode="0">
                  <c:v>21.978021978019999</c:v>
                </c:pt>
                <c:pt idx="17" formatCode="0">
                  <c:v>22.16981132075</c:v>
                </c:pt>
                <c:pt idx="18" formatCode="0">
                  <c:v>21.621621621620001</c:v>
                </c:pt>
                <c:pt idx="19" formatCode="0">
                  <c:v>20</c:v>
                </c:pt>
                <c:pt idx="21" formatCode="0">
                  <c:v>27.66990291262</c:v>
                </c:pt>
                <c:pt idx="22" formatCode="0">
                  <c:v>25.75757575758</c:v>
                </c:pt>
                <c:pt idx="23" formatCode="0">
                  <c:v>18.518518518520001</c:v>
                </c:pt>
                <c:pt idx="24" formatCode="0">
                  <c:v>14.28571428571</c:v>
                </c:pt>
                <c:pt idx="25" formatCode="0">
                  <c:v>11.32075471698</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CD8A-4D44-963A-2CB9858EA4A4}"/>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27.865612648220001</c:v>
                </c:pt>
                <c:pt idx="2" formatCode="0">
                  <c:v>30.153846153850001</c:v>
                </c:pt>
                <c:pt idx="3" formatCode="0">
                  <c:v>23.529411764710002</c:v>
                </c:pt>
                <c:pt idx="4" formatCode="0">
                  <c:v>23.809523809520002</c:v>
                </c:pt>
                <c:pt idx="6" formatCode="0">
                  <c:v>25.961538461540002</c:v>
                </c:pt>
                <c:pt idx="7" formatCode="0">
                  <c:v>27.72277227723</c:v>
                </c:pt>
                <c:pt idx="8" formatCode="0">
                  <c:v>31.325301204820001</c:v>
                </c:pt>
                <c:pt idx="9" formatCode="0">
                  <c:v>38.461538461540002</c:v>
                </c:pt>
                <c:pt idx="11" formatCode="0">
                  <c:v>29.885057471260001</c:v>
                </c:pt>
                <c:pt idx="12" formatCode="0">
                  <c:v>22.91666666667</c:v>
                </c:pt>
                <c:pt idx="13" formatCode="0">
                  <c:v>23.863636363640001</c:v>
                </c:pt>
                <c:pt idx="14" formatCode="0">
                  <c:v>33.695652173909998</c:v>
                </c:pt>
                <c:pt idx="15" formatCode="0">
                  <c:v>29.670329670329998</c:v>
                </c:pt>
                <c:pt idx="17" formatCode="0">
                  <c:v>26.886792452830001</c:v>
                </c:pt>
                <c:pt idx="18" formatCode="0">
                  <c:v>37.837837837839999</c:v>
                </c:pt>
                <c:pt idx="19" formatCode="0">
                  <c:v>28.888888888890001</c:v>
                </c:pt>
                <c:pt idx="21" formatCode="0">
                  <c:v>30.582524271840001</c:v>
                </c:pt>
                <c:pt idx="22" formatCode="0">
                  <c:v>22.727272727270002</c:v>
                </c:pt>
                <c:pt idx="23" formatCode="0">
                  <c:v>24.69135802469</c:v>
                </c:pt>
                <c:pt idx="24" formatCode="0">
                  <c:v>37.142857142860002</c:v>
                </c:pt>
                <c:pt idx="25" formatCode="0">
                  <c:v>18.867924528300001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CD8A-4D44-963A-2CB9858EA4A4}"/>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22.727272727270002</c:v>
                </c:pt>
                <c:pt idx="2" formatCode="0">
                  <c:v>24.92307692308</c:v>
                </c:pt>
                <c:pt idx="3" formatCode="0">
                  <c:v>23.529411764710002</c:v>
                </c:pt>
                <c:pt idx="4" formatCode="0">
                  <c:v>17.687074829930001</c:v>
                </c:pt>
                <c:pt idx="6" formatCode="0">
                  <c:v>20.67307692308</c:v>
                </c:pt>
                <c:pt idx="7" formatCode="0">
                  <c:v>26.23762376238</c:v>
                </c:pt>
                <c:pt idx="8" formatCode="0">
                  <c:v>20.481927710840001</c:v>
                </c:pt>
                <c:pt idx="9" formatCode="0">
                  <c:v>15.38461538462</c:v>
                </c:pt>
                <c:pt idx="11" formatCode="0">
                  <c:v>19.54022988506</c:v>
                </c:pt>
                <c:pt idx="12" formatCode="0">
                  <c:v>23.95833333333</c:v>
                </c:pt>
                <c:pt idx="13" formatCode="0">
                  <c:v>30.681818181819999</c:v>
                </c:pt>
                <c:pt idx="14" formatCode="0">
                  <c:v>26.086956521739999</c:v>
                </c:pt>
                <c:pt idx="15" formatCode="0">
                  <c:v>20.879120879119998</c:v>
                </c:pt>
                <c:pt idx="17" formatCode="0">
                  <c:v>22.40566037736</c:v>
                </c:pt>
                <c:pt idx="18" formatCode="0">
                  <c:v>24.324324324319999</c:v>
                </c:pt>
                <c:pt idx="19" formatCode="0">
                  <c:v>24.444444444439998</c:v>
                </c:pt>
                <c:pt idx="21" formatCode="0">
                  <c:v>18.932038834949999</c:v>
                </c:pt>
                <c:pt idx="22" formatCode="0">
                  <c:v>27.272727272729998</c:v>
                </c:pt>
                <c:pt idx="23" formatCode="0">
                  <c:v>28.395061728400002</c:v>
                </c:pt>
                <c:pt idx="24" formatCode="0">
                  <c:v>20</c:v>
                </c:pt>
                <c:pt idx="25" formatCode="0">
                  <c:v>26.415094339620001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CD8A-4D44-963A-2CB9858EA4A4}"/>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F535-4593-8609-A9E047B326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23.715415019760002</c:v>
                </c:pt>
                <c:pt idx="2" formatCode="0">
                  <c:v>24</c:v>
                </c:pt>
                <c:pt idx="3" formatCode="0">
                  <c:v>20.58823529412</c:v>
                </c:pt>
                <c:pt idx="4" formatCode="0">
                  <c:v>23.809523809520002</c:v>
                </c:pt>
                <c:pt idx="6" formatCode="0">
                  <c:v>25.480769230770001</c:v>
                </c:pt>
                <c:pt idx="7" formatCode="0">
                  <c:v>21.78217821782</c:v>
                </c:pt>
                <c:pt idx="8" formatCode="0">
                  <c:v>25.301204819279999</c:v>
                </c:pt>
                <c:pt idx="9" formatCode="0">
                  <c:v>15.38461538462</c:v>
                </c:pt>
                <c:pt idx="11" formatCode="0">
                  <c:v>24.137931034480001</c:v>
                </c:pt>
                <c:pt idx="12" formatCode="0">
                  <c:v>29.16666666667</c:v>
                </c:pt>
                <c:pt idx="13" formatCode="0">
                  <c:v>25</c:v>
                </c:pt>
                <c:pt idx="14" formatCode="0">
                  <c:v>17.391304347830001</c:v>
                </c:pt>
                <c:pt idx="15" formatCode="0">
                  <c:v>25.274725274729999</c:v>
                </c:pt>
                <c:pt idx="17" formatCode="0">
                  <c:v>24.764150943400001</c:v>
                </c:pt>
                <c:pt idx="18" formatCode="0">
                  <c:v>16.216216216220001</c:v>
                </c:pt>
                <c:pt idx="19" formatCode="0">
                  <c:v>20</c:v>
                </c:pt>
                <c:pt idx="21" formatCode="0">
                  <c:v>19.417475728159999</c:v>
                </c:pt>
                <c:pt idx="22" formatCode="0">
                  <c:v>22.727272727270002</c:v>
                </c:pt>
                <c:pt idx="23" formatCode="0">
                  <c:v>20.98765432099</c:v>
                </c:pt>
                <c:pt idx="24" formatCode="0">
                  <c:v>28.571428571430001</c:v>
                </c:pt>
                <c:pt idx="25" formatCode="0">
                  <c:v>35.849056603770002</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CD8A-4D44-963A-2CB9858EA4A4}"/>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3.7549407114619999</c:v>
                </c:pt>
                <c:pt idx="2" formatCode="0">
                  <c:v>4</c:v>
                </c:pt>
                <c:pt idx="3" formatCode="0">
                  <c:v>0</c:v>
                </c:pt>
                <c:pt idx="4" formatCode="0">
                  <c:v>4.0816326530609999</c:v>
                </c:pt>
                <c:pt idx="6" formatCode="0">
                  <c:v>3.8461538461539999</c:v>
                </c:pt>
                <c:pt idx="7" formatCode="0">
                  <c:v>4.4554455445540002</c:v>
                </c:pt>
                <c:pt idx="8" formatCode="0">
                  <c:v>2.409638554217</c:v>
                </c:pt>
                <c:pt idx="9" formatCode="0">
                  <c:v>0</c:v>
                </c:pt>
                <c:pt idx="11" formatCode="0">
                  <c:v>4.5977011494250002</c:v>
                </c:pt>
                <c:pt idx="12" formatCode="0">
                  <c:v>3.125</c:v>
                </c:pt>
                <c:pt idx="13" formatCode="0">
                  <c:v>1.136363636364</c:v>
                </c:pt>
                <c:pt idx="14" formatCode="0">
                  <c:v>1.086956521739</c:v>
                </c:pt>
                <c:pt idx="15" formatCode="0">
                  <c:v>2.1978021978019999</c:v>
                </c:pt>
                <c:pt idx="17" formatCode="0">
                  <c:v>3.7735849056599999</c:v>
                </c:pt>
                <c:pt idx="18" formatCode="0">
                  <c:v>0</c:v>
                </c:pt>
                <c:pt idx="19" formatCode="0">
                  <c:v>6.666666666667</c:v>
                </c:pt>
                <c:pt idx="21" formatCode="0">
                  <c:v>3.398058252427</c:v>
                </c:pt>
                <c:pt idx="22" formatCode="0">
                  <c:v>1.5151515151520001</c:v>
                </c:pt>
                <c:pt idx="23" formatCode="0">
                  <c:v>7.4074074074069998</c:v>
                </c:pt>
                <c:pt idx="24" formatCode="0">
                  <c:v>0</c:v>
                </c:pt>
                <c:pt idx="25" formatCode="0">
                  <c:v>7.547169811321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CD8A-4D44-963A-2CB9858EA4A4}"/>
            </c:ext>
          </c:extLst>
        </c:ser>
        <c:dLbls>
          <c:showLegendKey val="0"/>
          <c:showVal val="1"/>
          <c:showCatName val="0"/>
          <c:showSerName val="0"/>
          <c:showPercent val="0"/>
          <c:showBubbleSize val="0"/>
        </c:dLbls>
        <c:gapWidth val="50"/>
        <c:overlap val="100"/>
        <c:axId val="-819279504"/>
        <c:axId val="-819270800"/>
      </c:barChart>
      <c:catAx>
        <c:axId val="-81927950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0800"/>
        <c:crosses val="autoZero"/>
        <c:auto val="1"/>
        <c:lblAlgn val="ctr"/>
        <c:lblOffset val="100"/>
        <c:noMultiLvlLbl val="0"/>
      </c:catAx>
      <c:valAx>
        <c:axId val="-819270800"/>
        <c:scaling>
          <c:orientation val="minMax"/>
          <c:max val="100"/>
          <c:min val="0"/>
        </c:scaling>
        <c:delete val="1"/>
        <c:axPos val="t"/>
        <c:numFmt formatCode="General" sourceLinked="0"/>
        <c:majorTickMark val="out"/>
        <c:minorTickMark val="none"/>
        <c:tickLblPos val="nextTo"/>
        <c:crossAx val="-819279504"/>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dalībai starptautiskajās nozaru asociācijās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FC4-4936-92ED-8282A2059DF1}"/>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FC4-4936-92ED-8282A2059DF1}"/>
              </c:ext>
            </c:extLst>
          </c:dPt>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716947146312593"/>
                      <c:h val="7.066624602315788E-2"/>
                    </c:manualLayout>
                  </c15:layout>
                  <c15:dlblFieldTable/>
                  <c15:showDataLabelsRange val="0"/>
                </c:ext>
                <c:ext xmlns:c16="http://schemas.microsoft.com/office/drawing/2014/chart" uri="{C3380CC4-5D6E-409C-BE32-E72D297353CC}">
                  <c16:uniqueId val="{00000002-8C80-4F4A-9F15-5A8EC2252750}"/>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5"/>
                      <c:h val="7.066624602315788E-2"/>
                    </c:manualLayout>
                  </c15:layout>
                  <c15:dlblFieldTable/>
                  <c15:showDataLabelsRange val="0"/>
                </c:ext>
                <c:ext xmlns:c16="http://schemas.microsoft.com/office/drawing/2014/chart" uri="{C3380CC4-5D6E-409C-BE32-E72D297353CC}">
                  <c16:uniqueId val="{00000003-8C80-4F4A-9F15-5A8EC2252750}"/>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052521008403361"/>
                      <c:h val="7.066624602315788E-2"/>
                    </c:manualLayout>
                  </c15:layout>
                  <c15:dlblFieldTable/>
                  <c15:showDataLabelsRange val="0"/>
                </c:ext>
                <c:ext xmlns:c16="http://schemas.microsoft.com/office/drawing/2014/chart" uri="{C3380CC4-5D6E-409C-BE32-E72D297353CC}">
                  <c16:uniqueId val="{00000004-8C80-4F4A-9F15-5A8EC2252750}"/>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0.79051383399209996</c:v>
                </c:pt>
                <c:pt idx="2" formatCode="0.0">
                  <c:v>-4.4615384615379998</c:v>
                </c:pt>
                <c:pt idx="3" formatCode="0.0">
                  <c:v>11.76470588235</c:v>
                </c:pt>
                <c:pt idx="4" formatCode="0.0">
                  <c:v>9.8639455782310002</c:v>
                </c:pt>
                <c:pt idx="6" formatCode="0.0">
                  <c:v>1.201923076923</c:v>
                </c:pt>
                <c:pt idx="7" formatCode="0.0">
                  <c:v>-1.237623762376</c:v>
                </c:pt>
                <c:pt idx="8" formatCode="0.0">
                  <c:v>0.60240963855420004</c:v>
                </c:pt>
                <c:pt idx="9" formatCode="0.0">
                  <c:v>26.92307692308</c:v>
                </c:pt>
                <c:pt idx="11" formatCode="0.0">
                  <c:v>2.8735632183909998</c:v>
                </c:pt>
                <c:pt idx="12" formatCode="0.0">
                  <c:v>-8.854166666667</c:v>
                </c:pt>
                <c:pt idx="13" formatCode="0.0">
                  <c:v>-9.0909090909089993</c:v>
                </c:pt>
                <c:pt idx="14" formatCode="0.0">
                  <c:v>8.1521739130430007</c:v>
                </c:pt>
                <c:pt idx="15" formatCode="0.0">
                  <c:v>1.098901098901</c:v>
                </c:pt>
                <c:pt idx="17" formatCode="0.0">
                  <c:v>-0.35377358490569999</c:v>
                </c:pt>
                <c:pt idx="18" formatCode="0.0">
                  <c:v>12.16216216216</c:v>
                </c:pt>
                <c:pt idx="19" formatCode="0.0">
                  <c:v>2.2222222222219998</c:v>
                </c:pt>
                <c:pt idx="21" formatCode="0.0">
                  <c:v>14.077669902909999</c:v>
                </c:pt>
                <c:pt idx="22" formatCode="0.0">
                  <c:v>0.75757575757579998</c:v>
                </c:pt>
                <c:pt idx="23" formatCode="0.0">
                  <c:v>-4.3209876543209997</c:v>
                </c:pt>
                <c:pt idx="24" formatCode="0.0">
                  <c:v>-5.7142857142860004</c:v>
                </c:pt>
                <c:pt idx="25" formatCode="0.0">
                  <c:v>-28.301886792449999</c:v>
                </c:pt>
                <c:pt idx="26" formatCode="0.0">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78960"/>
        <c:axId val="-819269168"/>
      </c:barChart>
      <c:catAx>
        <c:axId val="-819278960"/>
        <c:scaling>
          <c:orientation val="maxMin"/>
        </c:scaling>
        <c:delete val="1"/>
        <c:axPos val="l"/>
        <c:numFmt formatCode="General" sourceLinked="1"/>
        <c:majorTickMark val="out"/>
        <c:minorTickMark val="none"/>
        <c:tickLblPos val="none"/>
        <c:crossAx val="-819269168"/>
        <c:crosses val="autoZero"/>
        <c:auto val="1"/>
        <c:lblAlgn val="ctr"/>
        <c:lblOffset val="0"/>
        <c:noMultiLvlLbl val="0"/>
      </c:catAx>
      <c:valAx>
        <c:axId val="-81926916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7896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20.94861660079</c:v>
                </c:pt>
                <c:pt idx="2" formatCode="0">
                  <c:v>20</c:v>
                </c:pt>
                <c:pt idx="3" formatCode="0">
                  <c:v>26.470588235289998</c:v>
                </c:pt>
                <c:pt idx="4" formatCode="0">
                  <c:v>21.768707482989999</c:v>
                </c:pt>
                <c:pt idx="6" formatCode="0">
                  <c:v>23.07692307692</c:v>
                </c:pt>
                <c:pt idx="7" formatCode="0">
                  <c:v>19.801980198020001</c:v>
                </c:pt>
                <c:pt idx="8" formatCode="0">
                  <c:v>18.072289156629999</c:v>
                </c:pt>
                <c:pt idx="9" formatCode="0">
                  <c:v>23.07692307692</c:v>
                </c:pt>
                <c:pt idx="11" formatCode="0">
                  <c:v>26.436781609200001</c:v>
                </c:pt>
                <c:pt idx="12" formatCode="0">
                  <c:v>19.79166666667</c:v>
                </c:pt>
                <c:pt idx="13" formatCode="0">
                  <c:v>22.727272727270002</c:v>
                </c:pt>
                <c:pt idx="14" formatCode="0">
                  <c:v>18.478260869570001</c:v>
                </c:pt>
                <c:pt idx="15" formatCode="0">
                  <c:v>16.483516483519999</c:v>
                </c:pt>
                <c:pt idx="17" formatCode="0">
                  <c:v>21.698113207550001</c:v>
                </c:pt>
                <c:pt idx="18" formatCode="0">
                  <c:v>18.918918918919999</c:v>
                </c:pt>
                <c:pt idx="19" formatCode="0">
                  <c:v>15.55555555556</c:v>
                </c:pt>
                <c:pt idx="21" formatCode="0">
                  <c:v>22.33009708738</c:v>
                </c:pt>
                <c:pt idx="22" formatCode="0">
                  <c:v>21.21212121212</c:v>
                </c:pt>
                <c:pt idx="23" formatCode="0">
                  <c:v>20.98765432099</c:v>
                </c:pt>
                <c:pt idx="24" formatCode="0">
                  <c:v>18.571428571430001</c:v>
                </c:pt>
                <c:pt idx="25" formatCode="0">
                  <c:v>18.867924528300001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D92D-46B2-8E1E-380CA744F0A1}"/>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19.9604743083</c:v>
                </c:pt>
                <c:pt idx="2" formatCode="0">
                  <c:v>21.538461538459998</c:v>
                </c:pt>
                <c:pt idx="3" formatCode="0">
                  <c:v>20.58823529412</c:v>
                </c:pt>
                <c:pt idx="4" formatCode="0">
                  <c:v>16.326530612239999</c:v>
                </c:pt>
                <c:pt idx="6" formatCode="0">
                  <c:v>22.596153846149999</c:v>
                </c:pt>
                <c:pt idx="7" formatCode="0">
                  <c:v>21.28712871287</c:v>
                </c:pt>
                <c:pt idx="8" formatCode="0">
                  <c:v>13.25301204819</c:v>
                </c:pt>
                <c:pt idx="9" formatCode="0">
                  <c:v>0</c:v>
                </c:pt>
                <c:pt idx="11" formatCode="0">
                  <c:v>24.137931034480001</c:v>
                </c:pt>
                <c:pt idx="12" formatCode="0">
                  <c:v>21.875</c:v>
                </c:pt>
                <c:pt idx="13" formatCode="0">
                  <c:v>20.454545454550001</c:v>
                </c:pt>
                <c:pt idx="14" formatCode="0">
                  <c:v>21.739130434780002</c:v>
                </c:pt>
                <c:pt idx="15" formatCode="0">
                  <c:v>15.38461538462</c:v>
                </c:pt>
                <c:pt idx="17" formatCode="0">
                  <c:v>20.754716981129999</c:v>
                </c:pt>
                <c:pt idx="18" formatCode="0">
                  <c:v>18.918918918919999</c:v>
                </c:pt>
                <c:pt idx="19" formatCode="0">
                  <c:v>13.33333333333</c:v>
                </c:pt>
                <c:pt idx="21" formatCode="0">
                  <c:v>19.902912621359999</c:v>
                </c:pt>
                <c:pt idx="22" formatCode="0">
                  <c:v>22.727272727270002</c:v>
                </c:pt>
                <c:pt idx="23" formatCode="0">
                  <c:v>20.98765432099</c:v>
                </c:pt>
                <c:pt idx="24" formatCode="0">
                  <c:v>18.571428571430001</c:v>
                </c:pt>
                <c:pt idx="25" formatCode="0">
                  <c:v>15.09433962264</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92D-46B2-8E1E-380CA744F0A1}"/>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20.750988142290002</c:v>
                </c:pt>
                <c:pt idx="2" formatCode="0">
                  <c:v>21.846153846149999</c:v>
                </c:pt>
                <c:pt idx="3" formatCode="0">
                  <c:v>23.529411764710002</c:v>
                </c:pt>
                <c:pt idx="4" formatCode="0">
                  <c:v>17.687074829930001</c:v>
                </c:pt>
                <c:pt idx="6" formatCode="0">
                  <c:v>17.788461538459998</c:v>
                </c:pt>
                <c:pt idx="7" formatCode="0">
                  <c:v>21.78217821782</c:v>
                </c:pt>
                <c:pt idx="8" formatCode="0">
                  <c:v>24.096385542170001</c:v>
                </c:pt>
                <c:pt idx="9" formatCode="0">
                  <c:v>30.769230769229999</c:v>
                </c:pt>
                <c:pt idx="11" formatCode="0">
                  <c:v>17.241379310340001</c:v>
                </c:pt>
                <c:pt idx="12" formatCode="0">
                  <c:v>22.91666666667</c:v>
                </c:pt>
                <c:pt idx="13" formatCode="0">
                  <c:v>19.318181818180001</c:v>
                </c:pt>
                <c:pt idx="14" formatCode="0">
                  <c:v>22.826086956520001</c:v>
                </c:pt>
                <c:pt idx="15" formatCode="0">
                  <c:v>18.681318681320001</c:v>
                </c:pt>
                <c:pt idx="17" formatCode="0">
                  <c:v>20.283018867919999</c:v>
                </c:pt>
                <c:pt idx="18" formatCode="0">
                  <c:v>24.324324324319999</c:v>
                </c:pt>
                <c:pt idx="19" formatCode="0">
                  <c:v>22.222222222220001</c:v>
                </c:pt>
                <c:pt idx="21" formatCode="0">
                  <c:v>18.932038834949999</c:v>
                </c:pt>
                <c:pt idx="22" formatCode="0">
                  <c:v>22.727272727270002</c:v>
                </c:pt>
                <c:pt idx="23" formatCode="0">
                  <c:v>23.456790123459999</c:v>
                </c:pt>
                <c:pt idx="24" formatCode="0">
                  <c:v>22.857142857140001</c:v>
                </c:pt>
                <c:pt idx="25" formatCode="0">
                  <c:v>16.981132075470001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D92D-46B2-8E1E-380CA744F0A1}"/>
            </c:ext>
          </c:extLst>
        </c:ser>
        <c:ser>
          <c:idx val="3"/>
          <c:order val="3"/>
          <c:tx>
            <c:strRef>
              <c:f>Sheet1!$E$1</c:f>
              <c:strCache>
                <c:ptCount val="1"/>
                <c:pt idx="0">
                  <c:v>Pilnīgi nenoderīgs</c:v>
                </c:pt>
              </c:strCache>
            </c:strRef>
          </c:tx>
          <c:spPr>
            <a:solidFill>
              <a:srgbClr val="B2371A"/>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F24B-43E3-A0EE-3ED2CE2DC0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35.770750988140001</c:v>
                </c:pt>
                <c:pt idx="2" formatCode="0">
                  <c:v>33.538461538459998</c:v>
                </c:pt>
                <c:pt idx="3" formatCode="0">
                  <c:v>29.41176470588</c:v>
                </c:pt>
                <c:pt idx="4" formatCode="0">
                  <c:v>42.176870748299997</c:v>
                </c:pt>
                <c:pt idx="6" formatCode="0">
                  <c:v>35.096153846150003</c:v>
                </c:pt>
                <c:pt idx="7" formatCode="0">
                  <c:v>32.178217821780002</c:v>
                </c:pt>
                <c:pt idx="8" formatCode="0">
                  <c:v>44.578313253010002</c:v>
                </c:pt>
                <c:pt idx="9" formatCode="0">
                  <c:v>46.153846153849997</c:v>
                </c:pt>
                <c:pt idx="11" formatCode="0">
                  <c:v>29.885057471260001</c:v>
                </c:pt>
                <c:pt idx="12" formatCode="0">
                  <c:v>33.333333333330003</c:v>
                </c:pt>
                <c:pt idx="13" formatCode="0">
                  <c:v>34.090909090910003</c:v>
                </c:pt>
                <c:pt idx="14" formatCode="0">
                  <c:v>33.695652173909998</c:v>
                </c:pt>
                <c:pt idx="15" formatCode="0">
                  <c:v>48.351648351649999</c:v>
                </c:pt>
                <c:pt idx="17" formatCode="0">
                  <c:v>34.198113207550001</c:v>
                </c:pt>
                <c:pt idx="18" formatCode="0">
                  <c:v>37.837837837839999</c:v>
                </c:pt>
                <c:pt idx="19" formatCode="0">
                  <c:v>48.888888888890001</c:v>
                </c:pt>
                <c:pt idx="21" formatCode="0">
                  <c:v>36.8932038835</c:v>
                </c:pt>
                <c:pt idx="22" formatCode="0">
                  <c:v>30.303030303029999</c:v>
                </c:pt>
                <c:pt idx="23" formatCode="0">
                  <c:v>33.333333333330003</c:v>
                </c:pt>
                <c:pt idx="24" formatCode="0">
                  <c:v>35.71428571429</c:v>
                </c:pt>
                <c:pt idx="25" formatCode="0">
                  <c:v>45.283018867919999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D92D-46B2-8E1E-380CA744F0A1}"/>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F24B-43E3-A0EE-3ED2CE2DC01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2.5691699604739999</c:v>
                </c:pt>
                <c:pt idx="2" formatCode="0">
                  <c:v>3.0769230769229998</c:v>
                </c:pt>
                <c:pt idx="3" formatCode="0">
                  <c:v>0</c:v>
                </c:pt>
                <c:pt idx="4" formatCode="0">
                  <c:v>2.040816326531</c:v>
                </c:pt>
                <c:pt idx="6" formatCode="0">
                  <c:v>1.442307692308</c:v>
                </c:pt>
                <c:pt idx="7" formatCode="0">
                  <c:v>4.9504950495050002</c:v>
                </c:pt>
                <c:pt idx="8" formatCode="0">
                  <c:v>0</c:v>
                </c:pt>
                <c:pt idx="9" formatCode="0">
                  <c:v>0</c:v>
                </c:pt>
                <c:pt idx="11" formatCode="0">
                  <c:v>2.2988505747130001</c:v>
                </c:pt>
                <c:pt idx="12" formatCode="0">
                  <c:v>2.083333333333</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1.9417475728160001</c:v>
                </c:pt>
                <c:pt idx="22" formatCode="0">
                  <c:v>3.0303030303030001</c:v>
                </c:pt>
                <c:pt idx="23" formatCode="0">
                  <c:v>1.2345679012349999</c:v>
                </c:pt>
                <c:pt idx="24" formatCode="0">
                  <c:v>4.2857142857139996</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D92D-46B2-8E1E-380CA744F0A1}"/>
            </c:ext>
          </c:extLst>
        </c:ser>
        <c:dLbls>
          <c:showLegendKey val="0"/>
          <c:showVal val="1"/>
          <c:showCatName val="0"/>
          <c:showSerName val="0"/>
          <c:showPercent val="0"/>
          <c:showBubbleSize val="0"/>
        </c:dLbls>
        <c:gapWidth val="50"/>
        <c:overlap val="100"/>
        <c:axId val="-952402208"/>
        <c:axId val="-952415808"/>
      </c:barChart>
      <c:catAx>
        <c:axId val="-95240220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15808"/>
        <c:crosses val="autoZero"/>
        <c:auto val="1"/>
        <c:lblAlgn val="ctr"/>
        <c:lblOffset val="100"/>
        <c:noMultiLvlLbl val="0"/>
      </c:catAx>
      <c:valAx>
        <c:axId val="-952415808"/>
        <c:scaling>
          <c:orientation val="minMax"/>
          <c:max val="100"/>
          <c:min val="0"/>
        </c:scaling>
        <c:delete val="1"/>
        <c:axPos val="t"/>
        <c:numFmt formatCode="General" sourceLinked="0"/>
        <c:majorTickMark val="out"/>
        <c:minorTickMark val="none"/>
        <c:tickLblPos val="nextTo"/>
        <c:crossAx val="-95240220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preču zīmēm, tai skaitā preču zīmes stratēģijas izstrādei un reģistrēšanai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122-45D3-A8EB-85EB3A28AD5E}"/>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122-45D3-A8EB-85EB3A28AD5E}"/>
              </c:ext>
            </c:extLst>
          </c:dPt>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803221288515405"/>
                      <c:h val="7.066624602315788E-2"/>
                    </c:manualLayout>
                  </c15:layout>
                  <c15:dlblFieldTable/>
                  <c15:showDataLabelsRange val="0"/>
                </c:ext>
                <c:ext xmlns:c16="http://schemas.microsoft.com/office/drawing/2014/chart" uri="{C3380CC4-5D6E-409C-BE32-E72D297353CC}">
                  <c16:uniqueId val="{00000002-DB77-4B65-95C0-B4B8B4490E18}"/>
                </c:ext>
              </c:extLst>
            </c:dLbl>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468954248366012"/>
                      <c:h val="7.066624602315788E-2"/>
                    </c:manualLayout>
                  </c15:layout>
                  <c15:dlblFieldTable/>
                  <c15:showDataLabelsRange val="0"/>
                </c:ext>
                <c:ext xmlns:c16="http://schemas.microsoft.com/office/drawing/2014/chart" uri="{C3380CC4-5D6E-409C-BE32-E72D297353CC}">
                  <c16:uniqueId val="{00000003-DB77-4B65-95C0-B4B8B4490E18}"/>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052521008403361"/>
                      <c:h val="7.066624602315788E-2"/>
                    </c:manualLayout>
                  </c15:layout>
                  <c15:dlblFieldTable/>
                  <c15:showDataLabelsRange val="0"/>
                </c:ext>
                <c:ext xmlns:c16="http://schemas.microsoft.com/office/drawing/2014/chart" uri="{C3380CC4-5D6E-409C-BE32-E72D297353CC}">
                  <c16:uniqueId val="{00000004-DB77-4B65-95C0-B4B8B4490E18}"/>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-15.21739130435</c:v>
                </c:pt>
                <c:pt idx="2" formatCode="0.0">
                  <c:v>-13.692307692309999</c:v>
                </c:pt>
                <c:pt idx="3" formatCode="0.0">
                  <c:v>-4.4117647058819998</c:v>
                </c:pt>
                <c:pt idx="4" formatCode="0.0">
                  <c:v>-21.088435374149999</c:v>
                </c:pt>
                <c:pt idx="6" formatCode="0.0">
                  <c:v>-9.6153846153850004</c:v>
                </c:pt>
                <c:pt idx="7" formatCode="0.0">
                  <c:v>-12.62376237624</c:v>
                </c:pt>
                <c:pt idx="8" formatCode="0.0">
                  <c:v>-31.927710843370001</c:v>
                </c:pt>
                <c:pt idx="9" formatCode="0.0">
                  <c:v>-38.461538461540002</c:v>
                </c:pt>
                <c:pt idx="11" formatCode="0.0">
                  <c:v>0</c:v>
                </c:pt>
                <c:pt idx="12" formatCode="0.0">
                  <c:v>-14.0625</c:v>
                </c:pt>
                <c:pt idx="13" formatCode="0.0">
                  <c:v>-10.795454545449999</c:v>
                </c:pt>
                <c:pt idx="14" formatCode="0.0">
                  <c:v>-15.76086956522</c:v>
                </c:pt>
                <c:pt idx="15" formatCode="0.0">
                  <c:v>-33.516483516480001</c:v>
                </c:pt>
                <c:pt idx="17" formatCode="0.0">
                  <c:v>-12.264150943400001</c:v>
                </c:pt>
                <c:pt idx="18" formatCode="0.0">
                  <c:v>-21.621621621620001</c:v>
                </c:pt>
                <c:pt idx="19" formatCode="0.0">
                  <c:v>-37.777777777780003</c:v>
                </c:pt>
                <c:pt idx="21" formatCode="0.0">
                  <c:v>-14.077669902909999</c:v>
                </c:pt>
                <c:pt idx="22" formatCode="0.0">
                  <c:v>-9.0909090909089993</c:v>
                </c:pt>
                <c:pt idx="23" formatCode="0.0">
                  <c:v>-13.58024691358</c:v>
                </c:pt>
                <c:pt idx="24" formatCode="0.0">
                  <c:v>-19.28571428571</c:v>
                </c:pt>
                <c:pt idx="25" formatCode="0.0">
                  <c:v>-27.35849056604</c:v>
                </c:pt>
                <c:pt idx="26" formatCode="0.0">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14176"/>
        <c:axId val="-952412544"/>
      </c:barChart>
      <c:catAx>
        <c:axId val="-952414176"/>
        <c:scaling>
          <c:orientation val="maxMin"/>
        </c:scaling>
        <c:delete val="1"/>
        <c:axPos val="l"/>
        <c:numFmt formatCode="General" sourceLinked="1"/>
        <c:majorTickMark val="out"/>
        <c:minorTickMark val="none"/>
        <c:tickLblPos val="none"/>
        <c:crossAx val="-952412544"/>
        <c:crosses val="autoZero"/>
        <c:auto val="1"/>
        <c:lblAlgn val="ctr"/>
        <c:lblOffset val="0"/>
        <c:noMultiLvlLbl val="0"/>
      </c:catAx>
      <c:valAx>
        <c:axId val="-952412544"/>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1417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10.0790513834</c:v>
                </c:pt>
                <c:pt idx="2" formatCode="0">
                  <c:v>9.5384615384620002</c:v>
                </c:pt>
                <c:pt idx="3" formatCode="0">
                  <c:v>8.8235294117649996</c:v>
                </c:pt>
                <c:pt idx="4" formatCode="0">
                  <c:v>11.564625850340001</c:v>
                </c:pt>
                <c:pt idx="6" formatCode="0">
                  <c:v>10.57692307692</c:v>
                </c:pt>
                <c:pt idx="7" formatCode="0">
                  <c:v>10.39603960396</c:v>
                </c:pt>
                <c:pt idx="8" formatCode="0">
                  <c:v>7.2289156626509996</c:v>
                </c:pt>
                <c:pt idx="9" formatCode="0">
                  <c:v>15.38461538462</c:v>
                </c:pt>
                <c:pt idx="11" formatCode="0">
                  <c:v>11.494252873560001</c:v>
                </c:pt>
                <c:pt idx="12" formatCode="0">
                  <c:v>11.45833333333</c:v>
                </c:pt>
                <c:pt idx="13" formatCode="0">
                  <c:v>7.9545454545450003</c:v>
                </c:pt>
                <c:pt idx="14" formatCode="0">
                  <c:v>11.95652173913</c:v>
                </c:pt>
                <c:pt idx="15" formatCode="0">
                  <c:v>9.8901098901100006</c:v>
                </c:pt>
                <c:pt idx="17" formatCode="0">
                  <c:v>10.613207547169999</c:v>
                </c:pt>
                <c:pt idx="18" formatCode="0">
                  <c:v>8.1081081081080004</c:v>
                </c:pt>
                <c:pt idx="19" formatCode="0">
                  <c:v>6.666666666667</c:v>
                </c:pt>
                <c:pt idx="21" formatCode="0">
                  <c:v>13.1067961165</c:v>
                </c:pt>
                <c:pt idx="22" formatCode="0">
                  <c:v>4.5454545454549997</c:v>
                </c:pt>
                <c:pt idx="23" formatCode="0">
                  <c:v>14.814814814809999</c:v>
                </c:pt>
                <c:pt idx="24" formatCode="0">
                  <c:v>5.7142857142860004</c:v>
                </c:pt>
                <c:pt idx="25" formatCode="0">
                  <c:v>3.7735849056599999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2AC-45F9-9F7C-4A9082554263}"/>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3"/>
              <c:layout>
                <c:manualLayout>
                  <c:x val="-1.5163319095335447E-3"/>
                  <c:y val="2.6791570232835866E-3"/>
                </c:manualLayout>
              </c:layout>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C37F-4325-A4A2-C994D3C75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19.565217391299999</c:v>
                </c:pt>
                <c:pt idx="2" formatCode="0">
                  <c:v>21.846153846149999</c:v>
                </c:pt>
                <c:pt idx="3" formatCode="0">
                  <c:v>2.9411764705880001</c:v>
                </c:pt>
                <c:pt idx="4" formatCode="0">
                  <c:v>18.367346938779999</c:v>
                </c:pt>
                <c:pt idx="6" formatCode="0">
                  <c:v>20.192307692309999</c:v>
                </c:pt>
                <c:pt idx="7" formatCode="0">
                  <c:v>20.297029702970001</c:v>
                </c:pt>
                <c:pt idx="8" formatCode="0">
                  <c:v>19.27710843373</c:v>
                </c:pt>
                <c:pt idx="9" formatCode="0">
                  <c:v>0</c:v>
                </c:pt>
                <c:pt idx="11" formatCode="0">
                  <c:v>21.839080459769999</c:v>
                </c:pt>
                <c:pt idx="12" formatCode="0">
                  <c:v>21.875</c:v>
                </c:pt>
                <c:pt idx="13" formatCode="0">
                  <c:v>18.181818181819999</c:v>
                </c:pt>
                <c:pt idx="14" formatCode="0">
                  <c:v>17.391304347830001</c:v>
                </c:pt>
                <c:pt idx="15" formatCode="0">
                  <c:v>14.28571428571</c:v>
                </c:pt>
                <c:pt idx="17" formatCode="0">
                  <c:v>20.04716981132</c:v>
                </c:pt>
                <c:pt idx="18" formatCode="0">
                  <c:v>16.216216216220001</c:v>
                </c:pt>
                <c:pt idx="19" formatCode="0">
                  <c:v>17.777777777779999</c:v>
                </c:pt>
                <c:pt idx="21" formatCode="0">
                  <c:v>23.30097087379</c:v>
                </c:pt>
                <c:pt idx="22" formatCode="0">
                  <c:v>15.15151515152</c:v>
                </c:pt>
                <c:pt idx="23" formatCode="0">
                  <c:v>16.049382716050001</c:v>
                </c:pt>
                <c:pt idx="24" formatCode="0">
                  <c:v>14.28571428571</c:v>
                </c:pt>
                <c:pt idx="25" formatCode="0">
                  <c:v>18.867924528300001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2AC-45F9-9F7C-4A9082554263}"/>
            </c:ext>
          </c:extLst>
        </c:ser>
        <c:ser>
          <c:idx val="2"/>
          <c:order val="2"/>
          <c:tx>
            <c:strRef>
              <c:f>Sheet1!$D$1</c:f>
              <c:strCache>
                <c:ptCount val="1"/>
                <c:pt idx="0">
                  <c:v>Drīzāk nenoderīgs</c:v>
                </c:pt>
              </c:strCache>
            </c:strRef>
          </c:tx>
          <c:spPr>
            <a:solidFill>
              <a:srgbClr val="F1AA99"/>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C37F-4325-A4A2-C994D3C75FB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22.134387351779999</c:v>
                </c:pt>
                <c:pt idx="2" formatCode="0">
                  <c:v>21.846153846149999</c:v>
                </c:pt>
                <c:pt idx="3" formatCode="0">
                  <c:v>29.41176470588</c:v>
                </c:pt>
                <c:pt idx="4" formatCode="0">
                  <c:v>21.088435374149999</c:v>
                </c:pt>
                <c:pt idx="6" formatCode="0">
                  <c:v>25</c:v>
                </c:pt>
                <c:pt idx="7" formatCode="0">
                  <c:v>19.306930693070001</c:v>
                </c:pt>
                <c:pt idx="8" formatCode="0">
                  <c:v>21.686746987949999</c:v>
                </c:pt>
                <c:pt idx="9" formatCode="0">
                  <c:v>23.07692307692</c:v>
                </c:pt>
                <c:pt idx="11" formatCode="0">
                  <c:v>22.988505747129999</c:v>
                </c:pt>
                <c:pt idx="12" formatCode="0">
                  <c:v>21.875</c:v>
                </c:pt>
                <c:pt idx="13" formatCode="0">
                  <c:v>23.863636363640001</c:v>
                </c:pt>
                <c:pt idx="14" formatCode="0">
                  <c:v>21.739130434780002</c:v>
                </c:pt>
                <c:pt idx="15" formatCode="0">
                  <c:v>20.879120879119998</c:v>
                </c:pt>
                <c:pt idx="17" formatCode="0">
                  <c:v>21.462264150940001</c:v>
                </c:pt>
                <c:pt idx="18" formatCode="0">
                  <c:v>24.324324324319999</c:v>
                </c:pt>
                <c:pt idx="19" formatCode="0">
                  <c:v>26.66666666667</c:v>
                </c:pt>
                <c:pt idx="21" formatCode="0">
                  <c:v>18.44660194175</c:v>
                </c:pt>
                <c:pt idx="22" formatCode="0">
                  <c:v>31.818181818180001</c:v>
                </c:pt>
                <c:pt idx="23" formatCode="0">
                  <c:v>24.69135802469</c:v>
                </c:pt>
                <c:pt idx="24" formatCode="0">
                  <c:v>28.571428571430001</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2AC-45F9-9F7C-4A9082554263}"/>
            </c:ext>
          </c:extLst>
        </c:ser>
        <c:ser>
          <c:idx val="3"/>
          <c:order val="3"/>
          <c:tx>
            <c:strRef>
              <c:f>Sheet1!$E$1</c:f>
              <c:strCache>
                <c:ptCount val="1"/>
                <c:pt idx="0">
                  <c:v>Pilnīgi nenoderīgs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44.466403162059997</c:v>
                </c:pt>
                <c:pt idx="2" formatCode="0">
                  <c:v>42.769230769229999</c:v>
                </c:pt>
                <c:pt idx="3" formatCode="0">
                  <c:v>55.882352941180002</c:v>
                </c:pt>
                <c:pt idx="4" formatCode="0">
                  <c:v>45.578231292520002</c:v>
                </c:pt>
                <c:pt idx="6" formatCode="0">
                  <c:v>39.903846153849997</c:v>
                </c:pt>
                <c:pt idx="7" formatCode="0">
                  <c:v>47.524752475249997</c:v>
                </c:pt>
                <c:pt idx="8" formatCode="0">
                  <c:v>46.987951807229997</c:v>
                </c:pt>
                <c:pt idx="9" formatCode="0">
                  <c:v>53.846153846150003</c:v>
                </c:pt>
                <c:pt idx="11" formatCode="0">
                  <c:v>40.22988505747</c:v>
                </c:pt>
                <c:pt idx="12" formatCode="0">
                  <c:v>42.708333333330003</c:v>
                </c:pt>
                <c:pt idx="13" formatCode="0">
                  <c:v>47.727272727269998</c:v>
                </c:pt>
                <c:pt idx="14" formatCode="0">
                  <c:v>45.652173913040002</c:v>
                </c:pt>
                <c:pt idx="15" formatCode="0">
                  <c:v>51.648351648350001</c:v>
                </c:pt>
                <c:pt idx="17" formatCode="0">
                  <c:v>44.339622641509997</c:v>
                </c:pt>
                <c:pt idx="18" formatCode="0">
                  <c:v>45.945945945950001</c:v>
                </c:pt>
                <c:pt idx="19" formatCode="0">
                  <c:v>44.444444444440002</c:v>
                </c:pt>
                <c:pt idx="21" formatCode="0">
                  <c:v>41.262135922330003</c:v>
                </c:pt>
                <c:pt idx="22" formatCode="0">
                  <c:v>45.454545454550001</c:v>
                </c:pt>
                <c:pt idx="23" formatCode="0">
                  <c:v>41.97530864198</c:v>
                </c:pt>
                <c:pt idx="24" formatCode="0">
                  <c:v>48.571428571429998</c:v>
                </c:pt>
                <c:pt idx="25" formatCode="0">
                  <c:v>54.716981132080001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2AC-45F9-9F7C-4A9082554263}"/>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3.7549407114619999</c:v>
                </c:pt>
                <c:pt idx="2" formatCode="0">
                  <c:v>4</c:v>
                </c:pt>
                <c:pt idx="3" formatCode="0">
                  <c:v>2.9411764705880001</c:v>
                </c:pt>
                <c:pt idx="4" formatCode="0">
                  <c:v>3.4013605442179999</c:v>
                </c:pt>
                <c:pt idx="6" formatCode="0">
                  <c:v>4.3269230769230003</c:v>
                </c:pt>
                <c:pt idx="7" formatCode="0">
                  <c:v>2.4752475247520001</c:v>
                </c:pt>
                <c:pt idx="8" formatCode="0">
                  <c:v>4.819277108434</c:v>
                </c:pt>
                <c:pt idx="9" formatCode="0">
                  <c:v>7.6923076923079998</c:v>
                </c:pt>
                <c:pt idx="11" formatCode="0">
                  <c:v>3.4482758620689999</c:v>
                </c:pt>
                <c:pt idx="12" formatCode="0">
                  <c:v>2.083333333333</c:v>
                </c:pt>
                <c:pt idx="13" formatCode="0">
                  <c:v>2.2727272727269998</c:v>
                </c:pt>
                <c:pt idx="14" formatCode="0">
                  <c:v>3.2608695652169999</c:v>
                </c:pt>
                <c:pt idx="15" formatCode="0">
                  <c:v>3.2967032967029999</c:v>
                </c:pt>
                <c:pt idx="17" formatCode="0">
                  <c:v>3.5377358490569999</c:v>
                </c:pt>
                <c:pt idx="18" formatCode="0">
                  <c:v>5.4054054054050003</c:v>
                </c:pt>
                <c:pt idx="19" formatCode="0">
                  <c:v>4.4444444444439997</c:v>
                </c:pt>
                <c:pt idx="21" formatCode="0">
                  <c:v>3.8834951456310001</c:v>
                </c:pt>
                <c:pt idx="22" formatCode="0">
                  <c:v>3.0303030303030001</c:v>
                </c:pt>
                <c:pt idx="23" formatCode="0">
                  <c:v>2.4691358024690002</c:v>
                </c:pt>
                <c:pt idx="24" formatCode="0">
                  <c:v>2.8571428571430002</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92AC-45F9-9F7C-4A9082554263}"/>
            </c:ext>
          </c:extLst>
        </c:ser>
        <c:dLbls>
          <c:showLegendKey val="0"/>
          <c:showVal val="1"/>
          <c:showCatName val="0"/>
          <c:showSerName val="0"/>
          <c:showPercent val="0"/>
          <c:showBubbleSize val="0"/>
        </c:dLbls>
        <c:gapWidth val="50"/>
        <c:overlap val="100"/>
        <c:axId val="-819281680"/>
        <c:axId val="-819275696"/>
      </c:barChart>
      <c:catAx>
        <c:axId val="-8192816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5696"/>
        <c:crosses val="autoZero"/>
        <c:auto val="1"/>
        <c:lblAlgn val="ctr"/>
        <c:lblOffset val="100"/>
        <c:noMultiLvlLbl val="0"/>
      </c:catAx>
      <c:valAx>
        <c:axId val="-819275696"/>
        <c:scaling>
          <c:orientation val="minMax"/>
          <c:max val="100"/>
          <c:min val="0"/>
        </c:scaling>
        <c:delete val="1"/>
        <c:axPos val="t"/>
        <c:numFmt formatCode="General" sourceLinked="0"/>
        <c:majorTickMark val="out"/>
        <c:minorTickMark val="none"/>
        <c:tickLblPos val="nextTo"/>
        <c:crossAx val="-81928168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telemārketinga pakalpojumiem</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BB5-403B-BA47-4C822BBCFF0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BB5-403B-BA47-4C822BBCFF0F}"/>
              </c:ext>
            </c:extLst>
          </c:dPt>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7970354808590103"/>
                      <c:h val="7.066624602315788E-2"/>
                    </c:manualLayout>
                  </c15:layout>
                  <c15:dlblFieldTable/>
                  <c15:showDataLabelsRange val="0"/>
                </c:ext>
                <c:ext xmlns:c16="http://schemas.microsoft.com/office/drawing/2014/chart" uri="{C3380CC4-5D6E-409C-BE32-E72D297353CC}">
                  <c16:uniqueId val="{00000001-4BB5-403B-BA47-4C822BBCFF0F}"/>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7970354808590103"/>
                      <c:h val="7.066624602315788E-2"/>
                    </c:manualLayout>
                  </c15:layout>
                  <c15:dlblFieldTable/>
                  <c15:showDataLabelsRange val="0"/>
                </c:ext>
                <c:ext xmlns:c16="http://schemas.microsoft.com/office/drawing/2014/chart" uri="{C3380CC4-5D6E-409C-BE32-E72D297353CC}">
                  <c16:uniqueId val="{00000002-D453-4089-9732-98F9967FEA3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-35.671936758889998</c:v>
                </c:pt>
                <c:pt idx="2" formatCode="0.0">
                  <c:v>-33.230769230770001</c:v>
                </c:pt>
                <c:pt idx="3" formatCode="0.0">
                  <c:v>-60.294117647059998</c:v>
                </c:pt>
                <c:pt idx="4" formatCode="0.0">
                  <c:v>-35.374149659860002</c:v>
                </c:pt>
                <c:pt idx="6" formatCode="0.0">
                  <c:v>-31.730769230770001</c:v>
                </c:pt>
                <c:pt idx="7" formatCode="0.0">
                  <c:v>-36.633663366340002</c:v>
                </c:pt>
                <c:pt idx="8" formatCode="0.0">
                  <c:v>-40.963855421689999</c:v>
                </c:pt>
                <c:pt idx="9" formatCode="0.0">
                  <c:v>-50</c:v>
                </c:pt>
                <c:pt idx="11" formatCode="0.0">
                  <c:v>-29.310344827590001</c:v>
                </c:pt>
                <c:pt idx="12" formatCode="0.0">
                  <c:v>-31.25</c:v>
                </c:pt>
                <c:pt idx="13" formatCode="0.0">
                  <c:v>-42.613636363639998</c:v>
                </c:pt>
                <c:pt idx="14" formatCode="0.0">
                  <c:v>-35.869565217389997</c:v>
                </c:pt>
                <c:pt idx="15" formatCode="0.0">
                  <c:v>-45.054945054949997</c:v>
                </c:pt>
                <c:pt idx="17" formatCode="0.0">
                  <c:v>-34.433962264149997</c:v>
                </c:pt>
                <c:pt idx="18" formatCode="0.0">
                  <c:v>-41.891891891889998</c:v>
                </c:pt>
                <c:pt idx="19" formatCode="0.0">
                  <c:v>-42.222222222219997</c:v>
                </c:pt>
                <c:pt idx="21" formatCode="0.0">
                  <c:v>-25.728155339810002</c:v>
                </c:pt>
                <c:pt idx="22" formatCode="0.0">
                  <c:v>-49.24242424242</c:v>
                </c:pt>
                <c:pt idx="23" formatCode="0.0">
                  <c:v>-31.481481481479999</c:v>
                </c:pt>
                <c:pt idx="24" formatCode="0.0">
                  <c:v>-50</c:v>
                </c:pt>
                <c:pt idx="25" formatCode="0.0">
                  <c:v>-50</c:v>
                </c:pt>
                <c:pt idx="26" formatCode="0.0">
                  <c:v>-26.66666666667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31356224"/>
        <c:axId val="-831355680"/>
      </c:barChart>
      <c:catAx>
        <c:axId val="-831356224"/>
        <c:scaling>
          <c:orientation val="maxMin"/>
        </c:scaling>
        <c:delete val="1"/>
        <c:axPos val="l"/>
        <c:numFmt formatCode="General" sourceLinked="1"/>
        <c:majorTickMark val="out"/>
        <c:minorTickMark val="none"/>
        <c:tickLblPos val="none"/>
        <c:crossAx val="-831355680"/>
        <c:crosses val="autoZero"/>
        <c:auto val="1"/>
        <c:lblAlgn val="ctr"/>
        <c:lblOffset val="0"/>
        <c:noMultiLvlLbl val="0"/>
      </c:catAx>
      <c:valAx>
        <c:axId val="-831355680"/>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3135622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5416209478064"/>
          <c:y val="2.872780212395918E-2"/>
          <c:w val="0.47133295750529253"/>
          <c:h val="0.95372971411924345"/>
        </c:manualLayout>
      </c:layout>
      <c:barChart>
        <c:barDir val="bar"/>
        <c:grouping val="clustered"/>
        <c:varyColors val="0"/>
        <c:ser>
          <c:idx val="0"/>
          <c:order val="0"/>
          <c:tx>
            <c:strRef>
              <c:f>Sheet1!$B$1</c:f>
              <c:strCache>
                <c:ptCount val="1"/>
                <c:pt idx="0">
                  <c:v>06.-07.2025., n=506</c:v>
                </c:pt>
              </c:strCache>
            </c:strRef>
          </c:tx>
          <c:spPr>
            <a:solidFill>
              <a:schemeClr val="accent2">
                <a:lumMod val="5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Tiešais e-pasta sūtījums “LIAA jaunumi”</c:v>
                </c:pt>
                <c:pt idx="1">
                  <c:v>Individuālās konsultācijas </c:v>
                </c:pt>
                <c:pt idx="2">
                  <c:v>LIAA mājas lapa</c:v>
                </c:pt>
                <c:pt idx="3">
                  <c:v>Tiešsaistes semināros</c:v>
                </c:pt>
                <c:pt idx="4">
                  <c:v>Klātienes semināros</c:v>
                </c:pt>
                <c:pt idx="5">
                  <c:v>LIAA sociālo tīklu kontos</c:v>
                </c:pt>
                <c:pt idx="6">
                  <c:v>Portāls “business.gov.lv”</c:v>
                </c:pt>
                <c:pt idx="7">
                  <c:v>Nozaru konferencēs</c:v>
                </c:pt>
                <c:pt idx="8">
                  <c:v>Ar mediju starpniecību</c:v>
                </c:pt>
                <c:pt idx="9">
                  <c:v>LIAA virtuālais asistents Maija (Čatbots)</c:v>
                </c:pt>
                <c:pt idx="10">
                  <c:v>Nav atbildes</c:v>
                </c:pt>
              </c:strCache>
            </c:strRef>
          </c:cat>
          <c:val>
            <c:numRef>
              <c:f>Sheet1!$B$2:$B$12</c:f>
              <c:numCache>
                <c:formatCode>0</c:formatCode>
                <c:ptCount val="11"/>
                <c:pt idx="0">
                  <c:v>76.482213438735187</c:v>
                </c:pt>
                <c:pt idx="1">
                  <c:v>31.620553359683797</c:v>
                </c:pt>
                <c:pt idx="2">
                  <c:v>25.494071146245062</c:v>
                </c:pt>
                <c:pt idx="3">
                  <c:v>10.671936758893279</c:v>
                </c:pt>
                <c:pt idx="4">
                  <c:v>8.695652173913043</c:v>
                </c:pt>
                <c:pt idx="5">
                  <c:v>7.7075098814229248</c:v>
                </c:pt>
                <c:pt idx="6">
                  <c:v>5.7312252964426875</c:v>
                </c:pt>
                <c:pt idx="7">
                  <c:v>4.7430830039525684</c:v>
                </c:pt>
                <c:pt idx="8">
                  <c:v>2.766798418972332</c:v>
                </c:pt>
                <c:pt idx="9">
                  <c:v>0.79051383399209485</c:v>
                </c:pt>
                <c:pt idx="10">
                  <c:v>1.383399209486166</c:v>
                </c:pt>
              </c:numCache>
            </c:numRef>
          </c:val>
          <c:extLst>
            <c:ext xmlns:c16="http://schemas.microsoft.com/office/drawing/2014/chart" uri="{C3380CC4-5D6E-409C-BE32-E72D297353CC}">
              <c16:uniqueId val="{00000000-3341-4B50-BF2C-34DD55CC719B}"/>
            </c:ext>
          </c:extLst>
        </c:ser>
        <c:ser>
          <c:idx val="1"/>
          <c:order val="1"/>
          <c:tx>
            <c:strRef>
              <c:f>Sheet1!$C$1</c:f>
              <c:strCache>
                <c:ptCount val="1"/>
                <c:pt idx="0">
                  <c:v>02.-03.2024., n=502</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Tiešais e-pasta sūtījums “LIAA jaunumi”</c:v>
                </c:pt>
                <c:pt idx="1">
                  <c:v>Individuālās konsultācijas </c:v>
                </c:pt>
                <c:pt idx="2">
                  <c:v>LIAA mājas lapa</c:v>
                </c:pt>
                <c:pt idx="3">
                  <c:v>Tiešsaistes semināros</c:v>
                </c:pt>
                <c:pt idx="4">
                  <c:v>Klātienes semināros</c:v>
                </c:pt>
                <c:pt idx="5">
                  <c:v>LIAA sociālo tīklu kontos</c:v>
                </c:pt>
                <c:pt idx="6">
                  <c:v>Portāls “business.gov.lv”</c:v>
                </c:pt>
                <c:pt idx="7">
                  <c:v>Nozaru konferencēs</c:v>
                </c:pt>
                <c:pt idx="8">
                  <c:v>Ar mediju starpniecību</c:v>
                </c:pt>
                <c:pt idx="9">
                  <c:v>LIAA virtuālais asistents Maija (Čatbots)</c:v>
                </c:pt>
                <c:pt idx="10">
                  <c:v>Nav atbildes</c:v>
                </c:pt>
              </c:strCache>
            </c:strRef>
          </c:cat>
          <c:val>
            <c:numRef>
              <c:f>Sheet1!$C$2:$C$12</c:f>
              <c:numCache>
                <c:formatCode>General</c:formatCode>
                <c:ptCount val="11"/>
                <c:pt idx="0" formatCode="0">
                  <c:v>75.896414342629484</c:v>
                </c:pt>
                <c:pt idx="2" formatCode="0">
                  <c:v>37.051792828685258</c:v>
                </c:pt>
                <c:pt idx="3" formatCode="0">
                  <c:v>14.940239043824702</c:v>
                </c:pt>
                <c:pt idx="4" formatCode="0">
                  <c:v>11.752988047808765</c:v>
                </c:pt>
                <c:pt idx="5" formatCode="0">
                  <c:v>10.95617529880478</c:v>
                </c:pt>
                <c:pt idx="6" formatCode="0">
                  <c:v>8.3665338645418323</c:v>
                </c:pt>
                <c:pt idx="7" formatCode="0">
                  <c:v>5.7768924302788838</c:v>
                </c:pt>
                <c:pt idx="8" formatCode="0">
                  <c:v>4.5816733067729087</c:v>
                </c:pt>
                <c:pt idx="10" formatCode="0">
                  <c:v>2.1912350597609564</c:v>
                </c:pt>
              </c:numCache>
            </c:numRef>
          </c:val>
          <c:extLst>
            <c:ext xmlns:c16="http://schemas.microsoft.com/office/drawing/2014/chart" uri="{C3380CC4-5D6E-409C-BE32-E72D297353CC}">
              <c16:uniqueId val="{00000001-3341-4B50-BF2C-34DD55CC719B}"/>
            </c:ext>
          </c:extLst>
        </c:ser>
        <c:ser>
          <c:idx val="2"/>
          <c:order val="2"/>
          <c:tx>
            <c:strRef>
              <c:f>Sheet1!$D$1</c:f>
              <c:strCache>
                <c:ptCount val="1"/>
                <c:pt idx="0">
                  <c:v>11.-12.2022., n=504</c:v>
                </c:pt>
              </c:strCache>
            </c:strRef>
          </c:tx>
          <c:spPr>
            <a:solidFill>
              <a:schemeClr val="accent2">
                <a:lumMod val="40000"/>
                <a:lumOff val="60000"/>
              </a:schemeClr>
            </a:solidFill>
            <a:ln>
              <a:noFill/>
            </a:ln>
          </c:spPr>
          <c:invertIfNegative val="0"/>
          <c:dLbls>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Tiešais e-pasta sūtījums “LIAA jaunumi”</c:v>
                </c:pt>
                <c:pt idx="1">
                  <c:v>Individuālās konsultācijas </c:v>
                </c:pt>
                <c:pt idx="2">
                  <c:v>LIAA mājas lapa</c:v>
                </c:pt>
                <c:pt idx="3">
                  <c:v>Tiešsaistes semināros</c:v>
                </c:pt>
                <c:pt idx="4">
                  <c:v>Klātienes semināros</c:v>
                </c:pt>
                <c:pt idx="5">
                  <c:v>LIAA sociālo tīklu kontos</c:v>
                </c:pt>
                <c:pt idx="6">
                  <c:v>Portāls “business.gov.lv”</c:v>
                </c:pt>
                <c:pt idx="7">
                  <c:v>Nozaru konferencēs</c:v>
                </c:pt>
                <c:pt idx="8">
                  <c:v>Ar mediju starpniecību</c:v>
                </c:pt>
                <c:pt idx="9">
                  <c:v>LIAA virtuālais asistents Maija (Čatbots)</c:v>
                </c:pt>
                <c:pt idx="10">
                  <c:v>Nav atbildes</c:v>
                </c:pt>
              </c:strCache>
            </c:strRef>
          </c:cat>
          <c:val>
            <c:numRef>
              <c:f>Sheet1!$D$2:$D$12</c:f>
              <c:numCache>
                <c:formatCode>General</c:formatCode>
                <c:ptCount val="11"/>
                <c:pt idx="0" formatCode="0">
                  <c:v>79.2</c:v>
                </c:pt>
                <c:pt idx="2" formatCode="0">
                  <c:v>44.2</c:v>
                </c:pt>
                <c:pt idx="3" formatCode="0">
                  <c:v>6.3</c:v>
                </c:pt>
                <c:pt idx="4" formatCode="0">
                  <c:v>7.3</c:v>
                </c:pt>
                <c:pt idx="5" formatCode="0">
                  <c:v>5.8</c:v>
                </c:pt>
                <c:pt idx="6" formatCode="0">
                  <c:v>0.8</c:v>
                </c:pt>
                <c:pt idx="7" formatCode="0">
                  <c:v>4</c:v>
                </c:pt>
                <c:pt idx="8" formatCode="0">
                  <c:v>5</c:v>
                </c:pt>
                <c:pt idx="10" formatCode="0">
                  <c:v>5.2</c:v>
                </c:pt>
              </c:numCache>
            </c:numRef>
          </c:val>
          <c:extLst>
            <c:ext xmlns:c16="http://schemas.microsoft.com/office/drawing/2014/chart" uri="{C3380CC4-5D6E-409C-BE32-E72D297353CC}">
              <c16:uniqueId val="{00000000-4FEC-4199-9C4F-A87A1A6F4B5D}"/>
            </c:ext>
          </c:extLst>
        </c:ser>
        <c:ser>
          <c:idx val="3"/>
          <c:order val="3"/>
          <c:tx>
            <c:strRef>
              <c:f>Sheet1!$E$1</c:f>
              <c:strCache>
                <c:ptCount val="1"/>
                <c:pt idx="0">
                  <c:v>09.-10.2021., n=504</c:v>
                </c:pt>
              </c:strCache>
            </c:strRef>
          </c:tx>
          <c:spPr>
            <a:solidFill>
              <a:schemeClr val="accent3">
                <a:lumMod val="60000"/>
                <a:lumOff val="40000"/>
              </a:schemeClr>
            </a:solidFill>
            <a:ln>
              <a:noFill/>
            </a:ln>
          </c:spPr>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Tiešais e-pasta sūtījums “LIAA jaunumi”</c:v>
                </c:pt>
                <c:pt idx="1">
                  <c:v>Individuālās konsultācijas </c:v>
                </c:pt>
                <c:pt idx="2">
                  <c:v>LIAA mājas lapa</c:v>
                </c:pt>
                <c:pt idx="3">
                  <c:v>Tiešsaistes semināros</c:v>
                </c:pt>
                <c:pt idx="4">
                  <c:v>Klātienes semināros</c:v>
                </c:pt>
                <c:pt idx="5">
                  <c:v>LIAA sociālo tīklu kontos</c:v>
                </c:pt>
                <c:pt idx="6">
                  <c:v>Portāls “business.gov.lv”</c:v>
                </c:pt>
                <c:pt idx="7">
                  <c:v>Nozaru konferencēs</c:v>
                </c:pt>
                <c:pt idx="8">
                  <c:v>Ar mediju starpniecību</c:v>
                </c:pt>
                <c:pt idx="9">
                  <c:v>LIAA virtuālais asistents Maija (Čatbots)</c:v>
                </c:pt>
                <c:pt idx="10">
                  <c:v>Nav atbildes</c:v>
                </c:pt>
              </c:strCache>
            </c:strRef>
          </c:cat>
          <c:val>
            <c:numRef>
              <c:f>Sheet1!$E$2:$E$12</c:f>
              <c:numCache>
                <c:formatCode>General</c:formatCode>
                <c:ptCount val="11"/>
                <c:pt idx="0" formatCode="0">
                  <c:v>81.3</c:v>
                </c:pt>
                <c:pt idx="2" formatCode="0">
                  <c:v>33.5</c:v>
                </c:pt>
                <c:pt idx="3" formatCode="0">
                  <c:v>8.5</c:v>
                </c:pt>
                <c:pt idx="4" formatCode="0">
                  <c:v>6</c:v>
                </c:pt>
                <c:pt idx="5" formatCode="0">
                  <c:v>3.8</c:v>
                </c:pt>
                <c:pt idx="7" formatCode="0">
                  <c:v>5</c:v>
                </c:pt>
                <c:pt idx="8" formatCode="0">
                  <c:v>2.2000000000000002</c:v>
                </c:pt>
                <c:pt idx="10" formatCode="0">
                  <c:v>7.1</c:v>
                </c:pt>
              </c:numCache>
            </c:numRef>
          </c:val>
          <c:extLst>
            <c:ext xmlns:c16="http://schemas.microsoft.com/office/drawing/2014/chart" uri="{C3380CC4-5D6E-409C-BE32-E72D297353CC}">
              <c16:uniqueId val="{00000001-4FEC-4199-9C4F-A87A1A6F4B5D}"/>
            </c:ext>
          </c:extLst>
        </c:ser>
        <c:dLbls>
          <c:showLegendKey val="0"/>
          <c:showVal val="0"/>
          <c:showCatName val="0"/>
          <c:showSerName val="0"/>
          <c:showPercent val="0"/>
          <c:showBubbleSize val="0"/>
        </c:dLbls>
        <c:gapWidth val="10"/>
        <c:axId val="-837946384"/>
        <c:axId val="-837937136"/>
      </c:barChart>
      <c:catAx>
        <c:axId val="-837946384"/>
        <c:scaling>
          <c:orientation val="maxMin"/>
        </c:scaling>
        <c:delete val="0"/>
        <c:axPos val="l"/>
        <c:numFmt formatCode="General" sourceLinked="0"/>
        <c:majorTickMark val="out"/>
        <c:minorTickMark val="none"/>
        <c:tickLblPos val="nextTo"/>
        <c:spPr>
          <a:ln>
            <a:solidFill>
              <a:schemeClr val="bg1">
                <a:lumMod val="50000"/>
              </a:schemeClr>
            </a:solidFill>
          </a:ln>
        </c:spPr>
        <c:txPr>
          <a:bodyPr/>
          <a:lstStyle/>
          <a:p>
            <a:pPr>
              <a:defRPr sz="1200"/>
            </a:pPr>
            <a:endParaRPr lang="en-US"/>
          </a:p>
        </c:txPr>
        <c:crossAx val="-837937136"/>
        <c:crosses val="autoZero"/>
        <c:auto val="1"/>
        <c:lblAlgn val="ctr"/>
        <c:lblOffset val="100"/>
        <c:noMultiLvlLbl val="0"/>
      </c:catAx>
      <c:valAx>
        <c:axId val="-837937136"/>
        <c:scaling>
          <c:orientation val="minMax"/>
          <c:max val="90"/>
          <c:min val="0"/>
        </c:scaling>
        <c:delete val="1"/>
        <c:axPos val="t"/>
        <c:numFmt formatCode="0" sourceLinked="0"/>
        <c:majorTickMark val="out"/>
        <c:minorTickMark val="none"/>
        <c:tickLblPos val="nextTo"/>
        <c:crossAx val="-837946384"/>
        <c:crosses val="autoZero"/>
        <c:crossBetween val="between"/>
      </c:valAx>
    </c:plotArea>
    <c:legend>
      <c:legendPos val="r"/>
      <c:layout>
        <c:manualLayout>
          <c:xMode val="edge"/>
          <c:yMode val="edge"/>
          <c:x val="0.83057332926694649"/>
          <c:y val="2.420498457657138E-3"/>
          <c:w val="0.15827982108052455"/>
          <c:h val="0.19075582876384298"/>
        </c:manualLayout>
      </c:layout>
      <c:overlay val="0"/>
      <c:spPr>
        <a:solidFill>
          <a:schemeClr val="bg1"/>
        </a:solidFill>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svarīgi</c:v>
                </c:pt>
              </c:strCache>
            </c:strRef>
          </c:tx>
          <c:spPr>
            <a:solidFill>
              <a:srgbClr val="0A515D"/>
            </a:solidFill>
            <a:ln>
              <a:noFill/>
            </a:ln>
          </c:spPr>
          <c:invertIfNegative val="0"/>
          <c:dLbls>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 (Inovāciju vaučeri)</c:v>
                </c:pt>
                <c:pt idx="1">
                  <c:v>Atbalsta pieejamība inovatīviem investīciju projektiem</c:v>
                </c:pt>
                <c:pt idx="2">
                  <c:v>Biznesa inkubācijas programma ar iespēju saņemt līdzfinansējumu produktu un pakalpojumu attīstībai līdz 5 gadus veciem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 (diaspora)</c:v>
                </c:pt>
              </c:strCache>
            </c:strRef>
          </c:cat>
          <c:val>
            <c:numRef>
              <c:f>Sheet1!$B$2:$B$9</c:f>
              <c:numCache>
                <c:formatCode>###0</c:formatCode>
                <c:ptCount val="8"/>
                <c:pt idx="0">
                  <c:v>66.600790513833999</c:v>
                </c:pt>
                <c:pt idx="1">
                  <c:v>60.474308300395251</c:v>
                </c:pt>
                <c:pt idx="2">
                  <c:v>62.648221343873523</c:v>
                </c:pt>
                <c:pt idx="3">
                  <c:v>48.418972332015805</c:v>
                </c:pt>
                <c:pt idx="4">
                  <c:v>41.897233201581031</c:v>
                </c:pt>
                <c:pt idx="5">
                  <c:v>41.897233201581031</c:v>
                </c:pt>
                <c:pt idx="6">
                  <c:v>31.027667984189723</c:v>
                </c:pt>
                <c:pt idx="7">
                  <c:v>27.4703557312253</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Drīzāk svarīgi</c:v>
                </c:pt>
              </c:strCache>
            </c:strRef>
          </c:tx>
          <c:spPr>
            <a:solidFill>
              <a:srgbClr val="14A2BA"/>
            </a:solidFill>
            <a:ln>
              <a:noFill/>
            </a:ln>
          </c:spPr>
          <c:invertIfNegative val="0"/>
          <c:dLbls>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 (Inovāciju vaučeri)</c:v>
                </c:pt>
                <c:pt idx="1">
                  <c:v>Atbalsta pieejamība inovatīviem investīciju projektiem</c:v>
                </c:pt>
                <c:pt idx="2">
                  <c:v>Biznesa inkubācijas programma ar iespēju saņemt līdzfinansējumu produktu un pakalpojumu attīstībai līdz 5 gadus veciem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 (diaspora)</c:v>
                </c:pt>
              </c:strCache>
            </c:strRef>
          </c:cat>
          <c:val>
            <c:numRef>
              <c:f>Sheet1!$C$2:$C$9</c:f>
              <c:numCache>
                <c:formatCode>###0</c:formatCode>
                <c:ptCount val="8"/>
                <c:pt idx="0">
                  <c:v>20.750988142292488</c:v>
                </c:pt>
                <c:pt idx="1">
                  <c:v>28.063241106719367</c:v>
                </c:pt>
                <c:pt idx="2">
                  <c:v>19.762845849802371</c:v>
                </c:pt>
                <c:pt idx="3">
                  <c:v>32.015810276679844</c:v>
                </c:pt>
                <c:pt idx="4">
                  <c:v>32.411067193675891</c:v>
                </c:pt>
                <c:pt idx="5">
                  <c:v>31.027667984189723</c:v>
                </c:pt>
                <c:pt idx="6">
                  <c:v>34.584980237154149</c:v>
                </c:pt>
                <c:pt idx="7">
                  <c:v>32.015810276679844</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Drīzāk nesvarīgi</c:v>
                </c:pt>
              </c:strCache>
            </c:strRef>
          </c:tx>
          <c:spPr>
            <a:solidFill>
              <a:srgbClr val="F1AA99"/>
            </a:solidFill>
            <a:ln>
              <a:no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BB-42B3-98E4-C120BA9D555D}"/>
                </c:ext>
              </c:extLst>
            </c:dLbl>
            <c:numFmt formatCode="#,##0" sourceLinked="0"/>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 (Inovāciju vaučeri)</c:v>
                </c:pt>
                <c:pt idx="1">
                  <c:v>Atbalsta pieejamība inovatīviem investīciju projektiem</c:v>
                </c:pt>
                <c:pt idx="2">
                  <c:v>Biznesa inkubācijas programma ar iespēju saņemt līdzfinansējumu produktu un pakalpojumu attīstībai līdz 5 gadus veciem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 (diaspora)</c:v>
                </c:pt>
              </c:strCache>
            </c:strRef>
          </c:cat>
          <c:val>
            <c:numRef>
              <c:f>Sheet1!$D$2:$D$9</c:f>
              <c:numCache>
                <c:formatCode>###0</c:formatCode>
                <c:ptCount val="8"/>
                <c:pt idx="0">
                  <c:v>3.5573122529644272</c:v>
                </c:pt>
                <c:pt idx="1">
                  <c:v>3.9525691699604746</c:v>
                </c:pt>
                <c:pt idx="2">
                  <c:v>5.1383399209486171</c:v>
                </c:pt>
                <c:pt idx="3">
                  <c:v>6.1264822134387353</c:v>
                </c:pt>
                <c:pt idx="4">
                  <c:v>11.264822134387352</c:v>
                </c:pt>
                <c:pt idx="5">
                  <c:v>9.8814229249011856</c:v>
                </c:pt>
                <c:pt idx="6">
                  <c:v>16.403162055335969</c:v>
                </c:pt>
                <c:pt idx="7">
                  <c:v>18.972332015810274</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Pilnīgi nesvarīgi</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 (Inovāciju vaučeri)</c:v>
                </c:pt>
                <c:pt idx="1">
                  <c:v>Atbalsta pieejamība inovatīviem investīciju projektiem</c:v>
                </c:pt>
                <c:pt idx="2">
                  <c:v>Biznesa inkubācijas programma ar iespēju saņemt līdzfinansējumu produktu un pakalpojumu attīstībai līdz 5 gadus veciem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 (diaspora)</c:v>
                </c:pt>
              </c:strCache>
            </c:strRef>
          </c:cat>
          <c:val>
            <c:numRef>
              <c:f>Sheet1!$E$2:$E$9</c:f>
              <c:numCache>
                <c:formatCode>###0</c:formatCode>
                <c:ptCount val="8"/>
                <c:pt idx="0">
                  <c:v>4.9407114624505928</c:v>
                </c:pt>
                <c:pt idx="1">
                  <c:v>3.9525691699604746</c:v>
                </c:pt>
                <c:pt idx="2">
                  <c:v>8.695652173913043</c:v>
                </c:pt>
                <c:pt idx="3">
                  <c:v>8.1027667984189726</c:v>
                </c:pt>
                <c:pt idx="4">
                  <c:v>7.312252964426877</c:v>
                </c:pt>
                <c:pt idx="5">
                  <c:v>9.4861660079051369</c:v>
                </c:pt>
                <c:pt idx="6">
                  <c:v>12.648221343873518</c:v>
                </c:pt>
                <c:pt idx="7">
                  <c:v>14.624505928853754</c:v>
                </c:pt>
              </c:numCache>
            </c:numRef>
          </c:val>
          <c:extLst>
            <c:ext xmlns:c16="http://schemas.microsoft.com/office/drawing/2014/chart" uri="{C3380CC4-5D6E-409C-BE32-E72D297353CC}">
              <c16:uniqueId val="{00000003-B388-446C-87EF-F1EB6D04FF9B}"/>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 (Inovāciju vaučeri)</c:v>
                </c:pt>
                <c:pt idx="1">
                  <c:v>Atbalsta pieejamība inovatīviem investīciju projektiem</c:v>
                </c:pt>
                <c:pt idx="2">
                  <c:v>Biznesa inkubācijas programma ar iespēju saņemt līdzfinansējumu produktu un pakalpojumu attīstībai līdz 5 gadus veciem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 (diaspora)</c:v>
                </c:pt>
              </c:strCache>
            </c:strRef>
          </c:cat>
          <c:val>
            <c:numRef>
              <c:f>Sheet1!$F$2:$F$9</c:f>
              <c:numCache>
                <c:formatCode>###0</c:formatCode>
                <c:ptCount val="8"/>
                <c:pt idx="0">
                  <c:v>4.150197628458498</c:v>
                </c:pt>
                <c:pt idx="1">
                  <c:v>3.5573122529644272</c:v>
                </c:pt>
                <c:pt idx="2">
                  <c:v>3.7549407114624502</c:v>
                </c:pt>
                <c:pt idx="3">
                  <c:v>5.3359683794466397</c:v>
                </c:pt>
                <c:pt idx="4">
                  <c:v>7.1146245059288544</c:v>
                </c:pt>
                <c:pt idx="5">
                  <c:v>7.7075098814229248</c:v>
                </c:pt>
                <c:pt idx="6">
                  <c:v>5.3359683794466397</c:v>
                </c:pt>
                <c:pt idx="7">
                  <c:v>6.9169960474308301</c:v>
                </c:pt>
              </c:numCache>
            </c:numRef>
          </c:val>
          <c:extLst>
            <c:ext xmlns:c16="http://schemas.microsoft.com/office/drawing/2014/chart" uri="{C3380CC4-5D6E-409C-BE32-E72D297353CC}">
              <c16:uniqueId val="{00000001-04BB-42B3-98E4-C120BA9D555D}"/>
            </c:ext>
          </c:extLst>
        </c:ser>
        <c:dLbls>
          <c:showLegendKey val="0"/>
          <c:showVal val="0"/>
          <c:showCatName val="0"/>
          <c:showSerName val="0"/>
          <c:showPercent val="0"/>
          <c:showBubbleSize val="0"/>
        </c:dLbls>
        <c:gapWidth val="50"/>
        <c:overlap val="100"/>
        <c:axId val="-831355136"/>
        <c:axId val="-831354592"/>
      </c:barChart>
      <c:catAx>
        <c:axId val="-831355136"/>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100">
                <a:solidFill>
                  <a:schemeClr val="tx1"/>
                </a:solidFill>
              </a:defRPr>
            </a:pPr>
            <a:endParaRPr lang="en-US"/>
          </a:p>
        </c:txPr>
        <c:crossAx val="-831354592"/>
        <c:crosses val="autoZero"/>
        <c:auto val="1"/>
        <c:lblAlgn val="ctr"/>
        <c:lblOffset val="100"/>
        <c:noMultiLvlLbl val="0"/>
      </c:catAx>
      <c:valAx>
        <c:axId val="-831354592"/>
        <c:scaling>
          <c:orientation val="minMax"/>
          <c:max val="100"/>
          <c:min val="0"/>
        </c:scaling>
        <c:delete val="1"/>
        <c:axPos val="t"/>
        <c:numFmt formatCode="0\%" sourceLinked="0"/>
        <c:majorTickMark val="out"/>
        <c:minorTickMark val="none"/>
        <c:tickLblPos val="high"/>
        <c:crossAx val="-831355136"/>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9059895650604464E-2"/>
          <c:w val="0.7969054419668129"/>
          <c:h val="0.85528839287438452"/>
        </c:manualLayout>
      </c:layout>
      <c:barChart>
        <c:barDir val="bar"/>
        <c:grouping val="clustered"/>
        <c:varyColors val="0"/>
        <c:ser>
          <c:idx val="3"/>
          <c:order val="0"/>
          <c:spPr>
            <a:solidFill>
              <a:srgbClr val="FFC000"/>
            </a:solidFill>
            <a:ln>
              <a:solidFill>
                <a:schemeClr val="bg1"/>
              </a:solidFill>
            </a:ln>
          </c:spPr>
          <c:invertIfNegative val="0"/>
          <c:dPt>
            <c:idx val="0"/>
            <c:invertIfNegative val="0"/>
            <c:bubble3D val="0"/>
            <c:extLst>
              <c:ext xmlns:c16="http://schemas.microsoft.com/office/drawing/2014/chart" uri="{C3380CC4-5D6E-409C-BE32-E72D297353CC}">
                <c16:uniqueId val="{00000000-9D70-483A-97B7-B0CE1CD2BF4A}"/>
              </c:ext>
            </c:extLst>
          </c:dPt>
          <c:dPt>
            <c:idx val="3"/>
            <c:invertIfNegative val="0"/>
            <c:bubble3D val="0"/>
            <c:extLst>
              <c:ext xmlns:c16="http://schemas.microsoft.com/office/drawing/2014/chart" uri="{C3380CC4-5D6E-409C-BE32-E72D297353CC}">
                <c16:uniqueId val="{00000001-9D70-483A-97B7-B0CE1CD2BF4A}"/>
              </c:ext>
            </c:extLst>
          </c:dPt>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Līdzfinansējums inovatīvu produktu attīstībai</c:v>
                </c:pt>
                <c:pt idx="1">
                  <c:v>Atbalsta pieejamība inovatīviem investīciju projektiem</c:v>
                </c:pt>
                <c:pt idx="2">
                  <c:v>Līdzfinansējums produktu un pakalpojumu attīstībai biznesa inkubatoru uzņēmumiem</c:v>
                </c:pt>
                <c:pt idx="3">
                  <c:v>Investīciju piedāvājumu izplatīšana Latvijā un ārvalstīs</c:v>
                </c:pt>
                <c:pt idx="4">
                  <c:v>Biznesa apmācības komersantiem inovāciju jomā, piemēram Mini-MBA</c:v>
                </c:pt>
                <c:pt idx="5">
                  <c:v>Atbalsts pētniecības rezultātu komercializācijai</c:v>
                </c:pt>
                <c:pt idx="6">
                  <c:v>Iespēja izmantot kopstrādes telpas un mentoru atbalstu</c:v>
                </c:pt>
                <c:pt idx="7">
                  <c:v>Sadarbības koordinācija ar ārvalstīs dzīvojošajiem Latvijas valstspiederīgajiem, lai veicinātu Latvijas ekonomikas attīstību</c:v>
                </c:pt>
              </c:strCache>
            </c:strRef>
          </c:cat>
          <c:val>
            <c:numRef>
              <c:f>Sheet1!$B$2:$B$9</c:f>
              <c:numCache>
                <c:formatCode>0.0</c:formatCode>
                <c:ptCount val="8"/>
                <c:pt idx="0">
                  <c:v>70.256916996047394</c:v>
                </c:pt>
                <c:pt idx="1">
                  <c:v>68.577075098814248</c:v>
                </c:pt>
                <c:pt idx="2">
                  <c:v>61.264822134387366</c:v>
                </c:pt>
                <c:pt idx="3">
                  <c:v>53.260869565217433</c:v>
                </c:pt>
                <c:pt idx="4">
                  <c:v>45.158102766798436</c:v>
                </c:pt>
                <c:pt idx="5">
                  <c:v>42.984189723320128</c:v>
                </c:pt>
                <c:pt idx="6">
                  <c:v>27.470355731225293</c:v>
                </c:pt>
                <c:pt idx="7">
                  <c:v>19.36758893280631</c:v>
                </c:pt>
              </c:numCache>
            </c:numRef>
          </c:val>
          <c:extLst>
            <c:ext xmlns:c16="http://schemas.microsoft.com/office/drawing/2014/chart" uri="{C3380CC4-5D6E-409C-BE32-E72D297353CC}">
              <c16:uniqueId val="{00000000-74F0-47BC-B5C1-8542F7E563FF}"/>
            </c:ext>
          </c:extLst>
        </c:ser>
        <c:dLbls>
          <c:showLegendKey val="0"/>
          <c:showVal val="0"/>
          <c:showCatName val="0"/>
          <c:showSerName val="0"/>
          <c:showPercent val="0"/>
          <c:showBubbleSize val="0"/>
        </c:dLbls>
        <c:gapWidth val="50"/>
        <c:overlap val="100"/>
        <c:axId val="-1054513888"/>
        <c:axId val="-828027600"/>
      </c:barChart>
      <c:catAx>
        <c:axId val="-1054513888"/>
        <c:scaling>
          <c:orientation val="maxMin"/>
        </c:scaling>
        <c:delete val="1"/>
        <c:axPos val="l"/>
        <c:numFmt formatCode="General" sourceLinked="1"/>
        <c:majorTickMark val="out"/>
        <c:minorTickMark val="none"/>
        <c:tickLblPos val="none"/>
        <c:crossAx val="-828027600"/>
        <c:crosses val="autoZero"/>
        <c:auto val="1"/>
        <c:lblAlgn val="ctr"/>
        <c:lblOffset val="0"/>
        <c:noMultiLvlLbl val="0"/>
      </c:catAx>
      <c:valAx>
        <c:axId val="-828027600"/>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105451388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9059895650604464E-2"/>
          <c:w val="0.7969054419668129"/>
          <c:h val="0.85528839287438452"/>
        </c:manualLayout>
      </c:layout>
      <c:barChart>
        <c:barDir val="bar"/>
        <c:grouping val="clustered"/>
        <c:varyColors val="0"/>
        <c:ser>
          <c:idx val="3"/>
          <c:order val="0"/>
          <c:spPr>
            <a:solidFill>
              <a:srgbClr val="FFC000"/>
            </a:solidFill>
            <a:ln>
              <a:solidFill>
                <a:schemeClr val="bg1"/>
              </a:solidFill>
            </a:ln>
          </c:spPr>
          <c:invertIfNegative val="0"/>
          <c:dPt>
            <c:idx val="0"/>
            <c:invertIfNegative val="0"/>
            <c:bubble3D val="0"/>
            <c:extLst>
              <c:ext xmlns:c16="http://schemas.microsoft.com/office/drawing/2014/chart" uri="{C3380CC4-5D6E-409C-BE32-E72D297353CC}">
                <c16:uniqueId val="{00000000-9BBA-45A3-9F45-D8F7A1DB2766}"/>
              </c:ext>
            </c:extLst>
          </c:dPt>
          <c:dPt>
            <c:idx val="3"/>
            <c:invertIfNegative val="0"/>
            <c:bubble3D val="0"/>
            <c:extLst>
              <c:ext xmlns:c16="http://schemas.microsoft.com/office/drawing/2014/chart" uri="{C3380CC4-5D6E-409C-BE32-E72D297353CC}">
                <c16:uniqueId val="{00000001-9BBA-45A3-9F45-D8F7A1DB2766}"/>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Sheet1!$B$2:$B$21</c:f>
              <c:numCache>
                <c:formatCode>0.0</c:formatCode>
                <c:ptCount val="20"/>
                <c:pt idx="1">
                  <c:v>70.256916996047394</c:v>
                </c:pt>
                <c:pt idx="2">
                  <c:v>68.426294820717146</c:v>
                </c:pt>
                <c:pt idx="3" formatCode="General">
                  <c:v>60.3</c:v>
                </c:pt>
                <c:pt idx="4" formatCode="General">
                  <c:v>55.3</c:v>
                </c:pt>
                <c:pt idx="6">
                  <c:v>68.577075098814248</c:v>
                </c:pt>
                <c:pt idx="7">
                  <c:v>60.2</c:v>
                </c:pt>
                <c:pt idx="8" formatCode="General">
                  <c:v>59.3</c:v>
                </c:pt>
                <c:pt idx="9" formatCode="General">
                  <c:v>52.3</c:v>
                </c:pt>
                <c:pt idx="11">
                  <c:v>61.264822134387366</c:v>
                </c:pt>
                <c:pt idx="12">
                  <c:v>49.203187250995953</c:v>
                </c:pt>
                <c:pt idx="13" formatCode="General">
                  <c:v>43.1</c:v>
                </c:pt>
                <c:pt idx="14" formatCode="General">
                  <c:v>42.8</c:v>
                </c:pt>
                <c:pt idx="16">
                  <c:v>53.260869565217433</c:v>
                </c:pt>
                <c:pt idx="17">
                  <c:v>44.223107569721101</c:v>
                </c:pt>
                <c:pt idx="18" formatCode="General">
                  <c:v>50.2</c:v>
                </c:pt>
                <c:pt idx="19" formatCode="General">
                  <c:v>44.5</c:v>
                </c:pt>
              </c:numCache>
            </c:numRef>
          </c:val>
          <c:extLst>
            <c:ext xmlns:c16="http://schemas.microsoft.com/office/drawing/2014/chart" uri="{C3380CC4-5D6E-409C-BE32-E72D297353CC}">
              <c16:uniqueId val="{00000000-74F0-47BC-B5C1-8542F7E563FF}"/>
            </c:ext>
          </c:extLst>
        </c:ser>
        <c:dLbls>
          <c:showLegendKey val="0"/>
          <c:showVal val="0"/>
          <c:showCatName val="0"/>
          <c:showSerName val="0"/>
          <c:showPercent val="0"/>
          <c:showBubbleSize val="0"/>
        </c:dLbls>
        <c:gapWidth val="10"/>
        <c:overlap val="100"/>
        <c:axId val="-814499008"/>
        <c:axId val="-814512064"/>
      </c:barChart>
      <c:catAx>
        <c:axId val="-814499008"/>
        <c:scaling>
          <c:orientation val="maxMin"/>
        </c:scaling>
        <c:delete val="1"/>
        <c:axPos val="l"/>
        <c:numFmt formatCode="General" sourceLinked="1"/>
        <c:majorTickMark val="out"/>
        <c:minorTickMark val="none"/>
        <c:tickLblPos val="none"/>
        <c:crossAx val="-814512064"/>
        <c:crosses val="autoZero"/>
        <c:auto val="1"/>
        <c:lblAlgn val="ctr"/>
        <c:lblOffset val="0"/>
        <c:noMultiLvlLbl val="0"/>
      </c:catAx>
      <c:valAx>
        <c:axId val="-814512064"/>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1449900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svarīgi</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Sheet1!$B$2:$B$21</c:f>
              <c:numCache>
                <c:formatCode>###0</c:formatCode>
                <c:ptCount val="20"/>
                <c:pt idx="1">
                  <c:v>66.600790513833999</c:v>
                </c:pt>
                <c:pt idx="2">
                  <c:v>59.760956175298809</c:v>
                </c:pt>
                <c:pt idx="3">
                  <c:v>47.4</c:v>
                </c:pt>
                <c:pt idx="4">
                  <c:v>49</c:v>
                </c:pt>
                <c:pt idx="6">
                  <c:v>60.474308300395251</c:v>
                </c:pt>
                <c:pt idx="7" formatCode="0">
                  <c:v>49.601593625498012</c:v>
                </c:pt>
                <c:pt idx="8">
                  <c:v>46.8</c:v>
                </c:pt>
                <c:pt idx="9">
                  <c:v>42.9</c:v>
                </c:pt>
                <c:pt idx="11">
                  <c:v>62.648221343873523</c:v>
                </c:pt>
                <c:pt idx="12">
                  <c:v>47.808764940239044</c:v>
                </c:pt>
                <c:pt idx="13">
                  <c:v>34.1</c:v>
                </c:pt>
                <c:pt idx="14">
                  <c:v>38.1</c:v>
                </c:pt>
                <c:pt idx="16">
                  <c:v>48.418972332015805</c:v>
                </c:pt>
                <c:pt idx="17">
                  <c:v>36.454183266932269</c:v>
                </c:pt>
                <c:pt idx="18">
                  <c:v>34.700000000000003</c:v>
                </c:pt>
                <c:pt idx="19">
                  <c:v>33.700000000000003</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Drīzāk svarīgi</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Sheet1!$C$2:$C$21</c:f>
              <c:numCache>
                <c:formatCode>###0</c:formatCode>
                <c:ptCount val="20"/>
                <c:pt idx="1">
                  <c:v>20.750988142292488</c:v>
                </c:pt>
                <c:pt idx="2">
                  <c:v>30.47808764940239</c:v>
                </c:pt>
                <c:pt idx="3">
                  <c:v>38.9</c:v>
                </c:pt>
                <c:pt idx="4">
                  <c:v>33.299999999999997</c:v>
                </c:pt>
                <c:pt idx="6">
                  <c:v>28.063241106719367</c:v>
                </c:pt>
                <c:pt idx="7" formatCode="0">
                  <c:v>37.848605577689241</c:v>
                </c:pt>
                <c:pt idx="8">
                  <c:v>38.299999999999997</c:v>
                </c:pt>
                <c:pt idx="9">
                  <c:v>38.299999999999997</c:v>
                </c:pt>
                <c:pt idx="11">
                  <c:v>19.762845849802371</c:v>
                </c:pt>
                <c:pt idx="12">
                  <c:v>31.274900398406373</c:v>
                </c:pt>
                <c:pt idx="13">
                  <c:v>42.3</c:v>
                </c:pt>
                <c:pt idx="14">
                  <c:v>37.5</c:v>
                </c:pt>
                <c:pt idx="16">
                  <c:v>32.015810276679844</c:v>
                </c:pt>
                <c:pt idx="17">
                  <c:v>40.637450199203187</c:v>
                </c:pt>
                <c:pt idx="18">
                  <c:v>47</c:v>
                </c:pt>
                <c:pt idx="19">
                  <c:v>44.4</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Drīzāk nesvarīgi</c:v>
                </c:pt>
              </c:strCache>
            </c:strRef>
          </c:tx>
          <c:spPr>
            <a:solidFill>
              <a:srgbClr val="F1AA99"/>
            </a:solidFill>
            <a:ln>
              <a:no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3F-45FF-8C67-B01352FB1A56}"/>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Sheet1!$D$2:$D$21</c:f>
              <c:numCache>
                <c:formatCode>###0</c:formatCode>
                <c:ptCount val="20"/>
                <c:pt idx="1">
                  <c:v>3.5573122529644272</c:v>
                </c:pt>
                <c:pt idx="2">
                  <c:v>4.3824701195219129</c:v>
                </c:pt>
                <c:pt idx="3">
                  <c:v>4</c:v>
                </c:pt>
                <c:pt idx="4">
                  <c:v>3.8</c:v>
                </c:pt>
                <c:pt idx="6">
                  <c:v>3.9525691699604746</c:v>
                </c:pt>
                <c:pt idx="7" formatCode="0">
                  <c:v>4.7808764940239046</c:v>
                </c:pt>
                <c:pt idx="8">
                  <c:v>4.2</c:v>
                </c:pt>
                <c:pt idx="9">
                  <c:v>5</c:v>
                </c:pt>
                <c:pt idx="11">
                  <c:v>5.1383399209486171</c:v>
                </c:pt>
                <c:pt idx="12">
                  <c:v>8.9641434262948216</c:v>
                </c:pt>
                <c:pt idx="13">
                  <c:v>7.7</c:v>
                </c:pt>
                <c:pt idx="14">
                  <c:v>6.7</c:v>
                </c:pt>
                <c:pt idx="16">
                  <c:v>6.1264822134387353</c:v>
                </c:pt>
                <c:pt idx="17">
                  <c:v>10.358565737051793</c:v>
                </c:pt>
                <c:pt idx="18">
                  <c:v>5.2</c:v>
                </c:pt>
                <c:pt idx="19">
                  <c:v>5.8</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Pilnīgi nesvarīgi</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Sheet1!$E$2:$E$21</c:f>
              <c:numCache>
                <c:formatCode>###0</c:formatCode>
                <c:ptCount val="20"/>
                <c:pt idx="1">
                  <c:v>4.9407114624505928</c:v>
                </c:pt>
                <c:pt idx="2">
                  <c:v>4.3824701195219102</c:v>
                </c:pt>
                <c:pt idx="3">
                  <c:v>4.5999999999999996</c:v>
                </c:pt>
                <c:pt idx="4">
                  <c:v>8.5</c:v>
                </c:pt>
                <c:pt idx="6">
                  <c:v>3.9525691699604746</c:v>
                </c:pt>
                <c:pt idx="7" formatCode="0">
                  <c:v>5.9760956175298805</c:v>
                </c:pt>
                <c:pt idx="8">
                  <c:v>4.5999999999999996</c:v>
                </c:pt>
                <c:pt idx="9">
                  <c:v>7.3</c:v>
                </c:pt>
                <c:pt idx="11">
                  <c:v>8.695652173913043</c:v>
                </c:pt>
                <c:pt idx="12">
                  <c:v>9.760956175298805</c:v>
                </c:pt>
                <c:pt idx="13">
                  <c:v>8.3000000000000007</c:v>
                </c:pt>
                <c:pt idx="14">
                  <c:v>10.7</c:v>
                </c:pt>
                <c:pt idx="16">
                  <c:v>8.1027667984189726</c:v>
                </c:pt>
                <c:pt idx="17">
                  <c:v>7.3705179282868531</c:v>
                </c:pt>
                <c:pt idx="18">
                  <c:v>5.4</c:v>
                </c:pt>
                <c:pt idx="19">
                  <c:v>8.5</c:v>
                </c:pt>
              </c:numCache>
            </c:numRef>
          </c:val>
          <c:extLst>
            <c:ext xmlns:c16="http://schemas.microsoft.com/office/drawing/2014/chart" uri="{C3380CC4-5D6E-409C-BE32-E72D297353CC}">
              <c16:uniqueId val="{00000003-B388-446C-87EF-F1EB6D04FF9B}"/>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Līdzfinansējums inovatīvu produktu attīstībai (Inovāciju vaučeri)</c:v>
                </c:pt>
                <c:pt idx="1">
                  <c:v>06.-07.2025., n=506</c:v>
                </c:pt>
                <c:pt idx="2">
                  <c:v>02.-03.2024., n=502</c:v>
                </c:pt>
                <c:pt idx="3">
                  <c:v>11.-12.2022., n=504</c:v>
                </c:pt>
                <c:pt idx="4">
                  <c:v>09.-10.2021., n=504</c:v>
                </c:pt>
                <c:pt idx="5">
                  <c:v>Atbalsta pieejamība inovatīviem investīciju projektiem</c:v>
                </c:pt>
                <c:pt idx="6">
                  <c:v>06.-07.2025., n=506</c:v>
                </c:pt>
                <c:pt idx="7">
                  <c:v>02.-03.2024., n=502</c:v>
                </c:pt>
                <c:pt idx="8">
                  <c:v>11.-12.2022., n=504</c:v>
                </c:pt>
                <c:pt idx="9">
                  <c:v>09.-10.2021., n=504</c:v>
                </c:pt>
                <c:pt idx="10">
                  <c:v>Biznesa inkubācijas programma ar iespēju saņemt līdzfinansējumu produktu un pakalpojumu attīstībai līdz 5 gadus veciem uzņēmumiem</c:v>
                </c:pt>
                <c:pt idx="11">
                  <c:v>06.-07.2025., n=506</c:v>
                </c:pt>
                <c:pt idx="12">
                  <c:v>02.-03.2024., n=502</c:v>
                </c:pt>
                <c:pt idx="13">
                  <c:v>11.-12.2022., n=504</c:v>
                </c:pt>
                <c:pt idx="14">
                  <c:v>09.-10.2021., n=504</c:v>
                </c:pt>
                <c:pt idx="15">
                  <c:v>Investīciju piedāvājumu izplatīšana Latvijā un ārvalstīs</c:v>
                </c:pt>
                <c:pt idx="16">
                  <c:v>06.-07.2025., n=506</c:v>
                </c:pt>
                <c:pt idx="17">
                  <c:v>02.-03.2024., n=502</c:v>
                </c:pt>
                <c:pt idx="18">
                  <c:v>11.-12.2022., n=504</c:v>
                </c:pt>
                <c:pt idx="19">
                  <c:v>09.-10.2021., n=504</c:v>
                </c:pt>
              </c:strCache>
            </c:strRef>
          </c:cat>
          <c:val>
            <c:numRef>
              <c:f>Sheet1!$F$2:$F$21</c:f>
              <c:numCache>
                <c:formatCode>###0</c:formatCode>
                <c:ptCount val="20"/>
                <c:pt idx="1">
                  <c:v>4.150197628458498</c:v>
                </c:pt>
                <c:pt idx="2">
                  <c:v>0.99601593625498008</c:v>
                </c:pt>
                <c:pt idx="3">
                  <c:v>5.2</c:v>
                </c:pt>
                <c:pt idx="4">
                  <c:v>5.4</c:v>
                </c:pt>
                <c:pt idx="6">
                  <c:v>3.5573122529644272</c:v>
                </c:pt>
                <c:pt idx="7" formatCode="0">
                  <c:v>1.7928286852589643</c:v>
                </c:pt>
                <c:pt idx="8">
                  <c:v>6.2</c:v>
                </c:pt>
                <c:pt idx="9">
                  <c:v>6.5</c:v>
                </c:pt>
                <c:pt idx="11">
                  <c:v>3.7549407114624502</c:v>
                </c:pt>
                <c:pt idx="12">
                  <c:v>2.1912350597609564</c:v>
                </c:pt>
                <c:pt idx="13">
                  <c:v>7.5</c:v>
                </c:pt>
                <c:pt idx="14">
                  <c:v>6.9</c:v>
                </c:pt>
                <c:pt idx="16">
                  <c:v>5.3359683794466397</c:v>
                </c:pt>
                <c:pt idx="17">
                  <c:v>5.1792828685258963</c:v>
                </c:pt>
                <c:pt idx="18">
                  <c:v>7.7</c:v>
                </c:pt>
                <c:pt idx="19">
                  <c:v>7.5</c:v>
                </c:pt>
              </c:numCache>
            </c:numRef>
          </c:val>
          <c:extLst>
            <c:ext xmlns:c16="http://schemas.microsoft.com/office/drawing/2014/chart" uri="{C3380CC4-5D6E-409C-BE32-E72D297353CC}">
              <c16:uniqueId val="{00000001-3A3F-45FF-8C67-B01352FB1A56}"/>
            </c:ext>
          </c:extLst>
        </c:ser>
        <c:dLbls>
          <c:showLegendKey val="0"/>
          <c:showVal val="0"/>
          <c:showCatName val="0"/>
          <c:showSerName val="0"/>
          <c:showPercent val="0"/>
          <c:showBubbleSize val="0"/>
        </c:dLbls>
        <c:gapWidth val="10"/>
        <c:overlap val="100"/>
        <c:axId val="-814518048"/>
        <c:axId val="-814506080"/>
      </c:barChart>
      <c:catAx>
        <c:axId val="-81451804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14506080"/>
        <c:crosses val="autoZero"/>
        <c:auto val="1"/>
        <c:lblAlgn val="ctr"/>
        <c:lblOffset val="100"/>
        <c:noMultiLvlLbl val="0"/>
      </c:catAx>
      <c:valAx>
        <c:axId val="-814506080"/>
        <c:scaling>
          <c:orientation val="minMax"/>
          <c:max val="100"/>
          <c:min val="0"/>
        </c:scaling>
        <c:delete val="1"/>
        <c:axPos val="t"/>
        <c:numFmt formatCode="0\%" sourceLinked="0"/>
        <c:majorTickMark val="out"/>
        <c:minorTickMark val="none"/>
        <c:tickLblPos val="high"/>
        <c:crossAx val="-814518048"/>
        <c:crosses val="autoZero"/>
        <c:crossBetween val="between"/>
      </c:valAx>
    </c:plotArea>
    <c:legend>
      <c:legendPos val="t"/>
      <c:layout>
        <c:manualLayout>
          <c:xMode val="edge"/>
          <c:yMode val="edge"/>
          <c:x val="0.37604757562566615"/>
          <c:y val="1.0638126856426733E-2"/>
          <c:w val="0.61001604195840298"/>
          <c:h val="4.408415485356551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svarīgi</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Sheet1!$B$2:$B$21</c:f>
              <c:numCache>
                <c:formatCode>###0</c:formatCode>
                <c:ptCount val="20"/>
                <c:pt idx="1">
                  <c:v>41.897233201581031</c:v>
                </c:pt>
                <c:pt idx="2">
                  <c:v>31.075697211155379</c:v>
                </c:pt>
                <c:pt idx="3">
                  <c:v>33.9</c:v>
                </c:pt>
                <c:pt idx="4">
                  <c:v>38.299999999999997</c:v>
                </c:pt>
                <c:pt idx="6">
                  <c:v>41.897233201581031</c:v>
                </c:pt>
                <c:pt idx="7">
                  <c:v>33.067729083665334</c:v>
                </c:pt>
                <c:pt idx="8">
                  <c:v>31</c:v>
                </c:pt>
                <c:pt idx="9">
                  <c:v>33.299999999999997</c:v>
                </c:pt>
                <c:pt idx="11">
                  <c:v>31.027667984189723</c:v>
                </c:pt>
                <c:pt idx="12">
                  <c:v>28.884462151394398</c:v>
                </c:pt>
                <c:pt idx="13">
                  <c:v>17.3</c:v>
                </c:pt>
                <c:pt idx="14">
                  <c:v>27.2</c:v>
                </c:pt>
                <c:pt idx="16">
                  <c:v>27.4703557312253</c:v>
                </c:pt>
                <c:pt idx="17">
                  <c:v>21.513944223107568</c:v>
                </c:pt>
                <c:pt idx="18">
                  <c:v>13.7</c:v>
                </c:pt>
                <c:pt idx="19">
                  <c:v>19</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Drīzāk svarīgi</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Sheet1!$C$2:$C$21</c:f>
              <c:numCache>
                <c:formatCode>###0</c:formatCode>
                <c:ptCount val="20"/>
                <c:pt idx="1">
                  <c:v>32.411067193675891</c:v>
                </c:pt>
                <c:pt idx="2">
                  <c:v>40.039840637450197</c:v>
                </c:pt>
                <c:pt idx="3">
                  <c:v>45</c:v>
                </c:pt>
                <c:pt idx="4">
                  <c:v>37.1</c:v>
                </c:pt>
                <c:pt idx="6">
                  <c:v>31.027667984189723</c:v>
                </c:pt>
                <c:pt idx="7">
                  <c:v>36.65338645418327</c:v>
                </c:pt>
                <c:pt idx="8">
                  <c:v>40.1</c:v>
                </c:pt>
                <c:pt idx="9">
                  <c:v>38.5</c:v>
                </c:pt>
                <c:pt idx="11">
                  <c:v>34.584980237154149</c:v>
                </c:pt>
                <c:pt idx="12">
                  <c:v>36.65338645418327</c:v>
                </c:pt>
                <c:pt idx="13">
                  <c:v>46.4</c:v>
                </c:pt>
                <c:pt idx="14">
                  <c:v>37.5</c:v>
                </c:pt>
                <c:pt idx="16">
                  <c:v>32.015810276679844</c:v>
                </c:pt>
                <c:pt idx="17">
                  <c:v>32.86852589641434</c:v>
                </c:pt>
                <c:pt idx="18">
                  <c:v>37.700000000000003</c:v>
                </c:pt>
                <c:pt idx="19">
                  <c:v>34.5</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Drīzāk nesvarīgi</c:v>
                </c:pt>
              </c:strCache>
            </c:strRef>
          </c:tx>
          <c:spPr>
            <a:solidFill>
              <a:srgbClr val="F1AA99"/>
            </a:solidFill>
            <a:ln>
              <a:no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3F-45FF-8C67-B01352FB1A56}"/>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Sheet1!$D$2:$D$21</c:f>
              <c:numCache>
                <c:formatCode>###0</c:formatCode>
                <c:ptCount val="20"/>
                <c:pt idx="1">
                  <c:v>11.264822134387352</c:v>
                </c:pt>
                <c:pt idx="2">
                  <c:v>11.952191235059761</c:v>
                </c:pt>
                <c:pt idx="3">
                  <c:v>7.3</c:v>
                </c:pt>
                <c:pt idx="4">
                  <c:v>7.9</c:v>
                </c:pt>
                <c:pt idx="6">
                  <c:v>9.8814229249011856</c:v>
                </c:pt>
                <c:pt idx="7">
                  <c:v>14.741035856573706</c:v>
                </c:pt>
                <c:pt idx="8">
                  <c:v>10.7</c:v>
                </c:pt>
                <c:pt idx="9">
                  <c:v>7.1</c:v>
                </c:pt>
                <c:pt idx="11">
                  <c:v>16.403162055335969</c:v>
                </c:pt>
                <c:pt idx="12">
                  <c:v>17.729083665338646</c:v>
                </c:pt>
                <c:pt idx="13">
                  <c:v>13.7</c:v>
                </c:pt>
                <c:pt idx="14">
                  <c:v>9.3000000000000007</c:v>
                </c:pt>
                <c:pt idx="16">
                  <c:v>18.972332015810274</c:v>
                </c:pt>
                <c:pt idx="17">
                  <c:v>23.306772908366533</c:v>
                </c:pt>
                <c:pt idx="18">
                  <c:v>20.2</c:v>
                </c:pt>
                <c:pt idx="19">
                  <c:v>17.899999999999999</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Pilnīgi nesvarīgi</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Sheet1!$E$2:$E$21</c:f>
              <c:numCache>
                <c:formatCode>###0</c:formatCode>
                <c:ptCount val="20"/>
                <c:pt idx="1">
                  <c:v>7.312252964426877</c:v>
                </c:pt>
                <c:pt idx="2">
                  <c:v>10.159362549800797</c:v>
                </c:pt>
                <c:pt idx="3">
                  <c:v>7.5</c:v>
                </c:pt>
                <c:pt idx="4">
                  <c:v>9.6999999999999993</c:v>
                </c:pt>
                <c:pt idx="6">
                  <c:v>9.4861660079051369</c:v>
                </c:pt>
                <c:pt idx="7">
                  <c:v>10.756972111553784</c:v>
                </c:pt>
                <c:pt idx="8">
                  <c:v>8.1</c:v>
                </c:pt>
                <c:pt idx="9">
                  <c:v>12.7</c:v>
                </c:pt>
                <c:pt idx="11">
                  <c:v>12.648221343873518</c:v>
                </c:pt>
                <c:pt idx="12">
                  <c:v>13.745019920318724</c:v>
                </c:pt>
                <c:pt idx="13">
                  <c:v>12.5</c:v>
                </c:pt>
                <c:pt idx="14">
                  <c:v>14.7</c:v>
                </c:pt>
                <c:pt idx="16">
                  <c:v>14.624505928853754</c:v>
                </c:pt>
                <c:pt idx="17">
                  <c:v>16.533864541832667</c:v>
                </c:pt>
                <c:pt idx="18">
                  <c:v>17.5</c:v>
                </c:pt>
                <c:pt idx="19">
                  <c:v>17.3</c:v>
                </c:pt>
              </c:numCache>
            </c:numRef>
          </c:val>
          <c:extLst>
            <c:ext xmlns:c16="http://schemas.microsoft.com/office/drawing/2014/chart" uri="{C3380CC4-5D6E-409C-BE32-E72D297353CC}">
              <c16:uniqueId val="{00000003-B388-446C-87EF-F1EB6D04FF9B}"/>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Sheet1!$F$2:$F$21</c:f>
              <c:numCache>
                <c:formatCode>###0</c:formatCode>
                <c:ptCount val="20"/>
                <c:pt idx="1">
                  <c:v>7.1146245059288544</c:v>
                </c:pt>
                <c:pt idx="2">
                  <c:v>6.7729083665338639</c:v>
                </c:pt>
                <c:pt idx="3">
                  <c:v>6.2</c:v>
                </c:pt>
                <c:pt idx="4">
                  <c:v>6.9</c:v>
                </c:pt>
                <c:pt idx="6">
                  <c:v>7.7075098814229248</c:v>
                </c:pt>
                <c:pt idx="7">
                  <c:v>4.7808764940239046</c:v>
                </c:pt>
                <c:pt idx="8">
                  <c:v>10.1</c:v>
                </c:pt>
                <c:pt idx="9">
                  <c:v>8.3000000000000007</c:v>
                </c:pt>
                <c:pt idx="11">
                  <c:v>5.3359683794466397</c:v>
                </c:pt>
                <c:pt idx="12">
                  <c:v>2.9880478087649402</c:v>
                </c:pt>
                <c:pt idx="13">
                  <c:v>10.1</c:v>
                </c:pt>
                <c:pt idx="14">
                  <c:v>11.3</c:v>
                </c:pt>
                <c:pt idx="16">
                  <c:v>6.9169960474308301</c:v>
                </c:pt>
                <c:pt idx="17">
                  <c:v>5.7768924302788838</c:v>
                </c:pt>
                <c:pt idx="18">
                  <c:v>10.9</c:v>
                </c:pt>
                <c:pt idx="19">
                  <c:v>11.3</c:v>
                </c:pt>
              </c:numCache>
            </c:numRef>
          </c:val>
          <c:extLst>
            <c:ext xmlns:c16="http://schemas.microsoft.com/office/drawing/2014/chart" uri="{C3380CC4-5D6E-409C-BE32-E72D297353CC}">
              <c16:uniqueId val="{00000001-3A3F-45FF-8C67-B01352FB1A56}"/>
            </c:ext>
          </c:extLst>
        </c:ser>
        <c:dLbls>
          <c:showLegendKey val="0"/>
          <c:showVal val="0"/>
          <c:showCatName val="0"/>
          <c:showSerName val="0"/>
          <c:showPercent val="0"/>
          <c:showBubbleSize val="0"/>
        </c:dLbls>
        <c:gapWidth val="10"/>
        <c:overlap val="100"/>
        <c:axId val="-814518048"/>
        <c:axId val="-814506080"/>
      </c:barChart>
      <c:catAx>
        <c:axId val="-81451804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14506080"/>
        <c:crosses val="autoZero"/>
        <c:auto val="1"/>
        <c:lblAlgn val="ctr"/>
        <c:lblOffset val="100"/>
        <c:noMultiLvlLbl val="0"/>
      </c:catAx>
      <c:valAx>
        <c:axId val="-814506080"/>
        <c:scaling>
          <c:orientation val="minMax"/>
          <c:max val="100"/>
          <c:min val="0"/>
        </c:scaling>
        <c:delete val="1"/>
        <c:axPos val="t"/>
        <c:numFmt formatCode="0\%" sourceLinked="0"/>
        <c:majorTickMark val="out"/>
        <c:minorTickMark val="none"/>
        <c:tickLblPos val="high"/>
        <c:crossAx val="-814518048"/>
        <c:crosses val="autoZero"/>
        <c:crossBetween val="between"/>
      </c:valAx>
    </c:plotArea>
    <c:legend>
      <c:legendPos val="t"/>
      <c:layout>
        <c:manualLayout>
          <c:xMode val="edge"/>
          <c:yMode val="edge"/>
          <c:x val="0.37604757562566615"/>
          <c:y val="1.0638126856426733E-2"/>
          <c:w val="0.61001604195840298"/>
          <c:h val="4.408415485356551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9059895650604464E-2"/>
          <c:w val="0.7969054419668129"/>
          <c:h val="0.85528839287438452"/>
        </c:manualLayout>
      </c:layout>
      <c:barChart>
        <c:barDir val="bar"/>
        <c:grouping val="clustered"/>
        <c:varyColors val="0"/>
        <c:ser>
          <c:idx val="3"/>
          <c:order val="0"/>
          <c:spPr>
            <a:solidFill>
              <a:srgbClr val="FFC000"/>
            </a:solidFill>
            <a:ln>
              <a:solidFill>
                <a:schemeClr val="bg1"/>
              </a:solidFill>
            </a:ln>
          </c:spPr>
          <c:invertIfNegative val="0"/>
          <c:dPt>
            <c:idx val="0"/>
            <c:invertIfNegative val="0"/>
            <c:bubble3D val="0"/>
            <c:extLst>
              <c:ext xmlns:c16="http://schemas.microsoft.com/office/drawing/2014/chart" uri="{C3380CC4-5D6E-409C-BE32-E72D297353CC}">
                <c16:uniqueId val="{00000000-9BBA-45A3-9F45-D8F7A1DB2766}"/>
              </c:ext>
            </c:extLst>
          </c:dPt>
          <c:dPt>
            <c:idx val="3"/>
            <c:invertIfNegative val="0"/>
            <c:bubble3D val="0"/>
            <c:extLst>
              <c:ext xmlns:c16="http://schemas.microsoft.com/office/drawing/2014/chart" uri="{C3380CC4-5D6E-409C-BE32-E72D297353CC}">
                <c16:uniqueId val="{00000001-9BBA-45A3-9F45-D8F7A1DB2766}"/>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Biznesa apmācības komersantiem inovāciju jomā, piemēram Mini-MBA </c:v>
                </c:pt>
                <c:pt idx="1">
                  <c:v>06.-07.2025., n=506</c:v>
                </c:pt>
                <c:pt idx="2">
                  <c:v>02.-03.2024., n=502</c:v>
                </c:pt>
                <c:pt idx="3">
                  <c:v>11.-12.2022., n=504</c:v>
                </c:pt>
                <c:pt idx="4">
                  <c:v>09.-10.2021., n=504</c:v>
                </c:pt>
                <c:pt idx="5">
                  <c:v>Atbalsts pētniecības rezultātu komercializācijai</c:v>
                </c:pt>
                <c:pt idx="6">
                  <c:v>06.-07.2025., n=506</c:v>
                </c:pt>
                <c:pt idx="7">
                  <c:v>02.-03.2024., n=502</c:v>
                </c:pt>
                <c:pt idx="8">
                  <c:v>11.-12.2022., n=504</c:v>
                </c:pt>
                <c:pt idx="9">
                  <c:v>09.-10.2021., n=504</c:v>
                </c:pt>
                <c:pt idx="10">
                  <c:v>Iespēja izmantot kopstrādes telpas un mentoru atbalstu</c:v>
                </c:pt>
                <c:pt idx="11">
                  <c:v>06.-07.2025., n=506</c:v>
                </c:pt>
                <c:pt idx="12">
                  <c:v>02.-03.2024., n=502</c:v>
                </c:pt>
                <c:pt idx="13">
                  <c:v>11.-12.2022., n=504</c:v>
                </c:pt>
                <c:pt idx="14">
                  <c:v>09.-10.2021., n=504</c:v>
                </c:pt>
                <c:pt idx="15">
                  <c:v>Sadarbības koordinācija ar ārvalstīs dzīvojošajiem Latvijas valstspiederīgajiem, lai veicinātu Latvijas ekonomikas attīstību (diaspora)</c:v>
                </c:pt>
                <c:pt idx="16">
                  <c:v>06.-07.2025., n=506</c:v>
                </c:pt>
                <c:pt idx="17">
                  <c:v>02.-03.2024., n=502</c:v>
                </c:pt>
                <c:pt idx="18">
                  <c:v>11.-12.2022., n=504</c:v>
                </c:pt>
                <c:pt idx="19">
                  <c:v>09.-10.2021., n=504</c:v>
                </c:pt>
              </c:strCache>
            </c:strRef>
          </c:cat>
          <c:val>
            <c:numRef>
              <c:f>Sheet1!$B$2:$B$21</c:f>
              <c:numCache>
                <c:formatCode>0.0</c:formatCode>
                <c:ptCount val="20"/>
                <c:pt idx="1">
                  <c:v>45.158102766798436</c:v>
                </c:pt>
                <c:pt idx="2">
                  <c:v>34.960159362549803</c:v>
                </c:pt>
                <c:pt idx="3" formatCode="General">
                  <c:v>45.3</c:v>
                </c:pt>
                <c:pt idx="4" formatCode="General">
                  <c:v>43.2</c:v>
                </c:pt>
                <c:pt idx="6">
                  <c:v>42.984189723320128</c:v>
                </c:pt>
                <c:pt idx="7">
                  <c:v>33.266932270916342</c:v>
                </c:pt>
                <c:pt idx="8" formatCode="General">
                  <c:v>37.6</c:v>
                </c:pt>
                <c:pt idx="9" formatCode="General">
                  <c:v>36.299999999999997</c:v>
                </c:pt>
                <c:pt idx="11">
                  <c:v>27.470355731225293</c:v>
                </c:pt>
                <c:pt idx="12">
                  <c:v>24.601593625498001</c:v>
                </c:pt>
                <c:pt idx="13" formatCode="General">
                  <c:v>21.2</c:v>
                </c:pt>
                <c:pt idx="14" formatCode="General">
                  <c:v>26.2</c:v>
                </c:pt>
                <c:pt idx="16">
                  <c:v>19.36758893280631</c:v>
                </c:pt>
                <c:pt idx="17">
                  <c:v>9.7609561752988085</c:v>
                </c:pt>
                <c:pt idx="18">
                  <c:v>5</c:v>
                </c:pt>
                <c:pt idx="19">
                  <c:v>10</c:v>
                </c:pt>
              </c:numCache>
            </c:numRef>
          </c:val>
          <c:extLst>
            <c:ext xmlns:c16="http://schemas.microsoft.com/office/drawing/2014/chart" uri="{C3380CC4-5D6E-409C-BE32-E72D297353CC}">
              <c16:uniqueId val="{00000000-74F0-47BC-B5C1-8542F7E563FF}"/>
            </c:ext>
          </c:extLst>
        </c:ser>
        <c:dLbls>
          <c:showLegendKey val="0"/>
          <c:showVal val="0"/>
          <c:showCatName val="0"/>
          <c:showSerName val="0"/>
          <c:showPercent val="0"/>
          <c:showBubbleSize val="0"/>
        </c:dLbls>
        <c:gapWidth val="10"/>
        <c:overlap val="100"/>
        <c:axId val="-814499008"/>
        <c:axId val="-814512064"/>
      </c:barChart>
      <c:catAx>
        <c:axId val="-814499008"/>
        <c:scaling>
          <c:orientation val="maxMin"/>
        </c:scaling>
        <c:delete val="1"/>
        <c:axPos val="l"/>
        <c:numFmt formatCode="General" sourceLinked="1"/>
        <c:majorTickMark val="out"/>
        <c:minorTickMark val="none"/>
        <c:tickLblPos val="none"/>
        <c:crossAx val="-814512064"/>
        <c:crosses val="autoZero"/>
        <c:auto val="1"/>
        <c:lblAlgn val="ctr"/>
        <c:lblOffset val="0"/>
        <c:noMultiLvlLbl val="0"/>
      </c:catAx>
      <c:valAx>
        <c:axId val="-814512064"/>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1449900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66.600790513830006</c:v>
                </c:pt>
                <c:pt idx="2" formatCode="0">
                  <c:v>64.307692307690004</c:v>
                </c:pt>
                <c:pt idx="3" formatCode="0">
                  <c:v>70.588235294119997</c:v>
                </c:pt>
                <c:pt idx="4" formatCode="0">
                  <c:v>70.748299319729995</c:v>
                </c:pt>
                <c:pt idx="6" formatCode="0">
                  <c:v>69.230769230769994</c:v>
                </c:pt>
                <c:pt idx="7" formatCode="0">
                  <c:v>64.356435643560005</c:v>
                </c:pt>
                <c:pt idx="8" formatCode="0">
                  <c:v>65.060240963859997</c:v>
                </c:pt>
                <c:pt idx="9" formatCode="0">
                  <c:v>69.230769230769994</c:v>
                </c:pt>
                <c:pt idx="11" formatCode="0">
                  <c:v>66.666666666669997</c:v>
                </c:pt>
                <c:pt idx="12" formatCode="0">
                  <c:v>64.583333333330003</c:v>
                </c:pt>
                <c:pt idx="13" formatCode="0">
                  <c:v>65.909090909089997</c:v>
                </c:pt>
                <c:pt idx="14" formatCode="0">
                  <c:v>72.826086956520001</c:v>
                </c:pt>
                <c:pt idx="15" formatCode="0">
                  <c:v>64.835164835160001</c:v>
                </c:pt>
                <c:pt idx="17" formatCode="0">
                  <c:v>65.801886792450006</c:v>
                </c:pt>
                <c:pt idx="18" formatCode="0">
                  <c:v>72.972972972969998</c:v>
                </c:pt>
                <c:pt idx="19" formatCode="0">
                  <c:v>68.888888888889994</c:v>
                </c:pt>
                <c:pt idx="21" formatCode="0">
                  <c:v>66.990291262140005</c:v>
                </c:pt>
                <c:pt idx="22" formatCode="0">
                  <c:v>63.636363636360002</c:v>
                </c:pt>
                <c:pt idx="23" formatCode="0">
                  <c:v>74.074074074069998</c:v>
                </c:pt>
                <c:pt idx="24" formatCode="0">
                  <c:v>62.857142857139998</c:v>
                </c:pt>
                <c:pt idx="25" formatCode="0">
                  <c:v>66.037735849059999</c:v>
                </c:pt>
                <c:pt idx="26" formatCode="0">
                  <c:v>60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4FE8-4D9F-B920-BFD1482D60E6}"/>
            </c:ext>
          </c:extLst>
        </c:ser>
        <c:ser>
          <c:idx val="1"/>
          <c:order val="1"/>
          <c:tx>
            <c:strRef>
              <c:f>Sheet1!$C$1</c:f>
              <c:strCache>
                <c:ptCount val="1"/>
                <c:pt idx="0">
                  <c:v>Drīzāk svarīgi</c:v>
                </c:pt>
              </c:strCache>
            </c:strRef>
          </c:tx>
          <c:spPr>
            <a:solidFill>
              <a:schemeClr val="accent2"/>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845-41E7-A50A-1EF3B3DFAA2A}"/>
                </c:ext>
              </c:extLst>
            </c:dLbl>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A845-41E7-A50A-1EF3B3DFAA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20.750988142290002</c:v>
                </c:pt>
                <c:pt idx="2" formatCode="0">
                  <c:v>22.461538461540002</c:v>
                </c:pt>
                <c:pt idx="3" formatCode="0">
                  <c:v>17.647058823529999</c:v>
                </c:pt>
                <c:pt idx="4" formatCode="0">
                  <c:v>17.687074829930001</c:v>
                </c:pt>
                <c:pt idx="6" formatCode="0">
                  <c:v>16.346153846149999</c:v>
                </c:pt>
                <c:pt idx="7" formatCode="0">
                  <c:v>24.25742574257</c:v>
                </c:pt>
                <c:pt idx="8" formatCode="0">
                  <c:v>21.686746987949999</c:v>
                </c:pt>
                <c:pt idx="9" formatCode="0">
                  <c:v>30.769230769229999</c:v>
                </c:pt>
                <c:pt idx="11" formatCode="0">
                  <c:v>22.988505747129999</c:v>
                </c:pt>
                <c:pt idx="12" formatCode="0">
                  <c:v>17.70833333333</c:v>
                </c:pt>
                <c:pt idx="13" formatCode="0">
                  <c:v>20.454545454550001</c:v>
                </c:pt>
                <c:pt idx="14" formatCode="0">
                  <c:v>20.652173913039999</c:v>
                </c:pt>
                <c:pt idx="15" formatCode="0">
                  <c:v>21.978021978019999</c:v>
                </c:pt>
                <c:pt idx="17" formatCode="0">
                  <c:v>20.754716981129999</c:v>
                </c:pt>
                <c:pt idx="18" formatCode="0">
                  <c:v>18.918918918919999</c:v>
                </c:pt>
                <c:pt idx="19" formatCode="0">
                  <c:v>22.222222222220001</c:v>
                </c:pt>
                <c:pt idx="21" formatCode="0">
                  <c:v>20.388349514560002</c:v>
                </c:pt>
                <c:pt idx="22" formatCode="0">
                  <c:v>18.181818181819999</c:v>
                </c:pt>
                <c:pt idx="23" formatCode="0">
                  <c:v>12.345679012350001</c:v>
                </c:pt>
                <c:pt idx="24" formatCode="0">
                  <c:v>28.571428571430001</c:v>
                </c:pt>
                <c:pt idx="25" formatCode="0">
                  <c:v>22.64150943396</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4FE8-4D9F-B920-BFD1482D60E6}"/>
            </c:ext>
          </c:extLst>
        </c:ser>
        <c:ser>
          <c:idx val="2"/>
          <c:order val="2"/>
          <c:tx>
            <c:strRef>
              <c:f>Sheet1!$D$1</c:f>
              <c:strCache>
                <c:ptCount val="1"/>
                <c:pt idx="0">
                  <c:v>Drīzāk nesvarīgi</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3.557312252964</c:v>
                </c:pt>
                <c:pt idx="2" formatCode="0">
                  <c:v>4.6153846153850004</c:v>
                </c:pt>
                <c:pt idx="3" formatCode="0">
                  <c:v>0</c:v>
                </c:pt>
                <c:pt idx="4" formatCode="0">
                  <c:v>2.040816326531</c:v>
                </c:pt>
                <c:pt idx="6" formatCode="0">
                  <c:v>4.3269230769230003</c:v>
                </c:pt>
                <c:pt idx="7" formatCode="0">
                  <c:v>2.970297029703</c:v>
                </c:pt>
                <c:pt idx="8" formatCode="0">
                  <c:v>3.6144578313250002</c:v>
                </c:pt>
                <c:pt idx="9" formatCode="0">
                  <c:v>0</c:v>
                </c:pt>
                <c:pt idx="11" formatCode="0">
                  <c:v>3.4482758620689999</c:v>
                </c:pt>
                <c:pt idx="12" formatCode="0">
                  <c:v>4.166666666667</c:v>
                </c:pt>
                <c:pt idx="13" formatCode="0">
                  <c:v>5.6818181818179996</c:v>
                </c:pt>
                <c:pt idx="14" formatCode="0">
                  <c:v>2.1739130434780001</c:v>
                </c:pt>
                <c:pt idx="15" formatCode="0">
                  <c:v>4.3956043956039998</c:v>
                </c:pt>
                <c:pt idx="17" formatCode="0">
                  <c:v>3.5377358490569999</c:v>
                </c:pt>
                <c:pt idx="18" formatCode="0">
                  <c:v>2.7027027027030002</c:v>
                </c:pt>
                <c:pt idx="19" formatCode="0">
                  <c:v>4.4444444444439997</c:v>
                </c:pt>
                <c:pt idx="21" formatCode="0">
                  <c:v>4.3689320388350001</c:v>
                </c:pt>
                <c:pt idx="22" formatCode="0">
                  <c:v>1.5151515151520001</c:v>
                </c:pt>
                <c:pt idx="23" formatCode="0">
                  <c:v>4.9382716049380004</c:v>
                </c:pt>
                <c:pt idx="24" formatCode="0">
                  <c:v>1.4285714285710001</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4FE8-4D9F-B920-BFD1482D60E6}"/>
            </c:ext>
          </c:extLst>
        </c:ser>
        <c:ser>
          <c:idx val="3"/>
          <c:order val="3"/>
          <c:tx>
            <c:strRef>
              <c:f>Sheet1!$E$1</c:f>
              <c:strCache>
                <c:ptCount val="1"/>
                <c:pt idx="0">
                  <c:v>Pilnīgi nesvarīgi</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A845-41E7-A50A-1EF3B3DFAA2A}"/>
                </c:ext>
              </c:extLst>
            </c:dLbl>
            <c:dLbl>
              <c:idx val="1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A845-41E7-A50A-1EF3B3DFAA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4.9407114624509996</c:v>
                </c:pt>
                <c:pt idx="2" formatCode="0">
                  <c:v>3.384615384615</c:v>
                </c:pt>
                <c:pt idx="3" formatCode="0">
                  <c:v>8.8235294117649996</c:v>
                </c:pt>
                <c:pt idx="4" formatCode="0">
                  <c:v>7.4829931972789998</c:v>
                </c:pt>
                <c:pt idx="6" formatCode="0">
                  <c:v>5.7692307692310001</c:v>
                </c:pt>
                <c:pt idx="7" formatCode="0">
                  <c:v>4.4554455445540002</c:v>
                </c:pt>
                <c:pt idx="8" formatCode="0">
                  <c:v>4.819277108434</c:v>
                </c:pt>
                <c:pt idx="9" formatCode="0">
                  <c:v>0</c:v>
                </c:pt>
                <c:pt idx="11" formatCode="0">
                  <c:v>2.2988505747130001</c:v>
                </c:pt>
                <c:pt idx="12" formatCode="0">
                  <c:v>9.375</c:v>
                </c:pt>
                <c:pt idx="13" formatCode="0">
                  <c:v>5.6818181818179996</c:v>
                </c:pt>
                <c:pt idx="14" formatCode="0">
                  <c:v>3.2608695652169999</c:v>
                </c:pt>
                <c:pt idx="15" formatCode="0">
                  <c:v>4.3956043956039998</c:v>
                </c:pt>
                <c:pt idx="17" formatCode="0">
                  <c:v>5.4245283018870003</c:v>
                </c:pt>
                <c:pt idx="18" formatCode="0">
                  <c:v>2.7027027027030002</c:v>
                </c:pt>
                <c:pt idx="19" formatCode="0">
                  <c:v>2.2222222222219998</c:v>
                </c:pt>
                <c:pt idx="21" formatCode="0">
                  <c:v>4.8543689320389998</c:v>
                </c:pt>
                <c:pt idx="22" formatCode="0">
                  <c:v>9.0909090909089993</c:v>
                </c:pt>
                <c:pt idx="23" formatCode="0">
                  <c:v>6.1728395061730001</c:v>
                </c:pt>
                <c:pt idx="24" formatCode="0">
                  <c:v>2.8571428571430002</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4FE8-4D9F-B920-BFD1482D60E6}"/>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4.1501976284589999</c:v>
                </c:pt>
                <c:pt idx="2" formatCode="0">
                  <c:v>5.2307692307689999</c:v>
                </c:pt>
                <c:pt idx="3" formatCode="0">
                  <c:v>2.9411764705880001</c:v>
                </c:pt>
                <c:pt idx="4" formatCode="0">
                  <c:v>2.040816326531</c:v>
                </c:pt>
                <c:pt idx="6" formatCode="0">
                  <c:v>4.3269230769230003</c:v>
                </c:pt>
                <c:pt idx="7" formatCode="0">
                  <c:v>3.9603960396039999</c:v>
                </c:pt>
                <c:pt idx="8" formatCode="0">
                  <c:v>4.819277108434</c:v>
                </c:pt>
                <c:pt idx="9" formatCode="0">
                  <c:v>0</c:v>
                </c:pt>
                <c:pt idx="11" formatCode="0">
                  <c:v>4.5977011494250002</c:v>
                </c:pt>
                <c:pt idx="12" formatCode="0">
                  <c:v>4.166666666667</c:v>
                </c:pt>
                <c:pt idx="13" formatCode="0">
                  <c:v>2.2727272727269998</c:v>
                </c:pt>
                <c:pt idx="14" formatCode="0">
                  <c:v>1.086956521739</c:v>
                </c:pt>
                <c:pt idx="15" formatCode="0">
                  <c:v>4.3956043956039998</c:v>
                </c:pt>
                <c:pt idx="17" formatCode="0">
                  <c:v>4.4811320754719999</c:v>
                </c:pt>
                <c:pt idx="18" formatCode="0">
                  <c:v>2.7027027027030002</c:v>
                </c:pt>
                <c:pt idx="19" formatCode="0">
                  <c:v>2.2222222222219998</c:v>
                </c:pt>
                <c:pt idx="21" formatCode="0">
                  <c:v>3.398058252427</c:v>
                </c:pt>
                <c:pt idx="22" formatCode="0">
                  <c:v>7.5757575757579998</c:v>
                </c:pt>
                <c:pt idx="23" formatCode="0">
                  <c:v>2.4691358024690002</c:v>
                </c:pt>
                <c:pt idx="24" formatCode="0">
                  <c:v>4.2857142857139996</c:v>
                </c:pt>
                <c:pt idx="25" formatCode="0">
                  <c:v>5.660377358491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4FE8-4D9F-B920-BFD1482D60E6}"/>
            </c:ext>
          </c:extLst>
        </c:ser>
        <c:dLbls>
          <c:showLegendKey val="0"/>
          <c:showVal val="1"/>
          <c:showCatName val="0"/>
          <c:showSerName val="0"/>
          <c:showPercent val="0"/>
          <c:showBubbleSize val="0"/>
        </c:dLbls>
        <c:gapWidth val="50"/>
        <c:overlap val="100"/>
        <c:axId val="-814504448"/>
        <c:axId val="-814495744"/>
      </c:barChart>
      <c:catAx>
        <c:axId val="-8145044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495744"/>
        <c:crosses val="autoZero"/>
        <c:auto val="1"/>
        <c:lblAlgn val="ctr"/>
        <c:lblOffset val="100"/>
        <c:noMultiLvlLbl val="0"/>
      </c:catAx>
      <c:valAx>
        <c:axId val="-814495744"/>
        <c:scaling>
          <c:orientation val="minMax"/>
          <c:max val="100"/>
          <c:min val="0"/>
        </c:scaling>
        <c:delete val="1"/>
        <c:axPos val="t"/>
        <c:numFmt formatCode="General" sourceLinked="0"/>
        <c:majorTickMark val="out"/>
        <c:minorTickMark val="none"/>
        <c:tickLblPos val="nextTo"/>
        <c:crossAx val="-81450444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Līdzfinansējums inovatīvu produktu attīstībai (Inovāciju vaučeri)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B1E-4743-9E54-4B26ACB7F9C3}"/>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B1E-4743-9E54-4B26ACB7F9C3}"/>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70.256916996049995</c:v>
                </c:pt>
                <c:pt idx="2" formatCode="0.0">
                  <c:v>69.846153846150003</c:v>
                </c:pt>
                <c:pt idx="3" formatCode="0.0">
                  <c:v>70.588235294119997</c:v>
                </c:pt>
                <c:pt idx="4" formatCode="0.0">
                  <c:v>71.088435374149995</c:v>
                </c:pt>
                <c:pt idx="6" formatCode="0.0">
                  <c:v>69.471153846150003</c:v>
                </c:pt>
                <c:pt idx="7" formatCode="0.0">
                  <c:v>70.544554455449997</c:v>
                </c:pt>
                <c:pt idx="8" formatCode="0.0">
                  <c:v>69.277108433730007</c:v>
                </c:pt>
                <c:pt idx="9" formatCode="0.0">
                  <c:v>84.615384615379995</c:v>
                </c:pt>
                <c:pt idx="11" formatCode="0.0">
                  <c:v>74.137931034480005</c:v>
                </c:pt>
                <c:pt idx="12" formatCode="0.0">
                  <c:v>61.979166666669997</c:v>
                </c:pt>
                <c:pt idx="13" formatCode="0.0">
                  <c:v>67.613636363639998</c:v>
                </c:pt>
                <c:pt idx="14" formatCode="0.0">
                  <c:v>78.804347826089995</c:v>
                </c:pt>
                <c:pt idx="15" formatCode="0.0">
                  <c:v>69.230769230769994</c:v>
                </c:pt>
                <c:pt idx="17" formatCode="0.0">
                  <c:v>68.985849056600003</c:v>
                </c:pt>
                <c:pt idx="18" formatCode="0.0">
                  <c:v>78.378378378380006</c:v>
                </c:pt>
                <c:pt idx="19" formatCode="0.0">
                  <c:v>75.555555555560005</c:v>
                </c:pt>
                <c:pt idx="21" formatCode="0.0">
                  <c:v>70.145631067959997</c:v>
                </c:pt>
                <c:pt idx="22" formatCode="0.0">
                  <c:v>62.87878787879</c:v>
                </c:pt>
                <c:pt idx="23" formatCode="0.0">
                  <c:v>71.604938271600005</c:v>
                </c:pt>
                <c:pt idx="24" formatCode="0.0">
                  <c:v>73.571428571430005</c:v>
                </c:pt>
                <c:pt idx="25" formatCode="0.0">
                  <c:v>73.584905660380002</c:v>
                </c:pt>
                <c:pt idx="26" formatCode="0.0">
                  <c:v>70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24576"/>
        <c:axId val="-814515872"/>
      </c:barChart>
      <c:catAx>
        <c:axId val="-814524576"/>
        <c:scaling>
          <c:orientation val="maxMin"/>
        </c:scaling>
        <c:delete val="1"/>
        <c:axPos val="l"/>
        <c:numFmt formatCode="General" sourceLinked="1"/>
        <c:majorTickMark val="out"/>
        <c:minorTickMark val="none"/>
        <c:tickLblPos val="none"/>
        <c:crossAx val="-814515872"/>
        <c:crosses val="autoZero"/>
        <c:auto val="1"/>
        <c:lblAlgn val="ctr"/>
        <c:lblOffset val="0"/>
        <c:noMultiLvlLbl val="0"/>
      </c:catAx>
      <c:valAx>
        <c:axId val="-81451587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2457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60.474308300399997</c:v>
                </c:pt>
                <c:pt idx="2" formatCode="0">
                  <c:v>57.846153846150003</c:v>
                </c:pt>
                <c:pt idx="3" formatCode="0">
                  <c:v>58.823529411759999</c:v>
                </c:pt>
                <c:pt idx="4" formatCode="0">
                  <c:v>66.666666666669997</c:v>
                </c:pt>
                <c:pt idx="6" formatCode="0">
                  <c:v>61.538461538459998</c:v>
                </c:pt>
                <c:pt idx="7" formatCode="0">
                  <c:v>58.910891089110002</c:v>
                </c:pt>
                <c:pt idx="8" formatCode="0">
                  <c:v>62.650602409640001</c:v>
                </c:pt>
                <c:pt idx="9" formatCode="0">
                  <c:v>53.846153846150003</c:v>
                </c:pt>
                <c:pt idx="11" formatCode="0">
                  <c:v>66.666666666669997</c:v>
                </c:pt>
                <c:pt idx="12" formatCode="0">
                  <c:v>53.125</c:v>
                </c:pt>
                <c:pt idx="13" formatCode="0">
                  <c:v>59.090909090910003</c:v>
                </c:pt>
                <c:pt idx="14" formatCode="0">
                  <c:v>61.956521739129997</c:v>
                </c:pt>
                <c:pt idx="15" formatCode="0">
                  <c:v>62.637362637359999</c:v>
                </c:pt>
                <c:pt idx="17" formatCode="0">
                  <c:v>59.198113207550001</c:v>
                </c:pt>
                <c:pt idx="18" formatCode="0">
                  <c:v>67.567567567569995</c:v>
                </c:pt>
                <c:pt idx="19" formatCode="0">
                  <c:v>66.666666666669997</c:v>
                </c:pt>
                <c:pt idx="21" formatCode="0">
                  <c:v>60.679611650490003</c:v>
                </c:pt>
                <c:pt idx="22" formatCode="0">
                  <c:v>60.606060606059998</c:v>
                </c:pt>
                <c:pt idx="23" formatCode="0">
                  <c:v>64.197530864200004</c:v>
                </c:pt>
                <c:pt idx="24" formatCode="0">
                  <c:v>61.428571428570002</c:v>
                </c:pt>
                <c:pt idx="25" formatCode="0">
                  <c:v>56.603773584910002</c:v>
                </c:pt>
                <c:pt idx="26" formatCode="0">
                  <c:v>53.333333333330003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F45B-415D-822B-FCDF87EEF4EF}"/>
            </c:ext>
          </c:extLst>
        </c:ser>
        <c:ser>
          <c:idx val="1"/>
          <c:order val="1"/>
          <c:tx>
            <c:strRef>
              <c:f>Sheet1!$C$1</c:f>
              <c:strCache>
                <c:ptCount val="1"/>
                <c:pt idx="0">
                  <c:v>Drīzāk svarīgi</c:v>
                </c:pt>
              </c:strCache>
            </c:strRef>
          </c:tx>
          <c:spPr>
            <a:solidFill>
              <a:schemeClr val="accent2"/>
            </a:solidFill>
            <a:ln>
              <a:noFill/>
            </a:ln>
            <a:effectLst/>
          </c:spPr>
          <c:invertIfNegative val="0"/>
          <c:dLbls>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EB6F-4F94-880C-ECDF4DBBBBB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28.06324110672</c:v>
                </c:pt>
                <c:pt idx="2" formatCode="0">
                  <c:v>30.769230769229999</c:v>
                </c:pt>
                <c:pt idx="3" formatCode="0">
                  <c:v>29.41176470588</c:v>
                </c:pt>
                <c:pt idx="4" formatCode="0">
                  <c:v>21.768707482989999</c:v>
                </c:pt>
                <c:pt idx="6" formatCode="0">
                  <c:v>25</c:v>
                </c:pt>
                <c:pt idx="7" formatCode="0">
                  <c:v>30.693069306929999</c:v>
                </c:pt>
                <c:pt idx="8" formatCode="0">
                  <c:v>27.71084337349</c:v>
                </c:pt>
                <c:pt idx="9" formatCode="0">
                  <c:v>38.461538461540002</c:v>
                </c:pt>
                <c:pt idx="11" formatCode="0">
                  <c:v>22.988505747129999</c:v>
                </c:pt>
                <c:pt idx="12" formatCode="0">
                  <c:v>32.291666666669997</c:v>
                </c:pt>
                <c:pt idx="13" formatCode="0">
                  <c:v>27.272727272729998</c:v>
                </c:pt>
                <c:pt idx="14" formatCode="0">
                  <c:v>31.521739130429999</c:v>
                </c:pt>
                <c:pt idx="15" formatCode="0">
                  <c:v>25.274725274729999</c:v>
                </c:pt>
                <c:pt idx="17" formatCode="0">
                  <c:v>28.537735849059999</c:v>
                </c:pt>
                <c:pt idx="18" formatCode="0">
                  <c:v>27.027027027030002</c:v>
                </c:pt>
                <c:pt idx="19" formatCode="0">
                  <c:v>24.444444444439998</c:v>
                </c:pt>
                <c:pt idx="21" formatCode="0">
                  <c:v>26.213592233010001</c:v>
                </c:pt>
                <c:pt idx="22" formatCode="0">
                  <c:v>19.696969696970001</c:v>
                </c:pt>
                <c:pt idx="23" formatCode="0">
                  <c:v>29.629629629629999</c:v>
                </c:pt>
                <c:pt idx="24" formatCode="0">
                  <c:v>31.428571428569999</c:v>
                </c:pt>
                <c:pt idx="25" formatCode="0">
                  <c:v>33.962264150940001</c:v>
                </c:pt>
                <c:pt idx="26" formatCode="0">
                  <c:v>36.666666666669997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F45B-415D-822B-FCDF87EEF4EF}"/>
            </c:ext>
          </c:extLst>
        </c:ser>
        <c:ser>
          <c:idx val="2"/>
          <c:order val="2"/>
          <c:tx>
            <c:strRef>
              <c:f>Sheet1!$D$1</c:f>
              <c:strCache>
                <c:ptCount val="1"/>
                <c:pt idx="0">
                  <c:v>Drīzāk nesvarīgi</c:v>
                </c:pt>
              </c:strCache>
            </c:strRef>
          </c:tx>
          <c:spPr>
            <a:solidFill>
              <a:srgbClr val="F1AA99"/>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EB6F-4F94-880C-ECDF4DBBBBB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3.9525691699599999</c:v>
                </c:pt>
                <c:pt idx="2" formatCode="0">
                  <c:v>4.3076923076920002</c:v>
                </c:pt>
                <c:pt idx="3" formatCode="0">
                  <c:v>0</c:v>
                </c:pt>
                <c:pt idx="4" formatCode="0">
                  <c:v>4.0816326530609999</c:v>
                </c:pt>
                <c:pt idx="6" formatCode="0">
                  <c:v>5.2884615384620002</c:v>
                </c:pt>
                <c:pt idx="7" formatCode="0">
                  <c:v>2.970297029703</c:v>
                </c:pt>
                <c:pt idx="8" formatCode="0">
                  <c:v>3.6144578313250002</c:v>
                </c:pt>
                <c:pt idx="9" formatCode="0">
                  <c:v>0</c:v>
                </c:pt>
                <c:pt idx="11" formatCode="0">
                  <c:v>8.0459770114939992</c:v>
                </c:pt>
                <c:pt idx="12" formatCode="0">
                  <c:v>2.083333333333</c:v>
                </c:pt>
                <c:pt idx="13" formatCode="0">
                  <c:v>6.8181818181820004</c:v>
                </c:pt>
                <c:pt idx="14" formatCode="0">
                  <c:v>1.086956521739</c:v>
                </c:pt>
                <c:pt idx="15" formatCode="0">
                  <c:v>4.3956043956039998</c:v>
                </c:pt>
                <c:pt idx="17" formatCode="0">
                  <c:v>3.7735849056599999</c:v>
                </c:pt>
                <c:pt idx="18" formatCode="0">
                  <c:v>5.4054054054050003</c:v>
                </c:pt>
                <c:pt idx="19" formatCode="0">
                  <c:v>4.4444444444439997</c:v>
                </c:pt>
                <c:pt idx="21" formatCode="0">
                  <c:v>4.8543689320389998</c:v>
                </c:pt>
                <c:pt idx="22" formatCode="0">
                  <c:v>4.5454545454549997</c:v>
                </c:pt>
                <c:pt idx="23" formatCode="0">
                  <c:v>2.4691358024690002</c:v>
                </c:pt>
                <c:pt idx="24" formatCode="0">
                  <c:v>1.4285714285710001</c:v>
                </c:pt>
                <c:pt idx="25" formatCode="0">
                  <c:v>5.660377358491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F45B-415D-822B-FCDF87EEF4EF}"/>
            </c:ext>
          </c:extLst>
        </c:ser>
        <c:ser>
          <c:idx val="3"/>
          <c:order val="3"/>
          <c:tx>
            <c:strRef>
              <c:f>Sheet1!$E$1</c:f>
              <c:strCache>
                <c:ptCount val="1"/>
                <c:pt idx="0">
                  <c:v>Pilnīgi nesvarīgi</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EB6F-4F94-880C-ECDF4DBBBBB7}"/>
                </c:ext>
              </c:extLst>
            </c:dLbl>
            <c:dLbl>
              <c:idx val="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EB6F-4F94-880C-ECDF4DBBBBB7}"/>
                </c:ext>
              </c:extLst>
            </c:dLbl>
            <c:dLbl>
              <c:idx val="1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EB6F-4F94-880C-ECDF4DBBBBB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3.9525691699599999</c:v>
                </c:pt>
                <c:pt idx="2" formatCode="0">
                  <c:v>2.4615384615379998</c:v>
                </c:pt>
                <c:pt idx="3" formatCode="0">
                  <c:v>11.76470588235</c:v>
                </c:pt>
                <c:pt idx="4" formatCode="0">
                  <c:v>5.4421768707479998</c:v>
                </c:pt>
                <c:pt idx="6" formatCode="0">
                  <c:v>5.2884615384620002</c:v>
                </c:pt>
                <c:pt idx="7" formatCode="0">
                  <c:v>2.4752475247520001</c:v>
                </c:pt>
                <c:pt idx="8" formatCode="0">
                  <c:v>3.6144578313250002</c:v>
                </c:pt>
                <c:pt idx="9" formatCode="0">
                  <c:v>7.6923076923079998</c:v>
                </c:pt>
                <c:pt idx="11" formatCode="0">
                  <c:v>2.2988505747130001</c:v>
                </c:pt>
                <c:pt idx="12" formatCode="0">
                  <c:v>8.333333333333</c:v>
                </c:pt>
                <c:pt idx="13" formatCode="0">
                  <c:v>4.5454545454549997</c:v>
                </c:pt>
                <c:pt idx="14" formatCode="0">
                  <c:v>1.086956521739</c:v>
                </c:pt>
                <c:pt idx="15" formatCode="0">
                  <c:v>5.4945054945049998</c:v>
                </c:pt>
                <c:pt idx="17" formatCode="0">
                  <c:v>4.4811320754719999</c:v>
                </c:pt>
                <c:pt idx="18" formatCode="0">
                  <c:v>0</c:v>
                </c:pt>
                <c:pt idx="19" formatCode="0">
                  <c:v>2.2222222222219998</c:v>
                </c:pt>
                <c:pt idx="21" formatCode="0">
                  <c:v>4.8543689320389998</c:v>
                </c:pt>
                <c:pt idx="22" formatCode="0">
                  <c:v>7.5757575757579998</c:v>
                </c:pt>
                <c:pt idx="23" formatCode="0">
                  <c:v>1.2345679012349999</c:v>
                </c:pt>
                <c:pt idx="24" formatCode="0">
                  <c:v>2.8571428571430002</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F45B-415D-822B-FCDF87EEF4EF}"/>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EB6F-4F94-880C-ECDF4DBBBBB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3.557312252964</c:v>
                </c:pt>
                <c:pt idx="2" formatCode="0">
                  <c:v>4.6153846153850004</c:v>
                </c:pt>
                <c:pt idx="3" formatCode="0">
                  <c:v>0</c:v>
                </c:pt>
                <c:pt idx="4" formatCode="0">
                  <c:v>2.040816326531</c:v>
                </c:pt>
                <c:pt idx="6" formatCode="0">
                  <c:v>2.884615384615</c:v>
                </c:pt>
                <c:pt idx="7" formatCode="0">
                  <c:v>4.9504950495050002</c:v>
                </c:pt>
                <c:pt idx="8" formatCode="0">
                  <c:v>2.409638554217</c:v>
                </c:pt>
                <c:pt idx="9" formatCode="0">
                  <c:v>0</c:v>
                </c:pt>
                <c:pt idx="11" formatCode="0">
                  <c:v>0</c:v>
                </c:pt>
                <c:pt idx="12" formatCode="0">
                  <c:v>4.166666666667</c:v>
                </c:pt>
                <c:pt idx="13" formatCode="0">
                  <c:v>2.2727272727269998</c:v>
                </c:pt>
                <c:pt idx="14" formatCode="0">
                  <c:v>4.3478260869570002</c:v>
                </c:pt>
                <c:pt idx="15" formatCode="0">
                  <c:v>2.1978021978019999</c:v>
                </c:pt>
                <c:pt idx="17" formatCode="0">
                  <c:v>4.0094339622639996</c:v>
                </c:pt>
                <c:pt idx="18" formatCode="0">
                  <c:v>0</c:v>
                </c:pt>
                <c:pt idx="19" formatCode="0">
                  <c:v>2.2222222222219998</c:v>
                </c:pt>
                <c:pt idx="21" formatCode="0">
                  <c:v>3.398058252427</c:v>
                </c:pt>
                <c:pt idx="22" formatCode="0">
                  <c:v>7.5757575757579998</c:v>
                </c:pt>
                <c:pt idx="23" formatCode="0">
                  <c:v>2.4691358024690002</c:v>
                </c:pt>
                <c:pt idx="24" formatCode="0">
                  <c:v>2.8571428571430002</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F45B-415D-822B-FCDF87EEF4EF}"/>
            </c:ext>
          </c:extLst>
        </c:ser>
        <c:dLbls>
          <c:showLegendKey val="0"/>
          <c:showVal val="1"/>
          <c:showCatName val="0"/>
          <c:showSerName val="0"/>
          <c:showPercent val="0"/>
          <c:showBubbleSize val="0"/>
        </c:dLbls>
        <c:gapWidth val="50"/>
        <c:overlap val="100"/>
        <c:axId val="-814516960"/>
        <c:axId val="-814514784"/>
      </c:barChart>
      <c:catAx>
        <c:axId val="-81451696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514784"/>
        <c:crosses val="autoZero"/>
        <c:auto val="1"/>
        <c:lblAlgn val="ctr"/>
        <c:lblOffset val="100"/>
        <c:noMultiLvlLbl val="0"/>
      </c:catAx>
      <c:valAx>
        <c:axId val="-814514784"/>
        <c:scaling>
          <c:orientation val="minMax"/>
          <c:max val="100"/>
          <c:min val="0"/>
        </c:scaling>
        <c:delete val="1"/>
        <c:axPos val="t"/>
        <c:numFmt formatCode="General" sourceLinked="0"/>
        <c:majorTickMark val="out"/>
        <c:minorTickMark val="none"/>
        <c:tickLblPos val="nextTo"/>
        <c:crossAx val="-81451696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60941647007E-2"/>
          <c:y val="0.10994616297277439"/>
          <c:w val="0.76804665788806381"/>
          <c:h val="0.83819400964869173"/>
        </c:manualLayout>
      </c:layout>
      <c:barChart>
        <c:barDir val="bar"/>
        <c:grouping val="clustered"/>
        <c:varyColors val="0"/>
        <c:ser>
          <c:idx val="0"/>
          <c:order val="0"/>
          <c:tx>
            <c:strRef>
              <c:f>Sheet1!$B$1</c:f>
              <c:strCache>
                <c:ptCount val="1"/>
                <c:pt idx="0">
                  <c:v>Atbalsta pieejamība inovatīviem investīciju projektiem</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BA5-42D2-AACA-6428D2BFB7A2}"/>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BA5-42D2-AACA-6428D2BFB7A2}"/>
              </c:ext>
            </c:extLst>
          </c:dPt>
          <c:dLbls>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1369676577563418"/>
                      <c:h val="7.066624602315788E-2"/>
                    </c:manualLayout>
                  </c15:layout>
                  <c15:dlblFieldTable/>
                  <c15:showDataLabelsRange val="0"/>
                </c:ext>
                <c:ext xmlns:c16="http://schemas.microsoft.com/office/drawing/2014/chart" uri="{C3380CC4-5D6E-409C-BE32-E72D297353CC}">
                  <c16:uniqueId val="{00000002-BBB5-4472-9591-32B6EDF1994C}"/>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68.577075098809999</c:v>
                </c:pt>
                <c:pt idx="2" formatCode="0.0">
                  <c:v>68.615384615379995</c:v>
                </c:pt>
                <c:pt idx="3" formatCode="0.0">
                  <c:v>61.76470588235</c:v>
                </c:pt>
                <c:pt idx="4" formatCode="0.0">
                  <c:v>70.068027210880004</c:v>
                </c:pt>
                <c:pt idx="6" formatCode="0.0">
                  <c:v>66.105769230769994</c:v>
                </c:pt>
                <c:pt idx="7" formatCode="0.0">
                  <c:v>70.297029702969994</c:v>
                </c:pt>
                <c:pt idx="8" formatCode="0.0">
                  <c:v>71.084337349400002</c:v>
                </c:pt>
                <c:pt idx="9" formatCode="0.0">
                  <c:v>65.384615384620005</c:v>
                </c:pt>
                <c:pt idx="11" formatCode="0.0">
                  <c:v>71.839080459770003</c:v>
                </c:pt>
                <c:pt idx="12" formatCode="0.0">
                  <c:v>59.895833333330003</c:v>
                </c:pt>
                <c:pt idx="13" formatCode="0.0">
                  <c:v>64.772727272729995</c:v>
                </c:pt>
                <c:pt idx="14" formatCode="0.0">
                  <c:v>76.086956521740007</c:v>
                </c:pt>
                <c:pt idx="15" formatCode="0.0">
                  <c:v>67.582417582420007</c:v>
                </c:pt>
                <c:pt idx="17" formatCode="0.0">
                  <c:v>67.099056603769995</c:v>
                </c:pt>
                <c:pt idx="18" formatCode="0.0">
                  <c:v>78.378378378380006</c:v>
                </c:pt>
                <c:pt idx="19" formatCode="0.0">
                  <c:v>74.444444444439995</c:v>
                </c:pt>
                <c:pt idx="21" formatCode="0.0">
                  <c:v>66.504854368929998</c:v>
                </c:pt>
                <c:pt idx="22" formatCode="0.0">
                  <c:v>60.606060606059998</c:v>
                </c:pt>
                <c:pt idx="23" formatCode="0.0">
                  <c:v>76.543209876540004</c:v>
                </c:pt>
                <c:pt idx="24" formatCode="0.0">
                  <c:v>73.571428571430005</c:v>
                </c:pt>
                <c:pt idx="25" formatCode="0.0">
                  <c:v>68.867924528299994</c:v>
                </c:pt>
                <c:pt idx="26" formatCode="0.0">
                  <c:v>66.666666666669997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21856"/>
        <c:axId val="-814520768"/>
      </c:barChart>
      <c:catAx>
        <c:axId val="-814521856"/>
        <c:scaling>
          <c:orientation val="maxMin"/>
        </c:scaling>
        <c:delete val="1"/>
        <c:axPos val="l"/>
        <c:numFmt formatCode="General" sourceLinked="1"/>
        <c:majorTickMark val="out"/>
        <c:minorTickMark val="none"/>
        <c:tickLblPos val="none"/>
        <c:crossAx val="-814520768"/>
        <c:crosses val="autoZero"/>
        <c:auto val="1"/>
        <c:lblAlgn val="ctr"/>
        <c:lblOffset val="0"/>
        <c:noMultiLvlLbl val="0"/>
      </c:catAx>
      <c:valAx>
        <c:axId val="-81452076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2185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0"/>
          <c:order val="0"/>
          <c:tx>
            <c:strRef>
              <c:f>Sheet1!$B$1</c:f>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4EE-4C77-A770-99E7B5D55D83}"/>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1"/>
                <c:order val="1"/>
                <c:tx>
                  <c:strRef>
                    <c:extLst xmlns:c16="http://schemas.microsoft.com/office/drawing/2014/chart" xmlns:c14="http://schemas.microsoft.com/office/drawing/2007/8/2/chart" xmlns:mc="http://schemas.openxmlformats.org/markup-compatibility/2006">
                      <c:ex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4EE-4C77-A770-99E7B5D55D83}"/>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54EE-4C77-A770-99E7B5D55D83}"/>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54EE-4C77-A770-99E7B5D55D83}"/>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31D1-40A0-8F41-08A2A75A3239}"/>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54EE-4C77-A770-99E7B5D55D83}"/>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31D1-40A0-8F41-08A2A75A3239}"/>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54EE-4C77-A770-99E7B5D55D83}"/>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54EE-4C77-A770-99E7B5D55D83}"/>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31D1-40A0-8F41-08A2A75A323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54EE-4C77-A770-99E7B5D55D83}"/>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54EE-4C77-A770-99E7B5D55D83}"/>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54EE-4C77-A770-99E7B5D55D83}"/>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54EE-4C77-A770-99E7B5D55D83}"/>
                  </c:ext>
                </c:extLst>
              </c15:ser>
            </c15:filteredBarSeries>
          </c:ext>
        </c:extLst>
      </c:barChart>
      <c:catAx>
        <c:axId val="-8379365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15084986256301061"/>
          <c:y val="2.0961744385185423E-2"/>
          <c:w val="0.130278019960463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11647317935828"/>
          <c:y val="6.7075082085701537E-2"/>
          <c:w val="0.53026119747345457"/>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BFB9-4989-80F3-F880EE4E564B}"/>
                </c:ext>
              </c:extLst>
            </c:dLbl>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BFB9-4989-80F3-F880EE4E564B}"/>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BFB9-4989-80F3-F880EE4E564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62.648221343869999</c:v>
                </c:pt>
                <c:pt idx="2" formatCode="0">
                  <c:v>61.846153846150003</c:v>
                </c:pt>
                <c:pt idx="3" formatCode="0">
                  <c:v>58.823529411759999</c:v>
                </c:pt>
                <c:pt idx="4" formatCode="0">
                  <c:v>65.306122448980005</c:v>
                </c:pt>
                <c:pt idx="6" formatCode="0">
                  <c:v>62.980769230770001</c:v>
                </c:pt>
                <c:pt idx="7" formatCode="0">
                  <c:v>60.396039603959998</c:v>
                </c:pt>
                <c:pt idx="8" formatCode="0">
                  <c:v>65.060240963859997</c:v>
                </c:pt>
                <c:pt idx="9" formatCode="0">
                  <c:v>76.923076923080004</c:v>
                </c:pt>
                <c:pt idx="11" formatCode="0">
                  <c:v>72.413793103450004</c:v>
                </c:pt>
                <c:pt idx="12" formatCode="0">
                  <c:v>55.208333333330003</c:v>
                </c:pt>
                <c:pt idx="13" formatCode="0">
                  <c:v>52.272727272730002</c:v>
                </c:pt>
                <c:pt idx="14" formatCode="0">
                  <c:v>61.956521739129997</c:v>
                </c:pt>
                <c:pt idx="15" formatCode="0">
                  <c:v>68.131868131869993</c:v>
                </c:pt>
                <c:pt idx="17" formatCode="0">
                  <c:v>62.264150943399997</c:v>
                </c:pt>
                <c:pt idx="18" formatCode="0">
                  <c:v>64.864864864859996</c:v>
                </c:pt>
                <c:pt idx="19" formatCode="0">
                  <c:v>64.444444444439995</c:v>
                </c:pt>
                <c:pt idx="21" formatCode="0">
                  <c:v>58.737864077669997</c:v>
                </c:pt>
                <c:pt idx="22" formatCode="0">
                  <c:v>65.151515151520002</c:v>
                </c:pt>
                <c:pt idx="23" formatCode="0">
                  <c:v>72.839506172840004</c:v>
                </c:pt>
                <c:pt idx="24" formatCode="0">
                  <c:v>57.142857142860002</c:v>
                </c:pt>
                <c:pt idx="25" formatCode="0">
                  <c:v>67.924528301890007</c:v>
                </c:pt>
                <c:pt idx="26" formatCode="0">
                  <c:v>60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621-4D97-90F4-40323AB67478}"/>
            </c:ext>
          </c:extLst>
        </c:ser>
        <c:ser>
          <c:idx val="1"/>
          <c:order val="1"/>
          <c:tx>
            <c:strRef>
              <c:f>Sheet1!$C$1</c:f>
              <c:strCache>
                <c:ptCount val="1"/>
                <c:pt idx="0">
                  <c:v>Drīzāk svarīgi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19.762845849800001</c:v>
                </c:pt>
                <c:pt idx="2" formatCode="0">
                  <c:v>19.692307692309999</c:v>
                </c:pt>
                <c:pt idx="3" formatCode="0">
                  <c:v>23.529411764710002</c:v>
                </c:pt>
                <c:pt idx="4" formatCode="0">
                  <c:v>19.04761904762</c:v>
                </c:pt>
                <c:pt idx="6" formatCode="0">
                  <c:v>18.269230769229999</c:v>
                </c:pt>
                <c:pt idx="7" formatCode="0">
                  <c:v>20.792079207920001</c:v>
                </c:pt>
                <c:pt idx="8" formatCode="0">
                  <c:v>21.686746987949999</c:v>
                </c:pt>
                <c:pt idx="9" formatCode="0">
                  <c:v>15.38461538462</c:v>
                </c:pt>
                <c:pt idx="11" formatCode="0">
                  <c:v>14.942528735630001</c:v>
                </c:pt>
                <c:pt idx="12" formatCode="0">
                  <c:v>25</c:v>
                </c:pt>
                <c:pt idx="13" formatCode="0">
                  <c:v>21.590909090909999</c:v>
                </c:pt>
                <c:pt idx="14" formatCode="0">
                  <c:v>19.565217391299999</c:v>
                </c:pt>
                <c:pt idx="15" formatCode="0">
                  <c:v>19.780219780220001</c:v>
                </c:pt>
                <c:pt idx="17" formatCode="0">
                  <c:v>19.811320754720001</c:v>
                </c:pt>
                <c:pt idx="18" formatCode="0">
                  <c:v>13.51351351351</c:v>
                </c:pt>
                <c:pt idx="19" formatCode="0">
                  <c:v>24.444444444439998</c:v>
                </c:pt>
                <c:pt idx="21" formatCode="0">
                  <c:v>22.33009708738</c:v>
                </c:pt>
                <c:pt idx="22" formatCode="0">
                  <c:v>12.12121212121</c:v>
                </c:pt>
                <c:pt idx="23" formatCode="0">
                  <c:v>17.283950617279999</c:v>
                </c:pt>
                <c:pt idx="24" formatCode="0">
                  <c:v>22.857142857140001</c:v>
                </c:pt>
                <c:pt idx="25" formatCode="0">
                  <c:v>22.64150943396</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621-4D97-90F4-40323AB67478}"/>
            </c:ext>
          </c:extLst>
        </c:ser>
        <c:ser>
          <c:idx val="2"/>
          <c:order val="2"/>
          <c:tx>
            <c:strRef>
              <c:f>Sheet1!$D$1</c:f>
              <c:strCache>
                <c:ptCount val="1"/>
                <c:pt idx="0">
                  <c:v>Drīzāk nesvarīgi</c:v>
                </c:pt>
              </c:strCache>
            </c:strRef>
          </c:tx>
          <c:spPr>
            <a:solidFill>
              <a:srgbClr val="F1AA99"/>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BFB9-4989-80F3-F880EE4E564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5.1383399209489999</c:v>
                </c:pt>
                <c:pt idx="2" formatCode="0">
                  <c:v>5.8461538461540004</c:v>
                </c:pt>
                <c:pt idx="3" formatCode="0">
                  <c:v>2.9411764705880001</c:v>
                </c:pt>
                <c:pt idx="4" formatCode="0">
                  <c:v>4.0816326530609999</c:v>
                </c:pt>
                <c:pt idx="6" formatCode="0">
                  <c:v>4.8076923076920002</c:v>
                </c:pt>
                <c:pt idx="7" formatCode="0">
                  <c:v>5.4455445544550001</c:v>
                </c:pt>
                <c:pt idx="8" formatCode="0">
                  <c:v>6.0240963855420002</c:v>
                </c:pt>
                <c:pt idx="9" formatCode="0">
                  <c:v>0</c:v>
                </c:pt>
                <c:pt idx="11" formatCode="0">
                  <c:v>3.4482758620689999</c:v>
                </c:pt>
                <c:pt idx="12" formatCode="0">
                  <c:v>7.291666666667</c:v>
                </c:pt>
                <c:pt idx="13" formatCode="0">
                  <c:v>9.0909090909089993</c:v>
                </c:pt>
                <c:pt idx="14" formatCode="0">
                  <c:v>1.086956521739</c:v>
                </c:pt>
                <c:pt idx="15" formatCode="0">
                  <c:v>7.6923076923079998</c:v>
                </c:pt>
                <c:pt idx="17" formatCode="0">
                  <c:v>5.1886792452829997</c:v>
                </c:pt>
                <c:pt idx="18" formatCode="0">
                  <c:v>10.810810810810001</c:v>
                </c:pt>
                <c:pt idx="19" formatCode="0">
                  <c:v>0</c:v>
                </c:pt>
                <c:pt idx="21" formatCode="0">
                  <c:v>6.796116504854</c:v>
                </c:pt>
                <c:pt idx="22" formatCode="0">
                  <c:v>1.5151515151520001</c:v>
                </c:pt>
                <c:pt idx="23" formatCode="0">
                  <c:v>2.4691358024690002</c:v>
                </c:pt>
                <c:pt idx="24" formatCode="0">
                  <c:v>7.1428571428570002</c:v>
                </c:pt>
                <c:pt idx="25" formatCode="0">
                  <c:v>0</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621-4D97-90F4-40323AB67478}"/>
            </c:ext>
          </c:extLst>
        </c:ser>
        <c:ser>
          <c:idx val="3"/>
          <c:order val="3"/>
          <c:tx>
            <c:strRef>
              <c:f>Sheet1!$E$1</c:f>
              <c:strCache>
                <c:ptCount val="1"/>
                <c:pt idx="0">
                  <c:v>Pilnīgi nesvarīgi</c:v>
                </c:pt>
              </c:strCache>
            </c:strRef>
          </c:tx>
          <c:spPr>
            <a:solidFill>
              <a:srgbClr val="B2371A"/>
            </a:solidFill>
            <a:ln>
              <a:noFill/>
            </a:ln>
            <a:effectLst/>
          </c:spPr>
          <c:invertIfNegative val="0"/>
          <c:dLbls>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BFB9-4989-80F3-F880EE4E564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8.6956521739130004</c:v>
                </c:pt>
                <c:pt idx="2" formatCode="0">
                  <c:v>8.3076923076919993</c:v>
                </c:pt>
                <c:pt idx="3" formatCode="0">
                  <c:v>11.76470588235</c:v>
                </c:pt>
                <c:pt idx="4" formatCode="0">
                  <c:v>8.8435374149660007</c:v>
                </c:pt>
                <c:pt idx="6" formatCode="0">
                  <c:v>9.6153846153850004</c:v>
                </c:pt>
                <c:pt idx="7" formatCode="0">
                  <c:v>9.9009900990100004</c:v>
                </c:pt>
                <c:pt idx="8" formatCode="0">
                  <c:v>4.819277108434</c:v>
                </c:pt>
                <c:pt idx="9" formatCode="0">
                  <c:v>0</c:v>
                </c:pt>
                <c:pt idx="11" formatCode="0">
                  <c:v>8.0459770114939992</c:v>
                </c:pt>
                <c:pt idx="12" formatCode="0">
                  <c:v>9.375</c:v>
                </c:pt>
                <c:pt idx="13" formatCode="0">
                  <c:v>12.5</c:v>
                </c:pt>
                <c:pt idx="14" formatCode="0">
                  <c:v>13.04347826087</c:v>
                </c:pt>
                <c:pt idx="15" formatCode="0">
                  <c:v>1.098901098901</c:v>
                </c:pt>
                <c:pt idx="17" formatCode="0">
                  <c:v>8.4905660377360004</c:v>
                </c:pt>
                <c:pt idx="18" formatCode="0">
                  <c:v>10.810810810810001</c:v>
                </c:pt>
                <c:pt idx="19" formatCode="0">
                  <c:v>8.8888888888889994</c:v>
                </c:pt>
                <c:pt idx="21" formatCode="0">
                  <c:v>8.7378640776700003</c:v>
                </c:pt>
                <c:pt idx="22" formatCode="0">
                  <c:v>13.63636363636</c:v>
                </c:pt>
                <c:pt idx="23" formatCode="0">
                  <c:v>6.1728395061730001</c:v>
                </c:pt>
                <c:pt idx="24" formatCode="0">
                  <c:v>10</c:v>
                </c:pt>
                <c:pt idx="25" formatCode="0">
                  <c:v>3.7735849056599999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621-4D97-90F4-40323AB67478}"/>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3.7549407114619999</c:v>
                </c:pt>
                <c:pt idx="2" formatCode="0">
                  <c:v>4.3076923076920002</c:v>
                </c:pt>
                <c:pt idx="3" formatCode="0">
                  <c:v>2.9411764705880001</c:v>
                </c:pt>
                <c:pt idx="4" formatCode="0">
                  <c:v>2.7210884353739999</c:v>
                </c:pt>
                <c:pt idx="6" formatCode="0">
                  <c:v>4.3269230769230003</c:v>
                </c:pt>
                <c:pt idx="7" formatCode="0">
                  <c:v>3.4653465346529999</c:v>
                </c:pt>
                <c:pt idx="8" formatCode="0">
                  <c:v>2.409638554217</c:v>
                </c:pt>
                <c:pt idx="9" formatCode="0">
                  <c:v>7.6923076923079998</c:v>
                </c:pt>
                <c:pt idx="11" formatCode="0">
                  <c:v>1.149425287356</c:v>
                </c:pt>
                <c:pt idx="12" formatCode="0">
                  <c:v>3.125</c:v>
                </c:pt>
                <c:pt idx="13" formatCode="0">
                  <c:v>4.5454545454549997</c:v>
                </c:pt>
                <c:pt idx="14" formatCode="0">
                  <c:v>4.3478260869570002</c:v>
                </c:pt>
                <c:pt idx="15" formatCode="0">
                  <c:v>3.2967032967029999</c:v>
                </c:pt>
                <c:pt idx="17" formatCode="0">
                  <c:v>4.2452830188680002</c:v>
                </c:pt>
                <c:pt idx="18" formatCode="0">
                  <c:v>0</c:v>
                </c:pt>
                <c:pt idx="19" formatCode="0">
                  <c:v>2.2222222222219998</c:v>
                </c:pt>
                <c:pt idx="21" formatCode="0">
                  <c:v>3.398058252427</c:v>
                </c:pt>
                <c:pt idx="22" formatCode="0">
                  <c:v>7.5757575757579998</c:v>
                </c:pt>
                <c:pt idx="23" formatCode="0">
                  <c:v>1.2345679012349999</c:v>
                </c:pt>
                <c:pt idx="24" formatCode="0">
                  <c:v>2.8571428571430002</c:v>
                </c:pt>
                <c:pt idx="25" formatCode="0">
                  <c:v>5.660377358491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0621-4D97-90F4-40323AB67478}"/>
            </c:ext>
          </c:extLst>
        </c:ser>
        <c:dLbls>
          <c:showLegendKey val="0"/>
          <c:showVal val="1"/>
          <c:showCatName val="0"/>
          <c:showSerName val="0"/>
          <c:showPercent val="0"/>
          <c:showBubbleSize val="0"/>
        </c:dLbls>
        <c:gapWidth val="50"/>
        <c:overlap val="100"/>
        <c:axId val="-814516416"/>
        <c:axId val="-814511520"/>
      </c:barChart>
      <c:catAx>
        <c:axId val="-81451641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511520"/>
        <c:crosses val="autoZero"/>
        <c:auto val="1"/>
        <c:lblAlgn val="ctr"/>
        <c:lblOffset val="100"/>
        <c:noMultiLvlLbl val="0"/>
      </c:catAx>
      <c:valAx>
        <c:axId val="-814511520"/>
        <c:scaling>
          <c:orientation val="minMax"/>
          <c:max val="100"/>
          <c:min val="0"/>
        </c:scaling>
        <c:delete val="1"/>
        <c:axPos val="t"/>
        <c:numFmt formatCode="General" sourceLinked="0"/>
        <c:majorTickMark val="out"/>
        <c:minorTickMark val="none"/>
        <c:tickLblPos val="nextTo"/>
        <c:crossAx val="-814516416"/>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44066441066018E-2"/>
          <c:y val="0.10994616297277439"/>
          <c:w val="0.74404327324171438"/>
          <c:h val="0.83819400964869173"/>
        </c:manualLayout>
      </c:layout>
      <c:barChart>
        <c:barDir val="bar"/>
        <c:grouping val="clustered"/>
        <c:varyColors val="0"/>
        <c:ser>
          <c:idx val="0"/>
          <c:order val="0"/>
          <c:tx>
            <c:strRef>
              <c:f>Sheet1!$B$1</c:f>
              <c:strCache>
                <c:ptCount val="1"/>
                <c:pt idx="0">
                  <c:v>Biznesa inkubācijas programma ar iespēju saņemt līdzfinansējumu produktu un pakalpojumu attīstībai līdz 5 gadus veciem uzņēmumiem</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D47-469B-8147-C7607A53B3B8}"/>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D47-469B-8147-C7607A53B3B8}"/>
              </c:ext>
            </c:extLst>
          </c:dPt>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0999544413860732"/>
                      <c:h val="7.066624602315788E-2"/>
                    </c:manualLayout>
                  </c15:layout>
                  <c15:dlblFieldTable/>
                  <c15:showDataLabelsRange val="0"/>
                </c:ext>
                <c:ext xmlns:c16="http://schemas.microsoft.com/office/drawing/2014/chart" uri="{C3380CC4-5D6E-409C-BE32-E72D297353CC}">
                  <c16:uniqueId val="{00000002-EC38-42FD-907C-6BE50C15EBEA}"/>
                </c:ext>
              </c:extLst>
            </c:dLbl>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EC38-42FD-907C-6BE50C15EBEA}"/>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EC38-42FD-907C-6BE50C15EBEA}"/>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EC38-42FD-907C-6BE50C15EBEA}"/>
                </c:ext>
              </c:extLst>
            </c:dLbl>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EC38-42FD-907C-6BE50C15EBEA}"/>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61.264822134390002</c:v>
                </c:pt>
                <c:pt idx="2" formatCode="0.0">
                  <c:v>60.461538461540002</c:v>
                </c:pt>
                <c:pt idx="3" formatCode="0.0">
                  <c:v>57.352941176469997</c:v>
                </c:pt>
                <c:pt idx="4" formatCode="0.0">
                  <c:v>63.94557823129</c:v>
                </c:pt>
                <c:pt idx="6" formatCode="0.0">
                  <c:v>60.096153846150003</c:v>
                </c:pt>
                <c:pt idx="7" formatCode="0.0">
                  <c:v>58.168316831680002</c:v>
                </c:pt>
                <c:pt idx="8" formatCode="0.0">
                  <c:v>68.072289156630006</c:v>
                </c:pt>
                <c:pt idx="9" formatCode="0.0">
                  <c:v>84.615384615379995</c:v>
                </c:pt>
                <c:pt idx="11" formatCode="0.0">
                  <c:v>70.114942528740002</c:v>
                </c:pt>
                <c:pt idx="12" formatCode="0.0">
                  <c:v>54.6875</c:v>
                </c:pt>
                <c:pt idx="13" formatCode="0.0">
                  <c:v>46.022727272730002</c:v>
                </c:pt>
                <c:pt idx="14" formatCode="0.0">
                  <c:v>58.152173913040002</c:v>
                </c:pt>
                <c:pt idx="15" formatCode="0.0">
                  <c:v>73.076923076919996</c:v>
                </c:pt>
                <c:pt idx="17" formatCode="0.0">
                  <c:v>61.084905660380002</c:v>
                </c:pt>
                <c:pt idx="18" formatCode="0.0">
                  <c:v>55.405405405410001</c:v>
                </c:pt>
                <c:pt idx="19" formatCode="0.0">
                  <c:v>67.777777777780003</c:v>
                </c:pt>
                <c:pt idx="21" formatCode="0.0">
                  <c:v>57.766990291260001</c:v>
                </c:pt>
                <c:pt idx="22" formatCode="0.0">
                  <c:v>56.818181818180001</c:v>
                </c:pt>
                <c:pt idx="23" formatCode="0.0">
                  <c:v>74.074074074069998</c:v>
                </c:pt>
                <c:pt idx="24" formatCode="0.0">
                  <c:v>55</c:v>
                </c:pt>
                <c:pt idx="25" formatCode="0.0">
                  <c:v>75.471698113209996</c:v>
                </c:pt>
                <c:pt idx="26" formatCode="0.0">
                  <c:v>50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05536"/>
        <c:axId val="-814522944"/>
      </c:barChart>
      <c:catAx>
        <c:axId val="-814505536"/>
        <c:scaling>
          <c:orientation val="maxMin"/>
        </c:scaling>
        <c:delete val="1"/>
        <c:axPos val="l"/>
        <c:numFmt formatCode="General" sourceLinked="1"/>
        <c:majorTickMark val="out"/>
        <c:minorTickMark val="none"/>
        <c:tickLblPos val="none"/>
        <c:crossAx val="-814522944"/>
        <c:crosses val="autoZero"/>
        <c:auto val="1"/>
        <c:lblAlgn val="ctr"/>
        <c:lblOffset val="0"/>
        <c:noMultiLvlLbl val="0"/>
      </c:catAx>
      <c:valAx>
        <c:axId val="-814522944"/>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0553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2780-48CD-AC51-C97AF216D4D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48.418972332019997</c:v>
                </c:pt>
                <c:pt idx="2" formatCode="0">
                  <c:v>45.846153846150003</c:v>
                </c:pt>
                <c:pt idx="3" formatCode="0">
                  <c:v>47.058823529409999</c:v>
                </c:pt>
                <c:pt idx="4" formatCode="0">
                  <c:v>54.421768707479998</c:v>
                </c:pt>
                <c:pt idx="6" formatCode="0">
                  <c:v>48.076923076919996</c:v>
                </c:pt>
                <c:pt idx="7" formatCode="0">
                  <c:v>49.504950495049997</c:v>
                </c:pt>
                <c:pt idx="8" formatCode="0">
                  <c:v>45.78313253012</c:v>
                </c:pt>
                <c:pt idx="9" formatCode="0">
                  <c:v>53.846153846150003</c:v>
                </c:pt>
                <c:pt idx="11" formatCode="0">
                  <c:v>44.827586206900001</c:v>
                </c:pt>
                <c:pt idx="12" formatCode="0">
                  <c:v>50</c:v>
                </c:pt>
                <c:pt idx="13" formatCode="0">
                  <c:v>45.454545454550001</c:v>
                </c:pt>
                <c:pt idx="14" formatCode="0">
                  <c:v>54.347826086959998</c:v>
                </c:pt>
                <c:pt idx="15" formatCode="0">
                  <c:v>46.153846153849997</c:v>
                </c:pt>
                <c:pt idx="17" formatCode="0">
                  <c:v>49.528301886789997</c:v>
                </c:pt>
                <c:pt idx="18" formatCode="0">
                  <c:v>40.54054054054</c:v>
                </c:pt>
                <c:pt idx="19" formatCode="0">
                  <c:v>44.444444444440002</c:v>
                </c:pt>
                <c:pt idx="21" formatCode="0">
                  <c:v>50.970873786410003</c:v>
                </c:pt>
                <c:pt idx="22" formatCode="0">
                  <c:v>36.363636363639998</c:v>
                </c:pt>
                <c:pt idx="23" formatCode="0">
                  <c:v>51.85185185185</c:v>
                </c:pt>
                <c:pt idx="24" formatCode="0">
                  <c:v>48.571428571429998</c:v>
                </c:pt>
                <c:pt idx="25" formatCode="0">
                  <c:v>54.716981132080001</c:v>
                </c:pt>
                <c:pt idx="26" formatCode="0">
                  <c:v>36.666666666669997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DBA2-4497-9423-1FCB8625D04B}"/>
            </c:ext>
          </c:extLst>
        </c:ser>
        <c:ser>
          <c:idx val="1"/>
          <c:order val="1"/>
          <c:tx>
            <c:strRef>
              <c:f>Sheet1!$C$1</c:f>
              <c:strCache>
                <c:ptCount val="1"/>
                <c:pt idx="0">
                  <c:v>Drīzāk svarīgi</c:v>
                </c:pt>
              </c:strCache>
            </c:strRef>
          </c:tx>
          <c:spPr>
            <a:solidFill>
              <a:schemeClr val="accent2"/>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2780-48CD-AC51-C97AF216D4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32.01581027668</c:v>
                </c:pt>
                <c:pt idx="2" formatCode="0">
                  <c:v>33.846153846150003</c:v>
                </c:pt>
                <c:pt idx="3" formatCode="0">
                  <c:v>32.352941176469997</c:v>
                </c:pt>
                <c:pt idx="4" formatCode="0">
                  <c:v>27.891156462590001</c:v>
                </c:pt>
                <c:pt idx="6" formatCode="0">
                  <c:v>30.769230769229999</c:v>
                </c:pt>
                <c:pt idx="7" formatCode="0">
                  <c:v>34.158415841580002</c:v>
                </c:pt>
                <c:pt idx="8" formatCode="0">
                  <c:v>30.120481927709999</c:v>
                </c:pt>
                <c:pt idx="9" formatCode="0">
                  <c:v>30.769230769229999</c:v>
                </c:pt>
                <c:pt idx="11" formatCode="0">
                  <c:v>36.781609195400002</c:v>
                </c:pt>
                <c:pt idx="12" formatCode="0">
                  <c:v>32.291666666669997</c:v>
                </c:pt>
                <c:pt idx="13" formatCode="0">
                  <c:v>34.090909090910003</c:v>
                </c:pt>
                <c:pt idx="14" formatCode="0">
                  <c:v>23.913043478260001</c:v>
                </c:pt>
                <c:pt idx="15" formatCode="0">
                  <c:v>36.26373626374</c:v>
                </c:pt>
                <c:pt idx="17" formatCode="0">
                  <c:v>31.603773584910002</c:v>
                </c:pt>
                <c:pt idx="18" formatCode="0">
                  <c:v>35.135135135139997</c:v>
                </c:pt>
                <c:pt idx="19" formatCode="0">
                  <c:v>33.333333333330003</c:v>
                </c:pt>
                <c:pt idx="21" formatCode="0">
                  <c:v>27.66990291262</c:v>
                </c:pt>
                <c:pt idx="22" formatCode="0">
                  <c:v>27.272727272729998</c:v>
                </c:pt>
                <c:pt idx="23" formatCode="0">
                  <c:v>32.098765432100002</c:v>
                </c:pt>
                <c:pt idx="24" formatCode="0">
                  <c:v>41.428571428570002</c:v>
                </c:pt>
                <c:pt idx="25" formatCode="0">
                  <c:v>32.07547169811</c:v>
                </c:pt>
                <c:pt idx="26" formatCode="0">
                  <c:v>50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BA2-4497-9423-1FCB8625D04B}"/>
            </c:ext>
          </c:extLst>
        </c:ser>
        <c:ser>
          <c:idx val="2"/>
          <c:order val="2"/>
          <c:tx>
            <c:strRef>
              <c:f>Sheet1!$D$1</c:f>
              <c:strCache>
                <c:ptCount val="1"/>
                <c:pt idx="0">
                  <c:v>Drīzāk nesvarīgi</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6.126482213439</c:v>
                </c:pt>
                <c:pt idx="2" formatCode="0">
                  <c:v>6.4615384615379998</c:v>
                </c:pt>
                <c:pt idx="3" formatCode="0">
                  <c:v>5.8823529411760003</c:v>
                </c:pt>
                <c:pt idx="4" formatCode="0">
                  <c:v>5.4421768707479998</c:v>
                </c:pt>
                <c:pt idx="6" formatCode="0">
                  <c:v>6.7307692307689999</c:v>
                </c:pt>
                <c:pt idx="7" formatCode="0">
                  <c:v>5.4455445544550001</c:v>
                </c:pt>
                <c:pt idx="8" formatCode="0">
                  <c:v>6.0240963855420002</c:v>
                </c:pt>
                <c:pt idx="9" formatCode="0">
                  <c:v>7.6923076923079998</c:v>
                </c:pt>
                <c:pt idx="11" formatCode="0">
                  <c:v>8.0459770114939992</c:v>
                </c:pt>
                <c:pt idx="12" formatCode="0">
                  <c:v>5.208333333333</c:v>
                </c:pt>
                <c:pt idx="13" formatCode="0">
                  <c:v>7.9545454545450003</c:v>
                </c:pt>
                <c:pt idx="14" formatCode="0">
                  <c:v>6.5217391304349999</c:v>
                </c:pt>
                <c:pt idx="15" formatCode="0">
                  <c:v>4.3956043956039998</c:v>
                </c:pt>
                <c:pt idx="17" formatCode="0">
                  <c:v>5.4245283018870003</c:v>
                </c:pt>
                <c:pt idx="18" formatCode="0">
                  <c:v>10.810810810810001</c:v>
                </c:pt>
                <c:pt idx="19" formatCode="0">
                  <c:v>8.8888888888889994</c:v>
                </c:pt>
                <c:pt idx="21" formatCode="0">
                  <c:v>7.7669902912620001</c:v>
                </c:pt>
                <c:pt idx="22" formatCode="0">
                  <c:v>10.60606060606</c:v>
                </c:pt>
                <c:pt idx="23" formatCode="0">
                  <c:v>4.9382716049380004</c:v>
                </c:pt>
                <c:pt idx="24" formatCode="0">
                  <c:v>4.2857142857139996</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DBA2-4497-9423-1FCB8625D04B}"/>
            </c:ext>
          </c:extLst>
        </c:ser>
        <c:ser>
          <c:idx val="3"/>
          <c:order val="3"/>
          <c:tx>
            <c:strRef>
              <c:f>Sheet1!$E$1</c:f>
              <c:strCache>
                <c:ptCount val="1"/>
                <c:pt idx="0">
                  <c:v>Pilnīgi nesvarīgi</c:v>
                </c:pt>
              </c:strCache>
            </c:strRef>
          </c:tx>
          <c:spPr>
            <a:solidFill>
              <a:srgbClr val="B2371A"/>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2780-48CD-AC51-C97AF216D4D7}"/>
                </c:ext>
              </c:extLst>
            </c:dLbl>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2780-48CD-AC51-C97AF216D4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8.1027667984189993</c:v>
                </c:pt>
                <c:pt idx="2" formatCode="0">
                  <c:v>8</c:v>
                </c:pt>
                <c:pt idx="3" formatCode="0">
                  <c:v>8.8235294117649996</c:v>
                </c:pt>
                <c:pt idx="4" formatCode="0">
                  <c:v>8.1632653061219997</c:v>
                </c:pt>
                <c:pt idx="6" formatCode="0">
                  <c:v>8.6538461538460005</c:v>
                </c:pt>
                <c:pt idx="7" formatCode="0">
                  <c:v>6.4356435643559999</c:v>
                </c:pt>
                <c:pt idx="8" formatCode="0">
                  <c:v>12.04819277108</c:v>
                </c:pt>
                <c:pt idx="9" formatCode="0">
                  <c:v>0</c:v>
                </c:pt>
                <c:pt idx="11" formatCode="0">
                  <c:v>5.7471264367819996</c:v>
                </c:pt>
                <c:pt idx="12" formatCode="0">
                  <c:v>8.333333333333</c:v>
                </c:pt>
                <c:pt idx="13" formatCode="0">
                  <c:v>9.0909090909089993</c:v>
                </c:pt>
                <c:pt idx="14" formatCode="0">
                  <c:v>11.95652173913</c:v>
                </c:pt>
                <c:pt idx="15" formatCode="0">
                  <c:v>6.5934065934069999</c:v>
                </c:pt>
                <c:pt idx="17" formatCode="0">
                  <c:v>7.7830188679249996</c:v>
                </c:pt>
                <c:pt idx="18" formatCode="0">
                  <c:v>10.810810810810001</c:v>
                </c:pt>
                <c:pt idx="19" formatCode="0">
                  <c:v>8.8888888888889994</c:v>
                </c:pt>
                <c:pt idx="21" formatCode="0">
                  <c:v>8.2524271844660007</c:v>
                </c:pt>
                <c:pt idx="22" formatCode="0">
                  <c:v>15.15151515152</c:v>
                </c:pt>
                <c:pt idx="23" formatCode="0">
                  <c:v>7.4074074074069998</c:v>
                </c:pt>
                <c:pt idx="24" formatCode="0">
                  <c:v>1.4285714285710001</c:v>
                </c:pt>
                <c:pt idx="25" formatCode="0">
                  <c:v>9.4339622641510008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DBA2-4497-9423-1FCB8625D04B}"/>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2780-48CD-AC51-C97AF216D4D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5.3359683794470003</c:v>
                </c:pt>
                <c:pt idx="2" formatCode="0">
                  <c:v>5.8461538461540004</c:v>
                </c:pt>
                <c:pt idx="3" formatCode="0">
                  <c:v>5.8823529411760003</c:v>
                </c:pt>
                <c:pt idx="4" formatCode="0">
                  <c:v>4.0816326530609999</c:v>
                </c:pt>
                <c:pt idx="6" formatCode="0">
                  <c:v>5.7692307692310001</c:v>
                </c:pt>
                <c:pt idx="7" formatCode="0">
                  <c:v>4.4554455445540002</c:v>
                </c:pt>
                <c:pt idx="8" formatCode="0">
                  <c:v>6.0240963855420002</c:v>
                </c:pt>
                <c:pt idx="9" formatCode="0">
                  <c:v>7.6923076923079998</c:v>
                </c:pt>
                <c:pt idx="11" formatCode="0">
                  <c:v>4.5977011494250002</c:v>
                </c:pt>
                <c:pt idx="12" formatCode="0">
                  <c:v>4.166666666667</c:v>
                </c:pt>
                <c:pt idx="13" formatCode="0">
                  <c:v>3.4090909090910002</c:v>
                </c:pt>
                <c:pt idx="14" formatCode="0">
                  <c:v>3.2608695652169999</c:v>
                </c:pt>
                <c:pt idx="15" formatCode="0">
                  <c:v>6.5934065934069999</c:v>
                </c:pt>
                <c:pt idx="17" formatCode="0">
                  <c:v>5.660377358491</c:v>
                </c:pt>
                <c:pt idx="18" formatCode="0">
                  <c:v>2.7027027027030002</c:v>
                </c:pt>
                <c:pt idx="19" formatCode="0">
                  <c:v>4.4444444444439997</c:v>
                </c:pt>
                <c:pt idx="21" formatCode="0">
                  <c:v>5.3398058252430003</c:v>
                </c:pt>
                <c:pt idx="22" formatCode="0">
                  <c:v>10.60606060606</c:v>
                </c:pt>
                <c:pt idx="23" formatCode="0">
                  <c:v>3.7037037037039999</c:v>
                </c:pt>
                <c:pt idx="24" formatCode="0">
                  <c:v>4.2857142857139996</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DBA2-4497-9423-1FCB8625D04B}"/>
            </c:ext>
          </c:extLst>
        </c:ser>
        <c:dLbls>
          <c:showLegendKey val="0"/>
          <c:showVal val="1"/>
          <c:showCatName val="0"/>
          <c:showSerName val="0"/>
          <c:showPercent val="0"/>
          <c:showBubbleSize val="0"/>
        </c:dLbls>
        <c:gapWidth val="50"/>
        <c:overlap val="100"/>
        <c:axId val="-814507712"/>
        <c:axId val="-814494656"/>
      </c:barChart>
      <c:catAx>
        <c:axId val="-81450771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494656"/>
        <c:crosses val="autoZero"/>
        <c:auto val="1"/>
        <c:lblAlgn val="ctr"/>
        <c:lblOffset val="100"/>
        <c:noMultiLvlLbl val="0"/>
      </c:catAx>
      <c:valAx>
        <c:axId val="-814494656"/>
        <c:scaling>
          <c:orientation val="minMax"/>
          <c:max val="100"/>
          <c:min val="0"/>
        </c:scaling>
        <c:delete val="1"/>
        <c:axPos val="t"/>
        <c:numFmt formatCode="General" sourceLinked="0"/>
        <c:majorTickMark val="out"/>
        <c:minorTickMark val="none"/>
        <c:tickLblPos val="nextTo"/>
        <c:crossAx val="-81450771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71435372221196E-2"/>
          <c:y val="0.10757957737253468"/>
          <c:w val="0.80997772884363306"/>
          <c:h val="0.83819400964869173"/>
        </c:manualLayout>
      </c:layout>
      <c:barChart>
        <c:barDir val="bar"/>
        <c:grouping val="clustered"/>
        <c:varyColors val="0"/>
        <c:ser>
          <c:idx val="0"/>
          <c:order val="0"/>
          <c:tx>
            <c:strRef>
              <c:f>Sheet1!$B$1</c:f>
              <c:strCache>
                <c:ptCount val="1"/>
                <c:pt idx="0">
                  <c:v>Investīciju piedāvājumu izplatīšana Latvijā un ārvalstīs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B748-485D-8A97-3C5C9E9ADCDE}"/>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748-485D-8A97-3C5C9E9ADCDE}"/>
              </c:ext>
            </c:extLst>
          </c:dPt>
          <c:dLbls>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420168067226889"/>
                      <c:h val="7.066624602315788E-2"/>
                    </c:manualLayout>
                  </c15:layout>
                  <c15:dlblFieldTable/>
                  <c15:showDataLabelsRange val="0"/>
                </c:ext>
                <c:ext xmlns:c16="http://schemas.microsoft.com/office/drawing/2014/chart" uri="{C3380CC4-5D6E-409C-BE32-E72D297353CC}">
                  <c16:uniqueId val="{00000002-4721-47B9-884E-6E69767AEA22}"/>
                </c:ext>
              </c:extLst>
            </c:dLbl>
            <c:dLbl>
              <c:idx val="24"/>
              <c:tx>
                <c:rich>
                  <a:bodyPr wrap="square" lIns="38100" tIns="19050" rIns="38100" bIns="19050" anchor="ctr">
                    <a:noAutofit/>
                  </a:bodyPr>
                  <a:lstStyle/>
                  <a:p>
                    <a:pPr>
                      <a:defRPr b="1">
                        <a:solidFill>
                          <a:schemeClr val="bg1"/>
                        </a:solidFill>
                      </a:defRPr>
                    </a:pPr>
                    <a:fld id="{0A6B0133-2D5C-4F0D-82C1-060BC9331B03}" type="VALUE">
                      <a:rPr lang="en-US">
                        <a:solidFill>
                          <a:srgbClr val="00B050"/>
                        </a:solidFill>
                      </a:rPr>
                      <a:pPr>
                        <a:defRPr b="1">
                          <a:solidFill>
                            <a:schemeClr val="bg1"/>
                          </a:solidFill>
                        </a:defRPr>
                      </a:pPr>
                      <a:t>[VALUE]</a:t>
                    </a:fld>
                    <a:r>
                      <a:rPr lang="en-US" dirty="0">
                        <a:solidFill>
                          <a:srgbClr val="00B050"/>
                        </a:solidFill>
                      </a:rPr>
                      <a:t> ↑</a:t>
                    </a:r>
                  </a:p>
                </c:rich>
              </c:tx>
              <c:spPr>
                <a:noFill/>
                <a:ln>
                  <a:noFill/>
                </a:ln>
                <a:effectLst/>
              </c:spPr>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054132390000059"/>
                      <c:h val="5.1733561221240162E-2"/>
                    </c:manualLayout>
                  </c15:layout>
                  <c15:dlblFieldTable/>
                  <c15:showDataLabelsRange val="0"/>
                </c:ext>
                <c:ext xmlns:c16="http://schemas.microsoft.com/office/drawing/2014/chart" uri="{C3380CC4-5D6E-409C-BE32-E72D297353CC}">
                  <c16:uniqueId val="{00000003-4721-47B9-884E-6E69767AEA22}"/>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53.260869565219998</c:v>
                </c:pt>
                <c:pt idx="2" formatCode="0.0">
                  <c:v>51.538461538459998</c:v>
                </c:pt>
                <c:pt idx="3" formatCode="0.0">
                  <c:v>51.470588235290002</c:v>
                </c:pt>
                <c:pt idx="4" formatCode="0.0">
                  <c:v>57.482993197280003</c:v>
                </c:pt>
                <c:pt idx="6" formatCode="0.0">
                  <c:v>51.442307692310003</c:v>
                </c:pt>
                <c:pt idx="7" formatCode="0.0">
                  <c:v>57.425742574259999</c:v>
                </c:pt>
                <c:pt idx="8" formatCode="0.0">
                  <c:v>45.78313253012</c:v>
                </c:pt>
                <c:pt idx="9" formatCode="0.0">
                  <c:v>65.384615384620005</c:v>
                </c:pt>
                <c:pt idx="11" formatCode="0.0">
                  <c:v>53.448275862069998</c:v>
                </c:pt>
                <c:pt idx="12" formatCode="0.0">
                  <c:v>55.208333333330003</c:v>
                </c:pt>
                <c:pt idx="13" formatCode="0.0">
                  <c:v>49.431818181819999</c:v>
                </c:pt>
                <c:pt idx="14" formatCode="0.0">
                  <c:v>51.086956521739999</c:v>
                </c:pt>
                <c:pt idx="15" formatCode="0.0">
                  <c:v>55.494505494510001</c:v>
                </c:pt>
                <c:pt idx="17" formatCode="0.0">
                  <c:v>54.834905660380002</c:v>
                </c:pt>
                <c:pt idx="18" formatCode="0.0">
                  <c:v>41.891891891889998</c:v>
                </c:pt>
                <c:pt idx="19" formatCode="0.0">
                  <c:v>47.777777777780003</c:v>
                </c:pt>
                <c:pt idx="21" formatCode="0.0">
                  <c:v>52.669902912620003</c:v>
                </c:pt>
                <c:pt idx="22" formatCode="0.0">
                  <c:v>29.545454545449999</c:v>
                </c:pt>
                <c:pt idx="23" formatCode="0.0">
                  <c:v>58.02469135802</c:v>
                </c:pt>
                <c:pt idx="24" formatCode="0.0">
                  <c:v>65.71428571429</c:v>
                </c:pt>
                <c:pt idx="25" formatCode="0.0">
                  <c:v>60.377358490570003</c:v>
                </c:pt>
                <c:pt idx="26" formatCode="0.0">
                  <c:v>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22400"/>
        <c:axId val="-814517504"/>
      </c:barChart>
      <c:catAx>
        <c:axId val="-814522400"/>
        <c:scaling>
          <c:orientation val="maxMin"/>
        </c:scaling>
        <c:delete val="1"/>
        <c:axPos val="l"/>
        <c:numFmt formatCode="General" sourceLinked="1"/>
        <c:majorTickMark val="out"/>
        <c:minorTickMark val="none"/>
        <c:tickLblPos val="none"/>
        <c:crossAx val="-814517504"/>
        <c:crosses val="autoZero"/>
        <c:auto val="1"/>
        <c:lblAlgn val="ctr"/>
        <c:lblOffset val="0"/>
        <c:noMultiLvlLbl val="0"/>
      </c:catAx>
      <c:valAx>
        <c:axId val="-814517504"/>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2240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1FE-41CE-8061-BB671AF3F46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41.897233201580001</c:v>
                </c:pt>
                <c:pt idx="2" formatCode="0">
                  <c:v>40.615384615380002</c:v>
                </c:pt>
                <c:pt idx="3" formatCode="0">
                  <c:v>47.058823529409999</c:v>
                </c:pt>
                <c:pt idx="4" formatCode="0">
                  <c:v>43.537414965990003</c:v>
                </c:pt>
                <c:pt idx="6" formatCode="0">
                  <c:v>41.826923076919996</c:v>
                </c:pt>
                <c:pt idx="7" formatCode="0">
                  <c:v>40.594059405940001</c:v>
                </c:pt>
                <c:pt idx="8" formatCode="0">
                  <c:v>43.373493975899997</c:v>
                </c:pt>
                <c:pt idx="9" formatCode="0">
                  <c:v>53.846153846150003</c:v>
                </c:pt>
                <c:pt idx="11" formatCode="0">
                  <c:v>44.827586206900001</c:v>
                </c:pt>
                <c:pt idx="12" formatCode="0">
                  <c:v>33.333333333330003</c:v>
                </c:pt>
                <c:pt idx="13" formatCode="0">
                  <c:v>42.045454545449999</c:v>
                </c:pt>
                <c:pt idx="14" formatCode="0">
                  <c:v>47.826086956520001</c:v>
                </c:pt>
                <c:pt idx="15" formatCode="0">
                  <c:v>46.153846153849997</c:v>
                </c:pt>
                <c:pt idx="17" formatCode="0">
                  <c:v>40.801886792449999</c:v>
                </c:pt>
                <c:pt idx="18" formatCode="0">
                  <c:v>45.945945945950001</c:v>
                </c:pt>
                <c:pt idx="19" formatCode="0">
                  <c:v>48.888888888890001</c:v>
                </c:pt>
                <c:pt idx="21" formatCode="0">
                  <c:v>44.660194174760001</c:v>
                </c:pt>
                <c:pt idx="22" formatCode="0">
                  <c:v>40.909090909089997</c:v>
                </c:pt>
                <c:pt idx="23" formatCode="0">
                  <c:v>48.14814814815</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F9F-4D51-9276-524638196EBD}"/>
            </c:ext>
          </c:extLst>
        </c:ser>
        <c:ser>
          <c:idx val="1"/>
          <c:order val="1"/>
          <c:tx>
            <c:strRef>
              <c:f>Sheet1!$C$1</c:f>
              <c:strCache>
                <c:ptCount val="1"/>
                <c:pt idx="0">
                  <c:v>Drīzāk svarīgi</c:v>
                </c:pt>
              </c:strCache>
            </c:strRef>
          </c:tx>
          <c:spPr>
            <a:solidFill>
              <a:schemeClr val="accent2"/>
            </a:solidFill>
            <a:ln>
              <a:noFill/>
            </a:ln>
            <a:effectLst/>
          </c:spPr>
          <c:invertIfNegative val="0"/>
          <c:dLbls>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A1FE-41CE-8061-BB671AF3F467}"/>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A1FE-41CE-8061-BB671AF3F46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32.411067193679997</c:v>
                </c:pt>
                <c:pt idx="2" formatCode="0">
                  <c:v>35.076923076919996</c:v>
                </c:pt>
                <c:pt idx="3" formatCode="0">
                  <c:v>26.470588235289998</c:v>
                </c:pt>
                <c:pt idx="4" formatCode="0">
                  <c:v>27.891156462590001</c:v>
                </c:pt>
                <c:pt idx="6" formatCode="0">
                  <c:v>29.807692307690001</c:v>
                </c:pt>
                <c:pt idx="7" formatCode="0">
                  <c:v>34.158415841580002</c:v>
                </c:pt>
                <c:pt idx="8" formatCode="0">
                  <c:v>33.734939759040003</c:v>
                </c:pt>
                <c:pt idx="9" formatCode="0">
                  <c:v>38.461538461540002</c:v>
                </c:pt>
                <c:pt idx="11" formatCode="0">
                  <c:v>32.183908045979997</c:v>
                </c:pt>
                <c:pt idx="12" formatCode="0">
                  <c:v>33.333333333330003</c:v>
                </c:pt>
                <c:pt idx="13" formatCode="0">
                  <c:v>27.272727272729998</c:v>
                </c:pt>
                <c:pt idx="14" formatCode="0">
                  <c:v>31.521739130429999</c:v>
                </c:pt>
                <c:pt idx="15" formatCode="0">
                  <c:v>35.164835164839999</c:v>
                </c:pt>
                <c:pt idx="17" formatCode="0">
                  <c:v>31.603773584910002</c:v>
                </c:pt>
                <c:pt idx="18" formatCode="0">
                  <c:v>48.648648648650003</c:v>
                </c:pt>
                <c:pt idx="19" formatCode="0">
                  <c:v>26.66666666667</c:v>
                </c:pt>
                <c:pt idx="21" formatCode="0">
                  <c:v>28.15533980583</c:v>
                </c:pt>
                <c:pt idx="22" formatCode="0">
                  <c:v>28.78787878788</c:v>
                </c:pt>
                <c:pt idx="23" formatCode="0">
                  <c:v>27.16049382716</c:v>
                </c:pt>
                <c:pt idx="24" formatCode="0">
                  <c:v>38.571428571429998</c:v>
                </c:pt>
                <c:pt idx="25" formatCode="0">
                  <c:v>41.509433962259997</c:v>
                </c:pt>
                <c:pt idx="26" formatCode="0">
                  <c:v>53.333333333330003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6F9F-4D51-9276-524638196EBD}"/>
            </c:ext>
          </c:extLst>
        </c:ser>
        <c:ser>
          <c:idx val="2"/>
          <c:order val="2"/>
          <c:tx>
            <c:strRef>
              <c:f>Sheet1!$D$1</c:f>
              <c:strCache>
                <c:ptCount val="1"/>
                <c:pt idx="0">
                  <c:v>Drīzāk nesvarīgi</c:v>
                </c:pt>
              </c:strCache>
            </c:strRef>
          </c:tx>
          <c:spPr>
            <a:solidFill>
              <a:srgbClr val="F1AA99"/>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A1FE-41CE-8061-BB671AF3F467}"/>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A1FE-41CE-8061-BB671AF3F467}"/>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A1FE-41CE-8061-BB671AF3F46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11.26482213439</c:v>
                </c:pt>
                <c:pt idx="2" formatCode="0">
                  <c:v>9.5384615384620002</c:v>
                </c:pt>
                <c:pt idx="3" formatCode="0">
                  <c:v>8.8235294117649996</c:v>
                </c:pt>
                <c:pt idx="4" formatCode="0">
                  <c:v>15.6462585034</c:v>
                </c:pt>
                <c:pt idx="6" formatCode="0">
                  <c:v>12.019230769229999</c:v>
                </c:pt>
                <c:pt idx="7" formatCode="0">
                  <c:v>11.38613861386</c:v>
                </c:pt>
                <c:pt idx="8" formatCode="0">
                  <c:v>9.638554216867</c:v>
                </c:pt>
                <c:pt idx="9" formatCode="0">
                  <c:v>7.6923076923079998</c:v>
                </c:pt>
                <c:pt idx="11" formatCode="0">
                  <c:v>12.64367816092</c:v>
                </c:pt>
                <c:pt idx="12" formatCode="0">
                  <c:v>13.54166666667</c:v>
                </c:pt>
                <c:pt idx="13" formatCode="0">
                  <c:v>17.045454545449999</c:v>
                </c:pt>
                <c:pt idx="14" formatCode="0">
                  <c:v>7.6086956521740001</c:v>
                </c:pt>
                <c:pt idx="15" formatCode="0">
                  <c:v>9.8901098901100006</c:v>
                </c:pt>
                <c:pt idx="17" formatCode="0">
                  <c:v>10.84905660377</c:v>
                </c:pt>
                <c:pt idx="18" formatCode="0">
                  <c:v>2.7027027027030002</c:v>
                </c:pt>
                <c:pt idx="19" formatCode="0">
                  <c:v>22.222222222220001</c:v>
                </c:pt>
                <c:pt idx="21" formatCode="0">
                  <c:v>15.048543689320001</c:v>
                </c:pt>
                <c:pt idx="22" formatCode="0">
                  <c:v>10.60606060606</c:v>
                </c:pt>
                <c:pt idx="23" formatCode="0">
                  <c:v>8.6419753086419995</c:v>
                </c:pt>
                <c:pt idx="24" formatCode="0">
                  <c:v>7.1428571428570002</c:v>
                </c:pt>
                <c:pt idx="25" formatCode="0">
                  <c:v>11.32075471698</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F9F-4D51-9276-524638196EBD}"/>
            </c:ext>
          </c:extLst>
        </c:ser>
        <c:ser>
          <c:idx val="3"/>
          <c:order val="3"/>
          <c:tx>
            <c:strRef>
              <c:f>Sheet1!$E$1</c:f>
              <c:strCache>
                <c:ptCount val="1"/>
                <c:pt idx="0">
                  <c:v>Pilnīgi nesvarīgi</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7.3122529644269996</c:v>
                </c:pt>
                <c:pt idx="2" formatCode="0">
                  <c:v>6.7692307692310001</c:v>
                </c:pt>
                <c:pt idx="3" formatCode="0">
                  <c:v>11.76470588235</c:v>
                </c:pt>
                <c:pt idx="4" formatCode="0">
                  <c:v>7.4829931972789998</c:v>
                </c:pt>
                <c:pt idx="6" formatCode="0">
                  <c:v>8.6538461538460005</c:v>
                </c:pt>
                <c:pt idx="7" formatCode="0">
                  <c:v>6.4356435643559999</c:v>
                </c:pt>
                <c:pt idx="8" formatCode="0">
                  <c:v>7.2289156626509996</c:v>
                </c:pt>
                <c:pt idx="9" formatCode="0">
                  <c:v>0</c:v>
                </c:pt>
                <c:pt idx="11" formatCode="0">
                  <c:v>3.4482758620689999</c:v>
                </c:pt>
                <c:pt idx="12" formatCode="0">
                  <c:v>11.45833333333</c:v>
                </c:pt>
                <c:pt idx="13" formatCode="0">
                  <c:v>10.22727272727</c:v>
                </c:pt>
                <c:pt idx="14" formatCode="0">
                  <c:v>5.4347826086959996</c:v>
                </c:pt>
                <c:pt idx="15" formatCode="0">
                  <c:v>5.4945054945049998</c:v>
                </c:pt>
                <c:pt idx="17" formatCode="0">
                  <c:v>8.2547169811320007</c:v>
                </c:pt>
                <c:pt idx="18" formatCode="0">
                  <c:v>2.7027027027030002</c:v>
                </c:pt>
                <c:pt idx="19" formatCode="0">
                  <c:v>2.2222222222219998</c:v>
                </c:pt>
                <c:pt idx="21" formatCode="0">
                  <c:v>7.7669902912620001</c:v>
                </c:pt>
                <c:pt idx="22" formatCode="0">
                  <c:v>9.0909090909089993</c:v>
                </c:pt>
                <c:pt idx="23" formatCode="0">
                  <c:v>8.6419753086419995</c:v>
                </c:pt>
                <c:pt idx="24" formatCode="0">
                  <c:v>2.8571428571430002</c:v>
                </c:pt>
                <c:pt idx="25" formatCode="0">
                  <c:v>7.547169811321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6F9F-4D51-9276-524638196EBD}"/>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A1FE-41CE-8061-BB671AF3F467}"/>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A1FE-41CE-8061-BB671AF3F46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7.1146245059290001</c:v>
                </c:pt>
                <c:pt idx="2" formatCode="0">
                  <c:v>8</c:v>
                </c:pt>
                <c:pt idx="3" formatCode="0">
                  <c:v>5.8823529411760003</c:v>
                </c:pt>
                <c:pt idx="4" formatCode="0">
                  <c:v>5.4421768707479998</c:v>
                </c:pt>
                <c:pt idx="6" formatCode="0">
                  <c:v>7.6923076923079998</c:v>
                </c:pt>
                <c:pt idx="7" formatCode="0">
                  <c:v>7.4257425742569998</c:v>
                </c:pt>
                <c:pt idx="8" formatCode="0">
                  <c:v>6.0240963855420002</c:v>
                </c:pt>
                <c:pt idx="9" formatCode="0">
                  <c:v>0</c:v>
                </c:pt>
                <c:pt idx="11" formatCode="0">
                  <c:v>6.8965517241379999</c:v>
                </c:pt>
                <c:pt idx="12" formatCode="0">
                  <c:v>8.333333333333</c:v>
                </c:pt>
                <c:pt idx="13" formatCode="0">
                  <c:v>3.4090909090910002</c:v>
                </c:pt>
                <c:pt idx="14" formatCode="0">
                  <c:v>7.6086956521740001</c:v>
                </c:pt>
                <c:pt idx="15" formatCode="0">
                  <c:v>3.2967032967029999</c:v>
                </c:pt>
                <c:pt idx="17" formatCode="0">
                  <c:v>8.4905660377360004</c:v>
                </c:pt>
                <c:pt idx="18" formatCode="0">
                  <c:v>0</c:v>
                </c:pt>
                <c:pt idx="19" formatCode="0">
                  <c:v>0</c:v>
                </c:pt>
                <c:pt idx="21" formatCode="0">
                  <c:v>4.3689320388350001</c:v>
                </c:pt>
                <c:pt idx="22" formatCode="0">
                  <c:v>10.60606060606</c:v>
                </c:pt>
                <c:pt idx="23" formatCode="0">
                  <c:v>7.4074074074069998</c:v>
                </c:pt>
                <c:pt idx="24" formatCode="0">
                  <c:v>8.5714285714289993</c:v>
                </c:pt>
                <c:pt idx="25" formatCode="0">
                  <c:v>7.547169811321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6F9F-4D51-9276-524638196EBD}"/>
            </c:ext>
          </c:extLst>
        </c:ser>
        <c:dLbls>
          <c:showLegendKey val="0"/>
          <c:showVal val="1"/>
          <c:showCatName val="0"/>
          <c:showSerName val="0"/>
          <c:showPercent val="0"/>
          <c:showBubbleSize val="0"/>
        </c:dLbls>
        <c:gapWidth val="50"/>
        <c:overlap val="100"/>
        <c:axId val="-814520224"/>
        <c:axId val="-814497376"/>
      </c:barChart>
      <c:catAx>
        <c:axId val="-81452022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497376"/>
        <c:crosses val="autoZero"/>
        <c:auto val="1"/>
        <c:lblAlgn val="ctr"/>
        <c:lblOffset val="100"/>
        <c:noMultiLvlLbl val="0"/>
      </c:catAx>
      <c:valAx>
        <c:axId val="-814497376"/>
        <c:scaling>
          <c:orientation val="minMax"/>
          <c:max val="100"/>
          <c:min val="0"/>
        </c:scaling>
        <c:delete val="1"/>
        <c:axPos val="t"/>
        <c:numFmt formatCode="General" sourceLinked="0"/>
        <c:majorTickMark val="out"/>
        <c:minorTickMark val="none"/>
        <c:tickLblPos val="nextTo"/>
        <c:crossAx val="-814520224"/>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60941647007E-2"/>
          <c:y val="0.11276426012100249"/>
          <c:w val="0.80547468284986601"/>
          <c:h val="0.83819400964869173"/>
        </c:manualLayout>
      </c:layout>
      <c:barChart>
        <c:barDir val="bar"/>
        <c:grouping val="clustered"/>
        <c:varyColors val="0"/>
        <c:ser>
          <c:idx val="0"/>
          <c:order val="0"/>
          <c:tx>
            <c:strRef>
              <c:f>Sheet1!$B$1</c:f>
              <c:strCache>
                <c:ptCount val="1"/>
                <c:pt idx="0">
                  <c:v>Biznesa apmācības komersantiem inovāciju jomā, piemēram Mini-MBA</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CAC-4AC4-B517-F469572A19A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AC-4AC4-B517-F469572A19AF}"/>
              </c:ext>
            </c:extLst>
          </c:dPt>
          <c:dLbls>
            <c:dLbl>
              <c:idx val="1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5"/>
                      <c:h val="7.066624602315788E-2"/>
                    </c:manualLayout>
                  </c15:layout>
                  <c15:dlblFieldTable/>
                  <c15:showDataLabelsRange val="0"/>
                </c:ext>
                <c:ext xmlns:c16="http://schemas.microsoft.com/office/drawing/2014/chart" uri="{C3380CC4-5D6E-409C-BE32-E72D297353CC}">
                  <c16:uniqueId val="{00000002-E29F-4B33-8D29-C8BBDDDBC71A}"/>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836601307189538"/>
                      <c:h val="7.066624602315788E-2"/>
                    </c:manualLayout>
                  </c15:layout>
                  <c15:dlblFieldTable/>
                  <c15:showDataLabelsRange val="0"/>
                </c:ext>
                <c:ext xmlns:c16="http://schemas.microsoft.com/office/drawing/2014/chart" uri="{C3380CC4-5D6E-409C-BE32-E72D297353CC}">
                  <c16:uniqueId val="{00000003-E29F-4B33-8D29-C8BBDDDBC71A}"/>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1987538363220033"/>
                      <c:h val="7.066624602315788E-2"/>
                    </c:manualLayout>
                  </c15:layout>
                  <c15:dlblFieldTable/>
                  <c15:showDataLabelsRange val="0"/>
                </c:ext>
                <c:ext xmlns:c16="http://schemas.microsoft.com/office/drawing/2014/chart" uri="{C3380CC4-5D6E-409C-BE32-E72D297353CC}">
                  <c16:uniqueId val="{00000004-E29F-4B33-8D29-C8BBDDDBC71A}"/>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45.158102766799999</c:v>
                </c:pt>
                <c:pt idx="2" formatCode="0.0">
                  <c:v>46.615384615380002</c:v>
                </c:pt>
                <c:pt idx="3" formatCode="0.0">
                  <c:v>44.117647058819998</c:v>
                </c:pt>
                <c:pt idx="4" formatCode="0.0">
                  <c:v>42.176870748299997</c:v>
                </c:pt>
                <c:pt idx="6" formatCode="0.0">
                  <c:v>42.067307692310003</c:v>
                </c:pt>
                <c:pt idx="7" formatCode="0.0">
                  <c:v>45.544554455449997</c:v>
                </c:pt>
                <c:pt idx="8" formatCode="0.0">
                  <c:v>48.192771084340002</c:v>
                </c:pt>
                <c:pt idx="9" formatCode="0.0">
                  <c:v>69.230769230769994</c:v>
                </c:pt>
                <c:pt idx="11" formatCode="0.0">
                  <c:v>51.149425287360003</c:v>
                </c:pt>
                <c:pt idx="12" formatCode="0.0">
                  <c:v>31.77083333333</c:v>
                </c:pt>
                <c:pt idx="13" formatCode="0.0">
                  <c:v>36.931818181819999</c:v>
                </c:pt>
                <c:pt idx="14" formatCode="0.0">
                  <c:v>54.347826086959998</c:v>
                </c:pt>
                <c:pt idx="15" formatCode="0.0">
                  <c:v>53.296703296700002</c:v>
                </c:pt>
                <c:pt idx="17" formatCode="0.0">
                  <c:v>42.92452830189</c:v>
                </c:pt>
                <c:pt idx="18" formatCode="0.0">
                  <c:v>66.216216216220005</c:v>
                </c:pt>
                <c:pt idx="19" formatCode="0.0">
                  <c:v>48.888888888890001</c:v>
                </c:pt>
                <c:pt idx="21" formatCode="0.0">
                  <c:v>43.446601941749996</c:v>
                </c:pt>
                <c:pt idx="22" formatCode="0.0">
                  <c:v>40.909090909089997</c:v>
                </c:pt>
                <c:pt idx="23" formatCode="0.0">
                  <c:v>48.765432098769999</c:v>
                </c:pt>
                <c:pt idx="24" formatCode="0.0">
                  <c:v>55.71428571429</c:v>
                </c:pt>
                <c:pt idx="25" formatCode="0.0">
                  <c:v>39.622641509429997</c:v>
                </c:pt>
                <c:pt idx="26" formatCode="0.0">
                  <c:v>41.666666666669997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494112"/>
        <c:axId val="-814513152"/>
      </c:barChart>
      <c:catAx>
        <c:axId val="-814494112"/>
        <c:scaling>
          <c:orientation val="maxMin"/>
        </c:scaling>
        <c:delete val="1"/>
        <c:axPos val="l"/>
        <c:numFmt formatCode="General" sourceLinked="1"/>
        <c:majorTickMark val="out"/>
        <c:minorTickMark val="none"/>
        <c:tickLblPos val="none"/>
        <c:crossAx val="-814513152"/>
        <c:crosses val="autoZero"/>
        <c:auto val="1"/>
        <c:lblAlgn val="ctr"/>
        <c:lblOffset val="0"/>
        <c:noMultiLvlLbl val="0"/>
      </c:catAx>
      <c:valAx>
        <c:axId val="-81451315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494112"/>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42419086678667"/>
          <c:y val="6.7075082085701537E-2"/>
          <c:w val="0.64095337876359249"/>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940-4B37-8361-C9B307B9AC4D}"/>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D940-4B37-8361-C9B307B9AC4D}"/>
                </c:ext>
              </c:extLst>
            </c:dLbl>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D940-4B37-8361-C9B307B9AC4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41.897233201580001</c:v>
                </c:pt>
                <c:pt idx="2" formatCode="0">
                  <c:v>39.076923076919996</c:v>
                </c:pt>
                <c:pt idx="3" formatCode="0">
                  <c:v>32.352941176469997</c:v>
                </c:pt>
                <c:pt idx="4" formatCode="0">
                  <c:v>50.34013605442</c:v>
                </c:pt>
                <c:pt idx="6" formatCode="0">
                  <c:v>46.153846153849997</c:v>
                </c:pt>
                <c:pt idx="7" formatCode="0">
                  <c:v>37.128712871289999</c:v>
                </c:pt>
                <c:pt idx="8" formatCode="0">
                  <c:v>42.168674698799997</c:v>
                </c:pt>
                <c:pt idx="9" formatCode="0">
                  <c:v>46.153846153849997</c:v>
                </c:pt>
                <c:pt idx="11" formatCode="0">
                  <c:v>49.425287356319998</c:v>
                </c:pt>
                <c:pt idx="12" formatCode="0">
                  <c:v>37.5</c:v>
                </c:pt>
                <c:pt idx="13" formatCode="0">
                  <c:v>44.318181818180001</c:v>
                </c:pt>
                <c:pt idx="14" formatCode="0">
                  <c:v>36.956521739129997</c:v>
                </c:pt>
                <c:pt idx="15" formatCode="0">
                  <c:v>48.351648351649999</c:v>
                </c:pt>
                <c:pt idx="17" formatCode="0">
                  <c:v>40.801886792449999</c:v>
                </c:pt>
                <c:pt idx="18" formatCode="0">
                  <c:v>54.054054054049999</c:v>
                </c:pt>
                <c:pt idx="19" formatCode="0">
                  <c:v>42.222222222219997</c:v>
                </c:pt>
                <c:pt idx="21" formatCode="0">
                  <c:v>50.485436893200003</c:v>
                </c:pt>
                <c:pt idx="22" formatCode="0">
                  <c:v>34.848484848479998</c:v>
                </c:pt>
                <c:pt idx="23" formatCode="0">
                  <c:v>43.209876543210001</c:v>
                </c:pt>
                <c:pt idx="24" formatCode="0">
                  <c:v>31.428571428569999</c:v>
                </c:pt>
                <c:pt idx="25" formatCode="0">
                  <c:v>41.509433962259997</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FDA-4263-BA1D-E82A0B112D97}"/>
            </c:ext>
          </c:extLst>
        </c:ser>
        <c:ser>
          <c:idx val="1"/>
          <c:order val="1"/>
          <c:tx>
            <c:strRef>
              <c:f>Sheet1!$C$1</c:f>
              <c:strCache>
                <c:ptCount val="1"/>
                <c:pt idx="0">
                  <c:v>Drīzāk svarīgi</c:v>
                </c:pt>
              </c:strCache>
            </c:strRef>
          </c:tx>
          <c:spPr>
            <a:solidFill>
              <a:schemeClr val="accent2"/>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940-4B37-8361-C9B307B9AC4D}"/>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D940-4B37-8361-C9B307B9AC4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940-4B37-8361-C9B307B9AC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31.02766798419</c:v>
                </c:pt>
                <c:pt idx="2" formatCode="0">
                  <c:v>32.615384615380002</c:v>
                </c:pt>
                <c:pt idx="3" formatCode="0">
                  <c:v>32.352941176469997</c:v>
                </c:pt>
                <c:pt idx="4" formatCode="0">
                  <c:v>27.210884353739999</c:v>
                </c:pt>
                <c:pt idx="6" formatCode="0">
                  <c:v>25.961538461540002</c:v>
                </c:pt>
                <c:pt idx="7" formatCode="0">
                  <c:v>34.653465346529998</c:v>
                </c:pt>
                <c:pt idx="8" formatCode="0">
                  <c:v>33.734939759040003</c:v>
                </c:pt>
                <c:pt idx="9" formatCode="0">
                  <c:v>38.461538461540002</c:v>
                </c:pt>
                <c:pt idx="11" formatCode="0">
                  <c:v>29.885057471260001</c:v>
                </c:pt>
                <c:pt idx="12" formatCode="0">
                  <c:v>29.16666666667</c:v>
                </c:pt>
                <c:pt idx="13" formatCode="0">
                  <c:v>28.409090909090001</c:v>
                </c:pt>
                <c:pt idx="14" formatCode="0">
                  <c:v>36.956521739129997</c:v>
                </c:pt>
                <c:pt idx="15" formatCode="0">
                  <c:v>29.670329670329998</c:v>
                </c:pt>
                <c:pt idx="17" formatCode="0">
                  <c:v>30.660377358489999</c:v>
                </c:pt>
                <c:pt idx="18" formatCode="0">
                  <c:v>29.72972972973</c:v>
                </c:pt>
                <c:pt idx="19" formatCode="0">
                  <c:v>35.555555555559998</c:v>
                </c:pt>
                <c:pt idx="21" formatCode="0">
                  <c:v>24.757281553399999</c:v>
                </c:pt>
                <c:pt idx="22" formatCode="0">
                  <c:v>28.78787878788</c:v>
                </c:pt>
                <c:pt idx="23" formatCode="0">
                  <c:v>29.629629629629999</c:v>
                </c:pt>
                <c:pt idx="24" formatCode="0">
                  <c:v>45.71428571429</c:v>
                </c:pt>
                <c:pt idx="25" formatCode="0">
                  <c:v>32.07547169811</c:v>
                </c:pt>
                <c:pt idx="26" formatCode="0">
                  <c:v>46.666666666669997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FDA-4263-BA1D-E82A0B112D97}"/>
            </c:ext>
          </c:extLst>
        </c:ser>
        <c:ser>
          <c:idx val="2"/>
          <c:order val="2"/>
          <c:tx>
            <c:strRef>
              <c:f>Sheet1!$D$1</c:f>
              <c:strCache>
                <c:ptCount val="1"/>
                <c:pt idx="0">
                  <c:v>Drīzāk nesvarīgi</c:v>
                </c:pt>
              </c:strCache>
            </c:strRef>
          </c:tx>
          <c:spPr>
            <a:solidFill>
              <a:srgbClr val="F1AA99"/>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D940-4B37-8361-C9B307B9AC4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9.8814229249010008</c:v>
                </c:pt>
                <c:pt idx="2" formatCode="0">
                  <c:v>9.8461538461539995</c:v>
                </c:pt>
                <c:pt idx="3" formatCode="0">
                  <c:v>14.70588235294</c:v>
                </c:pt>
                <c:pt idx="4" formatCode="0">
                  <c:v>8.8435374149660007</c:v>
                </c:pt>
                <c:pt idx="6" formatCode="0">
                  <c:v>10.57692307692</c:v>
                </c:pt>
                <c:pt idx="7" formatCode="0">
                  <c:v>11.88118811881</c:v>
                </c:pt>
                <c:pt idx="8" formatCode="0">
                  <c:v>3.6144578313250002</c:v>
                </c:pt>
                <c:pt idx="9" formatCode="0">
                  <c:v>7.6923076923079998</c:v>
                </c:pt>
                <c:pt idx="11" formatCode="0">
                  <c:v>12.64367816092</c:v>
                </c:pt>
                <c:pt idx="12" formatCode="0">
                  <c:v>9.375</c:v>
                </c:pt>
                <c:pt idx="13" formatCode="0">
                  <c:v>13.63636363636</c:v>
                </c:pt>
                <c:pt idx="14" formatCode="0">
                  <c:v>13.04347826087</c:v>
                </c:pt>
                <c:pt idx="15" formatCode="0">
                  <c:v>5.4945054945049998</c:v>
                </c:pt>
                <c:pt idx="17" formatCode="0">
                  <c:v>9.6698113207550005</c:v>
                </c:pt>
                <c:pt idx="18" formatCode="0">
                  <c:v>10.810810810810001</c:v>
                </c:pt>
                <c:pt idx="19" formatCode="0">
                  <c:v>11.11111111111</c:v>
                </c:pt>
                <c:pt idx="21" formatCode="0">
                  <c:v>9.2233009708739999</c:v>
                </c:pt>
                <c:pt idx="22" formatCode="0">
                  <c:v>9.0909090909089993</c:v>
                </c:pt>
                <c:pt idx="23" formatCode="0">
                  <c:v>11.11111111111</c:v>
                </c:pt>
                <c:pt idx="24" formatCode="0">
                  <c:v>8.5714285714289993</c:v>
                </c:pt>
                <c:pt idx="25" formatCode="0">
                  <c:v>9.4339622641510008</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AFDA-4263-BA1D-E82A0B112D97}"/>
            </c:ext>
          </c:extLst>
        </c:ser>
        <c:ser>
          <c:idx val="3"/>
          <c:order val="3"/>
          <c:tx>
            <c:strRef>
              <c:f>Sheet1!$E$1</c:f>
              <c:strCache>
                <c:ptCount val="1"/>
                <c:pt idx="0">
                  <c:v>Pilnīgi nesvarīgi</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9.4861660079050001</c:v>
                </c:pt>
                <c:pt idx="2" formatCode="0">
                  <c:v>8.9230769230769997</c:v>
                </c:pt>
                <c:pt idx="3" formatCode="0">
                  <c:v>14.70588235294</c:v>
                </c:pt>
                <c:pt idx="4" formatCode="0">
                  <c:v>9.5238095238099998</c:v>
                </c:pt>
                <c:pt idx="6" formatCode="0">
                  <c:v>10.57692307692</c:v>
                </c:pt>
                <c:pt idx="7" formatCode="0">
                  <c:v>8.4158415841580005</c:v>
                </c:pt>
                <c:pt idx="8" formatCode="0">
                  <c:v>10.84337349398</c:v>
                </c:pt>
                <c:pt idx="9" formatCode="0">
                  <c:v>0</c:v>
                </c:pt>
                <c:pt idx="11" formatCode="0">
                  <c:v>6.8965517241379999</c:v>
                </c:pt>
                <c:pt idx="12" formatCode="0">
                  <c:v>14.58333333333</c:v>
                </c:pt>
                <c:pt idx="13" formatCode="0">
                  <c:v>10.22727272727</c:v>
                </c:pt>
                <c:pt idx="14" formatCode="0">
                  <c:v>8.6956521739130004</c:v>
                </c:pt>
                <c:pt idx="15" formatCode="0">
                  <c:v>7.6923076923079998</c:v>
                </c:pt>
                <c:pt idx="17" formatCode="0">
                  <c:v>10.37735849057</c:v>
                </c:pt>
                <c:pt idx="18" formatCode="0">
                  <c:v>2.7027027027030002</c:v>
                </c:pt>
                <c:pt idx="19" formatCode="0">
                  <c:v>6.666666666667</c:v>
                </c:pt>
                <c:pt idx="21" formatCode="0">
                  <c:v>9.2233009708739999</c:v>
                </c:pt>
                <c:pt idx="22" formatCode="0">
                  <c:v>15.15151515152</c:v>
                </c:pt>
                <c:pt idx="23" formatCode="0">
                  <c:v>8.6419753086419995</c:v>
                </c:pt>
                <c:pt idx="24" formatCode="0">
                  <c:v>8.5714285714289993</c:v>
                </c:pt>
                <c:pt idx="25" formatCode="0">
                  <c:v>7.547169811321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AFDA-4263-BA1D-E82A0B112D97}"/>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D940-4B37-8361-C9B307B9AC4D}"/>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D940-4B37-8361-C9B307B9AC4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7.7075098814230003</c:v>
                </c:pt>
                <c:pt idx="2" formatCode="0">
                  <c:v>9.5384615384620002</c:v>
                </c:pt>
                <c:pt idx="3" formatCode="0">
                  <c:v>5.8823529411760003</c:v>
                </c:pt>
                <c:pt idx="4" formatCode="0">
                  <c:v>4.0816326530609999</c:v>
                </c:pt>
                <c:pt idx="6" formatCode="0">
                  <c:v>6.7307692307689999</c:v>
                </c:pt>
                <c:pt idx="7" formatCode="0">
                  <c:v>7.9207920792079998</c:v>
                </c:pt>
                <c:pt idx="8" formatCode="0">
                  <c:v>9.638554216867</c:v>
                </c:pt>
                <c:pt idx="9" formatCode="0">
                  <c:v>7.6923076923079998</c:v>
                </c:pt>
                <c:pt idx="11" formatCode="0">
                  <c:v>1.149425287356</c:v>
                </c:pt>
                <c:pt idx="12" formatCode="0">
                  <c:v>9.375</c:v>
                </c:pt>
                <c:pt idx="13" formatCode="0">
                  <c:v>3.4090909090910002</c:v>
                </c:pt>
                <c:pt idx="14" formatCode="0">
                  <c:v>4.3478260869570002</c:v>
                </c:pt>
                <c:pt idx="15" formatCode="0">
                  <c:v>8.7912087912089998</c:v>
                </c:pt>
                <c:pt idx="17" formatCode="0">
                  <c:v>8.4905660377360004</c:v>
                </c:pt>
                <c:pt idx="18" formatCode="0">
                  <c:v>2.7027027027030002</c:v>
                </c:pt>
                <c:pt idx="19" formatCode="0">
                  <c:v>4.4444444444439997</c:v>
                </c:pt>
                <c:pt idx="21" formatCode="0">
                  <c:v>6.3106796116500004</c:v>
                </c:pt>
                <c:pt idx="22" formatCode="0">
                  <c:v>12.12121212121</c:v>
                </c:pt>
                <c:pt idx="23" formatCode="0">
                  <c:v>7.4074074074069998</c:v>
                </c:pt>
                <c:pt idx="24" formatCode="0">
                  <c:v>5.7142857142860004</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AFDA-4263-BA1D-E82A0B112D97}"/>
            </c:ext>
          </c:extLst>
        </c:ser>
        <c:dLbls>
          <c:showLegendKey val="0"/>
          <c:showVal val="1"/>
          <c:showCatName val="0"/>
          <c:showSerName val="0"/>
          <c:showPercent val="0"/>
          <c:showBubbleSize val="0"/>
        </c:dLbls>
        <c:gapWidth val="50"/>
        <c:overlap val="100"/>
        <c:axId val="-814501728"/>
        <c:axId val="-814514240"/>
      </c:barChart>
      <c:catAx>
        <c:axId val="-81450172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514240"/>
        <c:crosses val="autoZero"/>
        <c:auto val="1"/>
        <c:lblAlgn val="ctr"/>
        <c:lblOffset val="100"/>
        <c:noMultiLvlLbl val="0"/>
      </c:catAx>
      <c:valAx>
        <c:axId val="-814514240"/>
        <c:scaling>
          <c:orientation val="minMax"/>
          <c:max val="100"/>
          <c:min val="0"/>
        </c:scaling>
        <c:delete val="1"/>
        <c:axPos val="t"/>
        <c:numFmt formatCode="General" sourceLinked="0"/>
        <c:majorTickMark val="out"/>
        <c:minorTickMark val="none"/>
        <c:tickLblPos val="nextTo"/>
        <c:crossAx val="-81450172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pētniecības rezultātu komercializācijai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02B-452D-91B2-86EAD076612A}"/>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02B-452D-91B2-86EAD076612A}"/>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42.98418972332</c:v>
                </c:pt>
                <c:pt idx="2" formatCode="0.0">
                  <c:v>41.538461538459998</c:v>
                </c:pt>
                <c:pt idx="3" formatCode="0.0">
                  <c:v>26.470588235289998</c:v>
                </c:pt>
                <c:pt idx="4" formatCode="0.0">
                  <c:v>50</c:v>
                </c:pt>
                <c:pt idx="6" formatCode="0.0">
                  <c:v>43.269230769229999</c:v>
                </c:pt>
                <c:pt idx="7" formatCode="0.0">
                  <c:v>40.099009900989998</c:v>
                </c:pt>
                <c:pt idx="8" formatCode="0.0">
                  <c:v>46.38554216867</c:v>
                </c:pt>
                <c:pt idx="9" formatCode="0.0">
                  <c:v>61.538461538459998</c:v>
                </c:pt>
                <c:pt idx="11" formatCode="0.0">
                  <c:v>51.149425287360003</c:v>
                </c:pt>
                <c:pt idx="12" formatCode="0.0">
                  <c:v>32.8125</c:v>
                </c:pt>
                <c:pt idx="13" formatCode="0.0">
                  <c:v>41.477272727269998</c:v>
                </c:pt>
                <c:pt idx="14" formatCode="0.0">
                  <c:v>40.217391304350002</c:v>
                </c:pt>
                <c:pt idx="15" formatCode="0.0">
                  <c:v>52.747252747250002</c:v>
                </c:pt>
                <c:pt idx="17" formatCode="0.0">
                  <c:v>40.91981132075</c:v>
                </c:pt>
                <c:pt idx="18" formatCode="0.0">
                  <c:v>60.810810810809997</c:v>
                </c:pt>
                <c:pt idx="19" formatCode="0.0">
                  <c:v>47.777777777780003</c:v>
                </c:pt>
                <c:pt idx="21" formatCode="0.0">
                  <c:v>49.029126213589997</c:v>
                </c:pt>
                <c:pt idx="22" formatCode="0.0">
                  <c:v>29.545454545449999</c:v>
                </c:pt>
                <c:pt idx="23" formatCode="0.0">
                  <c:v>43.82716049383</c:v>
                </c:pt>
                <c:pt idx="24" formatCode="0.0">
                  <c:v>41.428571428570002</c:v>
                </c:pt>
                <c:pt idx="25" formatCode="0.0">
                  <c:v>45.283018867919999</c:v>
                </c:pt>
                <c:pt idx="26" formatCode="0.0">
                  <c:v>28.33333333333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19680"/>
        <c:axId val="-814512608"/>
      </c:barChart>
      <c:catAx>
        <c:axId val="-814519680"/>
        <c:scaling>
          <c:orientation val="maxMin"/>
        </c:scaling>
        <c:delete val="1"/>
        <c:axPos val="l"/>
        <c:numFmt formatCode="General" sourceLinked="1"/>
        <c:majorTickMark val="out"/>
        <c:minorTickMark val="none"/>
        <c:tickLblPos val="none"/>
        <c:crossAx val="-814512608"/>
        <c:crosses val="autoZero"/>
        <c:auto val="1"/>
        <c:lblAlgn val="ctr"/>
        <c:lblOffset val="0"/>
        <c:noMultiLvlLbl val="0"/>
      </c:catAx>
      <c:valAx>
        <c:axId val="-81451260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1968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9152704771975"/>
          <c:y val="6.7075082085701537E-2"/>
          <c:w val="0.64398604258265946"/>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5F6-44D6-A695-7780018C5EEF}"/>
                </c:ext>
              </c:extLst>
            </c:dLbl>
            <c:dLbl>
              <c:idx val="1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A5F6-44D6-A695-7780018C5EE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31.02766798419</c:v>
                </c:pt>
                <c:pt idx="2" formatCode="0">
                  <c:v>30.461538461540002</c:v>
                </c:pt>
                <c:pt idx="3" formatCode="0">
                  <c:v>23.529411764710002</c:v>
                </c:pt>
                <c:pt idx="4" formatCode="0">
                  <c:v>34.013605442180001</c:v>
                </c:pt>
                <c:pt idx="6" formatCode="0">
                  <c:v>32.692307692310003</c:v>
                </c:pt>
                <c:pt idx="7" formatCode="0">
                  <c:v>29.702970297029999</c:v>
                </c:pt>
                <c:pt idx="8" formatCode="0">
                  <c:v>28.915662650600002</c:v>
                </c:pt>
                <c:pt idx="9" formatCode="0">
                  <c:v>38.461538461540002</c:v>
                </c:pt>
                <c:pt idx="11" formatCode="0">
                  <c:v>40.22988505747</c:v>
                </c:pt>
                <c:pt idx="12" formatCode="0">
                  <c:v>21.875</c:v>
                </c:pt>
                <c:pt idx="13" formatCode="0">
                  <c:v>28.409090909090001</c:v>
                </c:pt>
                <c:pt idx="14" formatCode="0">
                  <c:v>29.347826086960001</c:v>
                </c:pt>
                <c:pt idx="15" formatCode="0">
                  <c:v>37.362637362640001</c:v>
                </c:pt>
                <c:pt idx="17" formatCode="0">
                  <c:v>31.132075471699999</c:v>
                </c:pt>
                <c:pt idx="18" formatCode="0">
                  <c:v>24.324324324319999</c:v>
                </c:pt>
                <c:pt idx="19" formatCode="0">
                  <c:v>35.555555555559998</c:v>
                </c:pt>
                <c:pt idx="21" formatCode="0">
                  <c:v>32.524271844659999</c:v>
                </c:pt>
                <c:pt idx="22" formatCode="0">
                  <c:v>31.818181818180001</c:v>
                </c:pt>
                <c:pt idx="23" formatCode="0">
                  <c:v>32.098765432100002</c:v>
                </c:pt>
                <c:pt idx="24" formatCode="0">
                  <c:v>28.571428571430001</c:v>
                </c:pt>
                <c:pt idx="25" formatCode="0">
                  <c:v>33.962264150940001</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84E-44BD-8506-E7F85EBAD6D7}"/>
            </c:ext>
          </c:extLst>
        </c:ser>
        <c:ser>
          <c:idx val="1"/>
          <c:order val="1"/>
          <c:tx>
            <c:strRef>
              <c:f>Sheet1!$C$1</c:f>
              <c:strCache>
                <c:ptCount val="1"/>
                <c:pt idx="0">
                  <c:v>Drīzāk svarīgi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34.584980237149999</c:v>
                </c:pt>
                <c:pt idx="2" formatCode="0">
                  <c:v>34.769230769229999</c:v>
                </c:pt>
                <c:pt idx="3" formatCode="0">
                  <c:v>29.41176470588</c:v>
                </c:pt>
                <c:pt idx="4" formatCode="0">
                  <c:v>35.374149659860002</c:v>
                </c:pt>
                <c:pt idx="6" formatCode="0">
                  <c:v>35.096153846150003</c:v>
                </c:pt>
                <c:pt idx="7" formatCode="0">
                  <c:v>33.663366336629998</c:v>
                </c:pt>
                <c:pt idx="8" formatCode="0">
                  <c:v>33.734939759040003</c:v>
                </c:pt>
                <c:pt idx="9" formatCode="0">
                  <c:v>46.153846153849997</c:v>
                </c:pt>
                <c:pt idx="11" formatCode="0">
                  <c:v>36.781609195400002</c:v>
                </c:pt>
                <c:pt idx="12" formatCode="0">
                  <c:v>36.458333333330003</c:v>
                </c:pt>
                <c:pt idx="13" formatCode="0">
                  <c:v>31.818181818180001</c:v>
                </c:pt>
                <c:pt idx="14" formatCode="0">
                  <c:v>29.347826086960001</c:v>
                </c:pt>
                <c:pt idx="15" formatCode="0">
                  <c:v>37.362637362640001</c:v>
                </c:pt>
                <c:pt idx="17" formatCode="0">
                  <c:v>33.254716981130002</c:v>
                </c:pt>
                <c:pt idx="18" formatCode="0">
                  <c:v>45.945945945950001</c:v>
                </c:pt>
                <c:pt idx="19" formatCode="0">
                  <c:v>37.777777777780003</c:v>
                </c:pt>
                <c:pt idx="21" formatCode="0">
                  <c:v>33.009708737860002</c:v>
                </c:pt>
                <c:pt idx="22" formatCode="0">
                  <c:v>30.303030303029999</c:v>
                </c:pt>
                <c:pt idx="23" formatCode="0">
                  <c:v>32.098765432100002</c:v>
                </c:pt>
                <c:pt idx="24" formatCode="0">
                  <c:v>42.857142857139998</c:v>
                </c:pt>
                <c:pt idx="25" formatCode="0">
                  <c:v>33.962264150940001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84E-44BD-8506-E7F85EBAD6D7}"/>
            </c:ext>
          </c:extLst>
        </c:ser>
        <c:ser>
          <c:idx val="2"/>
          <c:order val="2"/>
          <c:tx>
            <c:strRef>
              <c:f>Sheet1!$D$1</c:f>
              <c:strCache>
                <c:ptCount val="1"/>
                <c:pt idx="0">
                  <c:v>Drīzāk nesvarīgi</c:v>
                </c:pt>
              </c:strCache>
            </c:strRef>
          </c:tx>
          <c:spPr>
            <a:solidFill>
              <a:srgbClr val="F1AA99"/>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A5F6-44D6-A695-7780018C5EE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16.403162055340001</c:v>
                </c:pt>
                <c:pt idx="2" formatCode="0">
                  <c:v>17.538461538459998</c:v>
                </c:pt>
                <c:pt idx="3" formatCode="0">
                  <c:v>17.647058823529999</c:v>
                </c:pt>
                <c:pt idx="4" formatCode="0">
                  <c:v>13.60544217687</c:v>
                </c:pt>
                <c:pt idx="6" formatCode="0">
                  <c:v>15.86538461538</c:v>
                </c:pt>
                <c:pt idx="7" formatCode="0">
                  <c:v>16.336633663370002</c:v>
                </c:pt>
                <c:pt idx="8" formatCode="0">
                  <c:v>19.27710843373</c:v>
                </c:pt>
                <c:pt idx="9" formatCode="0">
                  <c:v>7.6923076923079998</c:v>
                </c:pt>
                <c:pt idx="11" formatCode="0">
                  <c:v>12.64367816092</c:v>
                </c:pt>
                <c:pt idx="12" formatCode="0">
                  <c:v>21.875</c:v>
                </c:pt>
                <c:pt idx="13" formatCode="0">
                  <c:v>21.590909090909999</c:v>
                </c:pt>
                <c:pt idx="14" formatCode="0">
                  <c:v>18.478260869570001</c:v>
                </c:pt>
                <c:pt idx="15" formatCode="0">
                  <c:v>12.08791208791</c:v>
                </c:pt>
                <c:pt idx="17" formatCode="0">
                  <c:v>16.509433962260001</c:v>
                </c:pt>
                <c:pt idx="18" formatCode="0">
                  <c:v>18.918918918919999</c:v>
                </c:pt>
                <c:pt idx="19" formatCode="0">
                  <c:v>13.33333333333</c:v>
                </c:pt>
                <c:pt idx="21" formatCode="0">
                  <c:v>16.990291262140001</c:v>
                </c:pt>
                <c:pt idx="22" formatCode="0">
                  <c:v>13.63636363636</c:v>
                </c:pt>
                <c:pt idx="23" formatCode="0">
                  <c:v>13.58024691358</c:v>
                </c:pt>
                <c:pt idx="24" formatCode="0">
                  <c:v>12.857142857139999</c:v>
                </c:pt>
                <c:pt idx="25" formatCode="0">
                  <c:v>18.867924528300001</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84E-44BD-8506-E7F85EBAD6D7}"/>
            </c:ext>
          </c:extLst>
        </c:ser>
        <c:ser>
          <c:idx val="3"/>
          <c:order val="3"/>
          <c:tx>
            <c:strRef>
              <c:f>Sheet1!$E$1</c:f>
              <c:strCache>
                <c:ptCount val="1"/>
                <c:pt idx="0">
                  <c:v>Pilnīgi nesvarīgi</c:v>
                </c:pt>
              </c:strCache>
            </c:strRef>
          </c:tx>
          <c:spPr>
            <a:solidFill>
              <a:srgbClr val="B2371A"/>
            </a:solidFill>
            <a:ln>
              <a:noFill/>
            </a:ln>
            <a:effectLst/>
          </c:spPr>
          <c:invertIfNegative val="0"/>
          <c:dLbls>
            <c:dLbl>
              <c:idx val="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A5F6-44D6-A695-7780018C5EEF}"/>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A5F6-44D6-A695-7780018C5EEF}"/>
                </c:ext>
              </c:extLst>
            </c:dLbl>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A5F6-44D6-A695-7780018C5EE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12.64822134387</c:v>
                </c:pt>
                <c:pt idx="2" formatCode="0">
                  <c:v>10.769230769229999</c:v>
                </c:pt>
                <c:pt idx="3" formatCode="0">
                  <c:v>26.470588235289998</c:v>
                </c:pt>
                <c:pt idx="4" formatCode="0">
                  <c:v>13.60544217687</c:v>
                </c:pt>
                <c:pt idx="6" formatCode="0">
                  <c:v>11.53846153846</c:v>
                </c:pt>
                <c:pt idx="7" formatCode="0">
                  <c:v>14.851485148509999</c:v>
                </c:pt>
                <c:pt idx="8" formatCode="0">
                  <c:v>12.04819277108</c:v>
                </c:pt>
                <c:pt idx="9" formatCode="0">
                  <c:v>0</c:v>
                </c:pt>
                <c:pt idx="11" formatCode="0">
                  <c:v>5.7471264367819996</c:v>
                </c:pt>
                <c:pt idx="12" formatCode="0">
                  <c:v>13.54166666667</c:v>
                </c:pt>
                <c:pt idx="13" formatCode="0">
                  <c:v>15.909090909090001</c:v>
                </c:pt>
                <c:pt idx="14" formatCode="0">
                  <c:v>20.652173913039999</c:v>
                </c:pt>
                <c:pt idx="15" formatCode="0">
                  <c:v>7.6923076923079998</c:v>
                </c:pt>
                <c:pt idx="17" formatCode="0">
                  <c:v>13.91509433962</c:v>
                </c:pt>
                <c:pt idx="18" formatCode="0">
                  <c:v>2.7027027027030002</c:v>
                </c:pt>
                <c:pt idx="19" formatCode="0">
                  <c:v>8.8888888888889994</c:v>
                </c:pt>
                <c:pt idx="21" formatCode="0">
                  <c:v>12.621359223300001</c:v>
                </c:pt>
                <c:pt idx="22" formatCode="0">
                  <c:v>18.181818181819999</c:v>
                </c:pt>
                <c:pt idx="23" formatCode="0">
                  <c:v>16.049382716050001</c:v>
                </c:pt>
                <c:pt idx="24" formatCode="0">
                  <c:v>8.5714285714289993</c:v>
                </c:pt>
                <c:pt idx="25" formatCode="0">
                  <c:v>9.4339622641510008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84E-44BD-8506-E7F85EBAD6D7}"/>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5.3359683794470003</c:v>
                </c:pt>
                <c:pt idx="2" formatCode="0">
                  <c:v>6.4615384615379998</c:v>
                </c:pt>
                <c:pt idx="3" formatCode="0">
                  <c:v>2.9411764705880001</c:v>
                </c:pt>
                <c:pt idx="4" formatCode="0">
                  <c:v>3.4013605442179999</c:v>
                </c:pt>
                <c:pt idx="6" formatCode="0">
                  <c:v>4.8076923076920002</c:v>
                </c:pt>
                <c:pt idx="7" formatCode="0">
                  <c:v>5.4455445544550001</c:v>
                </c:pt>
                <c:pt idx="8" formatCode="0">
                  <c:v>6.0240963855420002</c:v>
                </c:pt>
                <c:pt idx="9" formatCode="0">
                  <c:v>7.6923076923079998</c:v>
                </c:pt>
                <c:pt idx="11" formatCode="0">
                  <c:v>4.5977011494250002</c:v>
                </c:pt>
                <c:pt idx="12" formatCode="0">
                  <c:v>6.25</c:v>
                </c:pt>
                <c:pt idx="13" formatCode="0">
                  <c:v>2.2727272727269998</c:v>
                </c:pt>
                <c:pt idx="14" formatCode="0">
                  <c:v>2.1739130434780001</c:v>
                </c:pt>
                <c:pt idx="15" formatCode="0">
                  <c:v>5.4945054945049998</c:v>
                </c:pt>
                <c:pt idx="17" formatCode="0">
                  <c:v>5.1886792452829997</c:v>
                </c:pt>
                <c:pt idx="18" formatCode="0">
                  <c:v>8.1081081081080004</c:v>
                </c:pt>
                <c:pt idx="19" formatCode="0">
                  <c:v>4.4444444444439997</c:v>
                </c:pt>
                <c:pt idx="21" formatCode="0">
                  <c:v>4.8543689320389998</c:v>
                </c:pt>
                <c:pt idx="22" formatCode="0">
                  <c:v>6.0606060606060002</c:v>
                </c:pt>
                <c:pt idx="23" formatCode="0">
                  <c:v>6.1728395061730001</c:v>
                </c:pt>
                <c:pt idx="24" formatCode="0">
                  <c:v>7.1428571428570002</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084E-44BD-8506-E7F85EBAD6D7}"/>
            </c:ext>
          </c:extLst>
        </c:ser>
        <c:dLbls>
          <c:showLegendKey val="0"/>
          <c:showVal val="1"/>
          <c:showCatName val="0"/>
          <c:showSerName val="0"/>
          <c:showPercent val="0"/>
          <c:showBubbleSize val="0"/>
        </c:dLbls>
        <c:gapWidth val="50"/>
        <c:overlap val="100"/>
        <c:axId val="-814502272"/>
        <c:axId val="-814506624"/>
      </c:barChart>
      <c:catAx>
        <c:axId val="-8145022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4506624"/>
        <c:crosses val="autoZero"/>
        <c:auto val="1"/>
        <c:lblAlgn val="ctr"/>
        <c:lblOffset val="100"/>
        <c:noMultiLvlLbl val="0"/>
      </c:catAx>
      <c:valAx>
        <c:axId val="-814506624"/>
        <c:scaling>
          <c:orientation val="minMax"/>
          <c:max val="100"/>
          <c:min val="0"/>
        </c:scaling>
        <c:delete val="1"/>
        <c:axPos val="t"/>
        <c:numFmt formatCode="General" sourceLinked="0"/>
        <c:majorTickMark val="out"/>
        <c:minorTickMark val="none"/>
        <c:tickLblPos val="nextTo"/>
        <c:crossAx val="-81450227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Iespēja izmantot kopstrādes telpas un mentoru atbalstu</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69C-448B-94D5-C55178A65706}"/>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69C-448B-94D5-C55178A65706}"/>
              </c:ext>
            </c:extLst>
          </c:dPt>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2"/>
                      <c:h val="7.066624602315788E-2"/>
                    </c:manualLayout>
                  </c15:layout>
                  <c15:dlblFieldTable/>
                  <c15:showDataLabelsRange val="0"/>
                </c:ext>
                <c:ext xmlns:c16="http://schemas.microsoft.com/office/drawing/2014/chart" uri="{C3380CC4-5D6E-409C-BE32-E72D297353CC}">
                  <c16:uniqueId val="{00000002-FBD0-4D9D-9FB0-28B82E48EF33}"/>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5420168067226889"/>
                      <c:h val="7.066624602315788E-2"/>
                    </c:manualLayout>
                  </c15:layout>
                  <c15:dlblFieldTable/>
                  <c15:showDataLabelsRange val="0"/>
                </c:ext>
                <c:ext xmlns:c16="http://schemas.microsoft.com/office/drawing/2014/chart" uri="{C3380CC4-5D6E-409C-BE32-E72D297353CC}">
                  <c16:uniqueId val="{00000003-FBD0-4D9D-9FB0-28B82E48EF33}"/>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50233426704015"/>
                      <c:h val="7.066624602315788E-2"/>
                    </c:manualLayout>
                  </c15:layout>
                  <c15:dlblFieldTable/>
                  <c15:showDataLabelsRange val="0"/>
                </c:ext>
                <c:ext xmlns:c16="http://schemas.microsoft.com/office/drawing/2014/chart" uri="{C3380CC4-5D6E-409C-BE32-E72D297353CC}">
                  <c16:uniqueId val="{00000004-FBD0-4D9D-9FB0-28B82E48EF3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27.470355731230001</c:v>
                </c:pt>
                <c:pt idx="2" formatCode="0.0">
                  <c:v>28.307692307690001</c:v>
                </c:pt>
                <c:pt idx="3" formatCode="0.0">
                  <c:v>2.9411764705880001</c:v>
                </c:pt>
                <c:pt idx="4" formatCode="0.0">
                  <c:v>31.292517006800001</c:v>
                </c:pt>
                <c:pt idx="6" formatCode="0.0">
                  <c:v>30.769230769229999</c:v>
                </c:pt>
                <c:pt idx="7" formatCode="0.0">
                  <c:v>23.51485148515</c:v>
                </c:pt>
                <c:pt idx="8" formatCode="0.0">
                  <c:v>24.096385542170001</c:v>
                </c:pt>
                <c:pt idx="9" formatCode="0.0">
                  <c:v>57.692307692310003</c:v>
                </c:pt>
                <c:pt idx="11" formatCode="0.0">
                  <c:v>46.551724137930002</c:v>
                </c:pt>
                <c:pt idx="12" formatCode="0.0">
                  <c:v>15.625</c:v>
                </c:pt>
                <c:pt idx="13" formatCode="0.0">
                  <c:v>17.613636363640001</c:v>
                </c:pt>
                <c:pt idx="14" formatCode="0.0">
                  <c:v>14.130434782609999</c:v>
                </c:pt>
                <c:pt idx="15" formatCode="0.0">
                  <c:v>42.307692307689997</c:v>
                </c:pt>
                <c:pt idx="17" formatCode="0.0">
                  <c:v>25.589622641510001</c:v>
                </c:pt>
                <c:pt idx="18" formatCode="0.0">
                  <c:v>35.135135135139997</c:v>
                </c:pt>
                <c:pt idx="19" formatCode="0.0">
                  <c:v>38.888888888890001</c:v>
                </c:pt>
                <c:pt idx="21" formatCode="0.0">
                  <c:v>27.912621359220001</c:v>
                </c:pt>
                <c:pt idx="22" formatCode="0.0">
                  <c:v>21.969696969699999</c:v>
                </c:pt>
                <c:pt idx="23" formatCode="0.0">
                  <c:v>25.30864197531</c:v>
                </c:pt>
                <c:pt idx="24" formatCode="0.0">
                  <c:v>35</c:v>
                </c:pt>
                <c:pt idx="25" formatCode="0.0">
                  <c:v>32.07547169811</c:v>
                </c:pt>
                <c:pt idx="26" formatCode="0.0">
                  <c:v>16.66666666667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4525664"/>
        <c:axId val="-814510432"/>
      </c:barChart>
      <c:catAx>
        <c:axId val="-814525664"/>
        <c:scaling>
          <c:orientation val="maxMin"/>
        </c:scaling>
        <c:delete val="1"/>
        <c:axPos val="l"/>
        <c:numFmt formatCode="General" sourceLinked="1"/>
        <c:majorTickMark val="out"/>
        <c:minorTickMark val="none"/>
        <c:tickLblPos val="none"/>
        <c:crossAx val="-814510432"/>
        <c:crosses val="autoZero"/>
        <c:auto val="1"/>
        <c:lblAlgn val="ctr"/>
        <c:lblOffset val="0"/>
        <c:noMultiLvlLbl val="0"/>
      </c:catAx>
      <c:valAx>
        <c:axId val="-81451043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452566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1"/>
          <c:order val="1"/>
          <c:tx>
            <c:strRef>
              <c:f>Sheet1!$C$1</c:f>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161-4DEF-9873-18D71FD24DD7}"/>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161-4DEF-9873-18D71FD24DD7}"/>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161-4DEF-9873-18D71FD24DD7}"/>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9161-4DEF-9873-18D71FD24DD7}"/>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9161-4DEF-9873-18D71FD24DD7}"/>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9161-4DEF-9873-18D71FD24DD7}"/>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9161-4DEF-9873-18D71FD24DD7}"/>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9161-4DEF-9873-18D71FD24DD7}"/>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9161-4DEF-9873-18D71FD24DD7}"/>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9161-4DEF-9873-18D71FD24D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9161-4DEF-9873-18D71FD24DD7}"/>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9161-4DEF-9873-18D71FD24DD7}"/>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9161-4DEF-9873-18D71FD24DD7}"/>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9161-4DEF-9873-18D71FD24DD7}"/>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7.11756393783219E-2"/>
          <c:y val="2.0961744385185423E-2"/>
          <c:w val="8.4598132001241666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9152704771975"/>
          <c:y val="6.7075082085701537E-2"/>
          <c:w val="0.64398604258265946"/>
          <c:h val="0.92580534818058657"/>
        </c:manualLayout>
      </c:layout>
      <c:barChart>
        <c:barDir val="bar"/>
        <c:grouping val="stacked"/>
        <c:varyColors val="0"/>
        <c:ser>
          <c:idx val="0"/>
          <c:order val="0"/>
          <c:tx>
            <c:strRef>
              <c:f>Sheet1!$B$1</c:f>
              <c:strCache>
                <c:ptCount val="1"/>
                <c:pt idx="0">
                  <c:v>Ļoti svarīgi</c:v>
                </c:pt>
              </c:strCache>
            </c:strRef>
          </c:tx>
          <c:spPr>
            <a:solidFill>
              <a:srgbClr val="0A515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B72-4458-9D54-A300DE3E6A3E}"/>
                </c:ext>
              </c:extLst>
            </c:dLbl>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AB72-4458-9D54-A300DE3E6A3E}"/>
                </c:ext>
              </c:extLst>
            </c:dLbl>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AB72-4458-9D54-A300DE3E6A3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27.470355731230001</c:v>
                </c:pt>
                <c:pt idx="2" formatCode="0">
                  <c:v>26.461538461540002</c:v>
                </c:pt>
                <c:pt idx="3" formatCode="0">
                  <c:v>23.529411764710002</c:v>
                </c:pt>
                <c:pt idx="4" formatCode="0">
                  <c:v>30.61224489796</c:v>
                </c:pt>
                <c:pt idx="6" formatCode="0">
                  <c:v>33.173076923080004</c:v>
                </c:pt>
                <c:pt idx="7" formatCode="0">
                  <c:v>23.26732673267</c:v>
                </c:pt>
                <c:pt idx="8" formatCode="0">
                  <c:v>25.301204819279999</c:v>
                </c:pt>
                <c:pt idx="9" formatCode="0">
                  <c:v>15.38461538462</c:v>
                </c:pt>
                <c:pt idx="11" formatCode="0">
                  <c:v>32.183908045979997</c:v>
                </c:pt>
                <c:pt idx="12" formatCode="0">
                  <c:v>32.291666666669997</c:v>
                </c:pt>
                <c:pt idx="13" formatCode="0">
                  <c:v>25</c:v>
                </c:pt>
                <c:pt idx="14" formatCode="0">
                  <c:v>29.347826086960001</c:v>
                </c:pt>
                <c:pt idx="15" formatCode="0">
                  <c:v>25.274725274729999</c:v>
                </c:pt>
                <c:pt idx="17" formatCode="0">
                  <c:v>29.009433962260001</c:v>
                </c:pt>
                <c:pt idx="18" formatCode="0">
                  <c:v>10.810810810810001</c:v>
                </c:pt>
                <c:pt idx="19" formatCode="0">
                  <c:v>26.66666666667</c:v>
                </c:pt>
                <c:pt idx="21" formatCode="0">
                  <c:v>32.038834951459997</c:v>
                </c:pt>
                <c:pt idx="22" formatCode="0">
                  <c:v>21.21212121212</c:v>
                </c:pt>
                <c:pt idx="23" formatCode="0">
                  <c:v>29.629629629629999</c:v>
                </c:pt>
                <c:pt idx="24" formatCode="0">
                  <c:v>28.571428571430001</c:v>
                </c:pt>
                <c:pt idx="25" formatCode="0">
                  <c:v>24.52830188679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DDB-4531-8328-B9E837941D88}"/>
            </c:ext>
          </c:extLst>
        </c:ser>
        <c:ser>
          <c:idx val="1"/>
          <c:order val="1"/>
          <c:tx>
            <c:strRef>
              <c:f>Sheet1!$C$1</c:f>
              <c:strCache>
                <c:ptCount val="1"/>
                <c:pt idx="0">
                  <c:v>Drīzāk svarīgi</c:v>
                </c:pt>
              </c:strCache>
            </c:strRef>
          </c:tx>
          <c:spPr>
            <a:solidFill>
              <a:schemeClr val="accent2"/>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AB72-4458-9D54-A300DE3E6A3E}"/>
                </c:ext>
              </c:extLst>
            </c:dLbl>
            <c:dLbl>
              <c:idx val="1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AB72-4458-9D54-A300DE3E6A3E}"/>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AB72-4458-9D54-A300DE3E6A3E}"/>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AB72-4458-9D54-A300DE3E6A3E}"/>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AB72-4458-9D54-A300DE3E6A3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32.01581027668</c:v>
                </c:pt>
                <c:pt idx="2" formatCode="0">
                  <c:v>34.153846153849997</c:v>
                </c:pt>
                <c:pt idx="3" formatCode="0">
                  <c:v>26.470588235289998</c:v>
                </c:pt>
                <c:pt idx="4" formatCode="0">
                  <c:v>28.571428571430001</c:v>
                </c:pt>
                <c:pt idx="6" formatCode="0">
                  <c:v>26.92307692308</c:v>
                </c:pt>
                <c:pt idx="7" formatCode="0">
                  <c:v>35.643564356440002</c:v>
                </c:pt>
                <c:pt idx="8" formatCode="0">
                  <c:v>33.734939759040003</c:v>
                </c:pt>
                <c:pt idx="9" formatCode="0">
                  <c:v>46.153846153849997</c:v>
                </c:pt>
                <c:pt idx="11" formatCode="0">
                  <c:v>35.632183908050003</c:v>
                </c:pt>
                <c:pt idx="12" formatCode="0">
                  <c:v>19.79166666667</c:v>
                </c:pt>
                <c:pt idx="13" formatCode="0">
                  <c:v>34.090909090910003</c:v>
                </c:pt>
                <c:pt idx="14" formatCode="0">
                  <c:v>33.695652173909998</c:v>
                </c:pt>
                <c:pt idx="15" formatCode="0">
                  <c:v>34.065934065930001</c:v>
                </c:pt>
                <c:pt idx="17" formatCode="0">
                  <c:v>30.188679245279999</c:v>
                </c:pt>
                <c:pt idx="18" formatCode="0">
                  <c:v>32.432432432429998</c:v>
                </c:pt>
                <c:pt idx="19" formatCode="0">
                  <c:v>48.888888888890001</c:v>
                </c:pt>
                <c:pt idx="21" formatCode="0">
                  <c:v>28.15533980583</c:v>
                </c:pt>
                <c:pt idx="22" formatCode="0">
                  <c:v>25.75757575758</c:v>
                </c:pt>
                <c:pt idx="23" formatCode="0">
                  <c:v>27.16049382716</c:v>
                </c:pt>
                <c:pt idx="24" formatCode="0">
                  <c:v>40</c:v>
                </c:pt>
                <c:pt idx="25" formatCode="0">
                  <c:v>37.735849056600003</c:v>
                </c:pt>
                <c:pt idx="26" formatCode="0">
                  <c:v>56.666666666669997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DDB-4531-8328-B9E837941D88}"/>
            </c:ext>
          </c:extLst>
        </c:ser>
        <c:ser>
          <c:idx val="2"/>
          <c:order val="2"/>
          <c:tx>
            <c:strRef>
              <c:f>Sheet1!$D$1</c:f>
              <c:strCache>
                <c:ptCount val="1"/>
                <c:pt idx="0">
                  <c:v>Drīzāk nesvarīgi</c:v>
                </c:pt>
              </c:strCache>
            </c:strRef>
          </c:tx>
          <c:spPr>
            <a:solidFill>
              <a:srgbClr val="F1AA99"/>
            </a:solidFill>
            <a:ln>
              <a:noFill/>
            </a:ln>
            <a:effectLst/>
          </c:spPr>
          <c:invertIfNegative val="0"/>
          <c:dLbls>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AB72-4458-9D54-A300DE3E6A3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18.97233201581</c:v>
                </c:pt>
                <c:pt idx="2" formatCode="0">
                  <c:v>18.153846153850001</c:v>
                </c:pt>
                <c:pt idx="3" formatCode="0">
                  <c:v>26.470588235289998</c:v>
                </c:pt>
                <c:pt idx="4" formatCode="0">
                  <c:v>19.04761904762</c:v>
                </c:pt>
                <c:pt idx="6" formatCode="0">
                  <c:v>19.711538461540002</c:v>
                </c:pt>
                <c:pt idx="7" formatCode="0">
                  <c:v>17.821782178220001</c:v>
                </c:pt>
                <c:pt idx="8" formatCode="0">
                  <c:v>18.072289156629999</c:v>
                </c:pt>
                <c:pt idx="9" formatCode="0">
                  <c:v>30.769230769229999</c:v>
                </c:pt>
                <c:pt idx="11" formatCode="0">
                  <c:v>18.390804597700001</c:v>
                </c:pt>
                <c:pt idx="12" formatCode="0">
                  <c:v>21.875</c:v>
                </c:pt>
                <c:pt idx="13" formatCode="0">
                  <c:v>18.181818181819999</c:v>
                </c:pt>
                <c:pt idx="14" formatCode="0">
                  <c:v>18.478260869570001</c:v>
                </c:pt>
                <c:pt idx="15" formatCode="0">
                  <c:v>19.780219780220001</c:v>
                </c:pt>
                <c:pt idx="17" formatCode="0">
                  <c:v>17.688679245279999</c:v>
                </c:pt>
                <c:pt idx="18" formatCode="0">
                  <c:v>40.54054054054</c:v>
                </c:pt>
                <c:pt idx="19" formatCode="0">
                  <c:v>13.33333333333</c:v>
                </c:pt>
                <c:pt idx="21" formatCode="0">
                  <c:v>17.475728155340001</c:v>
                </c:pt>
                <c:pt idx="22" formatCode="0">
                  <c:v>19.696969696970001</c:v>
                </c:pt>
                <c:pt idx="23" formatCode="0">
                  <c:v>19.753086419750002</c:v>
                </c:pt>
                <c:pt idx="24" formatCode="0">
                  <c:v>18.571428571430001</c:v>
                </c:pt>
                <c:pt idx="25" formatCode="0">
                  <c:v>22.64150943396</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ADDB-4531-8328-B9E837941D88}"/>
            </c:ext>
          </c:extLst>
        </c:ser>
        <c:ser>
          <c:idx val="3"/>
          <c:order val="3"/>
          <c:tx>
            <c:strRef>
              <c:f>Sheet1!$E$1</c:f>
              <c:strCache>
                <c:ptCount val="1"/>
                <c:pt idx="0">
                  <c:v>Pilnīgi nesvarīgi</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14.624505928850001</c:v>
                </c:pt>
                <c:pt idx="2" formatCode="0">
                  <c:v>13.846153846149999</c:v>
                </c:pt>
                <c:pt idx="3" formatCode="0">
                  <c:v>17.647058823529999</c:v>
                </c:pt>
                <c:pt idx="4" formatCode="0">
                  <c:v>15.6462585034</c:v>
                </c:pt>
                <c:pt idx="6" formatCode="0">
                  <c:v>13.46153846154</c:v>
                </c:pt>
                <c:pt idx="7" formatCode="0">
                  <c:v>16.336633663370002</c:v>
                </c:pt>
                <c:pt idx="8" formatCode="0">
                  <c:v>15.66265060241</c:v>
                </c:pt>
                <c:pt idx="9" formatCode="0">
                  <c:v>0</c:v>
                </c:pt>
                <c:pt idx="11" formatCode="0">
                  <c:v>9.1954022988510005</c:v>
                </c:pt>
                <c:pt idx="12" formatCode="0">
                  <c:v>17.70833333333</c:v>
                </c:pt>
                <c:pt idx="13" formatCode="0">
                  <c:v>19.318181818180001</c:v>
                </c:pt>
                <c:pt idx="14" formatCode="0">
                  <c:v>13.04347826087</c:v>
                </c:pt>
                <c:pt idx="15" formatCode="0">
                  <c:v>15.38461538462</c:v>
                </c:pt>
                <c:pt idx="17" formatCode="0">
                  <c:v>15.09433962264</c:v>
                </c:pt>
                <c:pt idx="18" formatCode="0">
                  <c:v>13.51351351351</c:v>
                </c:pt>
                <c:pt idx="19" formatCode="0">
                  <c:v>11.11111111111</c:v>
                </c:pt>
                <c:pt idx="21" formatCode="0">
                  <c:v>16.504854368930001</c:v>
                </c:pt>
                <c:pt idx="22" formatCode="0">
                  <c:v>19.696969696970001</c:v>
                </c:pt>
                <c:pt idx="23" formatCode="0">
                  <c:v>17.283950617279999</c:v>
                </c:pt>
                <c:pt idx="24" formatCode="0">
                  <c:v>8.5714285714289993</c:v>
                </c:pt>
                <c:pt idx="25" formatCode="0">
                  <c:v>11.32075471698</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ADDB-4531-8328-B9E837941D88}"/>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AB72-4458-9D54-A300DE3E6A3E}"/>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AB72-4458-9D54-A300DE3E6A3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6.9169960474309997</c:v>
                </c:pt>
                <c:pt idx="2" formatCode="0">
                  <c:v>7.3846153846149996</c:v>
                </c:pt>
                <c:pt idx="3" formatCode="0">
                  <c:v>5.8823529411760003</c:v>
                </c:pt>
                <c:pt idx="4" formatCode="0">
                  <c:v>6.1224489795919999</c:v>
                </c:pt>
                <c:pt idx="6" formatCode="0">
                  <c:v>6.7307692307689999</c:v>
                </c:pt>
                <c:pt idx="7" formatCode="0">
                  <c:v>6.9306930693069999</c:v>
                </c:pt>
                <c:pt idx="8" formatCode="0">
                  <c:v>7.2289156626509996</c:v>
                </c:pt>
                <c:pt idx="9" formatCode="0">
                  <c:v>7.6923076923079998</c:v>
                </c:pt>
                <c:pt idx="11" formatCode="0">
                  <c:v>4.5977011494250002</c:v>
                </c:pt>
                <c:pt idx="12" formatCode="0">
                  <c:v>8.333333333333</c:v>
                </c:pt>
                <c:pt idx="13" formatCode="0">
                  <c:v>3.4090909090910002</c:v>
                </c:pt>
                <c:pt idx="14" formatCode="0">
                  <c:v>5.4347826086959996</c:v>
                </c:pt>
                <c:pt idx="15" formatCode="0">
                  <c:v>5.4945054945049998</c:v>
                </c:pt>
                <c:pt idx="17" formatCode="0">
                  <c:v>8.0188679245279992</c:v>
                </c:pt>
                <c:pt idx="18" formatCode="0">
                  <c:v>2.7027027027030002</c:v>
                </c:pt>
                <c:pt idx="19" formatCode="0">
                  <c:v>0</c:v>
                </c:pt>
                <c:pt idx="21" formatCode="0">
                  <c:v>5.8252427184469999</c:v>
                </c:pt>
                <c:pt idx="22" formatCode="0">
                  <c:v>13.63636363636</c:v>
                </c:pt>
                <c:pt idx="23" formatCode="0">
                  <c:v>6.1728395061730001</c:v>
                </c:pt>
                <c:pt idx="24" formatCode="0">
                  <c:v>4.2857142857139996</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ADDB-4531-8328-B9E837941D88}"/>
            </c:ext>
          </c:extLst>
        </c:ser>
        <c:dLbls>
          <c:showLegendKey val="0"/>
          <c:showVal val="1"/>
          <c:showCatName val="0"/>
          <c:showSerName val="0"/>
          <c:showPercent val="0"/>
          <c:showBubbleSize val="0"/>
        </c:dLbls>
        <c:gapWidth val="50"/>
        <c:overlap val="100"/>
        <c:axId val="-809586368"/>
        <c:axId val="-809584736"/>
      </c:barChart>
      <c:catAx>
        <c:axId val="-80958636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09584736"/>
        <c:crosses val="autoZero"/>
        <c:auto val="1"/>
        <c:lblAlgn val="ctr"/>
        <c:lblOffset val="100"/>
        <c:noMultiLvlLbl val="0"/>
      </c:catAx>
      <c:valAx>
        <c:axId val="-809584736"/>
        <c:scaling>
          <c:orientation val="minMax"/>
          <c:max val="100"/>
          <c:min val="0"/>
        </c:scaling>
        <c:delete val="1"/>
        <c:axPos val="t"/>
        <c:numFmt formatCode="General" sourceLinked="0"/>
        <c:majorTickMark val="out"/>
        <c:minorTickMark val="none"/>
        <c:tickLblPos val="nextTo"/>
        <c:crossAx val="-80958636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Sadarbības koordinācija ar ārvalstīs dzīvojošajiem Latvijas valstspiederīgajiem, lai veicinātu Latvijas ekonomikas attīstību (diaspora)</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DB3-43CC-B9A1-840DA266A2D9}"/>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DB3-43CC-B9A1-840DA266A2D9}"/>
              </c:ext>
            </c:extLst>
          </c:dPt>
          <c:dLbls>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1799113346125848"/>
                      <c:h val="7.066624602315788E-2"/>
                    </c:manualLayout>
                  </c15:layout>
                  <c15:dlblFieldTable/>
                  <c15:showDataLabelsRange val="0"/>
                </c:ext>
                <c:ext xmlns:c16="http://schemas.microsoft.com/office/drawing/2014/chart" uri="{C3380CC4-5D6E-409C-BE32-E72D297353CC}">
                  <c16:uniqueId val="{00000002-6D77-4B96-825D-C3EF11086835}"/>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19.367588932810001</c:v>
                </c:pt>
                <c:pt idx="2" formatCode="0.0">
                  <c:v>20.615384615380002</c:v>
                </c:pt>
                <c:pt idx="3" formatCode="0.0">
                  <c:v>5.8823529411760003</c:v>
                </c:pt>
                <c:pt idx="4" formatCode="0.0">
                  <c:v>19.72789115646</c:v>
                </c:pt>
                <c:pt idx="6" formatCode="0.0">
                  <c:v>23.317307692309999</c:v>
                </c:pt>
                <c:pt idx="7" formatCode="0.0">
                  <c:v>15.84158415842</c:v>
                </c:pt>
                <c:pt idx="8" formatCode="0.0">
                  <c:v>17.469879518070002</c:v>
                </c:pt>
                <c:pt idx="9" formatCode="0.0">
                  <c:v>23.07692307692</c:v>
                </c:pt>
                <c:pt idx="11" formatCode="0.0">
                  <c:v>31.609195402299999</c:v>
                </c:pt>
                <c:pt idx="12" formatCode="0.0">
                  <c:v>13.54166666667</c:v>
                </c:pt>
                <c:pt idx="13" formatCode="0.0">
                  <c:v>13.63636363636</c:v>
                </c:pt>
                <c:pt idx="14" formatCode="0.0">
                  <c:v>23.913043478260001</c:v>
                </c:pt>
                <c:pt idx="15" formatCode="0.0">
                  <c:v>17.032967032969999</c:v>
                </c:pt>
                <c:pt idx="17" formatCode="0.0">
                  <c:v>20.165094339620001</c:v>
                </c:pt>
                <c:pt idx="18" formatCode="0.0">
                  <c:v>-6.7567567567570004</c:v>
                </c:pt>
                <c:pt idx="19" formatCode="0.0">
                  <c:v>33.333333333330003</c:v>
                </c:pt>
                <c:pt idx="21" formatCode="0.0">
                  <c:v>20.873786407770002</c:v>
                </c:pt>
                <c:pt idx="22" formatCode="0.0">
                  <c:v>4.5454545454549997</c:v>
                </c:pt>
                <c:pt idx="23" formatCode="0.0">
                  <c:v>16.049382716050001</c:v>
                </c:pt>
                <c:pt idx="24" formatCode="0.0">
                  <c:v>30.71428571429</c:v>
                </c:pt>
                <c:pt idx="25" formatCode="0.0">
                  <c:v>20.754716981129999</c:v>
                </c:pt>
                <c:pt idx="26" formatCode="0.0">
                  <c:v>21.66666666667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09606496"/>
        <c:axId val="-809576576"/>
      </c:barChart>
      <c:catAx>
        <c:axId val="-809606496"/>
        <c:scaling>
          <c:orientation val="maxMin"/>
        </c:scaling>
        <c:delete val="1"/>
        <c:axPos val="l"/>
        <c:numFmt formatCode="General" sourceLinked="1"/>
        <c:majorTickMark val="out"/>
        <c:minorTickMark val="none"/>
        <c:tickLblPos val="none"/>
        <c:crossAx val="-809576576"/>
        <c:crosses val="autoZero"/>
        <c:auto val="1"/>
        <c:lblAlgn val="ctr"/>
        <c:lblOffset val="0"/>
        <c:noMultiLvlLbl val="0"/>
      </c:catAx>
      <c:valAx>
        <c:axId val="-809576576"/>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0960649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84056095002394"/>
          <c:y val="7.9083997016138302E-2"/>
          <c:w val="0.45802823829466144"/>
          <c:h val="0.91808395323210079"/>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Atbalsts kontaktu dibināšanā ar potenciālajiem iepircējiem un sadarbības partneriem*</c:v>
                </c:pt>
                <c:pt idx="1">
                  <c:v>06.-07.2025., n=506</c:v>
                </c:pt>
                <c:pt idx="2">
                  <c:v>02.-03.2024., n=502</c:v>
                </c:pt>
                <c:pt idx="3">
                  <c:v>11.-12.2022., n=504</c:v>
                </c:pt>
                <c:pt idx="4">
                  <c:v>09.-10.2021., n=504</c:v>
                </c:pt>
                <c:pt idx="5">
                  <c:v>Vispārējas konsultācijas par eksporta nosacījumiem konkrētā valstī</c:v>
                </c:pt>
                <c:pt idx="6">
                  <c:v>06.-07.2025., n=506</c:v>
                </c:pt>
                <c:pt idx="7">
                  <c:v>02.-03.2024., n=502</c:v>
                </c:pt>
                <c:pt idx="8">
                  <c:v>11.-12.2022., n=504</c:v>
                </c:pt>
                <c:pt idx="9">
                  <c:v>09.-10.2021., n=504</c:v>
                </c:pt>
                <c:pt idx="10">
                  <c:v>Informācijas sniegšana par dažāda veida tirdzniecības veicināšanas pasākumiem konkrētā valstī</c:v>
                </c:pt>
                <c:pt idx="11">
                  <c:v>06.-07.2025., n=506</c:v>
                </c:pt>
                <c:pt idx="12">
                  <c:v>02.-03.2024., n=502</c:v>
                </c:pt>
                <c:pt idx="13">
                  <c:v>11.-12.2022., n=504</c:v>
                </c:pt>
                <c:pt idx="14">
                  <c:v>09.-10.2021., n=504</c:v>
                </c:pt>
                <c:pt idx="15">
                  <c:v>Sadarbības veidošana inovāciju un tehnoloģiju jomā</c:v>
                </c:pt>
                <c:pt idx="16">
                  <c:v>06.-07.2025., n=506</c:v>
                </c:pt>
                <c:pt idx="17">
                  <c:v>02.-03.2024., n=502</c:v>
                </c:pt>
                <c:pt idx="18">
                  <c:v>Atbalsts potenciālo investoru uzrunāšanā</c:v>
                </c:pt>
                <c:pt idx="19">
                  <c:v>06.-07.2025., n=506</c:v>
                </c:pt>
                <c:pt idx="20">
                  <c:v>02.-03.2024., n=502</c:v>
                </c:pt>
                <c:pt idx="21">
                  <c:v>11.-12.2022., n=504</c:v>
                </c:pt>
                <c:pt idx="22">
                  <c:v>09.-10.2021., n=504</c:v>
                </c:pt>
              </c:strCache>
            </c:strRef>
          </c:cat>
          <c:val>
            <c:numRef>
              <c:f>Sheet1!$B$2:$B$24</c:f>
              <c:numCache>
                <c:formatCode>0</c:formatCode>
                <c:ptCount val="23"/>
                <c:pt idx="1">
                  <c:v>80.632411067193672</c:v>
                </c:pt>
                <c:pt idx="2">
                  <c:v>80.876494023904371</c:v>
                </c:pt>
                <c:pt idx="3">
                  <c:v>64.099999999999994</c:v>
                </c:pt>
                <c:pt idx="4">
                  <c:v>62.7</c:v>
                </c:pt>
                <c:pt idx="6">
                  <c:v>71.739130434782609</c:v>
                </c:pt>
                <c:pt idx="7">
                  <c:v>71.91235059760956</c:v>
                </c:pt>
                <c:pt idx="8">
                  <c:v>60.1</c:v>
                </c:pt>
                <c:pt idx="9">
                  <c:v>62.3</c:v>
                </c:pt>
                <c:pt idx="11">
                  <c:v>67.786561264822126</c:v>
                </c:pt>
                <c:pt idx="12">
                  <c:v>69.721115537848604</c:v>
                </c:pt>
                <c:pt idx="13">
                  <c:v>60.5</c:v>
                </c:pt>
                <c:pt idx="14">
                  <c:v>57.5</c:v>
                </c:pt>
                <c:pt idx="16">
                  <c:v>65.415019762845844</c:v>
                </c:pt>
                <c:pt idx="17">
                  <c:v>61.354581673306775</c:v>
                </c:pt>
                <c:pt idx="19">
                  <c:v>56.719367588932798</c:v>
                </c:pt>
                <c:pt idx="20">
                  <c:v>54.581673306772906</c:v>
                </c:pt>
                <c:pt idx="21">
                  <c:v>48.8</c:v>
                </c:pt>
                <c:pt idx="22">
                  <c:v>47.6</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Nebūtu noderīgs</c:v>
                </c:pt>
              </c:strCache>
            </c:strRef>
          </c:tx>
          <c:spPr>
            <a:solidFill>
              <a:srgbClr val="F1AA99"/>
            </a:solidFill>
            <a:ln>
              <a:noFill/>
            </a:ln>
          </c:spPr>
          <c:invertIfNegative val="0"/>
          <c:dLbls>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Atbalsts kontaktu dibināšanā ar potenciālajiem iepircējiem un sadarbības partneriem*</c:v>
                </c:pt>
                <c:pt idx="1">
                  <c:v>06.-07.2025., n=506</c:v>
                </c:pt>
                <c:pt idx="2">
                  <c:v>02.-03.2024., n=502</c:v>
                </c:pt>
                <c:pt idx="3">
                  <c:v>11.-12.2022., n=504</c:v>
                </c:pt>
                <c:pt idx="4">
                  <c:v>09.-10.2021., n=504</c:v>
                </c:pt>
                <c:pt idx="5">
                  <c:v>Vispārējas konsultācijas par eksporta nosacījumiem konkrētā valstī</c:v>
                </c:pt>
                <c:pt idx="6">
                  <c:v>06.-07.2025., n=506</c:v>
                </c:pt>
                <c:pt idx="7">
                  <c:v>02.-03.2024., n=502</c:v>
                </c:pt>
                <c:pt idx="8">
                  <c:v>11.-12.2022., n=504</c:v>
                </c:pt>
                <c:pt idx="9">
                  <c:v>09.-10.2021., n=504</c:v>
                </c:pt>
                <c:pt idx="10">
                  <c:v>Informācijas sniegšana par dažāda veida tirdzniecības veicināšanas pasākumiem konkrētā valstī</c:v>
                </c:pt>
                <c:pt idx="11">
                  <c:v>06.-07.2025., n=506</c:v>
                </c:pt>
                <c:pt idx="12">
                  <c:v>02.-03.2024., n=502</c:v>
                </c:pt>
                <c:pt idx="13">
                  <c:v>11.-12.2022., n=504</c:v>
                </c:pt>
                <c:pt idx="14">
                  <c:v>09.-10.2021., n=504</c:v>
                </c:pt>
                <c:pt idx="15">
                  <c:v>Sadarbības veidošana inovāciju un tehnoloģiju jomā</c:v>
                </c:pt>
                <c:pt idx="16">
                  <c:v>06.-07.2025., n=506</c:v>
                </c:pt>
                <c:pt idx="17">
                  <c:v>02.-03.2024., n=502</c:v>
                </c:pt>
                <c:pt idx="18">
                  <c:v>Atbalsts potenciālo investoru uzrunāšanā</c:v>
                </c:pt>
                <c:pt idx="19">
                  <c:v>06.-07.2025., n=506</c:v>
                </c:pt>
                <c:pt idx="20">
                  <c:v>02.-03.2024., n=502</c:v>
                </c:pt>
                <c:pt idx="21">
                  <c:v>11.-12.2022., n=504</c:v>
                </c:pt>
                <c:pt idx="22">
                  <c:v>09.-10.2021., n=504</c:v>
                </c:pt>
              </c:strCache>
            </c:strRef>
          </c:cat>
          <c:val>
            <c:numRef>
              <c:f>Sheet1!$C$2:$C$24</c:f>
              <c:numCache>
                <c:formatCode>0</c:formatCode>
                <c:ptCount val="23"/>
                <c:pt idx="1">
                  <c:v>18.379446640316203</c:v>
                </c:pt>
                <c:pt idx="2">
                  <c:v>17.3306772908367</c:v>
                </c:pt>
                <c:pt idx="3">
                  <c:v>34.9</c:v>
                </c:pt>
                <c:pt idx="4">
                  <c:v>33.1</c:v>
                </c:pt>
                <c:pt idx="6">
                  <c:v>27.07509881422925</c:v>
                </c:pt>
                <c:pt idx="7">
                  <c:v>27.290836653386453</c:v>
                </c:pt>
                <c:pt idx="8">
                  <c:v>38.299999999999997</c:v>
                </c:pt>
                <c:pt idx="9">
                  <c:v>32.700000000000003</c:v>
                </c:pt>
                <c:pt idx="11">
                  <c:v>30.237154150197625</c:v>
                </c:pt>
                <c:pt idx="12">
                  <c:v>28.884462151394423</c:v>
                </c:pt>
                <c:pt idx="13">
                  <c:v>37.1</c:v>
                </c:pt>
                <c:pt idx="14">
                  <c:v>37.1</c:v>
                </c:pt>
                <c:pt idx="16">
                  <c:v>32.806324110671937</c:v>
                </c:pt>
                <c:pt idx="17">
                  <c:v>36.055776892430281</c:v>
                </c:pt>
                <c:pt idx="19">
                  <c:v>41.106719367588937</c:v>
                </c:pt>
                <c:pt idx="20">
                  <c:v>42.031872509960159</c:v>
                </c:pt>
                <c:pt idx="21">
                  <c:v>48.6</c:v>
                </c:pt>
                <c:pt idx="22">
                  <c:v>48.6</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Grūti pateikt</c:v>
                </c:pt>
              </c:strCache>
            </c:strRef>
          </c:tx>
          <c:spPr>
            <a:solidFill>
              <a:schemeClr val="bg1">
                <a:lumMod val="75000"/>
              </a:schemeClr>
            </a:solidFill>
            <a:ln>
              <a:noFill/>
            </a:ln>
          </c:spPr>
          <c:invertIfNegative val="0"/>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Atbalsts kontaktu dibināšanā ar potenciālajiem iepircējiem un sadarbības partneriem*</c:v>
                </c:pt>
                <c:pt idx="1">
                  <c:v>06.-07.2025., n=506</c:v>
                </c:pt>
                <c:pt idx="2">
                  <c:v>02.-03.2024., n=502</c:v>
                </c:pt>
                <c:pt idx="3">
                  <c:v>11.-12.2022., n=504</c:v>
                </c:pt>
                <c:pt idx="4">
                  <c:v>09.-10.2021., n=504</c:v>
                </c:pt>
                <c:pt idx="5">
                  <c:v>Vispārējas konsultācijas par eksporta nosacījumiem konkrētā valstī</c:v>
                </c:pt>
                <c:pt idx="6">
                  <c:v>06.-07.2025., n=506</c:v>
                </c:pt>
                <c:pt idx="7">
                  <c:v>02.-03.2024., n=502</c:v>
                </c:pt>
                <c:pt idx="8">
                  <c:v>11.-12.2022., n=504</c:v>
                </c:pt>
                <c:pt idx="9">
                  <c:v>09.-10.2021., n=504</c:v>
                </c:pt>
                <c:pt idx="10">
                  <c:v>Informācijas sniegšana par dažāda veida tirdzniecības veicināšanas pasākumiem konkrētā valstī</c:v>
                </c:pt>
                <c:pt idx="11">
                  <c:v>06.-07.2025., n=506</c:v>
                </c:pt>
                <c:pt idx="12">
                  <c:v>02.-03.2024., n=502</c:v>
                </c:pt>
                <c:pt idx="13">
                  <c:v>11.-12.2022., n=504</c:v>
                </c:pt>
                <c:pt idx="14">
                  <c:v>09.-10.2021., n=504</c:v>
                </c:pt>
                <c:pt idx="15">
                  <c:v>Sadarbības veidošana inovāciju un tehnoloģiju jomā</c:v>
                </c:pt>
                <c:pt idx="16">
                  <c:v>06.-07.2025., n=506</c:v>
                </c:pt>
                <c:pt idx="17">
                  <c:v>02.-03.2024., n=502</c:v>
                </c:pt>
                <c:pt idx="18">
                  <c:v>Atbalsts potenciālo investoru uzrunāšanā</c:v>
                </c:pt>
                <c:pt idx="19">
                  <c:v>06.-07.2025., n=506</c:v>
                </c:pt>
                <c:pt idx="20">
                  <c:v>02.-03.2024., n=502</c:v>
                </c:pt>
                <c:pt idx="21">
                  <c:v>11.-12.2022., n=504</c:v>
                </c:pt>
                <c:pt idx="22">
                  <c:v>09.-10.2021., n=504</c:v>
                </c:pt>
              </c:strCache>
            </c:strRef>
          </c:cat>
          <c:val>
            <c:numRef>
              <c:f>Sheet1!$D$2:$D$24</c:f>
              <c:numCache>
                <c:formatCode>0</c:formatCode>
                <c:ptCount val="23"/>
                <c:pt idx="1">
                  <c:v>0.98814229249011865</c:v>
                </c:pt>
                <c:pt idx="2">
                  <c:v>1.7928286852589643</c:v>
                </c:pt>
                <c:pt idx="3">
                  <c:v>1</c:v>
                </c:pt>
                <c:pt idx="4">
                  <c:v>4.2</c:v>
                </c:pt>
                <c:pt idx="6">
                  <c:v>1.1857707509881421</c:v>
                </c:pt>
                <c:pt idx="7">
                  <c:v>0.79681274900398402</c:v>
                </c:pt>
                <c:pt idx="8">
                  <c:v>1.6</c:v>
                </c:pt>
                <c:pt idx="9">
                  <c:v>5</c:v>
                </c:pt>
                <c:pt idx="11">
                  <c:v>1.9762845849802373</c:v>
                </c:pt>
                <c:pt idx="12">
                  <c:v>1.394422310756972</c:v>
                </c:pt>
                <c:pt idx="13">
                  <c:v>2.4</c:v>
                </c:pt>
                <c:pt idx="14">
                  <c:v>5.4</c:v>
                </c:pt>
                <c:pt idx="16">
                  <c:v>1.7786561264822136</c:v>
                </c:pt>
                <c:pt idx="17">
                  <c:v>2.5896414342629481</c:v>
                </c:pt>
                <c:pt idx="19">
                  <c:v>2.1739130434782608</c:v>
                </c:pt>
                <c:pt idx="20">
                  <c:v>3.3864541832669319</c:v>
                </c:pt>
                <c:pt idx="21">
                  <c:v>2.6</c:v>
                </c:pt>
                <c:pt idx="22">
                  <c:v>3.8</c:v>
                </c:pt>
              </c:numCache>
            </c:numRef>
          </c:val>
          <c:extLst>
            <c:ext xmlns:c16="http://schemas.microsoft.com/office/drawing/2014/chart" uri="{C3380CC4-5D6E-409C-BE32-E72D297353CC}">
              <c16:uniqueId val="{00000002-B388-446C-87EF-F1EB6D04FF9B}"/>
            </c:ext>
          </c:extLst>
        </c:ser>
        <c:dLbls>
          <c:showLegendKey val="0"/>
          <c:showVal val="0"/>
          <c:showCatName val="0"/>
          <c:showSerName val="0"/>
          <c:showPercent val="0"/>
          <c:showBubbleSize val="0"/>
        </c:dLbls>
        <c:gapWidth val="10"/>
        <c:overlap val="100"/>
        <c:axId val="-809583648"/>
        <c:axId val="-809602688"/>
      </c:barChart>
      <c:catAx>
        <c:axId val="-80958364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100">
                <a:solidFill>
                  <a:schemeClr val="tx1"/>
                </a:solidFill>
              </a:defRPr>
            </a:pPr>
            <a:endParaRPr lang="en-US"/>
          </a:p>
        </c:txPr>
        <c:crossAx val="-809602688"/>
        <c:crosses val="autoZero"/>
        <c:auto val="1"/>
        <c:lblAlgn val="ctr"/>
        <c:lblOffset val="100"/>
        <c:noMultiLvlLbl val="0"/>
      </c:catAx>
      <c:valAx>
        <c:axId val="-809602688"/>
        <c:scaling>
          <c:orientation val="minMax"/>
          <c:max val="100"/>
          <c:min val="0"/>
        </c:scaling>
        <c:delete val="1"/>
        <c:axPos val="t"/>
        <c:numFmt formatCode="0\%" sourceLinked="0"/>
        <c:majorTickMark val="out"/>
        <c:minorTickMark val="none"/>
        <c:tickLblPos val="high"/>
        <c:crossAx val="-809583648"/>
        <c:crosses val="autoZero"/>
        <c:crossBetween val="between"/>
      </c:valAx>
    </c:plotArea>
    <c:legend>
      <c:legendPos val="t"/>
      <c:layout>
        <c:manualLayout>
          <c:xMode val="edge"/>
          <c:yMode val="edge"/>
          <c:x val="0.52267370068917463"/>
          <c:y val="3.6622073783877898E-2"/>
          <c:w val="0.47732625793122208"/>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62952704034524"/>
          <c:y val="6.7075082085701537E-2"/>
          <c:w val="0.62508646893446618"/>
          <c:h val="0.92580534818058657"/>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Sheet1!$B$2:$B$34</c:f>
              <c:numCache>
                <c:formatCode>General</c:formatCode>
                <c:ptCount val="33"/>
                <c:pt idx="0" formatCode="0">
                  <c:v>80.632411067190006</c:v>
                </c:pt>
                <c:pt idx="2" formatCode="0">
                  <c:v>80.923076923080004</c:v>
                </c:pt>
                <c:pt idx="3" formatCode="0">
                  <c:v>79.411764705880003</c:v>
                </c:pt>
                <c:pt idx="4" formatCode="0">
                  <c:v>80.272108843539996</c:v>
                </c:pt>
                <c:pt idx="6" formatCode="0">
                  <c:v>80.952380952379997</c:v>
                </c:pt>
                <c:pt idx="7" formatCode="0">
                  <c:v>78.873239436619997</c:v>
                </c:pt>
                <c:pt idx="8" formatCode="0">
                  <c:v>70</c:v>
                </c:pt>
                <c:pt idx="9" formatCode="0">
                  <c:v>86.956521739129997</c:v>
                </c:pt>
                <c:pt idx="10" formatCode="0">
                  <c:v>89.189189189190003</c:v>
                </c:pt>
                <c:pt idx="11" formatCode="0">
                  <c:v>78.947368421050001</c:v>
                </c:pt>
                <c:pt idx="12" formatCode="0">
                  <c:v>84.210526315790005</c:v>
                </c:pt>
                <c:pt idx="13" formatCode="0">
                  <c:v>77.941176470589994</c:v>
                </c:pt>
                <c:pt idx="14" formatCode="0">
                  <c:v>81.045751633989994</c:v>
                </c:pt>
                <c:pt idx="15" formatCode="0">
                  <c:v>85.71428571429</c:v>
                </c:pt>
                <c:pt idx="16" formatCode="0">
                  <c:v>82.051282051279998</c:v>
                </c:pt>
                <c:pt idx="17" formatCode="0">
                  <c:v>75</c:v>
                </c:pt>
                <c:pt idx="18" formatCode="0">
                  <c:v>83.333333333330003</c:v>
                </c:pt>
                <c:pt idx="19" formatCode="0">
                  <c:v>80</c:v>
                </c:pt>
                <c:pt idx="20" formatCode="0">
                  <c:v>75</c:v>
                </c:pt>
                <c:pt idx="21" formatCode="0">
                  <c:v>81.927710843369994</c:v>
                </c:pt>
                <c:pt idx="22" formatCode="0">
                  <c:v>81.818181818179994</c:v>
                </c:pt>
                <c:pt idx="23" formatCode="0">
                  <c:v>87.272727272729995</c:v>
                </c:pt>
                <c:pt idx="24" formatCode="0">
                  <c:v>85.294117647060006</c:v>
                </c:pt>
                <c:pt idx="25" formatCode="0">
                  <c:v>82.352941176469997</c:v>
                </c:pt>
                <c:pt idx="26" formatCode="0">
                  <c:v>82.222222222219997</c:v>
                </c:pt>
                <c:pt idx="27" formatCode="0">
                  <c:v>79.487179487180001</c:v>
                </c:pt>
                <c:pt idx="28" formatCode="0">
                  <c:v>84.210526315790005</c:v>
                </c:pt>
                <c:pt idx="29" formatCode="0">
                  <c:v>76.923076923080004</c:v>
                </c:pt>
                <c:pt idx="30" formatCode="0">
                  <c:v>78.947368421050001</c:v>
                </c:pt>
                <c:pt idx="31" formatCode="0">
                  <c:v>81.355932203389997</c:v>
                </c:pt>
                <c:pt idx="32" formatCode="0">
                  <c:v>85.245901639340005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9FA-42BD-8384-099E0FC2BB69}"/>
            </c:ext>
          </c:extLst>
        </c:ser>
        <c:ser>
          <c:idx val="1"/>
          <c:order val="1"/>
          <c:tx>
            <c:strRef>
              <c:f>Sheet1!$C$1</c:f>
              <c:strCache>
                <c:ptCount val="1"/>
                <c:pt idx="0">
                  <c:v>Nebūtu noderīgs</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Sheet1!$C$2:$C$34</c:f>
              <c:numCache>
                <c:formatCode>General</c:formatCode>
                <c:ptCount val="33"/>
                <c:pt idx="0" formatCode="0">
                  <c:v>18.379446640320001</c:v>
                </c:pt>
                <c:pt idx="2" formatCode="0">
                  <c:v>18.153846153850001</c:v>
                </c:pt>
                <c:pt idx="3" formatCode="0">
                  <c:v>20.58823529412</c:v>
                </c:pt>
                <c:pt idx="4" formatCode="0">
                  <c:v>18.367346938779999</c:v>
                </c:pt>
                <c:pt idx="6" formatCode="0">
                  <c:v>17.460317460319999</c:v>
                </c:pt>
                <c:pt idx="7" formatCode="0">
                  <c:v>21.12676056338</c:v>
                </c:pt>
                <c:pt idx="8" formatCode="0">
                  <c:v>30</c:v>
                </c:pt>
                <c:pt idx="9" formatCode="0">
                  <c:v>13.04347826087</c:v>
                </c:pt>
                <c:pt idx="10" formatCode="0">
                  <c:v>10.810810810810001</c:v>
                </c:pt>
                <c:pt idx="11" formatCode="0">
                  <c:v>21.052631578949999</c:v>
                </c:pt>
                <c:pt idx="12" formatCode="0">
                  <c:v>15.78947368421</c:v>
                </c:pt>
                <c:pt idx="13" formatCode="0">
                  <c:v>22.058823529409999</c:v>
                </c:pt>
                <c:pt idx="14" formatCode="0">
                  <c:v>17.647058823529999</c:v>
                </c:pt>
                <c:pt idx="15" formatCode="0">
                  <c:v>14.28571428571</c:v>
                </c:pt>
                <c:pt idx="16" formatCode="0">
                  <c:v>17.948717948719999</c:v>
                </c:pt>
                <c:pt idx="17" formatCode="0">
                  <c:v>25</c:v>
                </c:pt>
                <c:pt idx="18" formatCode="0">
                  <c:v>16.66666666667</c:v>
                </c:pt>
                <c:pt idx="19" formatCode="0">
                  <c:v>10</c:v>
                </c:pt>
                <c:pt idx="20" formatCode="0">
                  <c:v>25</c:v>
                </c:pt>
                <c:pt idx="21" formatCode="0">
                  <c:v>15.66265060241</c:v>
                </c:pt>
                <c:pt idx="22" formatCode="0">
                  <c:v>18.181818181819999</c:v>
                </c:pt>
                <c:pt idx="23" formatCode="0">
                  <c:v>12.72727272727</c:v>
                </c:pt>
                <c:pt idx="24" formatCode="0">
                  <c:v>14.70588235294</c:v>
                </c:pt>
                <c:pt idx="25" formatCode="0">
                  <c:v>13.23529411765</c:v>
                </c:pt>
                <c:pt idx="26" formatCode="0">
                  <c:v>16.66666666667</c:v>
                </c:pt>
                <c:pt idx="27" formatCode="0">
                  <c:v>17.948717948719999</c:v>
                </c:pt>
                <c:pt idx="28" formatCode="0">
                  <c:v>15.78947368421</c:v>
                </c:pt>
                <c:pt idx="29" formatCode="0">
                  <c:v>23.07692307692</c:v>
                </c:pt>
                <c:pt idx="30" formatCode="0">
                  <c:v>15.78947368421</c:v>
                </c:pt>
                <c:pt idx="31" formatCode="0">
                  <c:v>18.644067796609999</c:v>
                </c:pt>
                <c:pt idx="32" formatCode="0">
                  <c:v>14.75409836066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69FA-42BD-8384-099E0FC2BB69}"/>
            </c:ext>
          </c:extLst>
        </c:ser>
        <c:ser>
          <c:idx val="2"/>
          <c:order val="2"/>
          <c:tx>
            <c:strRef>
              <c:f>Sheet1!$D$1</c:f>
              <c:strCache>
                <c:ptCount val="1"/>
                <c:pt idx="0">
                  <c:v>Grūti pateikt </c:v>
                </c:pt>
              </c:strCache>
            </c:strRef>
          </c:tx>
          <c:spPr>
            <a:solidFill>
              <a:schemeClr val="bg1">
                <a:lumMod val="75000"/>
              </a:schemeClr>
            </a:solidFill>
            <a:ln>
              <a:noFill/>
            </a:ln>
            <a:effectLst/>
          </c:spPr>
          <c:invertIfNegative val="0"/>
          <c:dLbls>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7DCE-45F0-8779-28B93908E445}"/>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7DCE-45F0-8779-28B93908E445}"/>
                </c:ext>
              </c:extLst>
            </c:dLbl>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7DCE-45F0-8779-28B93908E44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Sheet1!$D$2:$D$34</c:f>
              <c:numCache>
                <c:formatCode>General</c:formatCode>
                <c:ptCount val="33"/>
                <c:pt idx="0" formatCode="0">
                  <c:v>0.98814229249009999</c:v>
                </c:pt>
                <c:pt idx="2" formatCode="0">
                  <c:v>0.92307692307690004</c:v>
                </c:pt>
                <c:pt idx="3" formatCode="0">
                  <c:v>0</c:v>
                </c:pt>
                <c:pt idx="4" formatCode="0">
                  <c:v>1.360544217687</c:v>
                </c:pt>
                <c:pt idx="6" formatCode="0">
                  <c:v>1.587301587302</c:v>
                </c:pt>
                <c:pt idx="7" formatCode="0">
                  <c:v>0</c:v>
                </c:pt>
                <c:pt idx="8" formatCode="0">
                  <c:v>0</c:v>
                </c:pt>
                <c:pt idx="9" formatCode="0">
                  <c:v>0</c:v>
                </c:pt>
                <c:pt idx="10" formatCode="0">
                  <c:v>0</c:v>
                </c:pt>
                <c:pt idx="11" formatCode="0">
                  <c:v>0</c:v>
                </c:pt>
                <c:pt idx="12" formatCode="0">
                  <c:v>0</c:v>
                </c:pt>
                <c:pt idx="13" formatCode="0">
                  <c:v>0</c:v>
                </c:pt>
                <c:pt idx="14" formatCode="0">
                  <c:v>1.3071895424840001</c:v>
                </c:pt>
                <c:pt idx="15" formatCode="0">
                  <c:v>0</c:v>
                </c:pt>
                <c:pt idx="16" formatCode="0">
                  <c:v>0</c:v>
                </c:pt>
                <c:pt idx="17" formatCode="0">
                  <c:v>0</c:v>
                </c:pt>
                <c:pt idx="18" formatCode="0">
                  <c:v>0</c:v>
                </c:pt>
                <c:pt idx="19" formatCode="0">
                  <c:v>10</c:v>
                </c:pt>
                <c:pt idx="20" formatCode="0">
                  <c:v>0</c:v>
                </c:pt>
                <c:pt idx="21" formatCode="0">
                  <c:v>2.409638554217</c:v>
                </c:pt>
                <c:pt idx="22" formatCode="0">
                  <c:v>0</c:v>
                </c:pt>
                <c:pt idx="23" formatCode="0">
                  <c:v>0</c:v>
                </c:pt>
                <c:pt idx="24" formatCode="0">
                  <c:v>0</c:v>
                </c:pt>
                <c:pt idx="25" formatCode="0">
                  <c:v>4.4117647058819998</c:v>
                </c:pt>
                <c:pt idx="26" formatCode="0">
                  <c:v>1.1111111111109999</c:v>
                </c:pt>
                <c:pt idx="27" formatCode="0">
                  <c:v>2.564102564103</c:v>
                </c:pt>
                <c:pt idx="28" formatCode="0">
                  <c:v>0</c:v>
                </c:pt>
                <c:pt idx="29" formatCode="0">
                  <c:v>0</c:v>
                </c:pt>
                <c:pt idx="30" formatCode="0">
                  <c:v>5.2631578947369997</c:v>
                </c:pt>
                <c:pt idx="31" formatCode="0">
                  <c:v>0</c:v>
                </c:pt>
                <c:pt idx="32"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9FA-42BD-8384-099E0FC2BB69}"/>
            </c:ext>
          </c:extLst>
        </c:ser>
        <c:dLbls>
          <c:showLegendKey val="0"/>
          <c:showVal val="1"/>
          <c:showCatName val="0"/>
          <c:showSerName val="0"/>
          <c:showPercent val="0"/>
          <c:showBubbleSize val="0"/>
        </c:dLbls>
        <c:gapWidth val="50"/>
        <c:overlap val="100"/>
        <c:axId val="-809600512"/>
        <c:axId val="-809597248"/>
      </c:barChart>
      <c:catAx>
        <c:axId val="-80960051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597248"/>
        <c:crosses val="autoZero"/>
        <c:auto val="1"/>
        <c:lblAlgn val="ctr"/>
        <c:lblOffset val="100"/>
        <c:noMultiLvlLbl val="0"/>
      </c:catAx>
      <c:valAx>
        <c:axId val="-809597248"/>
        <c:scaling>
          <c:orientation val="minMax"/>
          <c:max val="100"/>
          <c:min val="0"/>
        </c:scaling>
        <c:delete val="1"/>
        <c:axPos val="t"/>
        <c:numFmt formatCode="General" sourceLinked="0"/>
        <c:majorTickMark val="out"/>
        <c:minorTickMark val="none"/>
        <c:tickLblPos val="nextTo"/>
        <c:crossAx val="-809600512"/>
        <c:crosses val="autoZero"/>
        <c:crossBetween val="between"/>
      </c:valAx>
      <c:spPr>
        <a:noFill/>
        <a:ln>
          <a:noFill/>
        </a:ln>
        <a:effectLst/>
      </c:spPr>
    </c:plotArea>
    <c:legend>
      <c:legendPos val="r"/>
      <c:layout>
        <c:manualLayout>
          <c:xMode val="edge"/>
          <c:yMode val="edge"/>
          <c:x val="0.40923303559387092"/>
          <c:y val="7.5765209131860604E-3"/>
          <c:w val="0.50910839073554826"/>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62952704034524"/>
          <c:y val="6.7075082085701537E-2"/>
          <c:w val="0.62508646893446618"/>
          <c:h val="0.92580534818058657"/>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a:effectLst/>
          </c:spPr>
          <c:invertIfNegative val="0"/>
          <c:dLbls>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FEE1-4A12-8667-223C0934E99E}"/>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FEE1-4A12-8667-223C0934E99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Sheet1!$B$2:$B$34</c:f>
              <c:numCache>
                <c:formatCode>General</c:formatCode>
                <c:ptCount val="33"/>
                <c:pt idx="0" formatCode="0">
                  <c:v>71.739130434779995</c:v>
                </c:pt>
                <c:pt idx="2" formatCode="0">
                  <c:v>74.153846153849997</c:v>
                </c:pt>
                <c:pt idx="3" formatCode="0">
                  <c:v>82.352941176469997</c:v>
                </c:pt>
                <c:pt idx="4" formatCode="0">
                  <c:v>63.94557823129</c:v>
                </c:pt>
                <c:pt idx="6" formatCode="0">
                  <c:v>66.666666666669997</c:v>
                </c:pt>
                <c:pt idx="7" formatCode="0">
                  <c:v>70.422535211270002</c:v>
                </c:pt>
                <c:pt idx="8" formatCode="0">
                  <c:v>70</c:v>
                </c:pt>
                <c:pt idx="9" formatCode="0">
                  <c:v>69.565217391299996</c:v>
                </c:pt>
                <c:pt idx="10" formatCode="0">
                  <c:v>78.378378378380006</c:v>
                </c:pt>
                <c:pt idx="11" formatCode="0">
                  <c:v>63.157894736839999</c:v>
                </c:pt>
                <c:pt idx="12" formatCode="0">
                  <c:v>68.421052631579997</c:v>
                </c:pt>
                <c:pt idx="13" formatCode="0">
                  <c:v>75</c:v>
                </c:pt>
                <c:pt idx="14" formatCode="0">
                  <c:v>73.202614379089994</c:v>
                </c:pt>
                <c:pt idx="15" formatCode="0">
                  <c:v>78.571428571430005</c:v>
                </c:pt>
                <c:pt idx="16" formatCode="0">
                  <c:v>79.487179487180001</c:v>
                </c:pt>
                <c:pt idx="17" formatCode="0">
                  <c:v>70</c:v>
                </c:pt>
                <c:pt idx="18" formatCode="0">
                  <c:v>66.666666666669997</c:v>
                </c:pt>
                <c:pt idx="19" formatCode="0">
                  <c:v>80</c:v>
                </c:pt>
                <c:pt idx="20" formatCode="0">
                  <c:v>56.25</c:v>
                </c:pt>
                <c:pt idx="21" formatCode="0">
                  <c:v>74.096385542169998</c:v>
                </c:pt>
                <c:pt idx="22" formatCode="0">
                  <c:v>54.545454545449999</c:v>
                </c:pt>
                <c:pt idx="23" formatCode="0">
                  <c:v>85.454545454550001</c:v>
                </c:pt>
                <c:pt idx="24" formatCode="0">
                  <c:v>75</c:v>
                </c:pt>
                <c:pt idx="25" formatCode="0">
                  <c:v>70.588235294119997</c:v>
                </c:pt>
                <c:pt idx="26" formatCode="0">
                  <c:v>70</c:v>
                </c:pt>
                <c:pt idx="27" formatCode="0">
                  <c:v>71.794871794870005</c:v>
                </c:pt>
                <c:pt idx="28" formatCode="0">
                  <c:v>68.421052631579997</c:v>
                </c:pt>
                <c:pt idx="29" formatCode="0">
                  <c:v>61.538461538459998</c:v>
                </c:pt>
                <c:pt idx="30" formatCode="0">
                  <c:v>84.210526315790005</c:v>
                </c:pt>
                <c:pt idx="31" formatCode="0">
                  <c:v>75.141242937849995</c:v>
                </c:pt>
                <c:pt idx="32" formatCode="0">
                  <c:v>72.131147540979995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ABA-491D-92F9-1E1C06CDF5D6}"/>
            </c:ext>
          </c:extLst>
        </c:ser>
        <c:ser>
          <c:idx val="1"/>
          <c:order val="1"/>
          <c:tx>
            <c:strRef>
              <c:f>Sheet1!$C$1</c:f>
              <c:strCache>
                <c:ptCount val="1"/>
                <c:pt idx="0">
                  <c:v>Nebūtu noderīgs</c:v>
                </c:pt>
              </c:strCache>
            </c:strRef>
          </c:tx>
          <c:spPr>
            <a:solidFill>
              <a:srgbClr val="F1AA99"/>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FEE1-4A12-8667-223C0934E99E}"/>
                </c:ext>
              </c:extLst>
            </c:dLbl>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FEE1-4A12-8667-223C0934E9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Sheet1!$C$2:$C$34</c:f>
              <c:numCache>
                <c:formatCode>General</c:formatCode>
                <c:ptCount val="33"/>
                <c:pt idx="0" formatCode="0">
                  <c:v>27.07509881423</c:v>
                </c:pt>
                <c:pt idx="2" formatCode="0">
                  <c:v>25.230769230770001</c:v>
                </c:pt>
                <c:pt idx="3" formatCode="0">
                  <c:v>17.647058823529999</c:v>
                </c:pt>
                <c:pt idx="4" formatCode="0">
                  <c:v>33.333333333330003</c:v>
                </c:pt>
                <c:pt idx="6" formatCode="0">
                  <c:v>33.333333333330003</c:v>
                </c:pt>
                <c:pt idx="7" formatCode="0">
                  <c:v>29.577464788730001</c:v>
                </c:pt>
                <c:pt idx="8" formatCode="0">
                  <c:v>30</c:v>
                </c:pt>
                <c:pt idx="9" formatCode="0">
                  <c:v>30.434782608700001</c:v>
                </c:pt>
                <c:pt idx="10" formatCode="0">
                  <c:v>21.621621621620001</c:v>
                </c:pt>
                <c:pt idx="11" formatCode="0">
                  <c:v>31.57894736842</c:v>
                </c:pt>
                <c:pt idx="12" formatCode="0">
                  <c:v>31.57894736842</c:v>
                </c:pt>
                <c:pt idx="13" formatCode="0">
                  <c:v>25</c:v>
                </c:pt>
                <c:pt idx="14" formatCode="0">
                  <c:v>25.490196078429999</c:v>
                </c:pt>
                <c:pt idx="15" formatCode="0">
                  <c:v>21.428571428569999</c:v>
                </c:pt>
                <c:pt idx="16" formatCode="0">
                  <c:v>20.512820512819999</c:v>
                </c:pt>
                <c:pt idx="17" formatCode="0">
                  <c:v>30</c:v>
                </c:pt>
                <c:pt idx="18" formatCode="0">
                  <c:v>33.333333333330003</c:v>
                </c:pt>
                <c:pt idx="19" formatCode="0">
                  <c:v>20</c:v>
                </c:pt>
                <c:pt idx="20" formatCode="0">
                  <c:v>43.75</c:v>
                </c:pt>
                <c:pt idx="21" formatCode="0">
                  <c:v>24.096385542170001</c:v>
                </c:pt>
                <c:pt idx="22" formatCode="0">
                  <c:v>45.454545454550001</c:v>
                </c:pt>
                <c:pt idx="23" formatCode="0">
                  <c:v>14.545454545449999</c:v>
                </c:pt>
                <c:pt idx="24" formatCode="0">
                  <c:v>23.529411764710002</c:v>
                </c:pt>
                <c:pt idx="25" formatCode="0">
                  <c:v>29.41176470588</c:v>
                </c:pt>
                <c:pt idx="26" formatCode="0">
                  <c:v>28.888888888890001</c:v>
                </c:pt>
                <c:pt idx="27" formatCode="0">
                  <c:v>25.641025641030001</c:v>
                </c:pt>
                <c:pt idx="28" formatCode="0">
                  <c:v>31.57894736842</c:v>
                </c:pt>
                <c:pt idx="29" formatCode="0">
                  <c:v>38.461538461540002</c:v>
                </c:pt>
                <c:pt idx="30" formatCode="0">
                  <c:v>15.78947368421</c:v>
                </c:pt>
                <c:pt idx="31" formatCode="0">
                  <c:v>23.728813559319999</c:v>
                </c:pt>
                <c:pt idx="32" formatCode="0">
                  <c:v>26.229508196720001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ABA-491D-92F9-1E1C06CDF5D6}"/>
            </c:ext>
          </c:extLst>
        </c:ser>
        <c:ser>
          <c:idx val="2"/>
          <c:order val="2"/>
          <c:tx>
            <c:strRef>
              <c:f>Sheet1!$D$1</c:f>
              <c:strCache>
                <c:ptCount val="1"/>
                <c:pt idx="0">
                  <c:v>Grūti pateikt </c:v>
                </c:pt>
              </c:strCache>
            </c:strRef>
          </c:tx>
          <c:spPr>
            <a:solidFill>
              <a:schemeClr val="bg1">
                <a:lumMod val="75000"/>
              </a:schemeClr>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FEE1-4A12-8667-223C0934E99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Sheet1!$D$2:$D$34</c:f>
              <c:numCache>
                <c:formatCode>General</c:formatCode>
                <c:ptCount val="33"/>
                <c:pt idx="0" formatCode="0">
                  <c:v>1.185770750988</c:v>
                </c:pt>
                <c:pt idx="2" formatCode="0">
                  <c:v>0.61538461538459999</c:v>
                </c:pt>
                <c:pt idx="3" formatCode="0">
                  <c:v>0</c:v>
                </c:pt>
                <c:pt idx="4" formatCode="0">
                  <c:v>2.7210884353739999</c:v>
                </c:pt>
                <c:pt idx="6" formatCode="0">
                  <c:v>0</c:v>
                </c:pt>
                <c:pt idx="7" formatCode="0">
                  <c:v>0</c:v>
                </c:pt>
                <c:pt idx="8" formatCode="0">
                  <c:v>0</c:v>
                </c:pt>
                <c:pt idx="9" formatCode="0">
                  <c:v>0</c:v>
                </c:pt>
                <c:pt idx="10" formatCode="0">
                  <c:v>0</c:v>
                </c:pt>
                <c:pt idx="11" formatCode="0">
                  <c:v>5.2631578947369997</c:v>
                </c:pt>
                <c:pt idx="12" formatCode="0">
                  <c:v>0</c:v>
                </c:pt>
                <c:pt idx="13" formatCode="0">
                  <c:v>0</c:v>
                </c:pt>
                <c:pt idx="14" formatCode="0">
                  <c:v>1.3071895424840001</c:v>
                </c:pt>
                <c:pt idx="15" formatCode="0">
                  <c:v>0</c:v>
                </c:pt>
                <c:pt idx="16" formatCode="0">
                  <c:v>0</c:v>
                </c:pt>
                <c:pt idx="17" formatCode="0">
                  <c:v>0</c:v>
                </c:pt>
                <c:pt idx="18" formatCode="0">
                  <c:v>0</c:v>
                </c:pt>
                <c:pt idx="19" formatCode="0">
                  <c:v>0</c:v>
                </c:pt>
                <c:pt idx="20" formatCode="0">
                  <c:v>0</c:v>
                </c:pt>
                <c:pt idx="21" formatCode="0">
                  <c:v>1.8072289156629999</c:v>
                </c:pt>
                <c:pt idx="22" formatCode="0">
                  <c:v>0</c:v>
                </c:pt>
                <c:pt idx="23" formatCode="0">
                  <c:v>0</c:v>
                </c:pt>
                <c:pt idx="24" formatCode="0">
                  <c:v>1.4705882352940001</c:v>
                </c:pt>
                <c:pt idx="25" formatCode="0">
                  <c:v>0</c:v>
                </c:pt>
                <c:pt idx="26" formatCode="0">
                  <c:v>1.1111111111109999</c:v>
                </c:pt>
                <c:pt idx="27" formatCode="0">
                  <c:v>2.564102564103</c:v>
                </c:pt>
                <c:pt idx="28" formatCode="0">
                  <c:v>0</c:v>
                </c:pt>
                <c:pt idx="29" formatCode="0">
                  <c:v>0</c:v>
                </c:pt>
                <c:pt idx="30" formatCode="0">
                  <c:v>0</c:v>
                </c:pt>
                <c:pt idx="31" formatCode="0">
                  <c:v>1.129943502825</c:v>
                </c:pt>
                <c:pt idx="32" formatCode="0">
                  <c:v>1.6393442622950001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ABA-491D-92F9-1E1C06CDF5D6}"/>
            </c:ext>
          </c:extLst>
        </c:ser>
        <c:dLbls>
          <c:showLegendKey val="0"/>
          <c:showVal val="1"/>
          <c:showCatName val="0"/>
          <c:showSerName val="0"/>
          <c:showPercent val="0"/>
          <c:showBubbleSize val="0"/>
        </c:dLbls>
        <c:gapWidth val="50"/>
        <c:overlap val="100"/>
        <c:axId val="-809585824"/>
        <c:axId val="-809605952"/>
      </c:barChart>
      <c:catAx>
        <c:axId val="-80958582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605952"/>
        <c:crosses val="autoZero"/>
        <c:auto val="1"/>
        <c:lblAlgn val="ctr"/>
        <c:lblOffset val="100"/>
        <c:noMultiLvlLbl val="0"/>
      </c:catAx>
      <c:valAx>
        <c:axId val="-809605952"/>
        <c:scaling>
          <c:orientation val="minMax"/>
          <c:max val="100"/>
          <c:min val="0"/>
        </c:scaling>
        <c:delete val="1"/>
        <c:axPos val="t"/>
        <c:numFmt formatCode="General" sourceLinked="0"/>
        <c:majorTickMark val="out"/>
        <c:minorTickMark val="none"/>
        <c:tickLblPos val="nextTo"/>
        <c:crossAx val="-809585824"/>
        <c:crosses val="autoZero"/>
        <c:crossBetween val="between"/>
      </c:valAx>
      <c:spPr>
        <a:noFill/>
        <a:ln>
          <a:noFill/>
        </a:ln>
        <a:effectLst/>
      </c:spPr>
    </c:plotArea>
    <c:legend>
      <c:legendPos val="r"/>
      <c:layout>
        <c:manualLayout>
          <c:xMode val="edge"/>
          <c:yMode val="edge"/>
          <c:x val="0.40923303559387092"/>
          <c:y val="7.5765209131860604E-3"/>
          <c:w val="0.50910839073554826"/>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14292185808789"/>
          <c:y val="6.7075082085701537E-2"/>
          <c:w val="0.62157307411672358"/>
          <c:h val="0.92580534818058657"/>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a:effectLst/>
          </c:spPr>
          <c:invertIfNegative val="0"/>
          <c:dLbls>
            <c:dLbl>
              <c:idx val="20"/>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4DF6-452D-ADA6-ECF940263CCE}"/>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4DF6-452D-ADA6-ECF940263CCE}"/>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4DF6-452D-ADA6-ECF940263CC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Sheet1!$B$2:$B$34</c:f>
              <c:numCache>
                <c:formatCode>General</c:formatCode>
                <c:ptCount val="33"/>
                <c:pt idx="0" formatCode="0">
                  <c:v>67.786561264819994</c:v>
                </c:pt>
                <c:pt idx="2" formatCode="0">
                  <c:v>69.230769230769994</c:v>
                </c:pt>
                <c:pt idx="3" formatCode="0">
                  <c:v>64.705882352939994</c:v>
                </c:pt>
                <c:pt idx="4" formatCode="0">
                  <c:v>65.306122448980005</c:v>
                </c:pt>
                <c:pt idx="6" formatCode="0">
                  <c:v>74.603174603170004</c:v>
                </c:pt>
                <c:pt idx="7" formatCode="0">
                  <c:v>63.380281690140002</c:v>
                </c:pt>
                <c:pt idx="8" formatCode="0">
                  <c:v>60</c:v>
                </c:pt>
                <c:pt idx="9" formatCode="0">
                  <c:v>69.565217391299996</c:v>
                </c:pt>
                <c:pt idx="10" formatCode="0">
                  <c:v>75.675675675679997</c:v>
                </c:pt>
                <c:pt idx="11" formatCode="0">
                  <c:v>63.157894736839999</c:v>
                </c:pt>
                <c:pt idx="12" formatCode="0">
                  <c:v>63.157894736839999</c:v>
                </c:pt>
                <c:pt idx="13" formatCode="0">
                  <c:v>73.529411764710005</c:v>
                </c:pt>
                <c:pt idx="14" formatCode="0">
                  <c:v>71.8954248366</c:v>
                </c:pt>
                <c:pt idx="15" formatCode="0">
                  <c:v>57.142857142860002</c:v>
                </c:pt>
                <c:pt idx="16" formatCode="0">
                  <c:v>76.923076923080004</c:v>
                </c:pt>
                <c:pt idx="17" formatCode="0">
                  <c:v>50</c:v>
                </c:pt>
                <c:pt idx="18" formatCode="0">
                  <c:v>77.777777777780003</c:v>
                </c:pt>
                <c:pt idx="19" formatCode="0">
                  <c:v>80</c:v>
                </c:pt>
                <c:pt idx="20" formatCode="0">
                  <c:v>43.75</c:v>
                </c:pt>
                <c:pt idx="21" formatCode="0">
                  <c:v>75.301204819280002</c:v>
                </c:pt>
                <c:pt idx="22" formatCode="0">
                  <c:v>72.727272727270005</c:v>
                </c:pt>
                <c:pt idx="23" formatCode="0">
                  <c:v>80</c:v>
                </c:pt>
                <c:pt idx="24" formatCode="0">
                  <c:v>66.176470588239994</c:v>
                </c:pt>
                <c:pt idx="25" formatCode="0">
                  <c:v>70.588235294119997</c:v>
                </c:pt>
                <c:pt idx="26" formatCode="0">
                  <c:v>72.222222222219997</c:v>
                </c:pt>
                <c:pt idx="27" formatCode="0">
                  <c:v>76.923076923080004</c:v>
                </c:pt>
                <c:pt idx="28" formatCode="0">
                  <c:v>68.421052631579997</c:v>
                </c:pt>
                <c:pt idx="29" formatCode="0">
                  <c:v>76.923076923080004</c:v>
                </c:pt>
                <c:pt idx="30" formatCode="0">
                  <c:v>78.947368421050001</c:v>
                </c:pt>
                <c:pt idx="31" formatCode="0">
                  <c:v>67.796610169489995</c:v>
                </c:pt>
                <c:pt idx="32" formatCode="0">
                  <c:v>68.85245901639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0B0-4782-BBF9-9DED7B75F58D}"/>
            </c:ext>
          </c:extLst>
        </c:ser>
        <c:ser>
          <c:idx val="1"/>
          <c:order val="1"/>
          <c:tx>
            <c:strRef>
              <c:f>Sheet1!$C$1</c:f>
              <c:strCache>
                <c:ptCount val="1"/>
                <c:pt idx="0">
                  <c:v>Nebūtu noderīgs</c:v>
                </c:pt>
              </c:strCache>
            </c:strRef>
          </c:tx>
          <c:spPr>
            <a:solidFill>
              <a:srgbClr val="F1AA99"/>
            </a:solidFill>
            <a:ln>
              <a:noFill/>
            </a:ln>
            <a:effectLst/>
          </c:spPr>
          <c:invertIfNegative val="0"/>
          <c:dLbls>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4DF6-452D-ADA6-ECF940263CCE}"/>
                </c:ext>
              </c:extLst>
            </c:dLbl>
            <c:dLbl>
              <c:idx val="20"/>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4DF6-452D-ADA6-ECF940263CCE}"/>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4DF6-452D-ADA6-ECF940263CCE}"/>
                </c:ext>
              </c:extLst>
            </c:dLbl>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4DF6-452D-ADA6-ECF940263C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Sheet1!$C$2:$C$34</c:f>
              <c:numCache>
                <c:formatCode>General</c:formatCode>
                <c:ptCount val="33"/>
                <c:pt idx="0" formatCode="0">
                  <c:v>30.237154150199999</c:v>
                </c:pt>
                <c:pt idx="2" formatCode="0">
                  <c:v>28.92307692308</c:v>
                </c:pt>
                <c:pt idx="3" formatCode="0">
                  <c:v>35.294117647059998</c:v>
                </c:pt>
                <c:pt idx="4" formatCode="0">
                  <c:v>31.972789115649999</c:v>
                </c:pt>
                <c:pt idx="6" formatCode="0">
                  <c:v>23.809523809520002</c:v>
                </c:pt>
                <c:pt idx="7" formatCode="0">
                  <c:v>36.619718309859998</c:v>
                </c:pt>
                <c:pt idx="8" formatCode="0">
                  <c:v>40</c:v>
                </c:pt>
                <c:pt idx="9" formatCode="0">
                  <c:v>26.086956521739999</c:v>
                </c:pt>
                <c:pt idx="10" formatCode="0">
                  <c:v>24.324324324319999</c:v>
                </c:pt>
                <c:pt idx="11" formatCode="0">
                  <c:v>36.842105263160001</c:v>
                </c:pt>
                <c:pt idx="12" formatCode="0">
                  <c:v>36.842105263160001</c:v>
                </c:pt>
                <c:pt idx="13" formatCode="0">
                  <c:v>25</c:v>
                </c:pt>
                <c:pt idx="14" formatCode="0">
                  <c:v>24.836601307190001</c:v>
                </c:pt>
                <c:pt idx="15" formatCode="0">
                  <c:v>35.71428571429</c:v>
                </c:pt>
                <c:pt idx="16" formatCode="0">
                  <c:v>20.512820512819999</c:v>
                </c:pt>
                <c:pt idx="17" formatCode="0">
                  <c:v>50</c:v>
                </c:pt>
                <c:pt idx="18" formatCode="0">
                  <c:v>22.222222222220001</c:v>
                </c:pt>
                <c:pt idx="19" formatCode="0">
                  <c:v>20</c:v>
                </c:pt>
                <c:pt idx="20" formatCode="0">
                  <c:v>56.25</c:v>
                </c:pt>
                <c:pt idx="21" formatCode="0">
                  <c:v>21.686746987949999</c:v>
                </c:pt>
                <c:pt idx="22" formatCode="0">
                  <c:v>27.272727272729998</c:v>
                </c:pt>
                <c:pt idx="23" formatCode="0">
                  <c:v>18.181818181819999</c:v>
                </c:pt>
                <c:pt idx="24" formatCode="0">
                  <c:v>33.823529411759999</c:v>
                </c:pt>
                <c:pt idx="25" formatCode="0">
                  <c:v>27.941176470590001</c:v>
                </c:pt>
                <c:pt idx="26" formatCode="0">
                  <c:v>25.555555555560002</c:v>
                </c:pt>
                <c:pt idx="27" formatCode="0">
                  <c:v>23.07692307692</c:v>
                </c:pt>
                <c:pt idx="28" formatCode="0">
                  <c:v>31.57894736842</c:v>
                </c:pt>
                <c:pt idx="29" formatCode="0">
                  <c:v>23.07692307692</c:v>
                </c:pt>
                <c:pt idx="30" formatCode="0">
                  <c:v>21.052631578949999</c:v>
                </c:pt>
                <c:pt idx="31" formatCode="0">
                  <c:v>31.073446327679999</c:v>
                </c:pt>
                <c:pt idx="32" formatCode="0">
                  <c:v>28.68852459016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0B0-4782-BBF9-9DED7B75F58D}"/>
            </c:ext>
          </c:extLst>
        </c:ser>
        <c:ser>
          <c:idx val="2"/>
          <c:order val="2"/>
          <c:tx>
            <c:strRef>
              <c:f>Sheet1!$D$1</c:f>
              <c:strCache>
                <c:ptCount val="1"/>
                <c:pt idx="0">
                  <c:v>Grūti pateikt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Sheet1!$D$2:$D$34</c:f>
              <c:numCache>
                <c:formatCode>General</c:formatCode>
                <c:ptCount val="33"/>
                <c:pt idx="0" formatCode="0">
                  <c:v>1.9762845849799999</c:v>
                </c:pt>
                <c:pt idx="2" formatCode="0">
                  <c:v>1.8461538461539999</c:v>
                </c:pt>
                <c:pt idx="3" formatCode="0">
                  <c:v>0</c:v>
                </c:pt>
                <c:pt idx="4" formatCode="0">
                  <c:v>2.7210884353739999</c:v>
                </c:pt>
                <c:pt idx="6" formatCode="0">
                  <c:v>1.587301587302</c:v>
                </c:pt>
                <c:pt idx="7" formatCode="0">
                  <c:v>0</c:v>
                </c:pt>
                <c:pt idx="8" formatCode="0">
                  <c:v>0</c:v>
                </c:pt>
                <c:pt idx="9" formatCode="0">
                  <c:v>4.3478260869570002</c:v>
                </c:pt>
                <c:pt idx="10" formatCode="0">
                  <c:v>0</c:v>
                </c:pt>
                <c:pt idx="11" formatCode="0">
                  <c:v>0</c:v>
                </c:pt>
                <c:pt idx="12" formatCode="0">
                  <c:v>0</c:v>
                </c:pt>
                <c:pt idx="13" formatCode="0">
                  <c:v>1.4705882352940001</c:v>
                </c:pt>
                <c:pt idx="14" formatCode="0">
                  <c:v>3.2679738562090002</c:v>
                </c:pt>
                <c:pt idx="15" formatCode="0">
                  <c:v>7.1428571428570002</c:v>
                </c:pt>
                <c:pt idx="16" formatCode="0">
                  <c:v>2.564102564103</c:v>
                </c:pt>
                <c:pt idx="17" formatCode="0">
                  <c:v>0</c:v>
                </c:pt>
                <c:pt idx="18" formatCode="0">
                  <c:v>0</c:v>
                </c:pt>
                <c:pt idx="19" formatCode="0">
                  <c:v>0</c:v>
                </c:pt>
                <c:pt idx="20" formatCode="0">
                  <c:v>0</c:v>
                </c:pt>
                <c:pt idx="21" formatCode="0">
                  <c:v>3.0120481927710001</c:v>
                </c:pt>
                <c:pt idx="22" formatCode="0">
                  <c:v>0</c:v>
                </c:pt>
                <c:pt idx="23" formatCode="0">
                  <c:v>1.818181818182</c:v>
                </c:pt>
                <c:pt idx="24" formatCode="0">
                  <c:v>0</c:v>
                </c:pt>
                <c:pt idx="25" formatCode="0">
                  <c:v>1.4705882352940001</c:v>
                </c:pt>
                <c:pt idx="26" formatCode="0">
                  <c:v>2.2222222222219998</c:v>
                </c:pt>
                <c:pt idx="27" formatCode="0">
                  <c:v>0</c:v>
                </c:pt>
                <c:pt idx="28" formatCode="0">
                  <c:v>0</c:v>
                </c:pt>
                <c:pt idx="29" formatCode="0">
                  <c:v>0</c:v>
                </c:pt>
                <c:pt idx="30" formatCode="0">
                  <c:v>0</c:v>
                </c:pt>
                <c:pt idx="31" formatCode="0">
                  <c:v>1.129943502825</c:v>
                </c:pt>
                <c:pt idx="32" formatCode="0">
                  <c:v>2.459016393443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0B0-4782-BBF9-9DED7B75F58D}"/>
            </c:ext>
          </c:extLst>
        </c:ser>
        <c:dLbls>
          <c:showLegendKey val="0"/>
          <c:showVal val="1"/>
          <c:showCatName val="0"/>
          <c:showSerName val="0"/>
          <c:showPercent val="0"/>
          <c:showBubbleSize val="0"/>
        </c:dLbls>
        <c:gapWidth val="50"/>
        <c:overlap val="100"/>
        <c:axId val="-809602144"/>
        <c:axId val="-809585280"/>
      </c:barChart>
      <c:catAx>
        <c:axId val="-80960214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585280"/>
        <c:crosses val="autoZero"/>
        <c:auto val="1"/>
        <c:lblAlgn val="ctr"/>
        <c:lblOffset val="100"/>
        <c:noMultiLvlLbl val="0"/>
      </c:catAx>
      <c:valAx>
        <c:axId val="-809585280"/>
        <c:scaling>
          <c:orientation val="minMax"/>
          <c:max val="100"/>
          <c:min val="0"/>
        </c:scaling>
        <c:delete val="1"/>
        <c:axPos val="t"/>
        <c:numFmt formatCode="General" sourceLinked="0"/>
        <c:majorTickMark val="out"/>
        <c:minorTickMark val="none"/>
        <c:tickLblPos val="nextTo"/>
        <c:crossAx val="-809602144"/>
        <c:crosses val="autoZero"/>
        <c:crossBetween val="between"/>
      </c:valAx>
      <c:spPr>
        <a:noFill/>
        <a:ln>
          <a:noFill/>
        </a:ln>
        <a:effectLst/>
      </c:spPr>
    </c:plotArea>
    <c:legend>
      <c:legendPos val="r"/>
      <c:layout>
        <c:manualLayout>
          <c:xMode val="edge"/>
          <c:yMode val="edge"/>
          <c:x val="0.40923303559387092"/>
          <c:y val="7.5765209131860604E-3"/>
          <c:w val="0.50910839073554826"/>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65631667583049"/>
          <c:y val="6.7075082085701537E-2"/>
          <c:w val="0.61805967929898087"/>
          <c:h val="0.92580534818058657"/>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1C95-452C-84AA-D14273828A1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Sheet1!$B$2:$B$34</c:f>
              <c:numCache>
                <c:formatCode>General</c:formatCode>
                <c:ptCount val="33"/>
                <c:pt idx="0" formatCode="0">
                  <c:v>65.415019762849994</c:v>
                </c:pt>
                <c:pt idx="2" formatCode="0">
                  <c:v>64</c:v>
                </c:pt>
                <c:pt idx="3" formatCode="0">
                  <c:v>64.705882352939994</c:v>
                </c:pt>
                <c:pt idx="4" formatCode="0">
                  <c:v>68.707482993200003</c:v>
                </c:pt>
                <c:pt idx="6" formatCode="0">
                  <c:v>53.968253968250004</c:v>
                </c:pt>
                <c:pt idx="7" formatCode="0">
                  <c:v>56.338028169010002</c:v>
                </c:pt>
                <c:pt idx="8" formatCode="0">
                  <c:v>60</c:v>
                </c:pt>
                <c:pt idx="9" formatCode="0">
                  <c:v>73.913043478259993</c:v>
                </c:pt>
                <c:pt idx="10" formatCode="0">
                  <c:v>62.162162162160001</c:v>
                </c:pt>
                <c:pt idx="11" formatCode="0">
                  <c:v>73.684210526320001</c:v>
                </c:pt>
                <c:pt idx="12" formatCode="0">
                  <c:v>57.894736842109999</c:v>
                </c:pt>
                <c:pt idx="13" formatCode="0">
                  <c:v>66.176470588239994</c:v>
                </c:pt>
                <c:pt idx="14" formatCode="0">
                  <c:v>65.359477124180003</c:v>
                </c:pt>
                <c:pt idx="15" formatCode="0">
                  <c:v>64.28571428571</c:v>
                </c:pt>
                <c:pt idx="16" formatCode="0">
                  <c:v>64.102564102559995</c:v>
                </c:pt>
                <c:pt idx="17" formatCode="0">
                  <c:v>60</c:v>
                </c:pt>
                <c:pt idx="18" formatCode="0">
                  <c:v>77.777777777780003</c:v>
                </c:pt>
                <c:pt idx="19" formatCode="0">
                  <c:v>80</c:v>
                </c:pt>
                <c:pt idx="20" formatCode="0">
                  <c:v>68.75</c:v>
                </c:pt>
                <c:pt idx="21" formatCode="0">
                  <c:v>67.469879518070002</c:v>
                </c:pt>
                <c:pt idx="22" formatCode="0">
                  <c:v>54.545454545449999</c:v>
                </c:pt>
                <c:pt idx="23" formatCode="0">
                  <c:v>65.454545454550001</c:v>
                </c:pt>
                <c:pt idx="24" formatCode="0">
                  <c:v>67.647058823530003</c:v>
                </c:pt>
                <c:pt idx="25" formatCode="0">
                  <c:v>72.058823529410006</c:v>
                </c:pt>
                <c:pt idx="26" formatCode="0">
                  <c:v>61.111111111109999</c:v>
                </c:pt>
                <c:pt idx="27" formatCode="0">
                  <c:v>74.358974358970002</c:v>
                </c:pt>
                <c:pt idx="28" formatCode="0">
                  <c:v>63.157894736839999</c:v>
                </c:pt>
                <c:pt idx="29" formatCode="0">
                  <c:v>76.923076923080004</c:v>
                </c:pt>
                <c:pt idx="30" formatCode="0">
                  <c:v>63.157894736839999</c:v>
                </c:pt>
                <c:pt idx="31" formatCode="0">
                  <c:v>64.971751412429995</c:v>
                </c:pt>
                <c:pt idx="32" formatCode="0">
                  <c:v>65.573770491800005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882-4413-A18B-BA951DACE478}"/>
            </c:ext>
          </c:extLst>
        </c:ser>
        <c:ser>
          <c:idx val="1"/>
          <c:order val="1"/>
          <c:tx>
            <c:strRef>
              <c:f>Sheet1!$C$1</c:f>
              <c:strCache>
                <c:ptCount val="1"/>
                <c:pt idx="0">
                  <c:v>Nebūtu noderīgs</c:v>
                </c:pt>
              </c:strCache>
            </c:strRef>
          </c:tx>
          <c:spPr>
            <a:solidFill>
              <a:srgbClr val="F1AA99"/>
            </a:solidFill>
            <a:ln>
              <a:noFill/>
            </a:ln>
            <a:effectLst/>
          </c:spPr>
          <c:invertIfNegative val="0"/>
          <c:dLbls>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1C95-452C-84AA-D14273828A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Sheet1!$C$2:$C$34</c:f>
              <c:numCache>
                <c:formatCode>General</c:formatCode>
                <c:ptCount val="33"/>
                <c:pt idx="0" formatCode="0">
                  <c:v>32.806324110669998</c:v>
                </c:pt>
                <c:pt idx="2" formatCode="0">
                  <c:v>34.153846153849997</c:v>
                </c:pt>
                <c:pt idx="3" formatCode="0">
                  <c:v>35.294117647059998</c:v>
                </c:pt>
                <c:pt idx="4" formatCode="0">
                  <c:v>29.251700680270002</c:v>
                </c:pt>
                <c:pt idx="6" formatCode="0">
                  <c:v>42.857142857139998</c:v>
                </c:pt>
                <c:pt idx="7" formatCode="0">
                  <c:v>43.661971830989998</c:v>
                </c:pt>
                <c:pt idx="8" formatCode="0">
                  <c:v>40</c:v>
                </c:pt>
                <c:pt idx="9" formatCode="0">
                  <c:v>26.086956521739999</c:v>
                </c:pt>
                <c:pt idx="10" formatCode="0">
                  <c:v>35.135135135139997</c:v>
                </c:pt>
                <c:pt idx="11" formatCode="0">
                  <c:v>26.315789473679999</c:v>
                </c:pt>
                <c:pt idx="12" formatCode="0">
                  <c:v>40.350877192980001</c:v>
                </c:pt>
                <c:pt idx="13" formatCode="0">
                  <c:v>30.882352941179999</c:v>
                </c:pt>
                <c:pt idx="14" formatCode="0">
                  <c:v>30.71895424837</c:v>
                </c:pt>
                <c:pt idx="15" formatCode="0">
                  <c:v>35.71428571429</c:v>
                </c:pt>
                <c:pt idx="16" formatCode="0">
                  <c:v>33.333333333330003</c:v>
                </c:pt>
                <c:pt idx="17" formatCode="0">
                  <c:v>40</c:v>
                </c:pt>
                <c:pt idx="18" formatCode="0">
                  <c:v>22.222222222220001</c:v>
                </c:pt>
                <c:pt idx="19" formatCode="0">
                  <c:v>20</c:v>
                </c:pt>
                <c:pt idx="20" formatCode="0">
                  <c:v>31.25</c:v>
                </c:pt>
                <c:pt idx="21" formatCode="0">
                  <c:v>29.518072289159999</c:v>
                </c:pt>
                <c:pt idx="22" formatCode="0">
                  <c:v>45.454545454550001</c:v>
                </c:pt>
                <c:pt idx="23" formatCode="0">
                  <c:v>32.727272727269998</c:v>
                </c:pt>
                <c:pt idx="24" formatCode="0">
                  <c:v>27.941176470590001</c:v>
                </c:pt>
                <c:pt idx="25" formatCode="0">
                  <c:v>27.941176470590001</c:v>
                </c:pt>
                <c:pt idx="26" formatCode="0">
                  <c:v>36.666666666669997</c:v>
                </c:pt>
                <c:pt idx="27" formatCode="0">
                  <c:v>25.641025641030001</c:v>
                </c:pt>
                <c:pt idx="28" formatCode="0">
                  <c:v>36.842105263160001</c:v>
                </c:pt>
                <c:pt idx="29" formatCode="0">
                  <c:v>23.07692307692</c:v>
                </c:pt>
                <c:pt idx="30" formatCode="0">
                  <c:v>36.842105263160001</c:v>
                </c:pt>
                <c:pt idx="31" formatCode="0">
                  <c:v>33.89830508475</c:v>
                </c:pt>
                <c:pt idx="32" formatCode="0">
                  <c:v>31.14754098361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882-4413-A18B-BA951DACE478}"/>
            </c:ext>
          </c:extLst>
        </c:ser>
        <c:ser>
          <c:idx val="2"/>
          <c:order val="2"/>
          <c:tx>
            <c:strRef>
              <c:f>Sheet1!$D$1</c:f>
              <c:strCache>
                <c:ptCount val="1"/>
                <c:pt idx="0">
                  <c:v>Grūti pateikt </c:v>
                </c:pt>
              </c:strCache>
            </c:strRef>
          </c:tx>
          <c:spPr>
            <a:solidFill>
              <a:schemeClr val="bg1">
                <a:lumMod val="75000"/>
              </a:schemeClr>
            </a:solidFill>
            <a:ln>
              <a:noFill/>
            </a:ln>
            <a:effectLst/>
          </c:spPr>
          <c:invertIfNegative val="0"/>
          <c:dLbls>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1C95-452C-84AA-D14273828A1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Sheet1!$D$2:$D$34</c:f>
              <c:numCache>
                <c:formatCode>General</c:formatCode>
                <c:ptCount val="33"/>
                <c:pt idx="0" formatCode="0">
                  <c:v>1.778656126482</c:v>
                </c:pt>
                <c:pt idx="2" formatCode="0">
                  <c:v>1.8461538461539999</c:v>
                </c:pt>
                <c:pt idx="3" formatCode="0">
                  <c:v>0</c:v>
                </c:pt>
                <c:pt idx="4" formatCode="0">
                  <c:v>2.040816326531</c:v>
                </c:pt>
                <c:pt idx="6" formatCode="0">
                  <c:v>3.1746031746029999</c:v>
                </c:pt>
                <c:pt idx="7" formatCode="0">
                  <c:v>0</c:v>
                </c:pt>
                <c:pt idx="8" formatCode="0">
                  <c:v>0</c:v>
                </c:pt>
                <c:pt idx="9" formatCode="0">
                  <c:v>0</c:v>
                </c:pt>
                <c:pt idx="10" formatCode="0">
                  <c:v>2.7027027027030002</c:v>
                </c:pt>
                <c:pt idx="11" formatCode="0">
                  <c:v>0</c:v>
                </c:pt>
                <c:pt idx="12" formatCode="0">
                  <c:v>1.7543859649119999</c:v>
                </c:pt>
                <c:pt idx="13" formatCode="0">
                  <c:v>2.9411764705880001</c:v>
                </c:pt>
                <c:pt idx="14" formatCode="0">
                  <c:v>3.9215686274510002</c:v>
                </c:pt>
                <c:pt idx="15" formatCode="0">
                  <c:v>0</c:v>
                </c:pt>
                <c:pt idx="16" formatCode="0">
                  <c:v>2.564102564103</c:v>
                </c:pt>
                <c:pt idx="17" formatCode="0">
                  <c:v>0</c:v>
                </c:pt>
                <c:pt idx="18" formatCode="0">
                  <c:v>0</c:v>
                </c:pt>
                <c:pt idx="19" formatCode="0">
                  <c:v>0</c:v>
                </c:pt>
                <c:pt idx="20" formatCode="0">
                  <c:v>0</c:v>
                </c:pt>
                <c:pt idx="21" formatCode="0">
                  <c:v>3.0120481927710001</c:v>
                </c:pt>
                <c:pt idx="22" formatCode="0">
                  <c:v>0</c:v>
                </c:pt>
                <c:pt idx="23" formatCode="0">
                  <c:v>1.818181818182</c:v>
                </c:pt>
                <c:pt idx="24" formatCode="0">
                  <c:v>4.4117647058819998</c:v>
                </c:pt>
                <c:pt idx="25" formatCode="0">
                  <c:v>0</c:v>
                </c:pt>
                <c:pt idx="26" formatCode="0">
                  <c:v>2.2222222222219998</c:v>
                </c:pt>
                <c:pt idx="27" formatCode="0">
                  <c:v>0</c:v>
                </c:pt>
                <c:pt idx="28" formatCode="0">
                  <c:v>0</c:v>
                </c:pt>
                <c:pt idx="29" formatCode="0">
                  <c:v>0</c:v>
                </c:pt>
                <c:pt idx="30" formatCode="0">
                  <c:v>0</c:v>
                </c:pt>
                <c:pt idx="31" formatCode="0">
                  <c:v>1.129943502825</c:v>
                </c:pt>
                <c:pt idx="32" formatCode="0">
                  <c:v>3.2786885245900002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882-4413-A18B-BA951DACE478}"/>
            </c:ext>
          </c:extLst>
        </c:ser>
        <c:dLbls>
          <c:showLegendKey val="0"/>
          <c:showVal val="1"/>
          <c:showCatName val="0"/>
          <c:showSerName val="0"/>
          <c:showPercent val="0"/>
          <c:showBubbleSize val="0"/>
        </c:dLbls>
        <c:gapWidth val="50"/>
        <c:overlap val="100"/>
        <c:axId val="-809584192"/>
        <c:axId val="-809598880"/>
      </c:barChart>
      <c:catAx>
        <c:axId val="-8095841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598880"/>
        <c:crosses val="autoZero"/>
        <c:auto val="1"/>
        <c:lblAlgn val="ctr"/>
        <c:lblOffset val="100"/>
        <c:noMultiLvlLbl val="0"/>
      </c:catAx>
      <c:valAx>
        <c:axId val="-809598880"/>
        <c:scaling>
          <c:orientation val="minMax"/>
          <c:max val="100"/>
          <c:min val="0"/>
        </c:scaling>
        <c:delete val="1"/>
        <c:axPos val="t"/>
        <c:numFmt formatCode="General" sourceLinked="0"/>
        <c:majorTickMark val="out"/>
        <c:minorTickMark val="none"/>
        <c:tickLblPos val="nextTo"/>
        <c:crossAx val="-809584192"/>
        <c:crosses val="autoZero"/>
        <c:crossBetween val="between"/>
      </c:valAx>
      <c:spPr>
        <a:noFill/>
        <a:ln>
          <a:noFill/>
        </a:ln>
        <a:effectLst/>
      </c:spPr>
    </c:plotArea>
    <c:legend>
      <c:legendPos val="r"/>
      <c:layout>
        <c:manualLayout>
          <c:xMode val="edge"/>
          <c:yMode val="edge"/>
          <c:x val="0.40923303559387092"/>
          <c:y val="7.5765209131860604E-3"/>
          <c:w val="0.52849757416686549"/>
          <c:h val="3.81487803272433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9961926695914"/>
          <c:y val="6.7075082085701537E-2"/>
          <c:w val="0.61981637670785239"/>
          <c:h val="0.92580534818058657"/>
        </c:manualLayout>
      </c:layout>
      <c:barChart>
        <c:barDir val="bar"/>
        <c:grouping val="stacked"/>
        <c:varyColors val="0"/>
        <c:ser>
          <c:idx val="0"/>
          <c:order val="0"/>
          <c:tx>
            <c:strRef>
              <c:f>Sheet1!$B$1</c:f>
              <c:strCache>
                <c:ptCount val="1"/>
                <c:pt idx="0">
                  <c:v>Būtu noderīgs</c:v>
                </c:pt>
              </c:strCache>
            </c:strRef>
          </c:tx>
          <c:spPr>
            <a:solidFill>
              <a:srgbClr val="0A515D"/>
            </a:solidFill>
            <a:ln>
              <a:noFill/>
            </a:ln>
            <a:effectLst/>
          </c:spPr>
          <c:invertIfNegative val="0"/>
          <c:dLbls>
            <c:dLbl>
              <c:idx val="2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46D0-4B35-823B-6FFF0A5DA51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Sheet1!$B$2:$B$34</c:f>
              <c:numCache>
                <c:formatCode>General</c:formatCode>
                <c:ptCount val="33"/>
                <c:pt idx="0" formatCode="0">
                  <c:v>56.719367588929998</c:v>
                </c:pt>
                <c:pt idx="2" formatCode="0">
                  <c:v>54.153846153849997</c:v>
                </c:pt>
                <c:pt idx="3" formatCode="0">
                  <c:v>67.647058823530003</c:v>
                </c:pt>
                <c:pt idx="4" formatCode="0">
                  <c:v>59.863945578230002</c:v>
                </c:pt>
                <c:pt idx="6" formatCode="0">
                  <c:v>55.555555555559998</c:v>
                </c:pt>
                <c:pt idx="7" formatCode="0">
                  <c:v>47.88732394366</c:v>
                </c:pt>
                <c:pt idx="8" formatCode="0">
                  <c:v>60</c:v>
                </c:pt>
                <c:pt idx="9" formatCode="0">
                  <c:v>65.217391304350002</c:v>
                </c:pt>
                <c:pt idx="10" formatCode="0">
                  <c:v>51.351351351349997</c:v>
                </c:pt>
                <c:pt idx="11" formatCode="0">
                  <c:v>42.105263157890001</c:v>
                </c:pt>
                <c:pt idx="12" formatCode="0">
                  <c:v>49.122807017539998</c:v>
                </c:pt>
                <c:pt idx="13" formatCode="0">
                  <c:v>60.294117647059998</c:v>
                </c:pt>
                <c:pt idx="14" formatCode="0">
                  <c:v>58.823529411759999</c:v>
                </c:pt>
                <c:pt idx="15" formatCode="0">
                  <c:v>64.28571428571</c:v>
                </c:pt>
                <c:pt idx="16" formatCode="0">
                  <c:v>58.974358974360001</c:v>
                </c:pt>
                <c:pt idx="17" formatCode="0">
                  <c:v>50</c:v>
                </c:pt>
                <c:pt idx="18" formatCode="0">
                  <c:v>66.666666666669997</c:v>
                </c:pt>
                <c:pt idx="19" formatCode="0">
                  <c:v>60</c:v>
                </c:pt>
                <c:pt idx="20" formatCode="0">
                  <c:v>50</c:v>
                </c:pt>
                <c:pt idx="21" formatCode="0">
                  <c:v>60.240963855419999</c:v>
                </c:pt>
                <c:pt idx="22" formatCode="0">
                  <c:v>54.545454545449999</c:v>
                </c:pt>
                <c:pt idx="23" formatCode="0">
                  <c:v>60</c:v>
                </c:pt>
                <c:pt idx="24" formatCode="0">
                  <c:v>51.470588235290002</c:v>
                </c:pt>
                <c:pt idx="25" formatCode="0">
                  <c:v>55.882352941180002</c:v>
                </c:pt>
                <c:pt idx="26" formatCode="0">
                  <c:v>54.444444444440002</c:v>
                </c:pt>
                <c:pt idx="27" formatCode="0">
                  <c:v>41.025641025639999</c:v>
                </c:pt>
                <c:pt idx="28" formatCode="0">
                  <c:v>57.894736842109999</c:v>
                </c:pt>
                <c:pt idx="29" formatCode="0">
                  <c:v>69.230769230769994</c:v>
                </c:pt>
                <c:pt idx="30" formatCode="0">
                  <c:v>63.157894736839999</c:v>
                </c:pt>
                <c:pt idx="31" formatCode="0">
                  <c:v>55.367231638420002</c:v>
                </c:pt>
                <c:pt idx="32" formatCode="0">
                  <c:v>57.377049180329998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979-4944-8520-6E1881A35C15}"/>
            </c:ext>
          </c:extLst>
        </c:ser>
        <c:ser>
          <c:idx val="1"/>
          <c:order val="1"/>
          <c:tx>
            <c:strRef>
              <c:f>Sheet1!$C$1</c:f>
              <c:strCache>
                <c:ptCount val="1"/>
                <c:pt idx="0">
                  <c:v>Nebūtu noderīgs</c:v>
                </c:pt>
              </c:strCache>
            </c:strRef>
          </c:tx>
          <c:spPr>
            <a:solidFill>
              <a:srgbClr val="F1AA99"/>
            </a:solidFill>
            <a:ln>
              <a:noFill/>
            </a:ln>
            <a:effectLst/>
          </c:spPr>
          <c:invertIfNegative val="0"/>
          <c:dLbls>
            <c:dLbl>
              <c:idx val="2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46D0-4B35-823B-6FFF0A5DA5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Sheet1!$C$2:$C$34</c:f>
              <c:numCache>
                <c:formatCode>General</c:formatCode>
                <c:ptCount val="33"/>
                <c:pt idx="0" formatCode="0">
                  <c:v>41.106719367590003</c:v>
                </c:pt>
                <c:pt idx="2" formatCode="0">
                  <c:v>43.692307692310003</c:v>
                </c:pt>
                <c:pt idx="3" formatCode="0">
                  <c:v>29.41176470588</c:v>
                </c:pt>
                <c:pt idx="4" formatCode="0">
                  <c:v>38.095238095239999</c:v>
                </c:pt>
                <c:pt idx="6" formatCode="0">
                  <c:v>44.444444444440002</c:v>
                </c:pt>
                <c:pt idx="7" formatCode="0">
                  <c:v>50.704225352110001</c:v>
                </c:pt>
                <c:pt idx="8" formatCode="0">
                  <c:v>40</c:v>
                </c:pt>
                <c:pt idx="9" formatCode="0">
                  <c:v>34.782608695649998</c:v>
                </c:pt>
                <c:pt idx="10" formatCode="0">
                  <c:v>45.945945945950001</c:v>
                </c:pt>
                <c:pt idx="11" formatCode="0">
                  <c:v>57.894736842109999</c:v>
                </c:pt>
                <c:pt idx="12" formatCode="0">
                  <c:v>49.122807017539998</c:v>
                </c:pt>
                <c:pt idx="13" formatCode="0">
                  <c:v>36.76470588235</c:v>
                </c:pt>
                <c:pt idx="14" formatCode="0">
                  <c:v>37.254901960780003</c:v>
                </c:pt>
                <c:pt idx="15" formatCode="0">
                  <c:v>35.71428571429</c:v>
                </c:pt>
                <c:pt idx="16" formatCode="0">
                  <c:v>41.025641025639999</c:v>
                </c:pt>
                <c:pt idx="17" formatCode="0">
                  <c:v>50</c:v>
                </c:pt>
                <c:pt idx="18" formatCode="0">
                  <c:v>33.333333333330003</c:v>
                </c:pt>
                <c:pt idx="19" formatCode="0">
                  <c:v>40</c:v>
                </c:pt>
                <c:pt idx="20" formatCode="0">
                  <c:v>50</c:v>
                </c:pt>
                <c:pt idx="21" formatCode="0">
                  <c:v>36.746987951809999</c:v>
                </c:pt>
                <c:pt idx="22" formatCode="0">
                  <c:v>45.454545454550001</c:v>
                </c:pt>
                <c:pt idx="23" formatCode="0">
                  <c:v>40</c:v>
                </c:pt>
                <c:pt idx="24" formatCode="0">
                  <c:v>45.588235294119997</c:v>
                </c:pt>
                <c:pt idx="25" formatCode="0">
                  <c:v>44.117647058819998</c:v>
                </c:pt>
                <c:pt idx="26" formatCode="0">
                  <c:v>44.444444444440002</c:v>
                </c:pt>
                <c:pt idx="27" formatCode="0">
                  <c:v>58.974358974360001</c:v>
                </c:pt>
                <c:pt idx="28" formatCode="0">
                  <c:v>42.105263157890001</c:v>
                </c:pt>
                <c:pt idx="29" formatCode="0">
                  <c:v>30.769230769229999</c:v>
                </c:pt>
                <c:pt idx="30" formatCode="0">
                  <c:v>36.842105263160001</c:v>
                </c:pt>
                <c:pt idx="31" formatCode="0">
                  <c:v>43.50282485876</c:v>
                </c:pt>
                <c:pt idx="32" formatCode="0">
                  <c:v>40.98360655738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979-4944-8520-6E1881A35C15}"/>
            </c:ext>
          </c:extLst>
        </c:ser>
        <c:ser>
          <c:idx val="2"/>
          <c:order val="2"/>
          <c:tx>
            <c:strRef>
              <c:f>Sheet1!$D$1</c:f>
              <c:strCache>
                <c:ptCount val="1"/>
                <c:pt idx="0">
                  <c:v>Grūti pateikt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Visi respondenti, n=506</c:v>
                </c:pt>
                <c:pt idx="1">
                  <c:v>NOZARE</c:v>
                </c:pt>
                <c:pt idx="2">
                  <c:v>Ražošana, n=325</c:v>
                </c:pt>
                <c:pt idx="3">
                  <c:v>Būvniecība, n=34*</c:v>
                </c:pt>
                <c:pt idx="4">
                  <c:v>Pakalpojumi, n=147</c:v>
                </c:pt>
                <c:pt idx="5">
                  <c:v>LIELĀKO EKSPORTA APJOMU VALSTIS</c:v>
                </c:pt>
                <c:pt idx="6">
                  <c:v>Amerikas Savienotās Valstis (ASV), n=63</c:v>
                </c:pt>
                <c:pt idx="7">
                  <c:v>Apvienotā Karaliste (Lielbritānija , t.sk. Anglija), n=71</c:v>
                </c:pt>
                <c:pt idx="8">
                  <c:v>Austrālija, n=10**</c:v>
                </c:pt>
                <c:pt idx="9">
                  <c:v>Austrija, n=23**</c:v>
                </c:pt>
                <c:pt idx="10">
                  <c:v>Beļģija, n=37*</c:v>
                </c:pt>
                <c:pt idx="11">
                  <c:v>Čehijas Republika, n=19**</c:v>
                </c:pt>
                <c:pt idx="12">
                  <c:v>Dānija, n=57</c:v>
                </c:pt>
                <c:pt idx="13">
                  <c:v>Francija, n=68</c:v>
                </c:pt>
                <c:pt idx="14">
                  <c:v>Igaunija, n=153</c:v>
                </c:pt>
                <c:pt idx="15">
                  <c:v>Islande, n=14**</c:v>
                </c:pt>
                <c:pt idx="16">
                  <c:v>Itālija, n=39*</c:v>
                </c:pt>
                <c:pt idx="17">
                  <c:v>Īrija, n=20**</c:v>
                </c:pt>
                <c:pt idx="18">
                  <c:v>Kanāda, n=18**</c:v>
                </c:pt>
                <c:pt idx="19">
                  <c:v>Kazahstāna, n=10**</c:v>
                </c:pt>
                <c:pt idx="20">
                  <c:v>Ķīna, n=16**</c:v>
                </c:pt>
                <c:pt idx="21">
                  <c:v>Lietuva, n=166</c:v>
                </c:pt>
                <c:pt idx="22">
                  <c:v>Malta, n=11**</c:v>
                </c:pt>
                <c:pt idx="23">
                  <c:v>Nīderlande, n=55</c:v>
                </c:pt>
                <c:pt idx="24">
                  <c:v>Norvēģija, n=68</c:v>
                </c:pt>
                <c:pt idx="25">
                  <c:v>Polija, n=68</c:v>
                </c:pt>
                <c:pt idx="26">
                  <c:v>Somija, n=90</c:v>
                </c:pt>
                <c:pt idx="27">
                  <c:v>Spānija, n=39*</c:v>
                </c:pt>
                <c:pt idx="28">
                  <c:v>Šveice, n=19**</c:v>
                </c:pt>
                <c:pt idx="29">
                  <c:v>Turcija, n=13**</c:v>
                </c:pt>
                <c:pt idx="30">
                  <c:v>Ukraina, n=19**</c:v>
                </c:pt>
                <c:pt idx="31">
                  <c:v>Vācija, n=177</c:v>
                </c:pt>
                <c:pt idx="32">
                  <c:v>Zviedrija, n=122</c:v>
                </c:pt>
              </c:strCache>
            </c:strRef>
          </c:cat>
          <c:val>
            <c:numRef>
              <c:f>Sheet1!$D$2:$D$34</c:f>
              <c:numCache>
                <c:formatCode>General</c:formatCode>
                <c:ptCount val="33"/>
                <c:pt idx="0" formatCode="0">
                  <c:v>2.1739130434780001</c:v>
                </c:pt>
                <c:pt idx="2" formatCode="0">
                  <c:v>2.1538461538460001</c:v>
                </c:pt>
                <c:pt idx="3" formatCode="0">
                  <c:v>2.9411764705880001</c:v>
                </c:pt>
                <c:pt idx="4" formatCode="0">
                  <c:v>2.040816326531</c:v>
                </c:pt>
                <c:pt idx="6" formatCode="0">
                  <c:v>0</c:v>
                </c:pt>
                <c:pt idx="7" formatCode="0">
                  <c:v>1.4084507042250001</c:v>
                </c:pt>
                <c:pt idx="8" formatCode="0">
                  <c:v>0</c:v>
                </c:pt>
                <c:pt idx="9" formatCode="0">
                  <c:v>0</c:v>
                </c:pt>
                <c:pt idx="10" formatCode="0">
                  <c:v>2.7027027027030002</c:v>
                </c:pt>
                <c:pt idx="11" formatCode="0">
                  <c:v>0</c:v>
                </c:pt>
                <c:pt idx="12" formatCode="0">
                  <c:v>1.7543859649119999</c:v>
                </c:pt>
                <c:pt idx="13" formatCode="0">
                  <c:v>2.9411764705880001</c:v>
                </c:pt>
                <c:pt idx="14" formatCode="0">
                  <c:v>3.9215686274510002</c:v>
                </c:pt>
                <c:pt idx="15" formatCode="0">
                  <c:v>0</c:v>
                </c:pt>
                <c:pt idx="16" formatCode="0">
                  <c:v>0</c:v>
                </c:pt>
                <c:pt idx="17" formatCode="0">
                  <c:v>0</c:v>
                </c:pt>
                <c:pt idx="18" formatCode="0">
                  <c:v>0</c:v>
                </c:pt>
                <c:pt idx="19" formatCode="0">
                  <c:v>0</c:v>
                </c:pt>
                <c:pt idx="20" formatCode="0">
                  <c:v>0</c:v>
                </c:pt>
                <c:pt idx="21" formatCode="0">
                  <c:v>3.0120481927710001</c:v>
                </c:pt>
                <c:pt idx="22" formatCode="0">
                  <c:v>0</c:v>
                </c:pt>
                <c:pt idx="23" formatCode="0">
                  <c:v>0</c:v>
                </c:pt>
                <c:pt idx="24" formatCode="0">
                  <c:v>2.9411764705880001</c:v>
                </c:pt>
                <c:pt idx="25" formatCode="0">
                  <c:v>0</c:v>
                </c:pt>
                <c:pt idx="26" formatCode="0">
                  <c:v>1.1111111111109999</c:v>
                </c:pt>
                <c:pt idx="27" formatCode="0">
                  <c:v>0</c:v>
                </c:pt>
                <c:pt idx="28" formatCode="0">
                  <c:v>0</c:v>
                </c:pt>
                <c:pt idx="29" formatCode="0">
                  <c:v>0</c:v>
                </c:pt>
                <c:pt idx="30" formatCode="0">
                  <c:v>0</c:v>
                </c:pt>
                <c:pt idx="31" formatCode="0">
                  <c:v>1.129943502825</c:v>
                </c:pt>
                <c:pt idx="32" formatCode="0">
                  <c:v>1.6393442622950001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979-4944-8520-6E1881A35C15}"/>
            </c:ext>
          </c:extLst>
        </c:ser>
        <c:dLbls>
          <c:showLegendKey val="0"/>
          <c:showVal val="1"/>
          <c:showCatName val="0"/>
          <c:showSerName val="0"/>
          <c:showPercent val="0"/>
          <c:showBubbleSize val="0"/>
        </c:dLbls>
        <c:gapWidth val="50"/>
        <c:overlap val="100"/>
        <c:axId val="-809593984"/>
        <c:axId val="-809601600"/>
      </c:barChart>
      <c:catAx>
        <c:axId val="-80959398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601600"/>
        <c:crosses val="autoZero"/>
        <c:auto val="1"/>
        <c:lblAlgn val="ctr"/>
        <c:lblOffset val="100"/>
        <c:noMultiLvlLbl val="0"/>
      </c:catAx>
      <c:valAx>
        <c:axId val="-809601600"/>
        <c:scaling>
          <c:orientation val="minMax"/>
          <c:max val="100"/>
          <c:min val="0"/>
        </c:scaling>
        <c:delete val="1"/>
        <c:axPos val="t"/>
        <c:numFmt formatCode="General" sourceLinked="0"/>
        <c:majorTickMark val="out"/>
        <c:minorTickMark val="none"/>
        <c:tickLblPos val="nextTo"/>
        <c:crossAx val="-809593984"/>
        <c:crosses val="autoZero"/>
        <c:crossBetween val="between"/>
      </c:valAx>
      <c:spPr>
        <a:noFill/>
        <a:ln>
          <a:noFill/>
        </a:ln>
        <a:effectLst/>
      </c:spPr>
    </c:plotArea>
    <c:legend>
      <c:legendPos val="r"/>
      <c:layout>
        <c:manualLayout>
          <c:xMode val="edge"/>
          <c:yMode val="edge"/>
          <c:x val="0.40923303559387092"/>
          <c:y val="7.5765209131860604E-3"/>
          <c:w val="0.52849757416686549"/>
          <c:h val="3.81487803272433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0626167441376"/>
          <c:y val="2.0668083776374489E-2"/>
          <c:w val="0.49492269132453792"/>
          <c:h val="0.96131274947791379"/>
        </c:manualLayout>
      </c:layout>
      <c:barChart>
        <c:barDir val="bar"/>
        <c:grouping val="clustered"/>
        <c:varyColors val="0"/>
        <c:ser>
          <c:idx val="0"/>
          <c:order val="0"/>
          <c:tx>
            <c:strRef>
              <c:f>Sheet1!$B$1</c:f>
              <c:strCache>
                <c:ptCount val="1"/>
                <c:pt idx="0">
                  <c:v>502</c:v>
                </c:pt>
              </c:strCache>
            </c:strRef>
          </c:tx>
          <c:spPr>
            <a:solidFill>
              <a:srgbClr val="0A515D"/>
            </a:solidFill>
            <a:ln>
              <a:noFill/>
            </a:ln>
          </c:spPr>
          <c:invertIfNegative val="0"/>
          <c:dPt>
            <c:idx val="0"/>
            <c:invertIfNegative val="0"/>
            <c:bubble3D val="0"/>
            <c:extLst>
              <c:ext xmlns:c16="http://schemas.microsoft.com/office/drawing/2014/chart" uri="{C3380CC4-5D6E-409C-BE32-E72D297353CC}">
                <c16:uniqueId val="{00000000-E8AB-4F3C-81FC-E21DF99FCFAB}"/>
              </c:ext>
            </c:extLst>
          </c:dPt>
          <c:dPt>
            <c:idx val="1"/>
            <c:invertIfNegative val="0"/>
            <c:bubble3D val="0"/>
            <c:extLst>
              <c:ext xmlns:c16="http://schemas.microsoft.com/office/drawing/2014/chart" uri="{C3380CC4-5D6E-409C-BE32-E72D297353CC}">
                <c16:uniqueId val="{00000001-E8AB-4F3C-81FC-E21DF99FCFAB}"/>
              </c:ext>
            </c:extLst>
          </c:dPt>
          <c:dPt>
            <c:idx val="2"/>
            <c:invertIfNegative val="0"/>
            <c:bubble3D val="0"/>
            <c:extLst>
              <c:ext xmlns:c16="http://schemas.microsoft.com/office/drawing/2014/chart" uri="{C3380CC4-5D6E-409C-BE32-E72D297353CC}">
                <c16:uniqueId val="{00000002-E8AB-4F3C-81FC-E21DF99FCFAB}"/>
              </c:ext>
            </c:extLst>
          </c:dPt>
          <c:dPt>
            <c:idx val="3"/>
            <c:invertIfNegative val="0"/>
            <c:bubble3D val="0"/>
            <c:extLst>
              <c:ext xmlns:c16="http://schemas.microsoft.com/office/drawing/2014/chart" uri="{C3380CC4-5D6E-409C-BE32-E72D297353CC}">
                <c16:uniqueId val="{00000003-E8AB-4F3C-81FC-E21DF99FCFAB}"/>
              </c:ext>
            </c:extLst>
          </c:dPt>
          <c:dPt>
            <c:idx val="4"/>
            <c:invertIfNegative val="0"/>
            <c:bubble3D val="0"/>
            <c:extLst>
              <c:ext xmlns:c16="http://schemas.microsoft.com/office/drawing/2014/chart" uri="{C3380CC4-5D6E-409C-BE32-E72D297353CC}">
                <c16:uniqueId val="{00000004-E8AB-4F3C-81FC-E21DF99FCFAB}"/>
              </c:ext>
            </c:extLst>
          </c:dPt>
          <c:dPt>
            <c:idx val="18"/>
            <c:invertIfNegative val="0"/>
            <c:bubble3D val="0"/>
            <c:spPr>
              <a:solidFill>
                <a:srgbClr val="14A2BA"/>
              </a:solidFill>
              <a:ln>
                <a:noFill/>
              </a:ln>
            </c:spPr>
            <c:extLst>
              <c:ext xmlns:c16="http://schemas.microsoft.com/office/drawing/2014/chart" uri="{C3380CC4-5D6E-409C-BE32-E72D297353CC}">
                <c16:uniqueId val="{00000006-E8AB-4F3C-81FC-E21DF99FCFAB}"/>
              </c:ext>
            </c:extLst>
          </c:dPt>
          <c:dPt>
            <c:idx val="19"/>
            <c:invertIfNegative val="0"/>
            <c:bubble3D val="0"/>
            <c:spPr>
              <a:solidFill>
                <a:sysClr val="window" lastClr="FFFFFF">
                  <a:lumMod val="75000"/>
                </a:sysClr>
              </a:solidFill>
              <a:ln>
                <a:noFill/>
              </a:ln>
            </c:spPr>
            <c:extLst>
              <c:ext xmlns:c16="http://schemas.microsoft.com/office/drawing/2014/chart" uri="{C3380CC4-5D6E-409C-BE32-E72D297353CC}">
                <c16:uniqueId val="{00000008-E8AB-4F3C-81FC-E21DF99FCFAB}"/>
              </c:ext>
            </c:extLst>
          </c:dPt>
          <c:dPt>
            <c:idx val="21"/>
            <c:invertIfNegative val="0"/>
            <c:bubble3D val="0"/>
            <c:spPr>
              <a:solidFill>
                <a:srgbClr val="14A2BA"/>
              </a:solidFill>
              <a:ln>
                <a:noFill/>
              </a:ln>
            </c:spPr>
            <c:extLst>
              <c:ext xmlns:c16="http://schemas.microsoft.com/office/drawing/2014/chart" uri="{C3380CC4-5D6E-409C-BE32-E72D297353CC}">
                <c16:uniqueId val="{0000000E-8B31-4FD0-B50E-95E41BA200D2}"/>
              </c:ext>
            </c:extLst>
          </c:dPt>
          <c:dPt>
            <c:idx val="22"/>
            <c:invertIfNegative val="0"/>
            <c:bubble3D val="0"/>
            <c:spPr>
              <a:solidFill>
                <a:sysClr val="window" lastClr="FFFFFF">
                  <a:lumMod val="65000"/>
                </a:sysClr>
              </a:solidFill>
              <a:ln>
                <a:noFill/>
              </a:ln>
            </c:spPr>
            <c:extLst>
              <c:ext xmlns:c16="http://schemas.microsoft.com/office/drawing/2014/chart" uri="{C3380CC4-5D6E-409C-BE32-E72D297353CC}">
                <c16:uniqueId val="{0000000F-8B31-4FD0-B50E-95E41BA200D2}"/>
              </c:ext>
            </c:extLst>
          </c:dPt>
          <c:dLbls>
            <c:dLbl>
              <c:idx val="11"/>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B31-4FD0-B50E-95E41BA200D2}"/>
                </c:ext>
              </c:extLst>
            </c:dLbl>
            <c:dLbl>
              <c:idx val="12"/>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8B31-4FD0-B50E-95E41BA200D2}"/>
                </c:ext>
              </c:extLst>
            </c:dLbl>
            <c:dLbl>
              <c:idx val="13"/>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B31-4FD0-B50E-95E41BA200D2}"/>
                </c:ext>
              </c:extLst>
            </c:dLbl>
            <c:dLbl>
              <c:idx val="14"/>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8B31-4FD0-B50E-95E41BA200D2}"/>
                </c:ext>
              </c:extLst>
            </c:dLbl>
            <c:dLbl>
              <c:idx val="15"/>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E8AB-4F3C-81FC-E21DF99FCFAB}"/>
                </c:ext>
              </c:extLst>
            </c:dLbl>
            <c:dLbl>
              <c:idx val="16"/>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E8AB-4F3C-81FC-E21DF99FCFAB}"/>
                </c:ext>
              </c:extLst>
            </c:dLbl>
            <c:dLbl>
              <c:idx val="17"/>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8B31-4FD0-B50E-95E41BA200D2}"/>
                </c:ext>
              </c:extLst>
            </c:dLbl>
            <c:dLbl>
              <c:idx val="18"/>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E8AB-4F3C-81FC-E21DF99FCFAB}"/>
                </c:ext>
              </c:extLst>
            </c:dLbl>
            <c:dLbl>
              <c:idx val="19"/>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E8AB-4F3C-81FC-E21DF99FCFAB}"/>
                </c:ext>
              </c:extLst>
            </c:dLbl>
            <c:numFmt formatCode="#,##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Palīdzība kontaktu, sadarbības partneru atlasē ārvalstu tirgos</c:v>
                </c:pt>
                <c:pt idx="1">
                  <c:v>Juridiskās, grāmatvedības konsultācijas, palīdzība</c:v>
                </c:pt>
                <c:pt idx="2">
                  <c:v>Padziļināta informācija par ārvalstu tirgu, specifiskiem produktiem vai nozarēm</c:v>
                </c:pt>
                <c:pt idx="3">
                  <c:v>Finansiāls atbalsts/ līdzfinansējums/ granti</c:v>
                </c:pt>
                <c:pt idx="4">
                  <c:v>Atbalsts preču vai pakalpojumu reklāmai ārvalstīs/ mārketinga, digitālā mārketinga atbalsts</c:v>
                </c:pt>
                <c:pt idx="5">
                  <c:v>Atbalsts dalībai ārvalstu izstādēs, informācija par izstādēm</c:v>
                </c:pt>
                <c:pt idx="6">
                  <c:v>Aktīvāka rīcība no LIAA puses, aicinājumi uz sadarbību un piedāvājumi</c:v>
                </c:pt>
                <c:pt idx="7">
                  <c:v>Atbalsts ar produktu sertifikāciju, akreditāciju ārvalstīs</c:v>
                </c:pt>
                <c:pt idx="8">
                  <c:v>Paplašināt atbalstu saņemošās nozares, jomas, kritērijus</c:v>
                </c:pt>
                <c:pt idx="9">
                  <c:v>Risināt darbaspēka trūkumu/ palīdzēt darbinieku piesaistē</c:v>
                </c:pt>
                <c:pt idx="10">
                  <c:v>Organizēt pieredzes apmaiņas pasākumus ar ārvalstu uzņēmumiem</c:v>
                </c:pt>
                <c:pt idx="11">
                  <c:v>Papildus informācija par LIAA piedāvāto atbalstu uzņēmumiem</c:v>
                </c:pt>
                <c:pt idx="12">
                  <c:v>Palīdzība komunikācijā ar dažādām ārvalstu iestādēm</c:v>
                </c:pt>
                <c:pt idx="13">
                  <c:v>Palīdzība ar potenciālo klientu piesaisti, informāciju par klientiem</c:v>
                </c:pt>
                <c:pt idx="14">
                  <c:v>Nodrošināt eksporta garantijas</c:v>
                </c:pt>
                <c:pt idx="15">
                  <c:v>Nodrošināt telpas darbam ārvalstīs</c:v>
                </c:pt>
                <c:pt idx="16">
                  <c:v>Organizēt kontaktbiržas specifiskās valstīs vai nozarēs</c:v>
                </c:pt>
                <c:pt idx="17">
                  <c:v>Vairāk atbalstīt mikro, mazos, vidējos uzņēmumus</c:v>
                </c:pt>
                <c:pt idx="18">
                  <c:v>Latvijas tēla spodrināšana ārvalstu tirgos, pasākumi Latvijas un Rīgas reklamēšanai</c:v>
                </c:pt>
                <c:pt idx="19">
                  <c:v>Uzlabot komunikāciju, attieksmi</c:v>
                </c:pt>
                <c:pt idx="20">
                  <c:v>Cita atbilde</c:v>
                </c:pt>
                <c:pt idx="21">
                  <c:v>Nevajag (papildus) LIAA atbalstu</c:v>
                </c:pt>
                <c:pt idx="22">
                  <c:v>Grūti pateikt/ nevar nosaukt</c:v>
                </c:pt>
              </c:strCache>
            </c:strRef>
          </c:cat>
          <c:val>
            <c:numRef>
              <c:f>Sheet1!$B$2:$B$24</c:f>
              <c:numCache>
                <c:formatCode>0</c:formatCode>
                <c:ptCount val="23"/>
                <c:pt idx="0">
                  <c:v>3.5573122529644272</c:v>
                </c:pt>
                <c:pt idx="1">
                  <c:v>2.5691699604743086</c:v>
                </c:pt>
                <c:pt idx="2">
                  <c:v>2.3715415019762842</c:v>
                </c:pt>
                <c:pt idx="3">
                  <c:v>1.9762845849802373</c:v>
                </c:pt>
                <c:pt idx="4">
                  <c:v>1.5810276679841897</c:v>
                </c:pt>
                <c:pt idx="5">
                  <c:v>0.98814229249011865</c:v>
                </c:pt>
                <c:pt idx="6">
                  <c:v>0.98814229249011865</c:v>
                </c:pt>
                <c:pt idx="7">
                  <c:v>0.79051383399209485</c:v>
                </c:pt>
                <c:pt idx="8">
                  <c:v>0.79051383399209485</c:v>
                </c:pt>
                <c:pt idx="9">
                  <c:v>0.59288537549407105</c:v>
                </c:pt>
                <c:pt idx="10">
                  <c:v>0.59288537549407105</c:v>
                </c:pt>
                <c:pt idx="11" formatCode="0.0">
                  <c:v>0.39525691699604742</c:v>
                </c:pt>
                <c:pt idx="12" formatCode="0.0">
                  <c:v>0.39525691699604742</c:v>
                </c:pt>
                <c:pt idx="13" formatCode="0.0">
                  <c:v>0.19762845849802371</c:v>
                </c:pt>
                <c:pt idx="14" formatCode="0.0">
                  <c:v>0.19762845849802371</c:v>
                </c:pt>
                <c:pt idx="15" formatCode="0.0">
                  <c:v>0.19762845849802371</c:v>
                </c:pt>
                <c:pt idx="16" formatCode="0.0">
                  <c:v>0.19762845849802371</c:v>
                </c:pt>
                <c:pt idx="17" formatCode="0.0">
                  <c:v>0.19762845849802371</c:v>
                </c:pt>
                <c:pt idx="18" formatCode="0.0">
                  <c:v>0.19762845849802371</c:v>
                </c:pt>
                <c:pt idx="19" formatCode="0.0">
                  <c:v>0.19762845849802371</c:v>
                </c:pt>
                <c:pt idx="20">
                  <c:v>2.5691699604743086</c:v>
                </c:pt>
                <c:pt idx="21">
                  <c:v>55.928853754940711</c:v>
                </c:pt>
                <c:pt idx="22">
                  <c:v>26.086956521739129</c:v>
                </c:pt>
              </c:numCache>
            </c:numRef>
          </c:val>
          <c:extLst>
            <c:ext xmlns:c16="http://schemas.microsoft.com/office/drawing/2014/chart" uri="{C3380CC4-5D6E-409C-BE32-E72D297353CC}">
              <c16:uniqueId val="{00000000-BB2F-4030-B5A7-DC9B53A00EC5}"/>
            </c:ext>
          </c:extLst>
        </c:ser>
        <c:dLbls>
          <c:showLegendKey val="0"/>
          <c:showVal val="0"/>
          <c:showCatName val="0"/>
          <c:showSerName val="0"/>
          <c:showPercent val="0"/>
          <c:showBubbleSize val="0"/>
        </c:dLbls>
        <c:gapWidth val="25"/>
        <c:axId val="-809588544"/>
        <c:axId val="-809592896"/>
      </c:barChart>
      <c:catAx>
        <c:axId val="-809588544"/>
        <c:scaling>
          <c:orientation val="maxMin"/>
        </c:scaling>
        <c:delete val="0"/>
        <c:axPos val="l"/>
        <c:numFmt formatCode="General" sourceLinked="1"/>
        <c:majorTickMark val="out"/>
        <c:minorTickMark val="none"/>
        <c:tickLblPos val="nextTo"/>
        <c:txPr>
          <a:bodyPr/>
          <a:lstStyle/>
          <a:p>
            <a:pPr>
              <a:defRPr sz="1000"/>
            </a:pPr>
            <a:endParaRPr lang="en-US"/>
          </a:p>
        </c:txPr>
        <c:crossAx val="-809592896"/>
        <c:crosses val="autoZero"/>
        <c:auto val="1"/>
        <c:lblAlgn val="ctr"/>
        <c:lblOffset val="100"/>
        <c:noMultiLvlLbl val="0"/>
      </c:catAx>
      <c:valAx>
        <c:axId val="-809592896"/>
        <c:scaling>
          <c:orientation val="minMax"/>
          <c:max val="80"/>
          <c:min val="0"/>
        </c:scaling>
        <c:delete val="1"/>
        <c:axPos val="t"/>
        <c:numFmt formatCode="0" sourceLinked="1"/>
        <c:majorTickMark val="out"/>
        <c:minorTickMark val="none"/>
        <c:tickLblPos val="nextTo"/>
        <c:crossAx val="-809588544"/>
        <c:crosses val="autoZero"/>
        <c:crossBetween val="between"/>
      </c:valAx>
      <c:spPr>
        <a:noFill/>
        <a:ln w="23936">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Calibri"/>
          <a:cs typeface="Calibri"/>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0"/>
          <c:order val="0"/>
          <c:tx>
            <c:strRef>
              <c:f>Sheet1!$B$1</c:f>
              <c:strCache>
                <c:ptCount val="1"/>
                <c:pt idx="0">
                  <c:v>Palīdzība kontaktu, sadarbības partneru atlasē ārvalstu tirgos</c:v>
                </c:pt>
              </c:strCache>
            </c:strRef>
          </c:tx>
          <c:spPr>
            <a:solidFill>
              <a:srgbClr val="0A515D"/>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48-4B94-BE8D-184CDDD156A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F6A-4279-B844-5051AAB8228A}"/>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1"/>
                <c:order val="1"/>
                <c:tx>
                  <c:strRef>
                    <c:extLst xmlns:c16="http://schemas.microsoft.com/office/drawing/2014/chart" xmlns:c14="http://schemas.microsoft.com/office/drawing/2007/8/2/chart" xmlns:mc="http://schemas.openxmlformats.org/markup-compatibility/2006">
                      <c:ex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F6A-4279-B844-5051AAB8228A}"/>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9048-4B94-BE8D-184CDDD156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6F6A-4279-B844-5051AAB8228A}"/>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6F6A-4279-B844-5051AAB8228A}"/>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9048-4B94-BE8D-184CDDD156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6F6A-4279-B844-5051AAB8228A}"/>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9048-4B94-BE8D-184CDDD156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6F6A-4279-B844-5051AAB8228A}"/>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9048-4B94-BE8D-184CDDD156AD}"/>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9048-4B94-BE8D-184CDDD156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6F6A-4279-B844-5051AAB8228A}"/>
                  </c:ext>
                </c:extLst>
              </c15:ser>
            </c15:filteredBarSeries>
          </c:ext>
        </c:extLst>
      </c:barChart>
      <c:catAx>
        <c:axId val="-8379365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17103399910313175"/>
          <c:y val="0"/>
          <c:w val="0.11859246722670884"/>
          <c:h val="0.10112723769257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2"/>
          <c:order val="2"/>
          <c:tx>
            <c:strRef>
              <c:f>Sheet1!$D$1</c:f>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7698-4106-8087-CFF0CBCACA17}"/>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7698-4106-8087-CFF0CBCACA17}"/>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698-4106-8087-CFF0CBCACA17}"/>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7698-4106-8087-CFF0CBCACA17}"/>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7698-4106-8087-CFF0CBCACA17}"/>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7698-4106-8087-CFF0CBCACA17}"/>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7698-4106-8087-CFF0CBCACA17}"/>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7698-4106-8087-CFF0CBCACA17}"/>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7698-4106-8087-CFF0CBCACA17}"/>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7698-4106-8087-CFF0CBCACA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7698-4106-8087-CFF0CBCACA17}"/>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7698-4106-8087-CFF0CBCACA17}"/>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7698-4106-8087-CFF0CBCACA17}"/>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7698-4106-8087-CFF0CBCACA17}"/>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4.249291903183397E-2"/>
          <c:y val="2.0961744385185423E-2"/>
          <c:w val="7.5037225219079018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1"/>
          <c:order val="1"/>
          <c:tx>
            <c:strRef>
              <c:f>Sheet1!$C$1</c:f>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F3C-498C-B005-E83EC36595F6}"/>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F3C-498C-B005-E83EC36595F6}"/>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5F3C-498C-B005-E83EC36595F6}"/>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5F3C-498C-B005-E83EC36595F6}"/>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692-42C0-8BDE-920D807FD2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5F3C-498C-B005-E83EC36595F6}"/>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5F3C-498C-B005-E83EC36595F6}"/>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5F3C-498C-B005-E83EC36595F6}"/>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0184136540121136"/>
          <c:y val="0"/>
          <c:w val="0.12177943615409639"/>
          <c:h val="0.10112723769257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2"/>
          <c:order val="2"/>
          <c:tx>
            <c:strRef>
              <c:f>Sheet1!$D$1</c:f>
              <c:strCache>
                <c:ptCount val="1"/>
                <c:pt idx="0">
                  <c:v>Padziļināta informācija par ārvalstu tirgu, specifiskiem produktiem vai nozarēm</c:v>
                </c:pt>
              </c:strCache>
            </c:strRef>
          </c:tx>
          <c:spPr>
            <a:solidFill>
              <a:srgbClr val="14A2BA"/>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86-432B-8151-F71CB64BA0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A2C-431D-A5ED-5AF4B1EBCD37}"/>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3B86-432B-8151-F71CB64BA04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7A2C-431D-A5ED-5AF4B1EBCD37}"/>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7A2C-431D-A5ED-5AF4B1EBCD37}"/>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7A2C-431D-A5ED-5AF4B1EBCD37}"/>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3B86-432B-8151-F71CB64BA0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7A2C-431D-A5ED-5AF4B1EBCD37}"/>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3B86-432B-8151-F71CB64BA0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7A2C-431D-A5ED-5AF4B1EBCD37}"/>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3B86-432B-8151-F71CB64BA048}"/>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3B86-432B-8151-F71CB64BA0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7A2C-431D-A5ED-5AF4B1EBCD37}"/>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3264873169929098"/>
          <c:y val="1.4856288887534251E-3"/>
          <c:w val="0.11859246722670884"/>
          <c:h val="0.10112723769257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3"/>
          <c:order val="3"/>
          <c:tx>
            <c:strRef>
              <c:f>Sheet1!$E$1</c:f>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4D5F-4852-80DA-69641A7458B6}"/>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4D5F-4852-80DA-69641A7458B6}"/>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4D5F-4852-80DA-69641A7458B6}"/>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4D5F-4852-80DA-69641A7458B6}"/>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C0D4-4F34-8AE7-66254D27D0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4D5F-4852-80DA-69641A7458B6}"/>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4D5F-4852-80DA-69641A7458B6}"/>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4D5F-4852-80DA-69641A7458B6}"/>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6770538990055404"/>
          <c:y val="0"/>
          <c:w val="0.10159529961397527"/>
          <c:h val="0.103561752129625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4"/>
          <c:order val="4"/>
          <c:tx>
            <c:strRef>
              <c:f>Sheet1!$F$1</c:f>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F3-40E0-9406-B63C5015B05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94D-4C13-B193-27574BC70FFA}"/>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96F3-40E0-9406-B63C5015B05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994D-4C13-B193-27574BC70FFA}"/>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994D-4C13-B193-27574BC70FFA}"/>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96F3-40E0-9406-B63C5015B05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994D-4C13-B193-27574BC70FFA}"/>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994D-4C13-B193-27574BC70FFA}"/>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96F3-40E0-9406-B63C5015B05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994D-4C13-B193-27574BC70FFA}"/>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96F3-40E0-9406-B63C5015B054}"/>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96F3-40E0-9406-B63C5015B05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994D-4C13-B193-27574BC70FFA}"/>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8257791156169593"/>
          <c:y val="0"/>
          <c:w val="0.15046215650058431"/>
          <c:h val="0.103561752129625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5"/>
          <c:order val="5"/>
          <c:tx>
            <c:strRef>
              <c:f>Sheet1!$G$1</c:f>
              <c:strCache>
                <c:ptCount val="1"/>
                <c:pt idx="0">
                  <c:v>Nevajag (papildus) LIAA atbalstu</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3CE-42C7-BFAD-02F719096105}"/>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3CE-42C7-BFAD-02F719096105}"/>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63CE-42C7-BFAD-02F719096105}"/>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63CE-42C7-BFAD-02F719096105}"/>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63CE-42C7-BFAD-02F719096105}"/>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0B36-41C2-BE4B-D068453AC3E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63CE-42C7-BFAD-02F719096105}"/>
                  </c:ext>
                </c:extLst>
              </c15:ser>
            </c15:filteredBarSeries>
            <c15:filteredBarSeries>
              <c15:ser>
                <c:idx val="6"/>
                <c:order val="6"/>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Sheet1!$H$1</c15:sqref>
                        </c15:formulaRef>
                      </c:ext>
                    </c:extLst>
                    <c:strCache>
                      <c:ptCount val="1"/>
                      <c:pt idx="0">
                        <c:v>Grūti pateikt/ nevar nosaukt</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Sheet1!$H$2:$H$28</c15:sqref>
                        </c15:formulaRef>
                      </c:ext>
                    </c:extLst>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63CE-42C7-BFAD-02F719096105}"/>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35375355094001781"/>
          <c:y val="0"/>
          <c:w val="7.5037225219079018E-2"/>
          <c:h val="0.103561752129625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6"/>
          <c:order val="6"/>
          <c:tx>
            <c:strRef>
              <c:f>Sheet1!$H$1</c:f>
              <c:strCache>
                <c:ptCount val="1"/>
                <c:pt idx="0">
                  <c:v>Grūti pateikt/ nevar nosaukt</c:v>
                </c:pt>
              </c:strCache>
            </c:strRef>
          </c:tx>
          <c:spPr>
            <a:solidFill>
              <a:schemeClr val="bg1">
                <a:lumMod val="75000"/>
              </a:schemeClr>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1F-41E1-8503-B0BAA122307D}"/>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1F-41E1-8503-B0BAA12230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Sheet1!$H$2:$H$28</c:f>
              <c:numCache>
                <c:formatCode>General</c:formatCode>
                <c:ptCount val="27"/>
                <c:pt idx="0" formatCode="0">
                  <c:v>26.086956521739999</c:v>
                </c:pt>
                <c:pt idx="2" formatCode="0">
                  <c:v>28.615384615380002</c:v>
                </c:pt>
                <c:pt idx="3" formatCode="0">
                  <c:v>23.529411764710002</c:v>
                </c:pt>
                <c:pt idx="4" formatCode="0">
                  <c:v>21.088435374149999</c:v>
                </c:pt>
                <c:pt idx="6" formatCode="0">
                  <c:v>23.557692307690001</c:v>
                </c:pt>
                <c:pt idx="7" formatCode="0">
                  <c:v>25.24752475248</c:v>
                </c:pt>
                <c:pt idx="8" formatCode="0">
                  <c:v>33.734939759040003</c:v>
                </c:pt>
                <c:pt idx="9" formatCode="0">
                  <c:v>30.769230769229999</c:v>
                </c:pt>
                <c:pt idx="11" formatCode="0">
                  <c:v>20.689655172409999</c:v>
                </c:pt>
                <c:pt idx="12" formatCode="0">
                  <c:v>27.08333333333</c:v>
                </c:pt>
                <c:pt idx="13" formatCode="0">
                  <c:v>22.727272727270002</c:v>
                </c:pt>
                <c:pt idx="14" formatCode="0">
                  <c:v>23.913043478260001</c:v>
                </c:pt>
                <c:pt idx="15" formatCode="0">
                  <c:v>30.769230769229999</c:v>
                </c:pt>
                <c:pt idx="17" formatCode="0">
                  <c:v>25</c:v>
                </c:pt>
                <c:pt idx="18" formatCode="0">
                  <c:v>29.72972972973</c:v>
                </c:pt>
                <c:pt idx="19" formatCode="0">
                  <c:v>33.333333333330003</c:v>
                </c:pt>
                <c:pt idx="21" formatCode="0">
                  <c:v>21.84466019417</c:v>
                </c:pt>
                <c:pt idx="22" formatCode="0">
                  <c:v>25.75757575758</c:v>
                </c:pt>
                <c:pt idx="23" formatCode="0">
                  <c:v>18.518518518520001</c:v>
                </c:pt>
                <c:pt idx="24" formatCode="0">
                  <c:v>42.857142857139998</c:v>
                </c:pt>
                <c:pt idx="25" formatCode="0">
                  <c:v>22.64150943396</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B1D4-4269-B076-07923BDF4A20}"/>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Palīdzība kontaktu, sadarbības partneru atlasē ārvalstu tirgos</c:v>
                      </c:pt>
                    </c:strCache>
                  </c:strRef>
                </c:tx>
                <c:spPr>
                  <a:solidFill>
                    <a:srgbClr val="0A515D"/>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3A1F-41E1-8503-B0BAA122307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3.557312252964</c:v>
                      </c:pt>
                      <c:pt idx="2" formatCode="0">
                        <c:v>3.0769230769229998</c:v>
                      </c:pt>
                      <c:pt idx="3" formatCode="0">
                        <c:v>0</c:v>
                      </c:pt>
                      <c:pt idx="4" formatCode="0">
                        <c:v>5.4421768707479998</c:v>
                      </c:pt>
                      <c:pt idx="6" formatCode="0">
                        <c:v>4.8076923076920002</c:v>
                      </c:pt>
                      <c:pt idx="7" formatCode="0">
                        <c:v>3.4653465346529999</c:v>
                      </c:pt>
                      <c:pt idx="8" formatCode="0">
                        <c:v>1.204819277108</c:v>
                      </c:pt>
                      <c:pt idx="9" formatCode="0">
                        <c:v>0</c:v>
                      </c:pt>
                      <c:pt idx="11" formatCode="0">
                        <c:v>5.7471264367819996</c:v>
                      </c:pt>
                      <c:pt idx="12" formatCode="0">
                        <c:v>1.041666666667</c:v>
                      </c:pt>
                      <c:pt idx="13" formatCode="0">
                        <c:v>7.9545454545450003</c:v>
                      </c:pt>
                      <c:pt idx="14" formatCode="0">
                        <c:v>3.2608695652169999</c:v>
                      </c:pt>
                      <c:pt idx="15" formatCode="0">
                        <c:v>2.1978021978019999</c:v>
                      </c:pt>
                      <c:pt idx="17" formatCode="0">
                        <c:v>3.7735849056599999</c:v>
                      </c:pt>
                      <c:pt idx="18" formatCode="0">
                        <c:v>0</c:v>
                      </c:pt>
                      <c:pt idx="19" formatCode="0">
                        <c:v>4.4444444444439997</c:v>
                      </c:pt>
                      <c:pt idx="21" formatCode="0">
                        <c:v>2.9126213592229999</c:v>
                      </c:pt>
                      <c:pt idx="22" formatCode="0">
                        <c:v>7.5757575757579998</c:v>
                      </c:pt>
                      <c:pt idx="23" formatCode="0">
                        <c:v>0</c:v>
                      </c:pt>
                      <c:pt idx="24" formatCode="0">
                        <c:v>7.1428571428570002</c:v>
                      </c:pt>
                      <c:pt idx="25" formatCode="0">
                        <c:v>1.88679245283</c:v>
                      </c:pt>
                      <c:pt idx="26" formatCode="0">
                        <c:v>3.333333333333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1D4-4269-B076-07923BDF4A20}"/>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Juridiskās, grāmatvedības konsultācijas, palīdzība</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2.5691699604739999</c:v>
                      </c:pt>
                      <c:pt idx="2" formatCode="0">
                        <c:v>2.1538461538460001</c:v>
                      </c:pt>
                      <c:pt idx="3" formatCode="0">
                        <c:v>5.8823529411760003</c:v>
                      </c:pt>
                      <c:pt idx="4" formatCode="0">
                        <c:v>2.7210884353739999</c:v>
                      </c:pt>
                      <c:pt idx="6" formatCode="0">
                        <c:v>1.923076923077</c:v>
                      </c:pt>
                      <c:pt idx="7" formatCode="0">
                        <c:v>2.970297029703</c:v>
                      </c:pt>
                      <c:pt idx="8" formatCode="0">
                        <c:v>3.6144578313250002</c:v>
                      </c:pt>
                      <c:pt idx="9" formatCode="0">
                        <c:v>0</c:v>
                      </c:pt>
                      <c:pt idx="11" formatCode="0">
                        <c:v>2.2988505747130001</c:v>
                      </c:pt>
                      <c:pt idx="12" formatCode="0">
                        <c:v>1.041666666667</c:v>
                      </c:pt>
                      <c:pt idx="13" formatCode="0">
                        <c:v>3.4090909090910002</c:v>
                      </c:pt>
                      <c:pt idx="14" formatCode="0">
                        <c:v>3.2608695652169999</c:v>
                      </c:pt>
                      <c:pt idx="15" formatCode="0">
                        <c:v>1.098901098901</c:v>
                      </c:pt>
                      <c:pt idx="17" formatCode="0">
                        <c:v>3.0660377358490001</c:v>
                      </c:pt>
                      <c:pt idx="18" formatCode="0">
                        <c:v>0</c:v>
                      </c:pt>
                      <c:pt idx="19" formatCode="0">
                        <c:v>0</c:v>
                      </c:pt>
                      <c:pt idx="21" formatCode="0">
                        <c:v>2.4271844660189998</c:v>
                      </c:pt>
                      <c:pt idx="22" formatCode="0">
                        <c:v>0</c:v>
                      </c:pt>
                      <c:pt idx="23" formatCode="0">
                        <c:v>0</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B1D4-4269-B076-07923BDF4A20}"/>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Padziļināta informācija par ārvalstu tirgu, specifiskiem produktiem vai nozarēm</c:v>
                      </c:pt>
                    </c:strCache>
                  </c:strRef>
                </c:tx>
                <c:spPr>
                  <a:solidFill>
                    <a:srgbClr val="14A2BA"/>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3A1F-41E1-8503-B0BAA12230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2.371541501976</c:v>
                      </c:pt>
                      <c:pt idx="2" formatCode="0">
                        <c:v>1.8461538461539999</c:v>
                      </c:pt>
                      <c:pt idx="3" formatCode="0">
                        <c:v>5.8823529411760003</c:v>
                      </c:pt>
                      <c:pt idx="4" formatCode="0">
                        <c:v>2.7210884353739999</c:v>
                      </c:pt>
                      <c:pt idx="6" formatCode="0">
                        <c:v>1.442307692308</c:v>
                      </c:pt>
                      <c:pt idx="7" formatCode="0">
                        <c:v>3.4653465346529999</c:v>
                      </c:pt>
                      <c:pt idx="8" formatCode="0">
                        <c:v>1.204819277108</c:v>
                      </c:pt>
                      <c:pt idx="9" formatCode="0">
                        <c:v>7.6923076923079998</c:v>
                      </c:pt>
                      <c:pt idx="11" formatCode="0">
                        <c:v>2.2988505747130001</c:v>
                      </c:pt>
                      <c:pt idx="12" formatCode="0">
                        <c:v>1.041666666667</c:v>
                      </c:pt>
                      <c:pt idx="13" formatCode="0">
                        <c:v>1.136363636364</c:v>
                      </c:pt>
                      <c:pt idx="14" formatCode="0">
                        <c:v>3.2608695652169999</c:v>
                      </c:pt>
                      <c:pt idx="15" formatCode="0">
                        <c:v>2.1978021978019999</c:v>
                      </c:pt>
                      <c:pt idx="17" formatCode="0">
                        <c:v>2.5943396226419999</c:v>
                      </c:pt>
                      <c:pt idx="18" formatCode="0">
                        <c:v>2.7027027027030002</c:v>
                      </c:pt>
                      <c:pt idx="19" formatCode="0">
                        <c:v>0</c:v>
                      </c:pt>
                      <c:pt idx="21" formatCode="0">
                        <c:v>1.456310679612</c:v>
                      </c:pt>
                      <c:pt idx="22" formatCode="0">
                        <c:v>1.5151515151520001</c:v>
                      </c:pt>
                      <c:pt idx="23" formatCode="0">
                        <c:v>3.7037037037039999</c:v>
                      </c:pt>
                      <c:pt idx="24" formatCode="0">
                        <c:v>5.7142857142860004</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B1D4-4269-B076-07923BDF4A20}"/>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Finansiāls atbalsts/ līdzfinansējums/ granti</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1.9762845849799999</c:v>
                      </c:pt>
                      <c:pt idx="2" formatCode="0">
                        <c:v>2.1538461538460001</c:v>
                      </c:pt>
                      <c:pt idx="3" formatCode="0">
                        <c:v>0</c:v>
                      </c:pt>
                      <c:pt idx="4" formatCode="0">
                        <c:v>2.040816326531</c:v>
                      </c:pt>
                      <c:pt idx="6" formatCode="0">
                        <c:v>2.884615384615</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3.2608695652169999</c:v>
                      </c:pt>
                      <c:pt idx="15" formatCode="0">
                        <c:v>1.098901098901</c:v>
                      </c:pt>
                      <c:pt idx="17" formatCode="0">
                        <c:v>2.1226415094340001</c:v>
                      </c:pt>
                      <c:pt idx="18" formatCode="0">
                        <c:v>0</c:v>
                      </c:pt>
                      <c:pt idx="19" formatCode="0">
                        <c:v>2.2222222222219998</c:v>
                      </c:pt>
                      <c:pt idx="21" formatCode="0">
                        <c:v>2.9126213592229999</c:v>
                      </c:pt>
                      <c:pt idx="22" formatCode="0">
                        <c:v>1.5151515151520001</c:v>
                      </c:pt>
                      <c:pt idx="23" formatCode="0">
                        <c:v>2.4691358024690002</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B1D4-4269-B076-07923BDF4A20}"/>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Atbalsts preču vai pakalpojumu reklāmai ārvalstīs/ mārketinga, digitālā mārketinga atbalsts </c:v>
                      </c:pt>
                    </c:strCache>
                  </c:strRef>
                </c:tx>
                <c:spPr>
                  <a:solidFill>
                    <a:srgbClr val="D6F6FB"/>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3A1F-41E1-8503-B0BAA12230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1.5810276679840001</c:v>
                      </c:pt>
                      <c:pt idx="2" formatCode="0">
                        <c:v>0.92307692307690004</c:v>
                      </c:pt>
                      <c:pt idx="3" formatCode="0">
                        <c:v>0</c:v>
                      </c:pt>
                      <c:pt idx="4" formatCode="0">
                        <c:v>3.4013605442179999</c:v>
                      </c:pt>
                      <c:pt idx="6" formatCode="0">
                        <c:v>1.923076923077</c:v>
                      </c:pt>
                      <c:pt idx="7" formatCode="0">
                        <c:v>1.485148514851</c:v>
                      </c:pt>
                      <c:pt idx="8" formatCode="0">
                        <c:v>1.204819277108</c:v>
                      </c:pt>
                      <c:pt idx="9" formatCode="0">
                        <c:v>0</c:v>
                      </c:pt>
                      <c:pt idx="11" formatCode="0">
                        <c:v>3.4482758620689999</c:v>
                      </c:pt>
                      <c:pt idx="12" formatCode="0">
                        <c:v>1.041666666667</c:v>
                      </c:pt>
                      <c:pt idx="13" formatCode="0">
                        <c:v>2.2727272727269998</c:v>
                      </c:pt>
                      <c:pt idx="14" formatCode="0">
                        <c:v>1.086956521739</c:v>
                      </c:pt>
                      <c:pt idx="15" formatCode="0">
                        <c:v>1.098901098901</c:v>
                      </c:pt>
                      <c:pt idx="17" formatCode="0">
                        <c:v>1.415094339623</c:v>
                      </c:pt>
                      <c:pt idx="18" formatCode="0">
                        <c:v>2.7027027027030002</c:v>
                      </c:pt>
                      <c:pt idx="19" formatCode="0">
                        <c:v>2.2222222222219998</c:v>
                      </c:pt>
                      <c:pt idx="21" formatCode="0">
                        <c:v>1.9417475728160001</c:v>
                      </c:pt>
                      <c:pt idx="22" formatCode="0">
                        <c:v>3.0303030303030001</c:v>
                      </c:pt>
                      <c:pt idx="23" formatCode="0">
                        <c:v>2.4691358024690002</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B1D4-4269-B076-07923BDF4A20}"/>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Nevajag (papildus) LIAA atbalstu</c:v>
                      </c:pt>
                    </c:strCache>
                  </c:strRef>
                </c:tx>
                <c:spPr>
                  <a:solidFill>
                    <a:srgbClr val="FFDEBD"/>
                  </a:solidFill>
                  <a:ln>
                    <a:noFill/>
                  </a:ln>
                  <a:effectLst/>
                </c:spPr>
                <c:invertIfNegative val="0"/>
                <c:dLbls>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3A1F-41E1-8503-B0BAA12230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55.92885375494</c:v>
                      </c:pt>
                      <c:pt idx="2" formatCode="0">
                        <c:v>56</c:v>
                      </c:pt>
                      <c:pt idx="3" formatCode="0">
                        <c:v>47.058823529409999</c:v>
                      </c:pt>
                      <c:pt idx="4" formatCode="0">
                        <c:v>57.823129251700003</c:v>
                      </c:pt>
                      <c:pt idx="6" formatCode="0">
                        <c:v>57.211538461540002</c:v>
                      </c:pt>
                      <c:pt idx="7" formatCode="0">
                        <c:v>57.920792079210003</c:v>
                      </c:pt>
                      <c:pt idx="8" formatCode="0">
                        <c:v>49.39759036145</c:v>
                      </c:pt>
                      <c:pt idx="9" formatCode="0">
                        <c:v>46.153846153849997</c:v>
                      </c:pt>
                      <c:pt idx="11" formatCode="0">
                        <c:v>51.72413793103</c:v>
                      </c:pt>
                      <c:pt idx="12" formatCode="0">
                        <c:v>61.458333333330003</c:v>
                      </c:pt>
                      <c:pt idx="13" formatCode="0">
                        <c:v>57.954545454550001</c:v>
                      </c:pt>
                      <c:pt idx="14" formatCode="0">
                        <c:v>54.347826086959998</c:v>
                      </c:pt>
                      <c:pt idx="15" formatCode="0">
                        <c:v>56.043956043960002</c:v>
                      </c:pt>
                      <c:pt idx="17" formatCode="0">
                        <c:v>56.132075471699999</c:v>
                      </c:pt>
                      <c:pt idx="18" formatCode="0">
                        <c:v>59.45945945946</c:v>
                      </c:pt>
                      <c:pt idx="19" formatCode="0">
                        <c:v>51.111111111109999</c:v>
                      </c:pt>
                      <c:pt idx="21" formatCode="0">
                        <c:v>58.252427184470001</c:v>
                      </c:pt>
                      <c:pt idx="22" formatCode="0">
                        <c:v>59.090909090910003</c:v>
                      </c:pt>
                      <c:pt idx="23" formatCode="0">
                        <c:v>62.962962962959999</c:v>
                      </c:pt>
                      <c:pt idx="24" formatCode="0">
                        <c:v>37.142857142860002</c:v>
                      </c:pt>
                      <c:pt idx="25" formatCode="0">
                        <c:v>64.150943396230005</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B1D4-4269-B076-07923BDF4A20}"/>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4858357633622874"/>
          <c:y val="0"/>
          <c:w val="8.1411163073854112E-2"/>
          <c:h val="7.67820933220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Ļoti pozitīvs</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Sheet1!$B$2:$B$5</c:f>
              <c:numCache>
                <c:formatCode>0</c:formatCode>
                <c:ptCount val="4"/>
                <c:pt idx="0">
                  <c:v>4.3478260869565215</c:v>
                </c:pt>
                <c:pt idx="1">
                  <c:v>3.3864541832669319</c:v>
                </c:pt>
                <c:pt idx="2">
                  <c:v>4</c:v>
                </c:pt>
                <c:pt idx="3">
                  <c:v>2.8</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Drīzāk pozitīvs</c:v>
                </c:pt>
              </c:strCache>
            </c:strRef>
          </c:tx>
          <c:spPr>
            <a:solidFill>
              <a:srgbClr val="14A2B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Sheet1!$C$2:$C$5</c:f>
              <c:numCache>
                <c:formatCode>0</c:formatCode>
                <c:ptCount val="4"/>
                <c:pt idx="0">
                  <c:v>36.166007905138343</c:v>
                </c:pt>
                <c:pt idx="1">
                  <c:v>33.266932270916335</c:v>
                </c:pt>
                <c:pt idx="2">
                  <c:v>44.2</c:v>
                </c:pt>
                <c:pt idx="3">
                  <c:v>35.1</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Neitrāls</c:v>
                </c:pt>
              </c:strCache>
            </c:strRef>
          </c:tx>
          <c:spPr>
            <a:solidFill>
              <a:srgbClr val="99E8F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Sheet1!$D$2:$D$5</c:f>
              <c:numCache>
                <c:formatCode>0</c:formatCode>
                <c:ptCount val="4"/>
                <c:pt idx="0">
                  <c:v>43.478260869565219</c:v>
                </c:pt>
                <c:pt idx="1">
                  <c:v>45.418326693227087</c:v>
                </c:pt>
                <c:pt idx="2">
                  <c:v>39.1</c:v>
                </c:pt>
                <c:pt idx="3">
                  <c:v>50.2</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Drīzāk negatīvs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Sheet1!$E$2:$E$5</c:f>
              <c:numCache>
                <c:formatCode>0</c:formatCode>
                <c:ptCount val="4"/>
                <c:pt idx="0">
                  <c:v>11.067193675889328</c:v>
                </c:pt>
                <c:pt idx="1">
                  <c:v>12.549800796812749</c:v>
                </c:pt>
                <c:pt idx="2">
                  <c:v>8.5</c:v>
                </c:pt>
                <c:pt idx="3">
                  <c:v>7.1</c:v>
                </c:pt>
              </c:numCache>
            </c:numRef>
          </c:val>
          <c:extLst>
            <c:ext xmlns:c16="http://schemas.microsoft.com/office/drawing/2014/chart" uri="{C3380CC4-5D6E-409C-BE32-E72D297353CC}">
              <c16:uniqueId val="{00000000-581F-4293-84A9-4AC327EB95CA}"/>
            </c:ext>
          </c:extLst>
        </c:ser>
        <c:ser>
          <c:idx val="4"/>
          <c:order val="4"/>
          <c:tx>
            <c:strRef>
              <c:f>Sheet1!$F$1</c:f>
              <c:strCache>
                <c:ptCount val="1"/>
                <c:pt idx="0">
                  <c:v>Ļoti negatīvs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Sheet1!$F$2:$F$5</c:f>
              <c:numCache>
                <c:formatCode>0</c:formatCode>
                <c:ptCount val="4"/>
                <c:pt idx="0">
                  <c:v>1.9762845849802373</c:v>
                </c:pt>
                <c:pt idx="1">
                  <c:v>0.59760956175298807</c:v>
                </c:pt>
                <c:pt idx="2">
                  <c:v>0.8</c:v>
                </c:pt>
                <c:pt idx="3">
                  <c:v>1</c:v>
                </c:pt>
              </c:numCache>
            </c:numRef>
          </c:val>
          <c:extLst>
            <c:ext xmlns:c16="http://schemas.microsoft.com/office/drawing/2014/chart" uri="{C3380CC4-5D6E-409C-BE32-E72D297353CC}">
              <c16:uniqueId val="{00000001-581F-4293-84A9-4AC327EB95CA}"/>
            </c:ext>
          </c:extLst>
        </c:ser>
        <c:ser>
          <c:idx val="5"/>
          <c:order val="5"/>
          <c:tx>
            <c:strRef>
              <c:f>Sheet1!$G$1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Sheet1!$G$2:$G$5</c:f>
              <c:numCache>
                <c:formatCode>0</c:formatCode>
                <c:ptCount val="4"/>
                <c:pt idx="0">
                  <c:v>2.9644268774703555</c:v>
                </c:pt>
                <c:pt idx="1">
                  <c:v>4.7808764940239046</c:v>
                </c:pt>
                <c:pt idx="2">
                  <c:v>3.4</c:v>
                </c:pt>
                <c:pt idx="3">
                  <c:v>3.8</c:v>
                </c:pt>
              </c:numCache>
            </c:numRef>
          </c:val>
          <c:extLst>
            <c:ext xmlns:c16="http://schemas.microsoft.com/office/drawing/2014/chart" uri="{C3380CC4-5D6E-409C-BE32-E72D297353CC}">
              <c16:uniqueId val="{00000002-581F-4293-84A9-4AC327EB95CA}"/>
            </c:ext>
          </c:extLst>
        </c:ser>
        <c:dLbls>
          <c:dLblPos val="ctr"/>
          <c:showLegendKey val="0"/>
          <c:showVal val="1"/>
          <c:showCatName val="0"/>
          <c:showSerName val="0"/>
          <c:showPercent val="0"/>
          <c:showBubbleSize val="0"/>
        </c:dLbls>
        <c:gapWidth val="50"/>
        <c:overlap val="100"/>
        <c:axId val="-809591264"/>
        <c:axId val="-809595616"/>
      </c:barChart>
      <c:catAx>
        <c:axId val="-809591264"/>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9595616"/>
        <c:crosses val="autoZero"/>
        <c:auto val="1"/>
        <c:lblAlgn val="ctr"/>
        <c:lblOffset val="100"/>
        <c:noMultiLvlLbl val="0"/>
      </c:catAx>
      <c:valAx>
        <c:axId val="-809595616"/>
        <c:scaling>
          <c:orientation val="minMax"/>
        </c:scaling>
        <c:delete val="1"/>
        <c:axPos val="b"/>
        <c:numFmt formatCode="0%" sourceLinked="1"/>
        <c:majorTickMark val="none"/>
        <c:minorTickMark val="none"/>
        <c:tickLblPos val="nextTo"/>
        <c:crossAx val="-809591264"/>
        <c:crosses val="max"/>
        <c:crossBetween val="between"/>
      </c:valAx>
      <c:spPr>
        <a:noFill/>
        <a:ln>
          <a:noFill/>
        </a:ln>
        <a:effectLst/>
      </c:spPr>
    </c:plotArea>
    <c:legend>
      <c:legendPos val="t"/>
      <c:layout>
        <c:manualLayout>
          <c:xMode val="edge"/>
          <c:yMode val="edge"/>
          <c:x val="0.21904797756665956"/>
          <c:y val="1.4958126667772234E-2"/>
          <c:w val="0.73012867068631782"/>
          <c:h val="5.77254130798570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83420109821406E-2"/>
          <c:y val="2.678570800859861E-2"/>
          <c:w val="0.88633876424505831"/>
          <c:h val="0.82585516829415806"/>
        </c:manualLayout>
      </c:layout>
      <c:barChart>
        <c:barDir val="bar"/>
        <c:grouping val="clustered"/>
        <c:varyColors val="0"/>
        <c:ser>
          <c:idx val="0"/>
          <c:order val="0"/>
          <c:tx>
            <c:strRef>
              <c:f>Sheet1!$B$1</c:f>
              <c:strCache>
                <c:ptCount val="1"/>
                <c:pt idx="0">
                  <c:v>VIDĒJAIS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Sheet1!$B$2:$B$5</c:f>
              <c:numCache>
                <c:formatCode>0.0</c:formatCode>
                <c:ptCount val="4"/>
                <c:pt idx="0">
                  <c:v>3.3075356415478612</c:v>
                </c:pt>
                <c:pt idx="1">
                  <c:v>3.2761506276150656</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50"/>
        <c:overlap val="100"/>
        <c:axId val="-809598336"/>
        <c:axId val="-809583104"/>
      </c:barChart>
      <c:catAx>
        <c:axId val="-809598336"/>
        <c:scaling>
          <c:orientation val="maxMin"/>
        </c:scaling>
        <c:delete val="1"/>
        <c:axPos val="l"/>
        <c:numFmt formatCode="General" sourceLinked="1"/>
        <c:majorTickMark val="none"/>
        <c:minorTickMark val="none"/>
        <c:tickLblPos val="nextTo"/>
        <c:crossAx val="-809583104"/>
        <c:crosses val="autoZero"/>
        <c:auto val="1"/>
        <c:lblAlgn val="ctr"/>
        <c:lblOffset val="100"/>
        <c:noMultiLvlLbl val="0"/>
      </c:catAx>
      <c:valAx>
        <c:axId val="-809583104"/>
        <c:scaling>
          <c:orientation val="minMax"/>
          <c:max val="4"/>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809598336"/>
        <c:crosses val="max"/>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Kāds, Jūsuprāt, ir Latvijas valsts tēls citu valstu acīs?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E55-4D10-9DD1-F79F7802CF1C}"/>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E55-4D10-9DD1-F79F7802CF1C}"/>
              </c:ext>
            </c:extLst>
          </c:dPt>
          <c:dLbls>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29136735938514402"/>
                      <c:h val="6.6826097813140611E-2"/>
                    </c:manualLayout>
                  </c15:layout>
                  <c15:dlblFieldTable/>
                  <c15:showDataLabelsRange val="0"/>
                </c:ext>
                <c:ext xmlns:c16="http://schemas.microsoft.com/office/drawing/2014/chart" uri="{C3380CC4-5D6E-409C-BE32-E72D297353CC}">
                  <c16:uniqueId val="{00000002-6BCA-4A75-A4EC-D409FEE8B947}"/>
                </c:ext>
              </c:extLst>
            </c:dLbl>
            <c:dLbl>
              <c:idx val="15"/>
              <c:layout>
                <c:manualLayout>
                  <c:x val="6.271845551540747E-3"/>
                  <c:y val="-2.2378042838470382E-3"/>
                </c:manualLayout>
              </c:layout>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32468080083414758"/>
                      <c:h val="6.6826097813140611E-2"/>
                    </c:manualLayout>
                  </c15:layout>
                  <c15:dlblFieldTable/>
                  <c15:showDataLabelsRange val="0"/>
                </c:ext>
                <c:ext xmlns:c16="http://schemas.microsoft.com/office/drawing/2014/chart" uri="{C3380CC4-5D6E-409C-BE32-E72D297353CC}">
                  <c16:uniqueId val="{00000003-6BCA-4A75-A4EC-D409FEE8B947}"/>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3.3075356415480002</c:v>
                </c:pt>
                <c:pt idx="2" formatCode="0.0">
                  <c:v>3.3555555555560002</c:v>
                </c:pt>
                <c:pt idx="3" formatCode="0.0">
                  <c:v>3.2727272727269998</c:v>
                </c:pt>
                <c:pt idx="4" formatCode="0.0">
                  <c:v>3.20979020979</c:v>
                </c:pt>
                <c:pt idx="6" formatCode="0.0">
                  <c:v>3.2736318407959999</c:v>
                </c:pt>
                <c:pt idx="7" formatCode="0.0">
                  <c:v>3.2878787878789999</c:v>
                </c:pt>
                <c:pt idx="8" formatCode="0.0">
                  <c:v>3.4556962025320002</c:v>
                </c:pt>
                <c:pt idx="9" formatCode="0.0">
                  <c:v>3.2307692307689999</c:v>
                </c:pt>
                <c:pt idx="11" formatCode="0.0">
                  <c:v>3.333333333333</c:v>
                </c:pt>
                <c:pt idx="12" formatCode="0.0">
                  <c:v>3.273684210526</c:v>
                </c:pt>
                <c:pt idx="13" formatCode="0.0">
                  <c:v>3.0919540229889999</c:v>
                </c:pt>
                <c:pt idx="14" formatCode="0.0">
                  <c:v>3.318681318681</c:v>
                </c:pt>
                <c:pt idx="15" formatCode="0.0">
                  <c:v>3.511627906977</c:v>
                </c:pt>
                <c:pt idx="17" formatCode="0.0">
                  <c:v>3.2936893203880002</c:v>
                </c:pt>
                <c:pt idx="18" formatCode="0.0">
                  <c:v>3.3055555555559999</c:v>
                </c:pt>
                <c:pt idx="19" formatCode="0.0">
                  <c:v>3.4418604651160001</c:v>
                </c:pt>
                <c:pt idx="21" formatCode="0.0">
                  <c:v>3.2475247524749999</c:v>
                </c:pt>
                <c:pt idx="22" formatCode="0.0">
                  <c:v>3.2923076923079999</c:v>
                </c:pt>
                <c:pt idx="23" formatCode="0.0">
                  <c:v>3.3766233766229998</c:v>
                </c:pt>
                <c:pt idx="24" formatCode="0.0">
                  <c:v>3.4558823529409999</c:v>
                </c:pt>
                <c:pt idx="25" formatCode="0.0">
                  <c:v>3.34693877551</c:v>
                </c:pt>
                <c:pt idx="26" formatCode="0.0">
                  <c:v>3.166666666667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09604864"/>
        <c:axId val="-809590176"/>
      </c:barChart>
      <c:catAx>
        <c:axId val="-809604864"/>
        <c:scaling>
          <c:orientation val="maxMin"/>
        </c:scaling>
        <c:delete val="1"/>
        <c:axPos val="l"/>
        <c:numFmt formatCode="General" sourceLinked="1"/>
        <c:majorTickMark val="out"/>
        <c:minorTickMark val="none"/>
        <c:tickLblPos val="none"/>
        <c:crossAx val="-809590176"/>
        <c:crosses val="autoZero"/>
        <c:auto val="1"/>
        <c:lblAlgn val="ctr"/>
        <c:lblOffset val="0"/>
        <c:noMultiLvlLbl val="0"/>
      </c:catAx>
      <c:valAx>
        <c:axId val="-809590176"/>
        <c:scaling>
          <c:orientation val="minMax"/>
          <c:max val="5"/>
          <c:min val="1"/>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09604864"/>
        <c:crosses val="max"/>
        <c:crossBetween val="between"/>
        <c:majorUnit val="1"/>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99437570303713"/>
          <c:y val="6.7075082085701537E-2"/>
          <c:w val="0.47899860731694255"/>
          <c:h val="0.92580534818058657"/>
        </c:manualLayout>
      </c:layout>
      <c:barChart>
        <c:barDir val="bar"/>
        <c:grouping val="stacked"/>
        <c:varyColors val="0"/>
        <c:ser>
          <c:idx val="0"/>
          <c:order val="0"/>
          <c:tx>
            <c:strRef>
              <c:f>Sheet1!$B$1</c:f>
              <c:strCache>
                <c:ptCount val="1"/>
                <c:pt idx="0">
                  <c:v>Ļoti pozitīvs </c:v>
                </c:pt>
              </c:strCache>
            </c:strRef>
          </c:tx>
          <c:spPr>
            <a:solidFill>
              <a:srgbClr val="0A515D"/>
            </a:solidFill>
            <a:ln>
              <a:noFill/>
            </a:ln>
            <a:effectLst/>
          </c:spPr>
          <c:invertIfNegative val="0"/>
          <c:dLbls>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B8B0-4F3F-A641-E2F5C9F687F3}"/>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B8B0-4F3F-A641-E2F5C9F687F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4.3478260869570002</c:v>
                </c:pt>
                <c:pt idx="2" formatCode="0">
                  <c:v>4.6153846153850004</c:v>
                </c:pt>
                <c:pt idx="3" formatCode="0">
                  <c:v>2.9411764705880001</c:v>
                </c:pt>
                <c:pt idx="4" formatCode="0">
                  <c:v>4.0816326530609999</c:v>
                </c:pt>
                <c:pt idx="6" formatCode="0">
                  <c:v>4.3269230769230003</c:v>
                </c:pt>
                <c:pt idx="7" formatCode="0">
                  <c:v>3.9603960396039999</c:v>
                </c:pt>
                <c:pt idx="8" formatCode="0">
                  <c:v>6.0240963855420002</c:v>
                </c:pt>
                <c:pt idx="9" formatCode="0">
                  <c:v>0</c:v>
                </c:pt>
                <c:pt idx="11" formatCode="0">
                  <c:v>8.0459770114939992</c:v>
                </c:pt>
                <c:pt idx="12" formatCode="0">
                  <c:v>2.083333333333</c:v>
                </c:pt>
                <c:pt idx="13" formatCode="0">
                  <c:v>0</c:v>
                </c:pt>
                <c:pt idx="14" formatCode="0">
                  <c:v>4.3478260869570002</c:v>
                </c:pt>
                <c:pt idx="15" formatCode="0">
                  <c:v>8.7912087912089998</c:v>
                </c:pt>
                <c:pt idx="17" formatCode="0">
                  <c:v>4.4811320754719999</c:v>
                </c:pt>
                <c:pt idx="18" formatCode="0">
                  <c:v>5.4054054054050003</c:v>
                </c:pt>
                <c:pt idx="19" formatCode="0">
                  <c:v>2.2222222222219998</c:v>
                </c:pt>
                <c:pt idx="21" formatCode="0">
                  <c:v>4.3689320388350001</c:v>
                </c:pt>
                <c:pt idx="22" formatCode="0">
                  <c:v>1.5151515151520001</c:v>
                </c:pt>
                <c:pt idx="23" formatCode="0">
                  <c:v>3.7037037037039999</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772-472B-9336-D4E2349A8189}"/>
            </c:ext>
          </c:extLst>
        </c:ser>
        <c:ser>
          <c:idx val="1"/>
          <c:order val="1"/>
          <c:tx>
            <c:strRef>
              <c:f>Sheet1!$C$1</c:f>
              <c:strCache>
                <c:ptCount val="1"/>
                <c:pt idx="0">
                  <c:v>Drīzāk pozitīvs </c:v>
                </c:pt>
              </c:strCache>
            </c:strRef>
          </c:tx>
          <c:spPr>
            <a:solidFill>
              <a:srgbClr val="14A2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36.166007905139999</c:v>
                </c:pt>
                <c:pt idx="2" formatCode="0">
                  <c:v>37.846153846150003</c:v>
                </c:pt>
                <c:pt idx="3" formatCode="0">
                  <c:v>32.352941176469997</c:v>
                </c:pt>
                <c:pt idx="4" formatCode="0">
                  <c:v>33.333333333330003</c:v>
                </c:pt>
                <c:pt idx="6" formatCode="0">
                  <c:v>35.096153846150003</c:v>
                </c:pt>
                <c:pt idx="7" formatCode="0">
                  <c:v>33.663366336629998</c:v>
                </c:pt>
                <c:pt idx="8" formatCode="0">
                  <c:v>43.373493975899997</c:v>
                </c:pt>
                <c:pt idx="9" formatCode="0">
                  <c:v>46.153846153849997</c:v>
                </c:pt>
                <c:pt idx="11" formatCode="0">
                  <c:v>32.183908045979997</c:v>
                </c:pt>
                <c:pt idx="12" formatCode="0">
                  <c:v>36.458333333330003</c:v>
                </c:pt>
                <c:pt idx="13" formatCode="0">
                  <c:v>28.409090909090001</c:v>
                </c:pt>
                <c:pt idx="14" formatCode="0">
                  <c:v>39.130434782610003</c:v>
                </c:pt>
                <c:pt idx="15" formatCode="0">
                  <c:v>40.659340659340003</c:v>
                </c:pt>
                <c:pt idx="17" formatCode="0">
                  <c:v>35.377358490570003</c:v>
                </c:pt>
                <c:pt idx="18" formatCode="0">
                  <c:v>37.837837837839999</c:v>
                </c:pt>
                <c:pt idx="19" formatCode="0">
                  <c:v>42.222222222219997</c:v>
                </c:pt>
                <c:pt idx="21" formatCode="0">
                  <c:v>33.495145631070002</c:v>
                </c:pt>
                <c:pt idx="22" formatCode="0">
                  <c:v>39.393939393940002</c:v>
                </c:pt>
                <c:pt idx="23" formatCode="0">
                  <c:v>41.97530864198</c:v>
                </c:pt>
                <c:pt idx="24" formatCode="0">
                  <c:v>42.857142857139998</c:v>
                </c:pt>
                <c:pt idx="25" formatCode="0">
                  <c:v>30.188679245279999</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5772-472B-9336-D4E2349A8189}"/>
            </c:ext>
          </c:extLst>
        </c:ser>
        <c:ser>
          <c:idx val="2"/>
          <c:order val="2"/>
          <c:tx>
            <c:strRef>
              <c:f>Sheet1!$D$1</c:f>
              <c:strCache>
                <c:ptCount val="1"/>
                <c:pt idx="0">
                  <c:v>Neitrāls </c:v>
                </c:pt>
              </c:strCache>
            </c:strRef>
          </c:tx>
          <c:spPr>
            <a:solidFill>
              <a:srgbClr val="99E8F5"/>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B8B0-4F3F-A641-E2F5C9F687F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43.478260869570001</c:v>
                </c:pt>
                <c:pt idx="2" formatCode="0">
                  <c:v>43.384615384619998</c:v>
                </c:pt>
                <c:pt idx="3" formatCode="0">
                  <c:v>52.941176470590001</c:v>
                </c:pt>
                <c:pt idx="4" formatCode="0">
                  <c:v>41.496598639459997</c:v>
                </c:pt>
                <c:pt idx="6" formatCode="0">
                  <c:v>41.826923076919996</c:v>
                </c:pt>
                <c:pt idx="7" formatCode="0">
                  <c:v>48.514851485149997</c:v>
                </c:pt>
                <c:pt idx="8" formatCode="0">
                  <c:v>37.349397590359999</c:v>
                </c:pt>
                <c:pt idx="9" formatCode="0">
                  <c:v>30.769230769229999</c:v>
                </c:pt>
                <c:pt idx="11" formatCode="0">
                  <c:v>41.379310344830003</c:v>
                </c:pt>
                <c:pt idx="12" formatCode="0">
                  <c:v>46.875</c:v>
                </c:pt>
                <c:pt idx="13" formatCode="0">
                  <c:v>54.545454545449999</c:v>
                </c:pt>
                <c:pt idx="14" formatCode="0">
                  <c:v>44.565217391300003</c:v>
                </c:pt>
                <c:pt idx="15" formatCode="0">
                  <c:v>36.26373626374</c:v>
                </c:pt>
                <c:pt idx="17" formatCode="0">
                  <c:v>43.396226415089998</c:v>
                </c:pt>
                <c:pt idx="18" formatCode="0">
                  <c:v>40.54054054054</c:v>
                </c:pt>
                <c:pt idx="19" formatCode="0">
                  <c:v>46.666666666669997</c:v>
                </c:pt>
                <c:pt idx="21" formatCode="0">
                  <c:v>46.11650485437</c:v>
                </c:pt>
                <c:pt idx="22" formatCode="0">
                  <c:v>43.939393939390001</c:v>
                </c:pt>
                <c:pt idx="23" formatCode="0">
                  <c:v>37.037037037040001</c:v>
                </c:pt>
                <c:pt idx="24" formatCode="0">
                  <c:v>38.571428571429998</c:v>
                </c:pt>
                <c:pt idx="25" formatCode="0">
                  <c:v>47.16981132075</c:v>
                </c:pt>
                <c:pt idx="26" formatCode="0">
                  <c:v>46.666666666669997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5772-472B-9336-D4E2349A8189}"/>
            </c:ext>
          </c:extLst>
        </c:ser>
        <c:ser>
          <c:idx val="3"/>
          <c:order val="3"/>
          <c:tx>
            <c:strRef>
              <c:f>Sheet1!$E$1</c:f>
              <c:strCache>
                <c:ptCount val="1"/>
                <c:pt idx="0">
                  <c:v>Drīzāk negatīvs </c:v>
                </c:pt>
              </c:strCache>
            </c:strRef>
          </c:tx>
          <c:spPr>
            <a:solidFill>
              <a:schemeClr val="accent4"/>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B8B0-4F3F-A641-E2F5C9F687F3}"/>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B8B0-4F3F-A641-E2F5C9F687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11.06719367589</c:v>
                </c:pt>
                <c:pt idx="2" formatCode="0">
                  <c:v>9.5384615384620002</c:v>
                </c:pt>
                <c:pt idx="3" formatCode="0">
                  <c:v>5.8823529411760003</c:v>
                </c:pt>
                <c:pt idx="4" formatCode="0">
                  <c:v>15.6462585034</c:v>
                </c:pt>
                <c:pt idx="6" formatCode="0">
                  <c:v>13.46153846154</c:v>
                </c:pt>
                <c:pt idx="7" formatCode="0">
                  <c:v>10.39603960396</c:v>
                </c:pt>
                <c:pt idx="8" formatCode="0">
                  <c:v>4.819277108434</c:v>
                </c:pt>
                <c:pt idx="9" formatCode="0">
                  <c:v>23.07692307692</c:v>
                </c:pt>
                <c:pt idx="11" formatCode="0">
                  <c:v>13.79310344828</c:v>
                </c:pt>
                <c:pt idx="12" formatCode="0">
                  <c:v>13.54166666667</c:v>
                </c:pt>
                <c:pt idx="13" formatCode="0">
                  <c:v>12.5</c:v>
                </c:pt>
                <c:pt idx="14" formatCode="0">
                  <c:v>5.4347826086959996</c:v>
                </c:pt>
                <c:pt idx="15" formatCode="0">
                  <c:v>7.6923076923079998</c:v>
                </c:pt>
                <c:pt idx="17" formatCode="0">
                  <c:v>12.02830188679</c:v>
                </c:pt>
                <c:pt idx="18" formatCode="0">
                  <c:v>8.1081081081080004</c:v>
                </c:pt>
                <c:pt idx="19" formatCode="0">
                  <c:v>4.4444444444439997</c:v>
                </c:pt>
                <c:pt idx="21" formatCode="0">
                  <c:v>10.194174757280001</c:v>
                </c:pt>
                <c:pt idx="22" formatCode="0">
                  <c:v>13.63636363636</c:v>
                </c:pt>
                <c:pt idx="23" formatCode="0">
                  <c:v>11.11111111111</c:v>
                </c:pt>
                <c:pt idx="24" formatCode="0">
                  <c:v>10</c:v>
                </c:pt>
                <c:pt idx="25" formatCode="0">
                  <c:v>9.4339622641510008</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5772-472B-9336-D4E2349A8189}"/>
            </c:ext>
          </c:extLst>
        </c:ser>
        <c:ser>
          <c:idx val="4"/>
          <c:order val="4"/>
          <c:tx>
            <c:strRef>
              <c:f>Sheet1!$F$1</c:f>
              <c:strCache>
                <c:ptCount val="1"/>
                <c:pt idx="0">
                  <c:v>Ļoti negatīvs </c:v>
                </c:pt>
              </c:strCache>
            </c:strRef>
          </c:tx>
          <c:spPr>
            <a:solidFill>
              <a:schemeClr val="accent5"/>
            </a:solidFill>
            <a:ln>
              <a:noFill/>
            </a:ln>
            <a:effectLst/>
          </c:spPr>
          <c:invertIfNegative val="0"/>
          <c:dLbls>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B8B0-4F3F-A641-E2F5C9F687F3}"/>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B8B0-4F3F-A641-E2F5C9F687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1.9762845849799999</c:v>
                </c:pt>
                <c:pt idx="2" formatCode="0">
                  <c:v>1.538461538462</c:v>
                </c:pt>
                <c:pt idx="3" formatCode="0">
                  <c:v>2.9411764705880001</c:v>
                </c:pt>
                <c:pt idx="4" formatCode="0">
                  <c:v>2.7210884353739999</c:v>
                </c:pt>
                <c:pt idx="6" formatCode="0">
                  <c:v>1.923076923077</c:v>
                </c:pt>
                <c:pt idx="7" formatCode="0">
                  <c:v>1.485148514851</c:v>
                </c:pt>
                <c:pt idx="8" formatCode="0">
                  <c:v>3.6144578313250002</c:v>
                </c:pt>
                <c:pt idx="9" formatCode="0">
                  <c:v>0</c:v>
                </c:pt>
                <c:pt idx="11" formatCode="0">
                  <c:v>1.149425287356</c:v>
                </c:pt>
                <c:pt idx="12" formatCode="0">
                  <c:v>0</c:v>
                </c:pt>
                <c:pt idx="13" formatCode="0">
                  <c:v>3.4090909090910002</c:v>
                </c:pt>
                <c:pt idx="14" formatCode="0">
                  <c:v>5.4347826086959996</c:v>
                </c:pt>
                <c:pt idx="15" formatCode="0">
                  <c:v>1.098901098901</c:v>
                </c:pt>
                <c:pt idx="17" formatCode="0">
                  <c:v>1.88679245283</c:v>
                </c:pt>
                <c:pt idx="18" formatCode="0">
                  <c:v>5.4054054054050003</c:v>
                </c:pt>
                <c:pt idx="19" formatCode="0">
                  <c:v>0</c:v>
                </c:pt>
                <c:pt idx="21" formatCode="0">
                  <c:v>3.8834951456310001</c:v>
                </c:pt>
                <c:pt idx="22" formatCode="0">
                  <c:v>0</c:v>
                </c:pt>
                <c:pt idx="23" formatCode="0">
                  <c:v>1.2345679012349999</c:v>
                </c:pt>
                <c:pt idx="24" formatCode="0">
                  <c:v>0</c:v>
                </c:pt>
                <c:pt idx="25" formatCode="0">
                  <c:v>0</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5772-472B-9336-D4E2349A8189}"/>
            </c:ext>
          </c:extLst>
        </c:ser>
        <c:ser>
          <c:idx val="5"/>
          <c:order val="5"/>
          <c:tx>
            <c:strRef>
              <c:f>Sheet1!$G$1</c:f>
              <c:strCache>
                <c:ptCount val="1"/>
                <c:pt idx="0">
                  <c:v>Grūti pateikt </c:v>
                </c:pt>
              </c:strCache>
            </c:strRef>
          </c:tx>
          <c:spPr>
            <a:solidFill>
              <a:schemeClr val="bg1">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7-B8B0-4F3F-A641-E2F5C9F687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2.9644268774700002</c:v>
                </c:pt>
                <c:pt idx="2" formatCode="0">
                  <c:v>3.0769230769229998</c:v>
                </c:pt>
                <c:pt idx="3" formatCode="0">
                  <c:v>2.9411764705880001</c:v>
                </c:pt>
                <c:pt idx="4" formatCode="0">
                  <c:v>2.7210884353739999</c:v>
                </c:pt>
                <c:pt idx="6" formatCode="0">
                  <c:v>3.365384615385</c:v>
                </c:pt>
                <c:pt idx="7" formatCode="0">
                  <c:v>1.9801980198019999</c:v>
                </c:pt>
                <c:pt idx="8" formatCode="0">
                  <c:v>4.819277108434</c:v>
                </c:pt>
                <c:pt idx="9" formatCode="0">
                  <c:v>0</c:v>
                </c:pt>
                <c:pt idx="11" formatCode="0">
                  <c:v>3.4482758620689999</c:v>
                </c:pt>
                <c:pt idx="12" formatCode="0">
                  <c:v>1.041666666667</c:v>
                </c:pt>
                <c:pt idx="13" formatCode="0">
                  <c:v>1.136363636364</c:v>
                </c:pt>
                <c:pt idx="14" formatCode="0">
                  <c:v>1.086956521739</c:v>
                </c:pt>
                <c:pt idx="15" formatCode="0">
                  <c:v>5.4945054945049998</c:v>
                </c:pt>
                <c:pt idx="17" formatCode="0">
                  <c:v>2.8301886792449999</c:v>
                </c:pt>
                <c:pt idx="18" formatCode="0">
                  <c:v>2.7027027027030002</c:v>
                </c:pt>
                <c:pt idx="19" formatCode="0">
                  <c:v>4.4444444444439997</c:v>
                </c:pt>
                <c:pt idx="21" formatCode="0">
                  <c:v>1.9417475728160001</c:v>
                </c:pt>
                <c:pt idx="22" formatCode="0">
                  <c:v>1.5151515151520001</c:v>
                </c:pt>
                <c:pt idx="23" formatCode="0">
                  <c:v>4.9382716049380004</c:v>
                </c:pt>
                <c:pt idx="24" formatCode="0">
                  <c:v>2.8571428571430002</c:v>
                </c:pt>
                <c:pt idx="25" formatCode="0">
                  <c:v>7.547169811321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5772-472B-9336-D4E2349A8189}"/>
            </c:ext>
          </c:extLst>
        </c:ser>
        <c:dLbls>
          <c:showLegendKey val="0"/>
          <c:showVal val="1"/>
          <c:showCatName val="0"/>
          <c:showSerName val="0"/>
          <c:showPercent val="0"/>
          <c:showBubbleSize val="0"/>
        </c:dLbls>
        <c:gapWidth val="50"/>
        <c:overlap val="100"/>
        <c:axId val="-809576032"/>
        <c:axId val="-809590720"/>
      </c:barChart>
      <c:catAx>
        <c:axId val="-80957603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09590720"/>
        <c:crosses val="autoZero"/>
        <c:auto val="1"/>
        <c:lblAlgn val="ctr"/>
        <c:lblOffset val="100"/>
        <c:noMultiLvlLbl val="0"/>
      </c:catAx>
      <c:valAx>
        <c:axId val="-809590720"/>
        <c:scaling>
          <c:orientation val="minMax"/>
          <c:max val="100"/>
          <c:min val="0"/>
        </c:scaling>
        <c:delete val="1"/>
        <c:axPos val="t"/>
        <c:numFmt formatCode="General" sourceLinked="0"/>
        <c:majorTickMark val="out"/>
        <c:minorTickMark val="none"/>
        <c:tickLblPos val="nextTo"/>
        <c:crossAx val="-809576032"/>
        <c:crosses val="autoZero"/>
        <c:crossBetween val="between"/>
      </c:valAx>
      <c:spPr>
        <a:noFill/>
        <a:ln>
          <a:noFill/>
        </a:ln>
        <a:effectLst/>
      </c:spPr>
    </c:plotArea>
    <c:legend>
      <c:legendPos val="r"/>
      <c:layout>
        <c:manualLayout>
          <c:xMode val="edge"/>
          <c:yMode val="edge"/>
          <c:x val="0.10326209223847019"/>
          <c:y val="1.1782849257991304E-3"/>
          <c:w val="0.86149445605013664"/>
          <c:h val="5.009877916020057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3"/>
          <c:order val="3"/>
          <c:tx>
            <c:strRef>
              <c:f>Sheet1!$E$1</c:f>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17C4-4DB0-A5BF-714A761675AC}"/>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17C4-4DB0-A5BF-714A761675AC}"/>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17C4-4DB0-A5BF-714A761675AC}"/>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17C4-4DB0-A5BF-714A761675AC}"/>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17C4-4DB0-A5BF-714A761675AC}"/>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17C4-4DB0-A5BF-714A761675AC}"/>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17C4-4DB0-A5BF-714A761675AC}"/>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17C4-4DB0-A5BF-714A761675AC}"/>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17C4-4DB0-A5BF-714A761675AC}"/>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17C4-4DB0-A5BF-714A761675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17C4-4DB0-A5BF-714A761675AC}"/>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17C4-4DB0-A5BF-714A761675AC}"/>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17C4-4DB0-A5BF-714A761675AC}"/>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17C4-4DB0-A5BF-714A761675AC}"/>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
          <c:y val="2.3396258822239422E-2"/>
          <c:w val="7.5037225219079018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Kāds, Jūsuprāt, ir Latvijas valsts tēls citu valstu acīs?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EC-4106-809D-8203D8A4CEED}"/>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EC-4106-809D-8203D8A4CEED}"/>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Sheet1!$B$2:$B$30</c:f>
              <c:numCache>
                <c:formatCode>General</c:formatCode>
                <c:ptCount val="29"/>
                <c:pt idx="0" formatCode="0.0">
                  <c:v>3.3075356415480002</c:v>
                </c:pt>
                <c:pt idx="2" formatCode="0.0">
                  <c:v>3.3968253968250002</c:v>
                </c:pt>
                <c:pt idx="3" formatCode="0.0">
                  <c:v>3.25</c:v>
                </c:pt>
                <c:pt idx="4" formatCode="0.0">
                  <c:v>3.3</c:v>
                </c:pt>
                <c:pt idx="5" formatCode="0.0">
                  <c:v>3.181818181818</c:v>
                </c:pt>
                <c:pt idx="6" formatCode="0.0">
                  <c:v>3.2</c:v>
                </c:pt>
                <c:pt idx="7" formatCode="0.0">
                  <c:v>3.3888888888889999</c:v>
                </c:pt>
                <c:pt idx="8" formatCode="0.0">
                  <c:v>3.3214285714290002</c:v>
                </c:pt>
                <c:pt idx="9" formatCode="0.0">
                  <c:v>3.338461538462</c:v>
                </c:pt>
                <c:pt idx="10" formatCode="0.0">
                  <c:v>3.3266666666670002</c:v>
                </c:pt>
                <c:pt idx="11" formatCode="0.0">
                  <c:v>3.3571428571430002</c:v>
                </c:pt>
                <c:pt idx="12" formatCode="0.0">
                  <c:v>3.4102564102559998</c:v>
                </c:pt>
                <c:pt idx="13" formatCode="0.0">
                  <c:v>2.947368421053</c:v>
                </c:pt>
                <c:pt idx="14" formatCode="0.0">
                  <c:v>3</c:v>
                </c:pt>
                <c:pt idx="15" formatCode="0.0">
                  <c:v>3.1111111111110001</c:v>
                </c:pt>
                <c:pt idx="16" formatCode="0.0">
                  <c:v>3.25</c:v>
                </c:pt>
                <c:pt idx="17" formatCode="0.0">
                  <c:v>3.2749999999999999</c:v>
                </c:pt>
                <c:pt idx="18" formatCode="0.0">
                  <c:v>3.181818181818</c:v>
                </c:pt>
                <c:pt idx="19" formatCode="0.0">
                  <c:v>3.313725490196</c:v>
                </c:pt>
                <c:pt idx="20" formatCode="0.0">
                  <c:v>3.3787878787880001</c:v>
                </c:pt>
                <c:pt idx="21" formatCode="0.0">
                  <c:v>3.3076923076920002</c:v>
                </c:pt>
                <c:pt idx="22" formatCode="0.0">
                  <c:v>3.2921348314609999</c:v>
                </c:pt>
                <c:pt idx="23" formatCode="0.0">
                  <c:v>3.2820512820509999</c:v>
                </c:pt>
                <c:pt idx="24" formatCode="0.0">
                  <c:v>3.2631578947370001</c:v>
                </c:pt>
                <c:pt idx="25" formatCode="0.0">
                  <c:v>3.3076923076920002</c:v>
                </c:pt>
                <c:pt idx="26" formatCode="0.0">
                  <c:v>3.4210526315790002</c:v>
                </c:pt>
                <c:pt idx="27" formatCode="0.0">
                  <c:v>3.3668639053249998</c:v>
                </c:pt>
                <c:pt idx="28" formatCode="0.0">
                  <c:v>3.3865546218490001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09605408"/>
        <c:axId val="-809589088"/>
      </c:barChart>
      <c:catAx>
        <c:axId val="-809605408"/>
        <c:scaling>
          <c:orientation val="maxMin"/>
        </c:scaling>
        <c:delete val="1"/>
        <c:axPos val="l"/>
        <c:numFmt formatCode="General" sourceLinked="1"/>
        <c:majorTickMark val="out"/>
        <c:minorTickMark val="none"/>
        <c:tickLblPos val="none"/>
        <c:crossAx val="-809589088"/>
        <c:crosses val="autoZero"/>
        <c:auto val="1"/>
        <c:lblAlgn val="ctr"/>
        <c:lblOffset val="0"/>
        <c:noMultiLvlLbl val="0"/>
      </c:catAx>
      <c:valAx>
        <c:axId val="-809589088"/>
        <c:scaling>
          <c:orientation val="minMax"/>
          <c:max val="5"/>
          <c:min val="1"/>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09605408"/>
        <c:crosses val="max"/>
        <c:crossBetween val="between"/>
        <c:majorUnit val="1"/>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3442509827117"/>
          <c:y val="6.7075082085701537E-2"/>
          <c:w val="0.48185858809902282"/>
          <c:h val="0.92580534818058657"/>
        </c:manualLayout>
      </c:layout>
      <c:barChart>
        <c:barDir val="bar"/>
        <c:grouping val="stacked"/>
        <c:varyColors val="0"/>
        <c:ser>
          <c:idx val="0"/>
          <c:order val="0"/>
          <c:tx>
            <c:strRef>
              <c:f>Sheet1!$B$1</c:f>
              <c:strCache>
                <c:ptCount val="1"/>
                <c:pt idx="0">
                  <c:v>Ļoti pozitīvs </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Sheet1!$B$2:$B$30</c:f>
              <c:numCache>
                <c:formatCode>General</c:formatCode>
                <c:ptCount val="29"/>
                <c:pt idx="0" formatCode="0">
                  <c:v>4.3478260869570002</c:v>
                </c:pt>
                <c:pt idx="2" formatCode="0">
                  <c:v>6.3492063492059998</c:v>
                </c:pt>
                <c:pt idx="3" formatCode="0">
                  <c:v>4.2253521126760001</c:v>
                </c:pt>
                <c:pt idx="4" formatCode="0">
                  <c:v>0</c:v>
                </c:pt>
                <c:pt idx="5" formatCode="0">
                  <c:v>4.3478260869570002</c:v>
                </c:pt>
                <c:pt idx="6" formatCode="0">
                  <c:v>5.4054054054050003</c:v>
                </c:pt>
                <c:pt idx="7" formatCode="0">
                  <c:v>0</c:v>
                </c:pt>
                <c:pt idx="8" formatCode="0">
                  <c:v>1.7543859649119999</c:v>
                </c:pt>
                <c:pt idx="9" formatCode="0">
                  <c:v>4.4117647058819998</c:v>
                </c:pt>
                <c:pt idx="10" formatCode="0">
                  <c:v>4.5751633986930003</c:v>
                </c:pt>
                <c:pt idx="11" formatCode="0">
                  <c:v>7.1428571428570002</c:v>
                </c:pt>
                <c:pt idx="12" formatCode="0">
                  <c:v>2.564102564103</c:v>
                </c:pt>
                <c:pt idx="13" formatCode="0">
                  <c:v>5</c:v>
                </c:pt>
                <c:pt idx="14" formatCode="0">
                  <c:v>0</c:v>
                </c:pt>
                <c:pt idx="15" formatCode="0">
                  <c:v>0</c:v>
                </c:pt>
                <c:pt idx="16" formatCode="0">
                  <c:v>6.25</c:v>
                </c:pt>
                <c:pt idx="17" formatCode="0">
                  <c:v>2.409638554217</c:v>
                </c:pt>
                <c:pt idx="18" formatCode="0">
                  <c:v>0</c:v>
                </c:pt>
                <c:pt idx="19" formatCode="0">
                  <c:v>5.4545454545450003</c:v>
                </c:pt>
                <c:pt idx="20" formatCode="0">
                  <c:v>5.8823529411760003</c:v>
                </c:pt>
                <c:pt idx="21" formatCode="0">
                  <c:v>1.4705882352940001</c:v>
                </c:pt>
                <c:pt idx="22" formatCode="0">
                  <c:v>2.2222222222219998</c:v>
                </c:pt>
                <c:pt idx="23" formatCode="0">
                  <c:v>0</c:v>
                </c:pt>
                <c:pt idx="24" formatCode="0">
                  <c:v>0</c:v>
                </c:pt>
                <c:pt idx="25" formatCode="0">
                  <c:v>0</c:v>
                </c:pt>
                <c:pt idx="26" formatCode="0">
                  <c:v>10.526315789470001</c:v>
                </c:pt>
                <c:pt idx="27" formatCode="0">
                  <c:v>3.3898305084749998</c:v>
                </c:pt>
                <c:pt idx="28" formatCode="0">
                  <c:v>3.2786885245900002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15FA-4FFA-A8DC-EF885340A2EF}"/>
            </c:ext>
          </c:extLst>
        </c:ser>
        <c:ser>
          <c:idx val="1"/>
          <c:order val="1"/>
          <c:tx>
            <c:strRef>
              <c:f>Sheet1!$C$1</c:f>
              <c:strCache>
                <c:ptCount val="1"/>
                <c:pt idx="0">
                  <c:v>Drīzāk pozitīvs </c:v>
                </c:pt>
              </c:strCache>
            </c:strRef>
          </c:tx>
          <c:spPr>
            <a:solidFill>
              <a:srgbClr val="14A2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Sheet1!$C$2:$C$30</c:f>
              <c:numCache>
                <c:formatCode>General</c:formatCode>
                <c:ptCount val="29"/>
                <c:pt idx="0" formatCode="0">
                  <c:v>36.166007905139999</c:v>
                </c:pt>
                <c:pt idx="2" formatCode="0">
                  <c:v>42.857142857139998</c:v>
                </c:pt>
                <c:pt idx="3" formatCode="0">
                  <c:v>29.577464788730001</c:v>
                </c:pt>
                <c:pt idx="4" formatCode="0">
                  <c:v>40</c:v>
                </c:pt>
                <c:pt idx="5" formatCode="0">
                  <c:v>26.086956521739999</c:v>
                </c:pt>
                <c:pt idx="6" formatCode="0">
                  <c:v>29.72972972973</c:v>
                </c:pt>
                <c:pt idx="7" formatCode="0">
                  <c:v>52.631578947370002</c:v>
                </c:pt>
                <c:pt idx="8" formatCode="0">
                  <c:v>40.350877192980001</c:v>
                </c:pt>
                <c:pt idx="9" formatCode="0">
                  <c:v>35.294117647059998</c:v>
                </c:pt>
                <c:pt idx="10" formatCode="0">
                  <c:v>37.908496732030002</c:v>
                </c:pt>
                <c:pt idx="11" formatCode="0">
                  <c:v>35.71428571429</c:v>
                </c:pt>
                <c:pt idx="12" formatCode="0">
                  <c:v>46.153846153849997</c:v>
                </c:pt>
                <c:pt idx="13" formatCode="0">
                  <c:v>25</c:v>
                </c:pt>
                <c:pt idx="14" formatCode="0">
                  <c:v>27.777777777779999</c:v>
                </c:pt>
                <c:pt idx="15" formatCode="0">
                  <c:v>20</c:v>
                </c:pt>
                <c:pt idx="16" formatCode="0">
                  <c:v>37.5</c:v>
                </c:pt>
                <c:pt idx="17" formatCode="0">
                  <c:v>34.337349397590003</c:v>
                </c:pt>
                <c:pt idx="18" formatCode="0">
                  <c:v>36.363636363639998</c:v>
                </c:pt>
                <c:pt idx="19" formatCode="0">
                  <c:v>34.545454545449999</c:v>
                </c:pt>
                <c:pt idx="20" formatCode="0">
                  <c:v>41.176470588240001</c:v>
                </c:pt>
                <c:pt idx="21" formatCode="0">
                  <c:v>36.76470588235</c:v>
                </c:pt>
                <c:pt idx="22" formatCode="0">
                  <c:v>40</c:v>
                </c:pt>
                <c:pt idx="23" formatCode="0">
                  <c:v>46.153846153849997</c:v>
                </c:pt>
                <c:pt idx="24" formatCode="0">
                  <c:v>42.105263157890001</c:v>
                </c:pt>
                <c:pt idx="25" formatCode="0">
                  <c:v>38.461538461540002</c:v>
                </c:pt>
                <c:pt idx="26" formatCode="0">
                  <c:v>26.315789473679999</c:v>
                </c:pt>
                <c:pt idx="27" formatCode="0">
                  <c:v>37.853107344629997</c:v>
                </c:pt>
                <c:pt idx="28" formatCode="0">
                  <c:v>40.16393442623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15FA-4FFA-A8DC-EF885340A2EF}"/>
            </c:ext>
          </c:extLst>
        </c:ser>
        <c:ser>
          <c:idx val="2"/>
          <c:order val="2"/>
          <c:tx>
            <c:strRef>
              <c:f>Sheet1!$D$1</c:f>
              <c:strCache>
                <c:ptCount val="1"/>
                <c:pt idx="0">
                  <c:v>Neitrāls </c:v>
                </c:pt>
              </c:strCache>
            </c:strRef>
          </c:tx>
          <c:spPr>
            <a:solidFill>
              <a:srgbClr val="99E8F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Sheet1!$D$2:$D$30</c:f>
              <c:numCache>
                <c:formatCode>General</c:formatCode>
                <c:ptCount val="29"/>
                <c:pt idx="0" formatCode="0">
                  <c:v>43.478260869570001</c:v>
                </c:pt>
                <c:pt idx="2" formatCode="0">
                  <c:v>36.507936507940002</c:v>
                </c:pt>
                <c:pt idx="3" formatCode="0">
                  <c:v>49.295774647889999</c:v>
                </c:pt>
                <c:pt idx="4" formatCode="0">
                  <c:v>50</c:v>
                </c:pt>
                <c:pt idx="5" formatCode="0">
                  <c:v>56.521739130429999</c:v>
                </c:pt>
                <c:pt idx="6" formatCode="0">
                  <c:v>40.54054054054</c:v>
                </c:pt>
                <c:pt idx="7" formatCode="0">
                  <c:v>31.57894736842</c:v>
                </c:pt>
                <c:pt idx="8" formatCode="0">
                  <c:v>45.614035087719998</c:v>
                </c:pt>
                <c:pt idx="9" formatCode="0">
                  <c:v>47.058823529409999</c:v>
                </c:pt>
                <c:pt idx="10" formatCode="0">
                  <c:v>41.830065359480002</c:v>
                </c:pt>
                <c:pt idx="11" formatCode="0">
                  <c:v>42.857142857139998</c:v>
                </c:pt>
                <c:pt idx="12" formatCode="0">
                  <c:v>43.589743589740003</c:v>
                </c:pt>
                <c:pt idx="13" formatCode="0">
                  <c:v>35</c:v>
                </c:pt>
                <c:pt idx="14" formatCode="0">
                  <c:v>44.444444444440002</c:v>
                </c:pt>
                <c:pt idx="15" formatCode="0">
                  <c:v>60</c:v>
                </c:pt>
                <c:pt idx="16" formatCode="0">
                  <c:v>43.75</c:v>
                </c:pt>
                <c:pt idx="17" formatCode="0">
                  <c:v>47.590361445779997</c:v>
                </c:pt>
                <c:pt idx="18" formatCode="0">
                  <c:v>45.454545454550001</c:v>
                </c:pt>
                <c:pt idx="19" formatCode="0">
                  <c:v>38.181818181819999</c:v>
                </c:pt>
                <c:pt idx="20" formatCode="0">
                  <c:v>35.294117647059998</c:v>
                </c:pt>
                <c:pt idx="21" formatCode="0">
                  <c:v>47.058823529409999</c:v>
                </c:pt>
                <c:pt idx="22" formatCode="0">
                  <c:v>44.444444444440002</c:v>
                </c:pt>
                <c:pt idx="23" formatCode="0">
                  <c:v>38.461538461540002</c:v>
                </c:pt>
                <c:pt idx="24" formatCode="0">
                  <c:v>42.105263157890001</c:v>
                </c:pt>
                <c:pt idx="25" formatCode="0">
                  <c:v>53.846153846150003</c:v>
                </c:pt>
                <c:pt idx="26" formatCode="0">
                  <c:v>57.894736842109999</c:v>
                </c:pt>
                <c:pt idx="27" formatCode="0">
                  <c:v>46.32768361582</c:v>
                </c:pt>
                <c:pt idx="28" formatCode="0">
                  <c:v>45.901639344259998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15FA-4FFA-A8DC-EF885340A2EF}"/>
            </c:ext>
          </c:extLst>
        </c:ser>
        <c:ser>
          <c:idx val="3"/>
          <c:order val="3"/>
          <c:tx>
            <c:strRef>
              <c:f>Sheet1!$E$1</c:f>
              <c:strCache>
                <c:ptCount val="1"/>
                <c:pt idx="0">
                  <c:v>Drīzāk negatīvs </c:v>
                </c:pt>
              </c:strCache>
            </c:strRef>
          </c:tx>
          <c:spPr>
            <a:solidFill>
              <a:schemeClr val="accent4"/>
            </a:solidFill>
            <a:ln>
              <a:noFill/>
            </a:ln>
            <a:effectLst/>
          </c:spPr>
          <c:invertIfNegative val="0"/>
          <c:dLbls>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375E-4213-8875-BCE26E7C84C1}"/>
                </c:ext>
              </c:extLst>
            </c:dLbl>
            <c:dLbl>
              <c:idx val="2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375E-4213-8875-BCE26E7C84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Sheet1!$E$2:$E$30</c:f>
              <c:numCache>
                <c:formatCode>General</c:formatCode>
                <c:ptCount val="29"/>
                <c:pt idx="0" formatCode="0">
                  <c:v>11.06719367589</c:v>
                </c:pt>
                <c:pt idx="2" formatCode="0">
                  <c:v>12.698412698409999</c:v>
                </c:pt>
                <c:pt idx="3" formatCode="0">
                  <c:v>11.267605633800001</c:v>
                </c:pt>
                <c:pt idx="4" formatCode="0">
                  <c:v>10</c:v>
                </c:pt>
                <c:pt idx="5" formatCode="0">
                  <c:v>0</c:v>
                </c:pt>
                <c:pt idx="6" formatCode="0">
                  <c:v>16.216216216220001</c:v>
                </c:pt>
                <c:pt idx="7" formatCode="0">
                  <c:v>5.2631578947369997</c:v>
                </c:pt>
                <c:pt idx="8" formatCode="0">
                  <c:v>8.7719298245609991</c:v>
                </c:pt>
                <c:pt idx="9" formatCode="0">
                  <c:v>5.8823529411760003</c:v>
                </c:pt>
                <c:pt idx="10" formatCode="0">
                  <c:v>12.41830065359</c:v>
                </c:pt>
                <c:pt idx="11" formatCode="0">
                  <c:v>14.28571428571</c:v>
                </c:pt>
                <c:pt idx="12" formatCode="0">
                  <c:v>5.1282051282049999</c:v>
                </c:pt>
                <c:pt idx="13" formatCode="0">
                  <c:v>20</c:v>
                </c:pt>
                <c:pt idx="14" formatCode="0">
                  <c:v>27.777777777779999</c:v>
                </c:pt>
                <c:pt idx="15" formatCode="0">
                  <c:v>10</c:v>
                </c:pt>
                <c:pt idx="16" formatCode="0">
                  <c:v>0</c:v>
                </c:pt>
                <c:pt idx="17" formatCode="0">
                  <c:v>11.44578313253</c:v>
                </c:pt>
                <c:pt idx="18" formatCode="0">
                  <c:v>18.181818181819999</c:v>
                </c:pt>
                <c:pt idx="19" formatCode="0">
                  <c:v>12.72727272727</c:v>
                </c:pt>
                <c:pt idx="20" formatCode="0">
                  <c:v>13.23529411765</c:v>
                </c:pt>
                <c:pt idx="21" formatCode="0">
                  <c:v>10.29411764706</c:v>
                </c:pt>
                <c:pt idx="22" formatCode="0">
                  <c:v>8.8888888888889994</c:v>
                </c:pt>
                <c:pt idx="23" formatCode="0">
                  <c:v>12.82051282051</c:v>
                </c:pt>
                <c:pt idx="24" formatCode="0">
                  <c:v>15.78947368421</c:v>
                </c:pt>
                <c:pt idx="25" formatCode="0">
                  <c:v>7.6923076923079998</c:v>
                </c:pt>
                <c:pt idx="26" formatCode="0">
                  <c:v>5.2631578947369997</c:v>
                </c:pt>
                <c:pt idx="27" formatCode="0">
                  <c:v>6.2146892655370003</c:v>
                </c:pt>
                <c:pt idx="28" formatCode="0">
                  <c:v>7.3770491803280001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15FA-4FFA-A8DC-EF885340A2EF}"/>
            </c:ext>
          </c:extLst>
        </c:ser>
        <c:ser>
          <c:idx val="4"/>
          <c:order val="4"/>
          <c:tx>
            <c:strRef>
              <c:f>Sheet1!$F$1</c:f>
              <c:strCache>
                <c:ptCount val="1"/>
                <c:pt idx="0">
                  <c:v>Ļoti negatīvs </c:v>
                </c:pt>
              </c:strCache>
            </c:strRef>
          </c:tx>
          <c:spPr>
            <a:solidFill>
              <a:schemeClr val="accent5"/>
            </a:solidFill>
            <a:ln>
              <a:noFill/>
            </a:ln>
            <a:effectLst/>
          </c:spPr>
          <c:invertIfNegative val="0"/>
          <c:dLbls>
            <c:dLbl>
              <c:idx val="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375E-4213-8875-BCE26E7C84C1}"/>
                </c:ext>
              </c:extLst>
            </c:dLbl>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375E-4213-8875-BCE26E7C84C1}"/>
                </c:ext>
              </c:extLst>
            </c:dLbl>
            <c:dLbl>
              <c:idx val="1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375E-4213-8875-BCE26E7C84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Sheet1!$F$2:$F$30</c:f>
              <c:numCache>
                <c:formatCode>General</c:formatCode>
                <c:ptCount val="29"/>
                <c:pt idx="0" formatCode="0">
                  <c:v>1.9762845849799999</c:v>
                </c:pt>
                <c:pt idx="2" formatCode="0">
                  <c:v>1.587301587302</c:v>
                </c:pt>
                <c:pt idx="3" formatCode="0">
                  <c:v>1.4084507042250001</c:v>
                </c:pt>
                <c:pt idx="4" formatCode="0">
                  <c:v>0</c:v>
                </c:pt>
                <c:pt idx="5" formatCode="0">
                  <c:v>8.6956521739130004</c:v>
                </c:pt>
                <c:pt idx="6" formatCode="0">
                  <c:v>2.7027027027030002</c:v>
                </c:pt>
                <c:pt idx="7" formatCode="0">
                  <c:v>5.2631578947369997</c:v>
                </c:pt>
                <c:pt idx="8" formatCode="0">
                  <c:v>1.7543859649119999</c:v>
                </c:pt>
                <c:pt idx="9" formatCode="0">
                  <c:v>2.9411764705880001</c:v>
                </c:pt>
                <c:pt idx="10" formatCode="0">
                  <c:v>1.3071895424840001</c:v>
                </c:pt>
                <c:pt idx="11" formatCode="0">
                  <c:v>0</c:v>
                </c:pt>
                <c:pt idx="12" formatCode="0">
                  <c:v>2.564102564103</c:v>
                </c:pt>
                <c:pt idx="13" formatCode="0">
                  <c:v>10</c:v>
                </c:pt>
                <c:pt idx="14" formatCode="0">
                  <c:v>0</c:v>
                </c:pt>
                <c:pt idx="15" formatCode="0">
                  <c:v>0</c:v>
                </c:pt>
                <c:pt idx="16" formatCode="0">
                  <c:v>12.5</c:v>
                </c:pt>
                <c:pt idx="17" formatCode="0">
                  <c:v>0.60240963855420004</c:v>
                </c:pt>
                <c:pt idx="18" formatCode="0">
                  <c:v>0</c:v>
                </c:pt>
                <c:pt idx="19" formatCode="0">
                  <c:v>1.818181818182</c:v>
                </c:pt>
                <c:pt idx="20" formatCode="0">
                  <c:v>1.4705882352940001</c:v>
                </c:pt>
                <c:pt idx="21" formatCode="0">
                  <c:v>0</c:v>
                </c:pt>
                <c:pt idx="22" formatCode="0">
                  <c:v>3.333333333333</c:v>
                </c:pt>
                <c:pt idx="23" formatCode="0">
                  <c:v>2.564102564103</c:v>
                </c:pt>
                <c:pt idx="24" formatCode="0">
                  <c:v>0</c:v>
                </c:pt>
                <c:pt idx="25" formatCode="0">
                  <c:v>0</c:v>
                </c:pt>
                <c:pt idx="26" formatCode="0">
                  <c:v>0</c:v>
                </c:pt>
                <c:pt idx="27" formatCode="0">
                  <c:v>1.6949152542370001</c:v>
                </c:pt>
                <c:pt idx="28" formatCode="0">
                  <c:v>0.81967213114750004</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15FA-4FFA-A8DC-EF885340A2EF}"/>
            </c:ext>
          </c:extLst>
        </c:ser>
        <c:ser>
          <c:idx val="5"/>
          <c:order val="5"/>
          <c:tx>
            <c:strRef>
              <c:f>Sheet1!$G$1</c:f>
              <c:strCache>
                <c:ptCount val="1"/>
                <c:pt idx="0">
                  <c:v>Grūti pateikt </c:v>
                </c:pt>
              </c:strCache>
            </c:strRef>
          </c:tx>
          <c:spPr>
            <a:solidFill>
              <a:schemeClr val="bg1">
                <a:lumMod val="75000"/>
              </a:schemeClr>
            </a:solidFill>
            <a:ln>
              <a:noFill/>
            </a:ln>
            <a:effectLst/>
          </c:spPr>
          <c:invertIfNegative val="0"/>
          <c:dLbls>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375E-4213-8875-BCE26E7C84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Visi respondenti, n=506</c:v>
                </c:pt>
                <c:pt idx="1">
                  <c:v>LIELĀKO EKSPORTA APJOMU VALSTIS</c:v>
                </c:pt>
                <c:pt idx="2">
                  <c:v>Amerikas Savienotās Valstis (ASV), n=63</c:v>
                </c:pt>
                <c:pt idx="3">
                  <c:v>Apvienotā Karaliste (Lielbritānija , t.sk. Anglija), n=71</c:v>
                </c:pt>
                <c:pt idx="4">
                  <c:v>Austrālija, n=10**</c:v>
                </c:pt>
                <c:pt idx="5">
                  <c:v>Austrija, n=23**</c:v>
                </c:pt>
                <c:pt idx="6">
                  <c:v>Beļģija, n=37*</c:v>
                </c:pt>
                <c:pt idx="7">
                  <c:v>Čehijas Republika, n=19**</c:v>
                </c:pt>
                <c:pt idx="8">
                  <c:v>Dānija, n=57</c:v>
                </c:pt>
                <c:pt idx="9">
                  <c:v>Francija, n=68</c:v>
                </c:pt>
                <c:pt idx="10">
                  <c:v>Igaunija, n=153</c:v>
                </c:pt>
                <c:pt idx="11">
                  <c:v>Islande, n=14**</c:v>
                </c:pt>
                <c:pt idx="12">
                  <c:v>Itālija, n=39*</c:v>
                </c:pt>
                <c:pt idx="13">
                  <c:v>Īrija, n=20**</c:v>
                </c:pt>
                <c:pt idx="14">
                  <c:v>Kanāda, n=18**</c:v>
                </c:pt>
                <c:pt idx="15">
                  <c:v>Kazahstāna, n=10**</c:v>
                </c:pt>
                <c:pt idx="16">
                  <c:v>Ķīna, n=16**</c:v>
                </c:pt>
                <c:pt idx="17">
                  <c:v>Lietuva, n=166</c:v>
                </c:pt>
                <c:pt idx="18">
                  <c:v>Malta, n=11**</c:v>
                </c:pt>
                <c:pt idx="19">
                  <c:v>Nīderlande, n=55</c:v>
                </c:pt>
                <c:pt idx="20">
                  <c:v>Norvēģija, n=68</c:v>
                </c:pt>
                <c:pt idx="21">
                  <c:v>Polija, n=68</c:v>
                </c:pt>
                <c:pt idx="22">
                  <c:v>Somija, n=90</c:v>
                </c:pt>
                <c:pt idx="23">
                  <c:v>Spānija, n=39*</c:v>
                </c:pt>
                <c:pt idx="24">
                  <c:v>Šveice, n=19**</c:v>
                </c:pt>
                <c:pt idx="25">
                  <c:v>Turcija, n=13**</c:v>
                </c:pt>
                <c:pt idx="26">
                  <c:v>Ukraina, n=19**</c:v>
                </c:pt>
                <c:pt idx="27">
                  <c:v>Vācija, n=177</c:v>
                </c:pt>
                <c:pt idx="28">
                  <c:v>Zviedrija, n=122</c:v>
                </c:pt>
              </c:strCache>
            </c:strRef>
          </c:cat>
          <c:val>
            <c:numRef>
              <c:f>Sheet1!$G$2:$G$30</c:f>
              <c:numCache>
                <c:formatCode>General</c:formatCode>
                <c:ptCount val="29"/>
                <c:pt idx="0" formatCode="0">
                  <c:v>2.9644268774700002</c:v>
                </c:pt>
                <c:pt idx="2" formatCode="0">
                  <c:v>0</c:v>
                </c:pt>
                <c:pt idx="3" formatCode="0">
                  <c:v>4.2253521126760001</c:v>
                </c:pt>
                <c:pt idx="4" formatCode="0">
                  <c:v>0</c:v>
                </c:pt>
                <c:pt idx="5" formatCode="0">
                  <c:v>4.3478260869570002</c:v>
                </c:pt>
                <c:pt idx="6" formatCode="0">
                  <c:v>5.4054054054050003</c:v>
                </c:pt>
                <c:pt idx="7" formatCode="0">
                  <c:v>5.2631578947369997</c:v>
                </c:pt>
                <c:pt idx="8" formatCode="0">
                  <c:v>1.7543859649119999</c:v>
                </c:pt>
                <c:pt idx="9" formatCode="0">
                  <c:v>4.4117647058819998</c:v>
                </c:pt>
                <c:pt idx="10" formatCode="0">
                  <c:v>1.9607843137250001</c:v>
                </c:pt>
                <c:pt idx="11" formatCode="0">
                  <c:v>0</c:v>
                </c:pt>
                <c:pt idx="12" formatCode="0">
                  <c:v>0</c:v>
                </c:pt>
                <c:pt idx="13" formatCode="0">
                  <c:v>5</c:v>
                </c:pt>
                <c:pt idx="14" formatCode="0">
                  <c:v>0</c:v>
                </c:pt>
                <c:pt idx="15" formatCode="0">
                  <c:v>10</c:v>
                </c:pt>
                <c:pt idx="16" formatCode="0">
                  <c:v>0</c:v>
                </c:pt>
                <c:pt idx="17" formatCode="0">
                  <c:v>3.6144578313250002</c:v>
                </c:pt>
                <c:pt idx="18" formatCode="0">
                  <c:v>0</c:v>
                </c:pt>
                <c:pt idx="19" formatCode="0">
                  <c:v>7.2727272727269998</c:v>
                </c:pt>
                <c:pt idx="20" formatCode="0">
                  <c:v>2.9411764705880001</c:v>
                </c:pt>
                <c:pt idx="21" formatCode="0">
                  <c:v>4.4117647058819998</c:v>
                </c:pt>
                <c:pt idx="22" formatCode="0">
                  <c:v>1.1111111111109999</c:v>
                </c:pt>
                <c:pt idx="23" formatCode="0">
                  <c:v>0</c:v>
                </c:pt>
                <c:pt idx="24" formatCode="0">
                  <c:v>0</c:v>
                </c:pt>
                <c:pt idx="25" formatCode="0">
                  <c:v>0</c:v>
                </c:pt>
                <c:pt idx="26" formatCode="0">
                  <c:v>0</c:v>
                </c:pt>
                <c:pt idx="27" formatCode="0">
                  <c:v>4.5197740112989999</c:v>
                </c:pt>
                <c:pt idx="28" formatCode="0">
                  <c:v>2.459016393443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15FA-4FFA-A8DC-EF885340A2EF}"/>
            </c:ext>
          </c:extLst>
        </c:ser>
        <c:dLbls>
          <c:showLegendKey val="0"/>
          <c:showVal val="1"/>
          <c:showCatName val="0"/>
          <c:showSerName val="0"/>
          <c:showPercent val="0"/>
          <c:showBubbleSize val="0"/>
        </c:dLbls>
        <c:gapWidth val="50"/>
        <c:overlap val="100"/>
        <c:axId val="-809577664"/>
        <c:axId val="-809596160"/>
      </c:barChart>
      <c:catAx>
        <c:axId val="-8095776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596160"/>
        <c:crosses val="autoZero"/>
        <c:auto val="1"/>
        <c:lblAlgn val="ctr"/>
        <c:lblOffset val="100"/>
        <c:noMultiLvlLbl val="0"/>
      </c:catAx>
      <c:valAx>
        <c:axId val="-809596160"/>
        <c:scaling>
          <c:orientation val="minMax"/>
          <c:max val="100"/>
          <c:min val="0"/>
        </c:scaling>
        <c:delete val="1"/>
        <c:axPos val="t"/>
        <c:numFmt formatCode="General" sourceLinked="0"/>
        <c:majorTickMark val="out"/>
        <c:minorTickMark val="none"/>
        <c:tickLblPos val="nextTo"/>
        <c:crossAx val="-809577664"/>
        <c:crosses val="autoZero"/>
        <c:crossBetween val="between"/>
      </c:valAx>
      <c:spPr>
        <a:noFill/>
        <a:ln>
          <a:noFill/>
        </a:ln>
        <a:effectLst/>
      </c:spPr>
    </c:plotArea>
    <c:legend>
      <c:legendPos val="r"/>
      <c:layout>
        <c:manualLayout>
          <c:xMode val="edge"/>
          <c:yMode val="edge"/>
          <c:x val="0.11235530417852697"/>
          <c:y val="1.6944033649718672E-2"/>
          <c:w val="0.83506985013970025"/>
          <c:h val="3.658527285686190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Uzlabojusies</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Sheet1!$B$2:$B$5</c:f>
              <c:numCache>
                <c:formatCode>0</c:formatCode>
                <c:ptCount val="4"/>
                <c:pt idx="0">
                  <c:v>41.699604743083</c:v>
                </c:pt>
                <c:pt idx="1">
                  <c:v>43.027888446215137</c:v>
                </c:pt>
                <c:pt idx="2">
                  <c:v>48.6</c:v>
                </c:pt>
                <c:pt idx="3">
                  <c:v>48.8</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Pasliktinājusies</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Sheet1!$C$2:$C$5</c:f>
              <c:numCache>
                <c:formatCode>0</c:formatCode>
                <c:ptCount val="4"/>
                <c:pt idx="0">
                  <c:v>8.4980237154150196</c:v>
                </c:pt>
                <c:pt idx="1">
                  <c:v>5.3784860557768921</c:v>
                </c:pt>
                <c:pt idx="2">
                  <c:v>4.8</c:v>
                </c:pt>
                <c:pt idx="3">
                  <c:v>3.4</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Nav mainījusies</c:v>
                </c:pt>
              </c:strCache>
            </c:strRef>
          </c:tx>
          <c:spPr>
            <a:solidFill>
              <a:srgbClr val="99E8F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Sheet1!$D$2:$D$5</c:f>
              <c:numCache>
                <c:formatCode>0</c:formatCode>
                <c:ptCount val="4"/>
                <c:pt idx="0">
                  <c:v>39.525691699604742</c:v>
                </c:pt>
                <c:pt idx="1">
                  <c:v>44.422310756972109</c:v>
                </c:pt>
                <c:pt idx="2">
                  <c:v>40.9</c:v>
                </c:pt>
                <c:pt idx="3">
                  <c:v>39.9</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Sheet1!$E$2:$E$5</c:f>
              <c:numCache>
                <c:formatCode>0</c:formatCode>
                <c:ptCount val="4"/>
                <c:pt idx="0">
                  <c:v>10.276679841897234</c:v>
                </c:pt>
                <c:pt idx="1">
                  <c:v>7.1713147410358573</c:v>
                </c:pt>
                <c:pt idx="2">
                  <c:v>5.8</c:v>
                </c:pt>
                <c:pt idx="3">
                  <c:v>7.9</c:v>
                </c:pt>
              </c:numCache>
            </c:numRef>
          </c:val>
          <c:extLst>
            <c:ext xmlns:c16="http://schemas.microsoft.com/office/drawing/2014/chart" uri="{C3380CC4-5D6E-409C-BE32-E72D297353CC}">
              <c16:uniqueId val="{00000000-B7C2-45CB-8C1B-9AF483A71D38}"/>
            </c:ext>
          </c:extLst>
        </c:ser>
        <c:dLbls>
          <c:dLblPos val="ctr"/>
          <c:showLegendKey val="0"/>
          <c:showVal val="1"/>
          <c:showCatName val="0"/>
          <c:showSerName val="0"/>
          <c:showPercent val="0"/>
          <c:showBubbleSize val="0"/>
        </c:dLbls>
        <c:gapWidth val="50"/>
        <c:overlap val="100"/>
        <c:axId val="-809604320"/>
        <c:axId val="-809574944"/>
      </c:barChart>
      <c:catAx>
        <c:axId val="-80960432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9574944"/>
        <c:crosses val="autoZero"/>
        <c:auto val="1"/>
        <c:lblAlgn val="ctr"/>
        <c:lblOffset val="100"/>
        <c:noMultiLvlLbl val="0"/>
      </c:catAx>
      <c:valAx>
        <c:axId val="-809574944"/>
        <c:scaling>
          <c:orientation val="minMax"/>
        </c:scaling>
        <c:delete val="1"/>
        <c:axPos val="b"/>
        <c:numFmt formatCode="0%" sourceLinked="1"/>
        <c:majorTickMark val="none"/>
        <c:minorTickMark val="none"/>
        <c:tickLblPos val="nextTo"/>
        <c:crossAx val="-809604320"/>
        <c:crosses val="max"/>
        <c:crossBetween val="between"/>
      </c:valAx>
      <c:spPr>
        <a:noFill/>
        <a:ln>
          <a:noFill/>
        </a:ln>
        <a:effectLst/>
      </c:spPr>
    </c:plotArea>
    <c:legend>
      <c:legendPos val="t"/>
      <c:layout>
        <c:manualLayout>
          <c:xMode val="edge"/>
          <c:yMode val="edge"/>
          <c:x val="0.14336167563512925"/>
          <c:y val="1.4958126667772234E-2"/>
          <c:w val="0.80581497261784807"/>
          <c:h val="8.76416664154015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87409628755168"/>
          <c:y val="6.7075082085701537E-2"/>
          <c:w val="0.56911890351435235"/>
          <c:h val="0.92580534818058657"/>
        </c:manualLayout>
      </c:layout>
      <c:barChart>
        <c:barDir val="bar"/>
        <c:grouping val="stacked"/>
        <c:varyColors val="0"/>
        <c:ser>
          <c:idx val="0"/>
          <c:order val="0"/>
          <c:tx>
            <c:strRef>
              <c:f>Sheet1!$B$1</c:f>
              <c:strCache>
                <c:ptCount val="1"/>
                <c:pt idx="0">
                  <c:v>Uzlabojusies</c:v>
                </c:pt>
              </c:strCache>
            </c:strRef>
          </c:tx>
          <c:spPr>
            <a:solidFill>
              <a:srgbClr val="0A515D"/>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C2D0-40AE-836D-826830AEF7C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41.699604743080002</c:v>
                </c:pt>
                <c:pt idx="2" formatCode="0">
                  <c:v>43.076923076919996</c:v>
                </c:pt>
                <c:pt idx="3" formatCode="0">
                  <c:v>35.294117647059998</c:v>
                </c:pt>
                <c:pt idx="4" formatCode="0">
                  <c:v>40.136054421769998</c:v>
                </c:pt>
                <c:pt idx="6" formatCode="0">
                  <c:v>38.461538461540002</c:v>
                </c:pt>
                <c:pt idx="7" formatCode="0">
                  <c:v>42.574257425740001</c:v>
                </c:pt>
                <c:pt idx="8" formatCode="0">
                  <c:v>48.192771084340002</c:v>
                </c:pt>
                <c:pt idx="9" formatCode="0">
                  <c:v>38.461538461540002</c:v>
                </c:pt>
                <c:pt idx="11" formatCode="0">
                  <c:v>41.379310344830003</c:v>
                </c:pt>
                <c:pt idx="12" formatCode="0">
                  <c:v>43.75</c:v>
                </c:pt>
                <c:pt idx="13" formatCode="0">
                  <c:v>38.636363636360002</c:v>
                </c:pt>
                <c:pt idx="14" formatCode="0">
                  <c:v>38.043478260870003</c:v>
                </c:pt>
                <c:pt idx="15" formatCode="0">
                  <c:v>45.054945054949997</c:v>
                </c:pt>
                <c:pt idx="17" formatCode="0">
                  <c:v>40.33018867925</c:v>
                </c:pt>
                <c:pt idx="18" formatCode="0">
                  <c:v>54.054054054049999</c:v>
                </c:pt>
                <c:pt idx="19" formatCode="0">
                  <c:v>44.444444444440002</c:v>
                </c:pt>
                <c:pt idx="21" formatCode="0">
                  <c:v>37.864077669899999</c:v>
                </c:pt>
                <c:pt idx="22" formatCode="0">
                  <c:v>36.363636363639998</c:v>
                </c:pt>
                <c:pt idx="23" formatCode="0">
                  <c:v>48.14814814815</c:v>
                </c:pt>
                <c:pt idx="24" formatCode="0">
                  <c:v>57.142857142860002</c:v>
                </c:pt>
                <c:pt idx="25" formatCode="0">
                  <c:v>39.622641509429997</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89F-436E-9F96-F8A0F59A179B}"/>
            </c:ext>
          </c:extLst>
        </c:ser>
        <c:ser>
          <c:idx val="1"/>
          <c:order val="1"/>
          <c:tx>
            <c:strRef>
              <c:f>Sheet1!$C$1</c:f>
              <c:strCache>
                <c:ptCount val="1"/>
                <c:pt idx="0">
                  <c:v>Pasliktinājusies</c:v>
                </c:pt>
              </c:strCache>
            </c:strRef>
          </c:tx>
          <c:spPr>
            <a:solidFill>
              <a:srgbClr val="F1AA99"/>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C2D0-40AE-836D-826830AEF7C3}"/>
                </c:ext>
              </c:extLst>
            </c:dLbl>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C2D0-40AE-836D-826830AEF7C3}"/>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C2D0-40AE-836D-826830AEF7C3}"/>
                </c:ext>
              </c:extLst>
            </c:dLbl>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C2D0-40AE-836D-826830AEF7C3}"/>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C2D0-40AE-836D-826830AEF7C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8.498023715415</c:v>
                </c:pt>
                <c:pt idx="2" formatCode="0">
                  <c:v>6.4615384615379998</c:v>
                </c:pt>
                <c:pt idx="3" formatCode="0">
                  <c:v>11.76470588235</c:v>
                </c:pt>
                <c:pt idx="4" formatCode="0">
                  <c:v>12.244897959179999</c:v>
                </c:pt>
                <c:pt idx="6" formatCode="0">
                  <c:v>11.53846153846</c:v>
                </c:pt>
                <c:pt idx="7" formatCode="0">
                  <c:v>5.940594059406</c:v>
                </c:pt>
                <c:pt idx="8" formatCode="0">
                  <c:v>6.0240963855420002</c:v>
                </c:pt>
                <c:pt idx="9" formatCode="0">
                  <c:v>15.38461538462</c:v>
                </c:pt>
                <c:pt idx="11" formatCode="0">
                  <c:v>6.8965517241379999</c:v>
                </c:pt>
                <c:pt idx="12" formatCode="0">
                  <c:v>9.375</c:v>
                </c:pt>
                <c:pt idx="13" formatCode="0">
                  <c:v>13.63636363636</c:v>
                </c:pt>
                <c:pt idx="14" formatCode="0">
                  <c:v>9.7826086956519998</c:v>
                </c:pt>
                <c:pt idx="15" formatCode="0">
                  <c:v>4.3956043956039998</c:v>
                </c:pt>
                <c:pt idx="17" formatCode="0">
                  <c:v>9.1981132075469993</c:v>
                </c:pt>
                <c:pt idx="18" formatCode="0">
                  <c:v>2.7027027027030002</c:v>
                </c:pt>
                <c:pt idx="19" formatCode="0">
                  <c:v>6.666666666667</c:v>
                </c:pt>
                <c:pt idx="21" formatCode="0">
                  <c:v>13.1067961165</c:v>
                </c:pt>
                <c:pt idx="22" formatCode="0">
                  <c:v>12.12121212121</c:v>
                </c:pt>
                <c:pt idx="23" formatCode="0">
                  <c:v>6.1728395061730001</c:v>
                </c:pt>
                <c:pt idx="24" formatCode="0">
                  <c:v>0</c:v>
                </c:pt>
                <c:pt idx="25" formatCode="0">
                  <c:v>0</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89F-436E-9F96-F8A0F59A179B}"/>
            </c:ext>
          </c:extLst>
        </c:ser>
        <c:ser>
          <c:idx val="2"/>
          <c:order val="2"/>
          <c:tx>
            <c:strRef>
              <c:f>Sheet1!$D$1</c:f>
              <c:strCache>
                <c:ptCount val="1"/>
                <c:pt idx="0">
                  <c:v>Nav mainījusies</c:v>
                </c:pt>
              </c:strCache>
            </c:strRef>
          </c:tx>
          <c:spPr>
            <a:solidFill>
              <a:srgbClr val="99E8F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39.525691699600003</c:v>
                </c:pt>
                <c:pt idx="2" formatCode="0">
                  <c:v>39.076923076919996</c:v>
                </c:pt>
                <c:pt idx="3" formatCode="0">
                  <c:v>47.058823529409999</c:v>
                </c:pt>
                <c:pt idx="4" formatCode="0">
                  <c:v>38.77551020408</c:v>
                </c:pt>
                <c:pt idx="6" formatCode="0">
                  <c:v>41.826923076919996</c:v>
                </c:pt>
                <c:pt idx="7" formatCode="0">
                  <c:v>40.099009900989998</c:v>
                </c:pt>
                <c:pt idx="8" formatCode="0">
                  <c:v>34.939759036140003</c:v>
                </c:pt>
                <c:pt idx="9" formatCode="0">
                  <c:v>23.07692307692</c:v>
                </c:pt>
                <c:pt idx="11" formatCode="0">
                  <c:v>45.97701149425</c:v>
                </c:pt>
                <c:pt idx="12" formatCode="0">
                  <c:v>37.5</c:v>
                </c:pt>
                <c:pt idx="13" formatCode="0">
                  <c:v>37.5</c:v>
                </c:pt>
                <c:pt idx="14" formatCode="0">
                  <c:v>46.739130434780002</c:v>
                </c:pt>
                <c:pt idx="15" formatCode="0">
                  <c:v>35.164835164839999</c:v>
                </c:pt>
                <c:pt idx="17" formatCode="0">
                  <c:v>39.622641509429997</c:v>
                </c:pt>
                <c:pt idx="18" formatCode="0">
                  <c:v>35.135135135139997</c:v>
                </c:pt>
                <c:pt idx="19" formatCode="0">
                  <c:v>42.222222222219997</c:v>
                </c:pt>
                <c:pt idx="21" formatCode="0">
                  <c:v>41.262135922330003</c:v>
                </c:pt>
                <c:pt idx="22" formatCode="0">
                  <c:v>33.333333333330003</c:v>
                </c:pt>
                <c:pt idx="23" formatCode="0">
                  <c:v>38.271604938270002</c:v>
                </c:pt>
                <c:pt idx="24" formatCode="0">
                  <c:v>34.28571428571</c:v>
                </c:pt>
                <c:pt idx="25" formatCode="0">
                  <c:v>45.283018867919999</c:v>
                </c:pt>
                <c:pt idx="26" formatCode="0">
                  <c:v>46.666666666669997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89F-436E-9F96-F8A0F59A179B}"/>
            </c:ext>
          </c:extLst>
        </c:ser>
        <c:ser>
          <c:idx val="3"/>
          <c:order val="3"/>
          <c:tx>
            <c:strRef>
              <c:f>Sheet1!$E$1</c:f>
              <c:strCache>
                <c:ptCount val="1"/>
                <c:pt idx="0">
                  <c:v>Grūti pateikt </c:v>
                </c:pt>
              </c:strCache>
            </c:strRef>
          </c:tx>
          <c:spPr>
            <a:solidFill>
              <a:schemeClr val="bg1">
                <a:lumMod val="75000"/>
              </a:schemeClr>
            </a:solidFill>
            <a:ln>
              <a:noFill/>
            </a:ln>
            <a:effectLst/>
          </c:spPr>
          <c:invertIfNegative val="0"/>
          <c:dLbls>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C2D0-40AE-836D-826830AEF7C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10.2766798419</c:v>
                </c:pt>
                <c:pt idx="2" formatCode="0">
                  <c:v>11.38461538462</c:v>
                </c:pt>
                <c:pt idx="3" formatCode="0">
                  <c:v>5.8823529411760003</c:v>
                </c:pt>
                <c:pt idx="4" formatCode="0">
                  <c:v>8.8435374149660007</c:v>
                </c:pt>
                <c:pt idx="6" formatCode="0">
                  <c:v>8.1730769230769997</c:v>
                </c:pt>
                <c:pt idx="7" formatCode="0">
                  <c:v>11.38613861386</c:v>
                </c:pt>
                <c:pt idx="8" formatCode="0">
                  <c:v>10.84337349398</c:v>
                </c:pt>
                <c:pt idx="9" formatCode="0">
                  <c:v>23.07692307692</c:v>
                </c:pt>
                <c:pt idx="11" formatCode="0">
                  <c:v>5.7471264367819996</c:v>
                </c:pt>
                <c:pt idx="12" formatCode="0">
                  <c:v>9.375</c:v>
                </c:pt>
                <c:pt idx="13" formatCode="0">
                  <c:v>10.22727272727</c:v>
                </c:pt>
                <c:pt idx="14" formatCode="0">
                  <c:v>5.4347826086959996</c:v>
                </c:pt>
                <c:pt idx="15" formatCode="0">
                  <c:v>15.38461538462</c:v>
                </c:pt>
                <c:pt idx="17" formatCode="0">
                  <c:v>10.84905660377</c:v>
                </c:pt>
                <c:pt idx="18" formatCode="0">
                  <c:v>8.1081081081080004</c:v>
                </c:pt>
                <c:pt idx="19" formatCode="0">
                  <c:v>6.666666666667</c:v>
                </c:pt>
                <c:pt idx="21" formatCode="0">
                  <c:v>7.7669902912620001</c:v>
                </c:pt>
                <c:pt idx="22" formatCode="0">
                  <c:v>18.181818181819999</c:v>
                </c:pt>
                <c:pt idx="23" formatCode="0">
                  <c:v>7.4074074074069998</c:v>
                </c:pt>
                <c:pt idx="24" formatCode="0">
                  <c:v>8.5714285714289993</c:v>
                </c:pt>
                <c:pt idx="25" formatCode="0">
                  <c:v>15.09433962264</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89F-436E-9F96-F8A0F59A179B}"/>
            </c:ext>
          </c:extLst>
        </c:ser>
        <c:dLbls>
          <c:showLegendKey val="0"/>
          <c:showVal val="1"/>
          <c:showCatName val="0"/>
          <c:showSerName val="0"/>
          <c:showPercent val="0"/>
          <c:showBubbleSize val="0"/>
        </c:dLbls>
        <c:gapWidth val="50"/>
        <c:overlap val="100"/>
        <c:axId val="-809595072"/>
        <c:axId val="-809589632"/>
      </c:barChart>
      <c:catAx>
        <c:axId val="-8095950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09589632"/>
        <c:crosses val="autoZero"/>
        <c:auto val="1"/>
        <c:lblAlgn val="ctr"/>
        <c:lblOffset val="100"/>
        <c:noMultiLvlLbl val="0"/>
      </c:catAx>
      <c:valAx>
        <c:axId val="-809589632"/>
        <c:scaling>
          <c:orientation val="minMax"/>
          <c:max val="100"/>
          <c:min val="0"/>
        </c:scaling>
        <c:delete val="1"/>
        <c:axPos val="t"/>
        <c:numFmt formatCode="General" sourceLinked="0"/>
        <c:majorTickMark val="out"/>
        <c:minorTickMark val="none"/>
        <c:tickLblPos val="nextTo"/>
        <c:crossAx val="-809595072"/>
        <c:crosses val="autoZero"/>
        <c:crossBetween val="between"/>
      </c:valAx>
      <c:spPr>
        <a:noFill/>
        <a:ln>
          <a:noFill/>
        </a:ln>
        <a:effectLst/>
      </c:spPr>
    </c:plotArea>
    <c:legend>
      <c:legendPos val="r"/>
      <c:layout>
        <c:manualLayout>
          <c:xMode val="edge"/>
          <c:yMode val="edge"/>
          <c:x val="0.35666343485620322"/>
          <c:y val="1.1782849257991304E-3"/>
          <c:w val="0.51965770859269689"/>
          <c:h val="5.009877916020057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5065443835913"/>
          <c:y val="3.0942812201322858E-2"/>
          <c:w val="0.52281915972433046"/>
          <c:h val="0.94980154019222307"/>
        </c:manualLayout>
      </c:layout>
      <c:barChart>
        <c:barDir val="bar"/>
        <c:grouping val="clustered"/>
        <c:varyColors val="0"/>
        <c:ser>
          <c:idx val="0"/>
          <c:order val="0"/>
          <c:tx>
            <c:strRef>
              <c:f>Sheet1!$B$1</c:f>
              <c:strCache>
                <c:ptCount val="1"/>
                <c:pt idx="0">
                  <c:v>06.-07.2025., n=506</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Valsts, kurā ir attīstīta kultūra un māksla</c:v>
                </c:pt>
                <c:pt idx="1">
                  <c:v>“Zaļa” valsts, kas ievieš ilgtspējīgu risinājumus un prakses</c:v>
                </c:pt>
                <c:pt idx="2">
                  <c:v>Interesants tūrisma galamērķis</c:v>
                </c:pt>
                <c:pt idx="3">
                  <c:v>Inovāciju, radošuma valsts</c:v>
                </c:pt>
                <c:pt idx="4">
                  <c:v>Valsts, kurā investēt, attīstīt uzņēmējdarbību</c:v>
                </c:pt>
                <c:pt idx="5">
                  <c:v>Neviens no šiem</c:v>
                </c:pt>
                <c:pt idx="6">
                  <c:v>Grūti pateikt</c:v>
                </c:pt>
              </c:strCache>
            </c:strRef>
          </c:cat>
          <c:val>
            <c:numRef>
              <c:f>Sheet1!$B$2:$B$8</c:f>
              <c:numCache>
                <c:formatCode>0</c:formatCode>
                <c:ptCount val="7"/>
                <c:pt idx="0">
                  <c:v>25.889328063241106</c:v>
                </c:pt>
                <c:pt idx="1">
                  <c:v>23.320158102766801</c:v>
                </c:pt>
                <c:pt idx="2">
                  <c:v>21.343873517786559</c:v>
                </c:pt>
                <c:pt idx="3">
                  <c:v>7.1146245059288544</c:v>
                </c:pt>
                <c:pt idx="4">
                  <c:v>5.7312252964426875</c:v>
                </c:pt>
                <c:pt idx="5">
                  <c:v>12.845849802371543</c:v>
                </c:pt>
                <c:pt idx="6">
                  <c:v>3.7549407114624502</c:v>
                </c:pt>
              </c:numCache>
            </c:numRef>
          </c:val>
          <c:extLst>
            <c:ext xmlns:c16="http://schemas.microsoft.com/office/drawing/2014/chart" uri="{C3380CC4-5D6E-409C-BE32-E72D297353CC}">
              <c16:uniqueId val="{00000000-3341-4B50-BF2C-34DD55CC719B}"/>
            </c:ext>
          </c:extLst>
        </c:ser>
        <c:ser>
          <c:idx val="1"/>
          <c:order val="1"/>
          <c:tx>
            <c:strRef>
              <c:f>Sheet1!$C$1</c:f>
              <c:strCache>
                <c:ptCount val="1"/>
                <c:pt idx="0">
                  <c:v>02.-03.2024., n=502</c:v>
                </c:pt>
              </c:strCache>
            </c:strRef>
          </c:tx>
          <c:spPr>
            <a:solidFill>
              <a:schemeClr val="accent2"/>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Valsts, kurā ir attīstīta kultūra un māksla</c:v>
                </c:pt>
                <c:pt idx="1">
                  <c:v>“Zaļa” valsts, kas ievieš ilgtspējīgu risinājumus un prakses</c:v>
                </c:pt>
                <c:pt idx="2">
                  <c:v>Interesants tūrisma galamērķis</c:v>
                </c:pt>
                <c:pt idx="3">
                  <c:v>Inovāciju, radošuma valsts</c:v>
                </c:pt>
                <c:pt idx="4">
                  <c:v>Valsts, kurā investēt, attīstīt uzņēmējdarbību</c:v>
                </c:pt>
                <c:pt idx="5">
                  <c:v>Neviens no šiem</c:v>
                </c:pt>
                <c:pt idx="6">
                  <c:v>Grūti pateikt</c:v>
                </c:pt>
              </c:strCache>
            </c:strRef>
          </c:cat>
          <c:val>
            <c:numRef>
              <c:f>Sheet1!$C$2:$C$8</c:f>
              <c:numCache>
                <c:formatCode>0</c:formatCode>
                <c:ptCount val="7"/>
                <c:pt idx="0">
                  <c:v>25.099601593625497</c:v>
                </c:pt>
                <c:pt idx="1">
                  <c:v>22.111553784860558</c:v>
                </c:pt>
                <c:pt idx="2">
                  <c:v>24.302788844621514</c:v>
                </c:pt>
                <c:pt idx="3">
                  <c:v>5.9760956175298805</c:v>
                </c:pt>
                <c:pt idx="4">
                  <c:v>5.5776892430278879</c:v>
                </c:pt>
                <c:pt idx="5">
                  <c:v>14.3426294820717</c:v>
                </c:pt>
                <c:pt idx="6">
                  <c:v>2.5896414342629481</c:v>
                </c:pt>
              </c:numCache>
            </c:numRef>
          </c:val>
          <c:extLst>
            <c:ext xmlns:c16="http://schemas.microsoft.com/office/drawing/2014/chart" uri="{C3380CC4-5D6E-409C-BE32-E72D297353CC}">
              <c16:uniqueId val="{00000001-3341-4B50-BF2C-34DD55CC719B}"/>
            </c:ext>
          </c:extLst>
        </c:ser>
        <c:ser>
          <c:idx val="2"/>
          <c:order val="2"/>
          <c:tx>
            <c:strRef>
              <c:f>Sheet1!$D$1</c:f>
              <c:strCache>
                <c:ptCount val="1"/>
                <c:pt idx="0">
                  <c:v>11.-12.2022., n=504</c:v>
                </c:pt>
              </c:strCache>
            </c:strRef>
          </c:tx>
          <c:spPr>
            <a:solidFill>
              <a:schemeClr val="accent3"/>
            </a:solidFill>
            <a:ln>
              <a:noFill/>
            </a:ln>
          </c:spPr>
          <c:invertIfNegative val="0"/>
          <c:dLbls>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Valsts, kurā ir attīstīta kultūra un māksla</c:v>
                </c:pt>
                <c:pt idx="1">
                  <c:v>“Zaļa” valsts, kas ievieš ilgtspējīgu risinājumus un prakses</c:v>
                </c:pt>
                <c:pt idx="2">
                  <c:v>Interesants tūrisma galamērķis</c:v>
                </c:pt>
                <c:pt idx="3">
                  <c:v>Inovāciju, radošuma valsts</c:v>
                </c:pt>
                <c:pt idx="4">
                  <c:v>Valsts, kurā investēt, attīstīt uzņēmējdarbību</c:v>
                </c:pt>
                <c:pt idx="5">
                  <c:v>Neviens no šiem</c:v>
                </c:pt>
                <c:pt idx="6">
                  <c:v>Grūti pateikt</c:v>
                </c:pt>
              </c:strCache>
            </c:strRef>
          </c:cat>
          <c:val>
            <c:numRef>
              <c:f>Sheet1!$D$2:$D$8</c:f>
              <c:numCache>
                <c:formatCode>0</c:formatCode>
                <c:ptCount val="7"/>
                <c:pt idx="0">
                  <c:v>25</c:v>
                </c:pt>
                <c:pt idx="1">
                  <c:v>21.6</c:v>
                </c:pt>
                <c:pt idx="2">
                  <c:v>23.6</c:v>
                </c:pt>
                <c:pt idx="3">
                  <c:v>6</c:v>
                </c:pt>
                <c:pt idx="4">
                  <c:v>8.6999999999999993</c:v>
                </c:pt>
                <c:pt idx="5">
                  <c:v>11.5</c:v>
                </c:pt>
                <c:pt idx="6">
                  <c:v>3.6</c:v>
                </c:pt>
              </c:numCache>
            </c:numRef>
          </c:val>
          <c:extLst>
            <c:ext xmlns:c16="http://schemas.microsoft.com/office/drawing/2014/chart" uri="{C3380CC4-5D6E-409C-BE32-E72D297353CC}">
              <c16:uniqueId val="{00000000-6495-40AE-AE20-2EB1C570CD13}"/>
            </c:ext>
          </c:extLst>
        </c:ser>
        <c:dLbls>
          <c:showLegendKey val="0"/>
          <c:showVal val="0"/>
          <c:showCatName val="0"/>
          <c:showSerName val="0"/>
          <c:showPercent val="0"/>
          <c:showBubbleSize val="0"/>
        </c:dLbls>
        <c:gapWidth val="10"/>
        <c:axId val="-809601056"/>
        <c:axId val="-809603232"/>
      </c:barChart>
      <c:catAx>
        <c:axId val="-809601056"/>
        <c:scaling>
          <c:orientation val="maxMin"/>
        </c:scaling>
        <c:delete val="0"/>
        <c:axPos val="l"/>
        <c:numFmt formatCode="General" sourceLinked="0"/>
        <c:majorTickMark val="out"/>
        <c:minorTickMark val="none"/>
        <c:tickLblPos val="nextTo"/>
        <c:spPr>
          <a:ln>
            <a:solidFill>
              <a:schemeClr val="bg1">
                <a:lumMod val="50000"/>
              </a:schemeClr>
            </a:solidFill>
          </a:ln>
        </c:spPr>
        <c:txPr>
          <a:bodyPr/>
          <a:lstStyle/>
          <a:p>
            <a:pPr>
              <a:defRPr sz="1200"/>
            </a:pPr>
            <a:endParaRPr lang="en-US"/>
          </a:p>
        </c:txPr>
        <c:crossAx val="-809603232"/>
        <c:crosses val="autoZero"/>
        <c:auto val="1"/>
        <c:lblAlgn val="ctr"/>
        <c:lblOffset val="100"/>
        <c:noMultiLvlLbl val="0"/>
      </c:catAx>
      <c:valAx>
        <c:axId val="-809603232"/>
        <c:scaling>
          <c:orientation val="minMax"/>
          <c:max val="60"/>
          <c:min val="0"/>
        </c:scaling>
        <c:delete val="1"/>
        <c:axPos val="t"/>
        <c:numFmt formatCode="0" sourceLinked="0"/>
        <c:majorTickMark val="out"/>
        <c:minorTickMark val="none"/>
        <c:tickLblPos val="nextTo"/>
        <c:crossAx val="-809601056"/>
        <c:crosses val="autoZero"/>
        <c:crossBetween val="between"/>
      </c:valAx>
    </c:plotArea>
    <c:legend>
      <c:legendPos val="r"/>
      <c:layout>
        <c:manualLayout>
          <c:xMode val="edge"/>
          <c:yMode val="edge"/>
          <c:x val="0.78055816139702394"/>
          <c:y val="2.3380783573311949E-2"/>
          <c:w val="0.15827982108052455"/>
          <c:h val="0.17189905827473126"/>
        </c:manualLayout>
      </c:layout>
      <c:overlay val="0"/>
      <c:spPr>
        <a:solidFill>
          <a:schemeClr val="bg1"/>
        </a:solidFill>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0577669695818"/>
          <c:y val="3.2304964772456826E-2"/>
          <c:w val="0.56197173751250296"/>
          <c:h val="0.95815127066327765"/>
        </c:manualLayout>
      </c:layout>
      <c:barChart>
        <c:barDir val="bar"/>
        <c:grouping val="stacked"/>
        <c:varyColors val="0"/>
        <c:ser>
          <c:idx val="0"/>
          <c:order val="0"/>
          <c:tx>
            <c:strRef>
              <c:f>Sheet1!$B$1</c:f>
              <c:strCache>
                <c:ptCount val="1"/>
                <c:pt idx="0">
                  <c:v>Valsts, kurā ir attīstīta kultūra un māksla</c:v>
                </c:pt>
              </c:strCache>
            </c:strRef>
          </c:tx>
          <c:spPr>
            <a:solidFill>
              <a:srgbClr val="073C45"/>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125-4A18-95AA-9C08D9EF707A}"/>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D125-4A18-95AA-9C08D9EF707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25.889328063240001</c:v>
                </c:pt>
                <c:pt idx="2" formatCode="0">
                  <c:v>23.692307692309999</c:v>
                </c:pt>
                <c:pt idx="3" formatCode="0">
                  <c:v>29.41176470588</c:v>
                </c:pt>
                <c:pt idx="4" formatCode="0">
                  <c:v>29.93197278912</c:v>
                </c:pt>
                <c:pt idx="6" formatCode="0">
                  <c:v>31.25</c:v>
                </c:pt>
                <c:pt idx="7" formatCode="0">
                  <c:v>22.27722772277</c:v>
                </c:pt>
                <c:pt idx="8" formatCode="0">
                  <c:v>18.072289156629999</c:v>
                </c:pt>
                <c:pt idx="9" formatCode="0">
                  <c:v>46.153846153849997</c:v>
                </c:pt>
                <c:pt idx="11" formatCode="0">
                  <c:v>35.632183908050003</c:v>
                </c:pt>
                <c:pt idx="12" formatCode="0">
                  <c:v>27.08333333333</c:v>
                </c:pt>
                <c:pt idx="13" formatCode="0">
                  <c:v>18.181818181819999</c:v>
                </c:pt>
                <c:pt idx="14" formatCode="0">
                  <c:v>19.565217391299999</c:v>
                </c:pt>
                <c:pt idx="15" formatCode="0">
                  <c:v>24.175824175820001</c:v>
                </c:pt>
                <c:pt idx="17" formatCode="0">
                  <c:v>25.943396226419999</c:v>
                </c:pt>
                <c:pt idx="18" formatCode="0">
                  <c:v>18.918918918919999</c:v>
                </c:pt>
                <c:pt idx="19" formatCode="0">
                  <c:v>31.111111111109999</c:v>
                </c:pt>
                <c:pt idx="21" formatCode="0">
                  <c:v>27.18446601942</c:v>
                </c:pt>
                <c:pt idx="22" formatCode="0">
                  <c:v>28.78787878788</c:v>
                </c:pt>
                <c:pt idx="23" formatCode="0">
                  <c:v>29.629629629629999</c:v>
                </c:pt>
                <c:pt idx="24" formatCode="0">
                  <c:v>24.28571428571</c:v>
                </c:pt>
                <c:pt idx="25" formatCode="0">
                  <c:v>20.754716981129999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877F-4CD5-AACA-EBB2634757C3}"/>
            </c:ext>
          </c:extLst>
        </c:ser>
        <c:ser>
          <c:idx val="1"/>
          <c:order val="1"/>
          <c:tx>
            <c:strRef>
              <c:f>Sheet1!$C$1</c:f>
              <c:strCache>
                <c:ptCount val="1"/>
                <c:pt idx="0">
                  <c:v>“Zaļa” valsts, kas ievieš ilgtspējīgu risinājumus un prakses</c:v>
                </c:pt>
              </c:strCache>
            </c:strRef>
          </c:tx>
          <c:spPr>
            <a:solidFill>
              <a:srgbClr val="14A2BA"/>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D125-4A18-95AA-9C08D9EF707A}"/>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125-4A18-95AA-9C08D9EF707A}"/>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D125-4A18-95AA-9C08D9EF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23.320158102770002</c:v>
                </c:pt>
                <c:pt idx="2" formatCode="0">
                  <c:v>28</c:v>
                </c:pt>
                <c:pt idx="3" formatCode="0">
                  <c:v>20.58823529412</c:v>
                </c:pt>
                <c:pt idx="4" formatCode="0">
                  <c:v>13.60544217687</c:v>
                </c:pt>
                <c:pt idx="6" formatCode="0">
                  <c:v>17.788461538459998</c:v>
                </c:pt>
                <c:pt idx="7" formatCode="0">
                  <c:v>26.23762376238</c:v>
                </c:pt>
                <c:pt idx="8" formatCode="0">
                  <c:v>28.915662650600002</c:v>
                </c:pt>
                <c:pt idx="9" formatCode="0">
                  <c:v>30.769230769229999</c:v>
                </c:pt>
                <c:pt idx="11" formatCode="0">
                  <c:v>20.689655172409999</c:v>
                </c:pt>
                <c:pt idx="12" formatCode="0">
                  <c:v>18.75</c:v>
                </c:pt>
                <c:pt idx="13" formatCode="0">
                  <c:v>26.136363636359999</c:v>
                </c:pt>
                <c:pt idx="14" formatCode="0">
                  <c:v>25</c:v>
                </c:pt>
                <c:pt idx="15" formatCode="0">
                  <c:v>28.571428571430001</c:v>
                </c:pt>
                <c:pt idx="17" formatCode="0">
                  <c:v>23.349056603769998</c:v>
                </c:pt>
                <c:pt idx="18" formatCode="0">
                  <c:v>24.324324324319999</c:v>
                </c:pt>
                <c:pt idx="19" formatCode="0">
                  <c:v>22.222222222220001</c:v>
                </c:pt>
                <c:pt idx="21" formatCode="0">
                  <c:v>20.873786407770002</c:v>
                </c:pt>
                <c:pt idx="22" formatCode="0">
                  <c:v>25.75757575758</c:v>
                </c:pt>
                <c:pt idx="23" formatCode="0">
                  <c:v>29.629629629629999</c:v>
                </c:pt>
                <c:pt idx="24" formatCode="0">
                  <c:v>18.571428571430001</c:v>
                </c:pt>
                <c:pt idx="25" formatCode="0">
                  <c:v>30.188679245279999</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877F-4CD5-AACA-EBB2634757C3}"/>
            </c:ext>
          </c:extLst>
        </c:ser>
        <c:ser>
          <c:idx val="2"/>
          <c:order val="2"/>
          <c:tx>
            <c:strRef>
              <c:f>Sheet1!$D$1</c:f>
              <c:strCache>
                <c:ptCount val="1"/>
                <c:pt idx="0">
                  <c:v>Interesants tūrisma galamērķis</c:v>
                </c:pt>
              </c:strCache>
            </c:strRef>
          </c:tx>
          <c:spPr>
            <a:solidFill>
              <a:srgbClr val="99E8F5"/>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125-4A18-95AA-9C08D9EF707A}"/>
                </c:ext>
              </c:extLst>
            </c:dLbl>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D125-4A18-95AA-9C08D9EF707A}"/>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D125-4A18-95AA-9C08D9EF707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21.343873517790001</c:v>
                </c:pt>
                <c:pt idx="2" formatCode="0">
                  <c:v>22.153846153850001</c:v>
                </c:pt>
                <c:pt idx="3" formatCode="0">
                  <c:v>20.58823529412</c:v>
                </c:pt>
                <c:pt idx="4" formatCode="0">
                  <c:v>19.72789115646</c:v>
                </c:pt>
                <c:pt idx="6" formatCode="0">
                  <c:v>25.480769230770001</c:v>
                </c:pt>
                <c:pt idx="7" formatCode="0">
                  <c:v>21.28712871287</c:v>
                </c:pt>
                <c:pt idx="8" formatCode="0">
                  <c:v>13.25301204819</c:v>
                </c:pt>
                <c:pt idx="9" formatCode="0">
                  <c:v>7.6923076923079998</c:v>
                </c:pt>
                <c:pt idx="11" formatCode="0">
                  <c:v>16.091954022989999</c:v>
                </c:pt>
                <c:pt idx="12" formatCode="0">
                  <c:v>27.08333333333</c:v>
                </c:pt>
                <c:pt idx="13" formatCode="0">
                  <c:v>26.136363636359999</c:v>
                </c:pt>
                <c:pt idx="14" formatCode="0">
                  <c:v>23.913043478260001</c:v>
                </c:pt>
                <c:pt idx="15" formatCode="0">
                  <c:v>12.08791208791</c:v>
                </c:pt>
                <c:pt idx="17" formatCode="0">
                  <c:v>20.754716981129999</c:v>
                </c:pt>
                <c:pt idx="18" formatCode="0">
                  <c:v>16.216216216220001</c:v>
                </c:pt>
                <c:pt idx="19" formatCode="0">
                  <c:v>31.111111111109999</c:v>
                </c:pt>
                <c:pt idx="21" formatCode="0">
                  <c:v>20.388349514560002</c:v>
                </c:pt>
                <c:pt idx="22" formatCode="0">
                  <c:v>15.15151515152</c:v>
                </c:pt>
                <c:pt idx="23" formatCode="0">
                  <c:v>16.049382716050001</c:v>
                </c:pt>
                <c:pt idx="24" formatCode="0">
                  <c:v>34.28571428571</c:v>
                </c:pt>
                <c:pt idx="25" formatCode="0">
                  <c:v>20.754716981129999</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877F-4CD5-AACA-EBB2634757C3}"/>
            </c:ext>
          </c:extLst>
        </c:ser>
        <c:ser>
          <c:idx val="3"/>
          <c:order val="3"/>
          <c:tx>
            <c:strRef>
              <c:f>Sheet1!$E$1</c:f>
              <c:strCache>
                <c:ptCount val="1"/>
                <c:pt idx="0">
                  <c:v>Inovāciju, radošuma valsts</c:v>
                </c:pt>
              </c:strCache>
            </c:strRef>
          </c:tx>
          <c:spPr>
            <a:solidFill>
              <a:srgbClr val="FFCC99"/>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D125-4A18-95AA-9C08D9EF707A}"/>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D125-4A18-95AA-9C08D9EF707A}"/>
                </c:ext>
              </c:extLst>
            </c:dLbl>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D125-4A18-95AA-9C08D9EF707A}"/>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D125-4A18-95AA-9C08D9EF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7.1146245059290001</c:v>
                </c:pt>
                <c:pt idx="2" formatCode="0">
                  <c:v>4.9230769230769997</c:v>
                </c:pt>
                <c:pt idx="3" formatCode="0">
                  <c:v>14.70588235294</c:v>
                </c:pt>
                <c:pt idx="4" formatCode="0">
                  <c:v>10.20408163265</c:v>
                </c:pt>
                <c:pt idx="6" formatCode="0">
                  <c:v>9.1346153846149996</c:v>
                </c:pt>
                <c:pt idx="7" formatCode="0">
                  <c:v>5.940594059406</c:v>
                </c:pt>
                <c:pt idx="8" formatCode="0">
                  <c:v>6.0240963855420002</c:v>
                </c:pt>
                <c:pt idx="9" formatCode="0">
                  <c:v>0</c:v>
                </c:pt>
                <c:pt idx="11" formatCode="0">
                  <c:v>12.64367816092</c:v>
                </c:pt>
                <c:pt idx="12" formatCode="0">
                  <c:v>9.375</c:v>
                </c:pt>
                <c:pt idx="13" formatCode="0">
                  <c:v>5.6818181818179996</c:v>
                </c:pt>
                <c:pt idx="14" formatCode="0">
                  <c:v>6.5217391304349999</c:v>
                </c:pt>
                <c:pt idx="15" formatCode="0">
                  <c:v>3.2967032967029999</c:v>
                </c:pt>
                <c:pt idx="17" formatCode="0">
                  <c:v>8.2547169811320007</c:v>
                </c:pt>
                <c:pt idx="18" formatCode="0">
                  <c:v>0</c:v>
                </c:pt>
                <c:pt idx="19" formatCode="0">
                  <c:v>2.2222222222219998</c:v>
                </c:pt>
                <c:pt idx="21" formatCode="0">
                  <c:v>7.2815533980579996</c:v>
                </c:pt>
                <c:pt idx="22" formatCode="0">
                  <c:v>13.63636363636</c:v>
                </c:pt>
                <c:pt idx="23" formatCode="0">
                  <c:v>4.9382716049380004</c:v>
                </c:pt>
                <c:pt idx="24" formatCode="0">
                  <c:v>4.2857142857139996</c:v>
                </c:pt>
                <c:pt idx="25" formatCode="0">
                  <c:v>7.547169811321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877F-4CD5-AACA-EBB2634757C3}"/>
            </c:ext>
          </c:extLst>
        </c:ser>
        <c:ser>
          <c:idx val="4"/>
          <c:order val="4"/>
          <c:tx>
            <c:strRef>
              <c:f>Sheet1!$F$1</c:f>
              <c:strCache>
                <c:ptCount val="1"/>
                <c:pt idx="0">
                  <c:v>Valsts, kurā investēt, attīstīt uzņēmējdarbību</c:v>
                </c:pt>
              </c:strCache>
            </c:strRef>
          </c:tx>
          <c:spPr>
            <a:solidFill>
              <a:srgbClr val="FF8C19"/>
            </a:solidFill>
            <a:ln>
              <a:noFill/>
            </a:ln>
            <a:effectLst/>
          </c:spPr>
          <c:invertIfNegative val="0"/>
          <c:dLbls>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C-D125-4A18-95AA-9C08D9EF707A}"/>
                </c:ext>
              </c:extLst>
            </c:dLbl>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D-D125-4A18-95AA-9C08D9EF707A}"/>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E-D125-4A18-95AA-9C08D9EF707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5.7312252964430002</c:v>
                </c:pt>
                <c:pt idx="2" formatCode="0">
                  <c:v>5.8461538461540004</c:v>
                </c:pt>
                <c:pt idx="3" formatCode="0">
                  <c:v>2.9411764705880001</c:v>
                </c:pt>
                <c:pt idx="4" formatCode="0">
                  <c:v>6.1224489795919999</c:v>
                </c:pt>
                <c:pt idx="6" formatCode="0">
                  <c:v>3.8461538461539999</c:v>
                </c:pt>
                <c:pt idx="7" formatCode="0">
                  <c:v>6.4356435643559999</c:v>
                </c:pt>
                <c:pt idx="8" formatCode="0">
                  <c:v>9.638554216867</c:v>
                </c:pt>
                <c:pt idx="9" formatCode="0">
                  <c:v>0</c:v>
                </c:pt>
                <c:pt idx="11" formatCode="0">
                  <c:v>3.4482758620689999</c:v>
                </c:pt>
                <c:pt idx="12" formatCode="0">
                  <c:v>5.208333333333</c:v>
                </c:pt>
                <c:pt idx="13" formatCode="0">
                  <c:v>5.6818181818179996</c:v>
                </c:pt>
                <c:pt idx="14" formatCode="0">
                  <c:v>5.4347826086959996</c:v>
                </c:pt>
                <c:pt idx="15" formatCode="0">
                  <c:v>8.7912087912089998</c:v>
                </c:pt>
                <c:pt idx="17" formatCode="0">
                  <c:v>4.952830188679</c:v>
                </c:pt>
                <c:pt idx="18" formatCode="0">
                  <c:v>13.51351351351</c:v>
                </c:pt>
                <c:pt idx="19" formatCode="0">
                  <c:v>6.666666666667</c:v>
                </c:pt>
                <c:pt idx="21" formatCode="0">
                  <c:v>5.3398058252430003</c:v>
                </c:pt>
                <c:pt idx="22" formatCode="0">
                  <c:v>0</c:v>
                </c:pt>
                <c:pt idx="23" formatCode="0">
                  <c:v>4.9382716049380004</c:v>
                </c:pt>
                <c:pt idx="24" formatCode="0">
                  <c:v>10</c:v>
                </c:pt>
                <c:pt idx="25" formatCode="0">
                  <c:v>1.88679245283</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877F-4CD5-AACA-EBB2634757C3}"/>
            </c:ext>
          </c:extLst>
        </c:ser>
        <c:ser>
          <c:idx val="5"/>
          <c:order val="5"/>
          <c:tx>
            <c:strRef>
              <c:f>Sheet1!$G$1</c:f>
              <c:strCache>
                <c:ptCount val="1"/>
                <c:pt idx="0">
                  <c:v>Neviens no šiem </c:v>
                </c:pt>
              </c:strCache>
            </c:strRef>
          </c:tx>
          <c:spPr>
            <a:solidFill>
              <a:srgbClr val="B2371A"/>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F-D125-4A18-95AA-9C08D9EF707A}"/>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0-D125-4A18-95AA-9C08D9EF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12.845849802369999</c:v>
                </c:pt>
                <c:pt idx="2" formatCode="0">
                  <c:v>10.769230769229999</c:v>
                </c:pt>
                <c:pt idx="3" formatCode="0">
                  <c:v>11.76470588235</c:v>
                </c:pt>
                <c:pt idx="4" formatCode="0">
                  <c:v>17.687074829930001</c:v>
                </c:pt>
                <c:pt idx="6" formatCode="0">
                  <c:v>9.6153846153850004</c:v>
                </c:pt>
                <c:pt idx="7" formatCode="0">
                  <c:v>13.861386138609999</c:v>
                </c:pt>
                <c:pt idx="8" formatCode="0">
                  <c:v>18.072289156629999</c:v>
                </c:pt>
                <c:pt idx="9" formatCode="0">
                  <c:v>15.38461538462</c:v>
                </c:pt>
                <c:pt idx="11" formatCode="0">
                  <c:v>10.34482758621</c:v>
                </c:pt>
                <c:pt idx="12" formatCode="0">
                  <c:v>8.333333333333</c:v>
                </c:pt>
                <c:pt idx="13" formatCode="0">
                  <c:v>14.77272727273</c:v>
                </c:pt>
                <c:pt idx="14" formatCode="0">
                  <c:v>18.478260869570001</c:v>
                </c:pt>
                <c:pt idx="15" formatCode="0">
                  <c:v>15.38461538462</c:v>
                </c:pt>
                <c:pt idx="17" formatCode="0">
                  <c:v>13.443396226420001</c:v>
                </c:pt>
                <c:pt idx="18" formatCode="0">
                  <c:v>16.216216216220001</c:v>
                </c:pt>
                <c:pt idx="19" formatCode="0">
                  <c:v>4.4444444444439997</c:v>
                </c:pt>
                <c:pt idx="21" formatCode="0">
                  <c:v>16.990291262140001</c:v>
                </c:pt>
                <c:pt idx="22" formatCode="0">
                  <c:v>9.0909090909089993</c:v>
                </c:pt>
                <c:pt idx="23" formatCode="0">
                  <c:v>11.11111111111</c:v>
                </c:pt>
                <c:pt idx="24" formatCode="0">
                  <c:v>5.7142857142860004</c:v>
                </c:pt>
                <c:pt idx="25" formatCode="0">
                  <c:v>11.32075471698</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877F-4CD5-AACA-EBB2634757C3}"/>
            </c:ext>
          </c:extLst>
        </c:ser>
        <c:ser>
          <c:idx val="6"/>
          <c:order val="6"/>
          <c:tx>
            <c:strRef>
              <c:f>Sheet1!$H$1</c:f>
              <c:strCache>
                <c:ptCount val="1"/>
                <c:pt idx="0">
                  <c:v>Grūti pateikt </c:v>
                </c:pt>
              </c:strCache>
            </c:strRef>
          </c:tx>
          <c:spPr>
            <a:solidFill>
              <a:schemeClr val="bg1">
                <a:lumMod val="75000"/>
              </a:schemeClr>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1-D125-4A18-95AA-9C08D9EF707A}"/>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12-D125-4A18-95AA-9C08D9EF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Sheet1!$H$2:$H$28</c:f>
              <c:numCache>
                <c:formatCode>General</c:formatCode>
                <c:ptCount val="27"/>
                <c:pt idx="0" formatCode="0">
                  <c:v>3.7549407114619999</c:v>
                </c:pt>
                <c:pt idx="2" formatCode="0">
                  <c:v>4.6153846153850004</c:v>
                </c:pt>
                <c:pt idx="3" formatCode="0">
                  <c:v>0</c:v>
                </c:pt>
                <c:pt idx="4" formatCode="0">
                  <c:v>2.7210884353739999</c:v>
                </c:pt>
                <c:pt idx="6" formatCode="0">
                  <c:v>2.884615384615</c:v>
                </c:pt>
                <c:pt idx="7" formatCode="0">
                  <c:v>3.9603960396039999</c:v>
                </c:pt>
                <c:pt idx="8" formatCode="0">
                  <c:v>6.0240963855420002</c:v>
                </c:pt>
                <c:pt idx="9" formatCode="0">
                  <c:v>0</c:v>
                </c:pt>
                <c:pt idx="11" formatCode="0">
                  <c:v>1.149425287356</c:v>
                </c:pt>
                <c:pt idx="12" formatCode="0">
                  <c:v>4.166666666667</c:v>
                </c:pt>
                <c:pt idx="13" formatCode="0">
                  <c:v>3.4090909090910002</c:v>
                </c:pt>
                <c:pt idx="14" formatCode="0">
                  <c:v>1.086956521739</c:v>
                </c:pt>
                <c:pt idx="15" formatCode="0">
                  <c:v>7.6923076923079998</c:v>
                </c:pt>
                <c:pt idx="17" formatCode="0">
                  <c:v>3.3018867924530002</c:v>
                </c:pt>
                <c:pt idx="18" formatCode="0">
                  <c:v>10.810810810810001</c:v>
                </c:pt>
                <c:pt idx="19" formatCode="0">
                  <c:v>2.2222222222219998</c:v>
                </c:pt>
                <c:pt idx="21" formatCode="0">
                  <c:v>1.9417475728160001</c:v>
                </c:pt>
                <c:pt idx="22" formatCode="0">
                  <c:v>7.5757575757579998</c:v>
                </c:pt>
                <c:pt idx="23" formatCode="0">
                  <c:v>3.7037037037039999</c:v>
                </c:pt>
                <c:pt idx="24" formatCode="0">
                  <c:v>2.8571428571430002</c:v>
                </c:pt>
                <c:pt idx="25" formatCode="0">
                  <c:v>7.547169811321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877F-4CD5-AACA-EBB2634757C3}"/>
            </c:ext>
          </c:extLst>
        </c:ser>
        <c:dLbls>
          <c:showLegendKey val="0"/>
          <c:showVal val="1"/>
          <c:showCatName val="0"/>
          <c:showSerName val="0"/>
          <c:showPercent val="0"/>
          <c:showBubbleSize val="0"/>
        </c:dLbls>
        <c:gapWidth val="50"/>
        <c:overlap val="100"/>
        <c:axId val="-831351872"/>
        <c:axId val="-831350784"/>
      </c:barChart>
      <c:catAx>
        <c:axId val="-8313518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1350784"/>
        <c:crosses val="autoZero"/>
        <c:auto val="1"/>
        <c:lblAlgn val="ctr"/>
        <c:lblOffset val="100"/>
        <c:noMultiLvlLbl val="0"/>
      </c:catAx>
      <c:valAx>
        <c:axId val="-831350784"/>
        <c:scaling>
          <c:orientation val="minMax"/>
          <c:max val="100"/>
          <c:min val="0"/>
        </c:scaling>
        <c:delete val="1"/>
        <c:axPos val="t"/>
        <c:numFmt formatCode="General" sourceLinked="0"/>
        <c:majorTickMark val="out"/>
        <c:minorTickMark val="none"/>
        <c:tickLblPos val="nextTo"/>
        <c:crossAx val="-831351872"/>
        <c:crosses val="autoZero"/>
        <c:crossBetween val="between"/>
      </c:valAx>
      <c:spPr>
        <a:noFill/>
        <a:ln>
          <a:noFill/>
        </a:ln>
        <a:effectLst/>
      </c:spPr>
    </c:plotArea>
    <c:legend>
      <c:legendPos val="r"/>
      <c:layout>
        <c:manualLayout>
          <c:xMode val="edge"/>
          <c:yMode val="edge"/>
          <c:x val="1.6572834536005648E-2"/>
          <c:y val="3.4114569462307426E-2"/>
          <c:w val="0.14197856374229087"/>
          <c:h val="0.863836373912087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8436941658693E-2"/>
          <c:y val="2.499931182670339E-2"/>
          <c:w val="0.97950977426820229"/>
          <c:h val="0.62738006685819658"/>
        </c:manualLayout>
      </c:layout>
      <c:barChart>
        <c:barDir val="col"/>
        <c:grouping val="clustered"/>
        <c:varyColors val="0"/>
        <c:ser>
          <c:idx val="0"/>
          <c:order val="0"/>
          <c:tx>
            <c:strRef>
              <c:f>Sheet1!$B$1</c:f>
              <c:strCache>
                <c:ptCount val="1"/>
                <c:pt idx="0">
                  <c:v>2025</c:v>
                </c:pt>
              </c:strCache>
            </c:strRef>
          </c:tx>
          <c:spPr>
            <a:solidFill>
              <a:srgbClr val="0A515D"/>
            </a:solidFill>
            <a:ln>
              <a:solidFill>
                <a:schemeClr val="bg1"/>
              </a:solidFill>
            </a:ln>
          </c:spPr>
          <c:invertIfNegative val="0"/>
          <c:dPt>
            <c:idx val="46"/>
            <c:invertIfNegative val="0"/>
            <c:bubble3D val="0"/>
            <c:spPr>
              <a:solidFill>
                <a:schemeClr val="accent2"/>
              </a:solidFill>
              <a:ln>
                <a:solidFill>
                  <a:schemeClr val="bg1"/>
                </a:solidFill>
              </a:ln>
            </c:spPr>
            <c:extLst>
              <c:ext xmlns:c16="http://schemas.microsoft.com/office/drawing/2014/chart" uri="{C3380CC4-5D6E-409C-BE32-E72D297353CC}">
                <c16:uniqueId val="{00000000-5D87-478F-848F-63277200FE6B}"/>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Sheet1!$A$2:$A$48</c:f>
              <c:strCache>
                <c:ptCount val="47"/>
                <c:pt idx="0">
                  <c:v>Vācija</c:v>
                </c:pt>
                <c:pt idx="1">
                  <c:v>Lietuva</c:v>
                </c:pt>
                <c:pt idx="2">
                  <c:v>Igaunija</c:v>
                </c:pt>
                <c:pt idx="3">
                  <c:v>Zviedrija</c:v>
                </c:pt>
                <c:pt idx="4">
                  <c:v>Somija</c:v>
                </c:pt>
                <c:pt idx="5">
                  <c:v>Apvienotā Karaliste (Lielbritānija , t.sk. Anglija)</c:v>
                </c:pt>
                <c:pt idx="6">
                  <c:v>Francija</c:v>
                </c:pt>
                <c:pt idx="7">
                  <c:v>Norvēģija</c:v>
                </c:pt>
                <c:pt idx="8">
                  <c:v>Polija</c:v>
                </c:pt>
                <c:pt idx="9">
                  <c:v>Amerikas Savienotās Valstis (ASV)</c:v>
                </c:pt>
                <c:pt idx="10">
                  <c:v>Dānija</c:v>
                </c:pt>
                <c:pt idx="11">
                  <c:v>Nīderlande</c:v>
                </c:pt>
                <c:pt idx="12">
                  <c:v>Itālija</c:v>
                </c:pt>
                <c:pt idx="13">
                  <c:v>Spānija</c:v>
                </c:pt>
                <c:pt idx="14">
                  <c:v>Beļģija</c:v>
                </c:pt>
                <c:pt idx="15">
                  <c:v>Austrija</c:v>
                </c:pt>
                <c:pt idx="16">
                  <c:v>Īrija</c:v>
                </c:pt>
                <c:pt idx="17">
                  <c:v>Čehijas Republika</c:v>
                </c:pt>
                <c:pt idx="18">
                  <c:v>Šveice</c:v>
                </c:pt>
                <c:pt idx="19">
                  <c:v>Ukraina</c:v>
                </c:pt>
                <c:pt idx="20">
                  <c:v>Kanāda</c:v>
                </c:pt>
                <c:pt idx="21">
                  <c:v>Ķīna</c:v>
                </c:pt>
                <c:pt idx="22">
                  <c:v>Islande</c:v>
                </c:pt>
                <c:pt idx="23">
                  <c:v>Turcija</c:v>
                </c:pt>
                <c:pt idx="24">
                  <c:v>Malta</c:v>
                </c:pt>
                <c:pt idx="25">
                  <c:v>Austrālija</c:v>
                </c:pt>
                <c:pt idx="26">
                  <c:v>Kazahstāna</c:v>
                </c:pt>
                <c:pt idx="27">
                  <c:v>Rumānija</c:v>
                </c:pt>
                <c:pt idx="28">
                  <c:v>Apvienotie Arābu Emirāti</c:v>
                </c:pt>
                <c:pt idx="29">
                  <c:v>Krievija</c:v>
                </c:pt>
                <c:pt idx="30">
                  <c:v>Uzbekistāna</c:v>
                </c:pt>
                <c:pt idx="31">
                  <c:v>Dienvidkoreja</c:v>
                </c:pt>
                <c:pt idx="32">
                  <c:v>Izraēla</c:v>
                </c:pt>
                <c:pt idx="33">
                  <c:v>Portugāle</c:v>
                </c:pt>
                <c:pt idx="34">
                  <c:v>Japāna</c:v>
                </c:pt>
                <c:pt idx="35">
                  <c:v>Moldova</c:v>
                </c:pt>
                <c:pt idx="36">
                  <c:v>Slovākija</c:v>
                </c:pt>
                <c:pt idx="37">
                  <c:v>Gruzija</c:v>
                </c:pt>
                <c:pt idx="38">
                  <c:v>Horvātija</c:v>
                </c:pt>
                <c:pt idx="39">
                  <c:v>Singapūra</c:v>
                </c:pt>
                <c:pt idx="40">
                  <c:v>Bulgārija</c:v>
                </c:pt>
                <c:pt idx="41">
                  <c:v>Indija</c:v>
                </c:pt>
                <c:pt idx="42">
                  <c:v>Kirgizstāna</c:v>
                </c:pt>
                <c:pt idx="43">
                  <c:v>Slovēnija</c:v>
                </c:pt>
                <c:pt idx="44">
                  <c:v>Taivāna (Ķīnas Republika)</c:v>
                </c:pt>
                <c:pt idx="45">
                  <c:v>Vjetnama</c:v>
                </c:pt>
                <c:pt idx="46">
                  <c:v>Citas valstis</c:v>
                </c:pt>
              </c:strCache>
            </c:strRef>
          </c:cat>
          <c:val>
            <c:numRef>
              <c:f>Sheet1!$B$2:$B$48</c:f>
              <c:numCache>
                <c:formatCode>0</c:formatCode>
                <c:ptCount val="47"/>
                <c:pt idx="0">
                  <c:v>34.980237154150196</c:v>
                </c:pt>
                <c:pt idx="1">
                  <c:v>32.806324110671937</c:v>
                </c:pt>
                <c:pt idx="2">
                  <c:v>30.237154150197625</c:v>
                </c:pt>
                <c:pt idx="3">
                  <c:v>24.110671936758894</c:v>
                </c:pt>
                <c:pt idx="4">
                  <c:v>17.786561264822133</c:v>
                </c:pt>
                <c:pt idx="5">
                  <c:v>14.031620553359684</c:v>
                </c:pt>
                <c:pt idx="6">
                  <c:v>13.438735177865613</c:v>
                </c:pt>
                <c:pt idx="7">
                  <c:v>13.438735177865613</c:v>
                </c:pt>
                <c:pt idx="8">
                  <c:v>13.438735177865613</c:v>
                </c:pt>
                <c:pt idx="9">
                  <c:v>12.450592885375494</c:v>
                </c:pt>
                <c:pt idx="10">
                  <c:v>11.264822134387352</c:v>
                </c:pt>
                <c:pt idx="11">
                  <c:v>10.869565217391305</c:v>
                </c:pt>
                <c:pt idx="12">
                  <c:v>7.7075098814229248</c:v>
                </c:pt>
                <c:pt idx="13">
                  <c:v>7.7075098814229248</c:v>
                </c:pt>
                <c:pt idx="14">
                  <c:v>7.312252964426877</c:v>
                </c:pt>
                <c:pt idx="15">
                  <c:v>4.5454545454545459</c:v>
                </c:pt>
                <c:pt idx="16">
                  <c:v>3.9525691699604746</c:v>
                </c:pt>
                <c:pt idx="17">
                  <c:v>3.7549407114624502</c:v>
                </c:pt>
                <c:pt idx="18">
                  <c:v>3.7549407114624502</c:v>
                </c:pt>
                <c:pt idx="19">
                  <c:v>3.7549407114624502</c:v>
                </c:pt>
                <c:pt idx="20">
                  <c:v>3.5573122529644272</c:v>
                </c:pt>
                <c:pt idx="21">
                  <c:v>3.1620553359683794</c:v>
                </c:pt>
                <c:pt idx="22">
                  <c:v>2.766798418972332</c:v>
                </c:pt>
                <c:pt idx="23">
                  <c:v>2.5691699604743086</c:v>
                </c:pt>
                <c:pt idx="24">
                  <c:v>2.1739130434782608</c:v>
                </c:pt>
                <c:pt idx="25">
                  <c:v>1.9762845849802373</c:v>
                </c:pt>
                <c:pt idx="26">
                  <c:v>1.9762845849802373</c:v>
                </c:pt>
                <c:pt idx="27">
                  <c:v>1.7786561264822136</c:v>
                </c:pt>
                <c:pt idx="28">
                  <c:v>1.5810276679841897</c:v>
                </c:pt>
                <c:pt idx="29">
                  <c:v>1.5810276679841897</c:v>
                </c:pt>
                <c:pt idx="30">
                  <c:v>1.5810276679841897</c:v>
                </c:pt>
                <c:pt idx="31">
                  <c:v>1.383399209486166</c:v>
                </c:pt>
                <c:pt idx="32">
                  <c:v>1.383399209486166</c:v>
                </c:pt>
                <c:pt idx="33">
                  <c:v>1.1857707509881421</c:v>
                </c:pt>
                <c:pt idx="34">
                  <c:v>0.98814229249011865</c:v>
                </c:pt>
                <c:pt idx="35">
                  <c:v>0.98814229249011865</c:v>
                </c:pt>
                <c:pt idx="36">
                  <c:v>0.98814229249011865</c:v>
                </c:pt>
                <c:pt idx="37">
                  <c:v>0.79051383399209485</c:v>
                </c:pt>
                <c:pt idx="38">
                  <c:v>0.79051383399209485</c:v>
                </c:pt>
                <c:pt idx="39">
                  <c:v>0.79051383399209485</c:v>
                </c:pt>
                <c:pt idx="40">
                  <c:v>0.59288537549407105</c:v>
                </c:pt>
                <c:pt idx="41">
                  <c:v>0.59288537549407105</c:v>
                </c:pt>
                <c:pt idx="42">
                  <c:v>0.59288537549407105</c:v>
                </c:pt>
                <c:pt idx="43">
                  <c:v>0.59288537549407105</c:v>
                </c:pt>
                <c:pt idx="44">
                  <c:v>0.59288537549407105</c:v>
                </c:pt>
                <c:pt idx="45">
                  <c:v>0.59288537549407105</c:v>
                </c:pt>
                <c:pt idx="46">
                  <c:v>6.3241106719367588</c:v>
                </c:pt>
              </c:numCache>
            </c:numRef>
          </c:val>
          <c:extLst>
            <c:ext xmlns:c16="http://schemas.microsoft.com/office/drawing/2014/chart" uri="{C3380CC4-5D6E-409C-BE32-E72D297353CC}">
              <c16:uniqueId val="{00000000-3341-4B50-BF2C-34DD55CC719B}"/>
            </c:ext>
          </c:extLst>
        </c:ser>
        <c:dLbls>
          <c:showLegendKey val="0"/>
          <c:showVal val="0"/>
          <c:showCatName val="0"/>
          <c:showSerName val="0"/>
          <c:showPercent val="0"/>
          <c:showBubbleSize val="0"/>
        </c:dLbls>
        <c:gapWidth val="10"/>
        <c:axId val="-809601056"/>
        <c:axId val="-809603232"/>
      </c:barChart>
      <c:catAx>
        <c:axId val="-809601056"/>
        <c:scaling>
          <c:orientation val="minMax"/>
        </c:scaling>
        <c:delete val="0"/>
        <c:axPos val="b"/>
        <c:numFmt formatCode="General" sourceLinked="0"/>
        <c:majorTickMark val="out"/>
        <c:minorTickMark val="none"/>
        <c:tickLblPos val="nextTo"/>
        <c:spPr>
          <a:ln>
            <a:solidFill>
              <a:schemeClr val="bg1">
                <a:lumMod val="50000"/>
              </a:schemeClr>
            </a:solidFill>
          </a:ln>
        </c:spPr>
        <c:txPr>
          <a:bodyPr rot="-5400000" vert="horz"/>
          <a:lstStyle/>
          <a:p>
            <a:pPr>
              <a:defRPr sz="1200"/>
            </a:pPr>
            <a:endParaRPr lang="en-US"/>
          </a:p>
        </c:txPr>
        <c:crossAx val="-809603232"/>
        <c:crosses val="autoZero"/>
        <c:auto val="1"/>
        <c:lblAlgn val="ctr"/>
        <c:lblOffset val="100"/>
        <c:noMultiLvlLbl val="0"/>
      </c:catAx>
      <c:valAx>
        <c:axId val="-809603232"/>
        <c:scaling>
          <c:orientation val="minMax"/>
          <c:max val="60"/>
          <c:min val="0"/>
        </c:scaling>
        <c:delete val="1"/>
        <c:axPos val="l"/>
        <c:numFmt formatCode="0" sourceLinked="0"/>
        <c:majorTickMark val="out"/>
        <c:minorTickMark val="none"/>
        <c:tickLblPos val="nextTo"/>
        <c:crossAx val="-80960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8436941658693E-2"/>
          <c:y val="2.499931182670339E-2"/>
          <c:w val="0.97950977426820229"/>
          <c:h val="0.53325524478022612"/>
        </c:manualLayout>
      </c:layout>
      <c:barChart>
        <c:barDir val="col"/>
        <c:grouping val="clustered"/>
        <c:varyColors val="0"/>
        <c:ser>
          <c:idx val="0"/>
          <c:order val="0"/>
          <c:tx>
            <c:strRef>
              <c:f>Sheet1!$B$1</c:f>
              <c:strCache>
                <c:ptCount val="1"/>
                <c:pt idx="0">
                  <c:v>2025</c:v>
                </c:pt>
              </c:strCache>
            </c:strRef>
          </c:tx>
          <c:spPr>
            <a:solidFill>
              <a:srgbClr val="0A515D"/>
            </a:solidFill>
            <a:ln>
              <a:solidFill>
                <a:schemeClr val="bg1"/>
              </a:solidFill>
            </a:ln>
          </c:spPr>
          <c:invertIfNegative val="0"/>
          <c:dPt>
            <c:idx val="35"/>
            <c:invertIfNegative val="0"/>
            <c:bubble3D val="0"/>
            <c:spPr>
              <a:solidFill>
                <a:schemeClr val="accent2"/>
              </a:solidFill>
              <a:ln>
                <a:solidFill>
                  <a:schemeClr val="bg1"/>
                </a:solidFill>
              </a:ln>
            </c:spPr>
            <c:extLst>
              <c:ext xmlns:c16="http://schemas.microsoft.com/office/drawing/2014/chart" uri="{C3380CC4-5D6E-409C-BE32-E72D297353CC}">
                <c16:uniqueId val="{00000000-FCC9-4157-BAE3-E0344F6BC1B4}"/>
              </c:ext>
            </c:extLst>
          </c:dPt>
          <c:dPt>
            <c:idx val="37"/>
            <c:invertIfNegative val="0"/>
            <c:bubble3D val="0"/>
            <c:spPr>
              <a:solidFill>
                <a:schemeClr val="accent6"/>
              </a:solidFill>
              <a:ln>
                <a:solidFill>
                  <a:schemeClr val="bg1"/>
                </a:solidFill>
              </a:ln>
            </c:spPr>
            <c:extLst>
              <c:ext xmlns:c16="http://schemas.microsoft.com/office/drawing/2014/chart" uri="{C3380CC4-5D6E-409C-BE32-E72D297353CC}">
                <c16:uniqueId val="{00000001-FCC9-4157-BAE3-E0344F6BC1B4}"/>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Sheet1!$A$2:$A$39</c:f>
              <c:strCache>
                <c:ptCount val="38"/>
                <c:pt idx="0">
                  <c:v>Norvēģija</c:v>
                </c:pt>
                <c:pt idx="1">
                  <c:v>Zviedrija</c:v>
                </c:pt>
                <c:pt idx="2">
                  <c:v>Vācija</c:v>
                </c:pt>
                <c:pt idx="3">
                  <c:v>Somija</c:v>
                </c:pt>
                <c:pt idx="4">
                  <c:v>Dānija</c:v>
                </c:pt>
                <c:pt idx="5">
                  <c:v>Francija</c:v>
                </c:pt>
                <c:pt idx="6">
                  <c:v>Amerikas Savienotās Valstis (ASV)</c:v>
                </c:pt>
                <c:pt idx="7">
                  <c:v>Polija</c:v>
                </c:pt>
                <c:pt idx="8">
                  <c:v>Spānija</c:v>
                </c:pt>
                <c:pt idx="9">
                  <c:v>Apvienotā Karaliste (Lielbritānija , t.sk. Anglija)</c:v>
                </c:pt>
                <c:pt idx="10">
                  <c:v>Japāna</c:v>
                </c:pt>
                <c:pt idx="11">
                  <c:v>Nīderlande</c:v>
                </c:pt>
                <c:pt idx="12">
                  <c:v>Itālija</c:v>
                </c:pt>
                <c:pt idx="13">
                  <c:v>Ķīna</c:v>
                </c:pt>
                <c:pt idx="14">
                  <c:v>Lietuva</c:v>
                </c:pt>
                <c:pt idx="15">
                  <c:v>Igaunija</c:v>
                </c:pt>
                <c:pt idx="16">
                  <c:v>Islande</c:v>
                </c:pt>
                <c:pt idx="17">
                  <c:v>Austrālija</c:v>
                </c:pt>
                <c:pt idx="18">
                  <c:v>Šveice</c:v>
                </c:pt>
                <c:pt idx="19">
                  <c:v>Dienvidkoreja</c:v>
                </c:pt>
                <c:pt idx="20">
                  <c:v>Portugāle</c:v>
                </c:pt>
                <c:pt idx="21">
                  <c:v>Apvienotie Arābu Emirāti</c:v>
                </c:pt>
                <c:pt idx="22">
                  <c:v>Kanāda</c:v>
                </c:pt>
                <c:pt idx="23">
                  <c:v>Austrija</c:v>
                </c:pt>
                <c:pt idx="24">
                  <c:v>Čehijas Republika</c:v>
                </c:pt>
                <c:pt idx="25">
                  <c:v>Kazahstāna</c:v>
                </c:pt>
                <c:pt idx="26">
                  <c:v>Indija</c:v>
                </c:pt>
                <c:pt idx="27">
                  <c:v>Beļģija</c:v>
                </c:pt>
                <c:pt idx="28">
                  <c:v>Ukraina</c:v>
                </c:pt>
                <c:pt idx="29">
                  <c:v>Brazīlija</c:v>
                </c:pt>
                <c:pt idx="30">
                  <c:v>Rumānija</c:v>
                </c:pt>
                <c:pt idx="31">
                  <c:v>Azerbaidžāna</c:v>
                </c:pt>
                <c:pt idx="32">
                  <c:v>Gruzija</c:v>
                </c:pt>
                <c:pt idx="33">
                  <c:v>Taivāna (Ķīnas Republika)</c:v>
                </c:pt>
                <c:pt idx="34">
                  <c:v>Uzbekistāna</c:v>
                </c:pt>
                <c:pt idx="35">
                  <c:v>Citas valstis</c:v>
                </c:pt>
                <c:pt idx="36">
                  <c:v>Vēlamies uzsākt eksportu, bet nav konkrētu mērķa tirgu</c:v>
                </c:pt>
                <c:pt idx="37">
                  <c:v>Nevēlamies uzsākt eksportu uz jauniem tirgiem</c:v>
                </c:pt>
              </c:strCache>
            </c:strRef>
          </c:cat>
          <c:val>
            <c:numRef>
              <c:f>Sheet1!$B$2:$B$39</c:f>
              <c:numCache>
                <c:formatCode>0</c:formatCode>
                <c:ptCount val="38"/>
                <c:pt idx="0">
                  <c:v>13.438735177865613</c:v>
                </c:pt>
                <c:pt idx="1">
                  <c:v>13.24110671936759</c:v>
                </c:pt>
                <c:pt idx="2">
                  <c:v>12.252964426877471</c:v>
                </c:pt>
                <c:pt idx="3">
                  <c:v>10.474308300395258</c:v>
                </c:pt>
                <c:pt idx="4">
                  <c:v>7.312252964426877</c:v>
                </c:pt>
                <c:pt idx="5">
                  <c:v>6.5217391304347823</c:v>
                </c:pt>
                <c:pt idx="6">
                  <c:v>5.7312252964426875</c:v>
                </c:pt>
                <c:pt idx="7">
                  <c:v>5.1383399209486171</c:v>
                </c:pt>
                <c:pt idx="8">
                  <c:v>5.1383399209486171</c:v>
                </c:pt>
                <c:pt idx="9">
                  <c:v>4.7430830039525684</c:v>
                </c:pt>
                <c:pt idx="10">
                  <c:v>4.3478260869565215</c:v>
                </c:pt>
                <c:pt idx="11">
                  <c:v>4.150197628458498</c:v>
                </c:pt>
                <c:pt idx="12">
                  <c:v>3.7549407114624502</c:v>
                </c:pt>
                <c:pt idx="13">
                  <c:v>3.3596837944664033</c:v>
                </c:pt>
                <c:pt idx="14">
                  <c:v>2.766798418972332</c:v>
                </c:pt>
                <c:pt idx="15">
                  <c:v>2.5691699604743086</c:v>
                </c:pt>
                <c:pt idx="16">
                  <c:v>2.3715415019762842</c:v>
                </c:pt>
                <c:pt idx="17">
                  <c:v>2.1739130434782608</c:v>
                </c:pt>
                <c:pt idx="18">
                  <c:v>1.9762845849802373</c:v>
                </c:pt>
                <c:pt idx="19">
                  <c:v>1.7786561264822136</c:v>
                </c:pt>
                <c:pt idx="20">
                  <c:v>1.7786561264822136</c:v>
                </c:pt>
                <c:pt idx="21">
                  <c:v>1.5810276679841897</c:v>
                </c:pt>
                <c:pt idx="22">
                  <c:v>1.5810276679841897</c:v>
                </c:pt>
                <c:pt idx="23">
                  <c:v>1.383399209486166</c:v>
                </c:pt>
                <c:pt idx="24">
                  <c:v>1.383399209486166</c:v>
                </c:pt>
                <c:pt idx="25">
                  <c:v>1.383399209486166</c:v>
                </c:pt>
                <c:pt idx="26">
                  <c:v>1.1857707509881421</c:v>
                </c:pt>
                <c:pt idx="27">
                  <c:v>0.98814229249011865</c:v>
                </c:pt>
                <c:pt idx="28">
                  <c:v>0.98814229249011865</c:v>
                </c:pt>
                <c:pt idx="29">
                  <c:v>0.79051383399209485</c:v>
                </c:pt>
                <c:pt idx="30">
                  <c:v>0.79051383399209485</c:v>
                </c:pt>
                <c:pt idx="31">
                  <c:v>0.59288537549407105</c:v>
                </c:pt>
                <c:pt idx="32">
                  <c:v>0.59288537549407105</c:v>
                </c:pt>
                <c:pt idx="33">
                  <c:v>0.59288537549407105</c:v>
                </c:pt>
                <c:pt idx="34">
                  <c:v>0.59288537549407105</c:v>
                </c:pt>
                <c:pt idx="35">
                  <c:v>7.312252964426877</c:v>
                </c:pt>
                <c:pt idx="36" formatCode="0.0">
                  <c:v>0.19762845849802371</c:v>
                </c:pt>
                <c:pt idx="37">
                  <c:v>34.387351778656125</c:v>
                </c:pt>
              </c:numCache>
            </c:numRef>
          </c:val>
          <c:extLst>
            <c:ext xmlns:c16="http://schemas.microsoft.com/office/drawing/2014/chart" uri="{C3380CC4-5D6E-409C-BE32-E72D297353CC}">
              <c16:uniqueId val="{00000000-3341-4B50-BF2C-34DD55CC719B}"/>
            </c:ext>
          </c:extLst>
        </c:ser>
        <c:dLbls>
          <c:showLegendKey val="0"/>
          <c:showVal val="0"/>
          <c:showCatName val="0"/>
          <c:showSerName val="0"/>
          <c:showPercent val="0"/>
          <c:showBubbleSize val="0"/>
        </c:dLbls>
        <c:gapWidth val="10"/>
        <c:axId val="-809601056"/>
        <c:axId val="-809603232"/>
      </c:barChart>
      <c:catAx>
        <c:axId val="-809601056"/>
        <c:scaling>
          <c:orientation val="minMax"/>
        </c:scaling>
        <c:delete val="0"/>
        <c:axPos val="b"/>
        <c:numFmt formatCode="General" sourceLinked="0"/>
        <c:majorTickMark val="out"/>
        <c:minorTickMark val="none"/>
        <c:tickLblPos val="nextTo"/>
        <c:spPr>
          <a:ln>
            <a:solidFill>
              <a:schemeClr val="bg1">
                <a:lumMod val="50000"/>
              </a:schemeClr>
            </a:solidFill>
          </a:ln>
        </c:spPr>
        <c:txPr>
          <a:bodyPr rot="-5400000" vert="horz"/>
          <a:lstStyle/>
          <a:p>
            <a:pPr>
              <a:defRPr sz="1200"/>
            </a:pPr>
            <a:endParaRPr lang="en-US"/>
          </a:p>
        </c:txPr>
        <c:crossAx val="-809603232"/>
        <c:crosses val="autoZero"/>
        <c:auto val="1"/>
        <c:lblAlgn val="ctr"/>
        <c:lblOffset val="100"/>
        <c:noMultiLvlLbl val="0"/>
      </c:catAx>
      <c:valAx>
        <c:axId val="-809603232"/>
        <c:scaling>
          <c:orientation val="minMax"/>
          <c:max val="60"/>
          <c:min val="0"/>
        </c:scaling>
        <c:delete val="1"/>
        <c:axPos val="l"/>
        <c:numFmt formatCode="0" sourceLinked="0"/>
        <c:majorTickMark val="out"/>
        <c:minorTickMark val="none"/>
        <c:tickLblPos val="nextTo"/>
        <c:crossAx val="-80960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4"/>
          <c:order val="4"/>
          <c:tx>
            <c:strRef>
              <c:f>Sheet1!$F$1</c:f>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9930-48FA-8489-4E66BF44ABEE}"/>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9930-48FA-8489-4E66BF44ABEE}"/>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9930-48FA-8489-4E66BF44ABEE}"/>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930-48FA-8489-4E66BF44ABEE}"/>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9930-48FA-8489-4E66BF44ABEE}"/>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930-48FA-8489-4E66BF44ABEE}"/>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9930-48FA-8489-4E66BF44ABEE}"/>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9930-48FA-8489-4E66BF44ABEE}"/>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9930-48FA-8489-4E66BF44ABEE}"/>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9930-48FA-8489-4E66BF44ABE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9930-48FA-8489-4E66BF44ABEE}"/>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9930-48FA-8489-4E66BF44ABEE}"/>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9930-48FA-8489-4E66BF44ABEE}"/>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9930-48FA-8489-4E66BF44ABEE}"/>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1.0623229757958493E-2"/>
          <c:y val="2.3396258822239422E-2"/>
          <c:w val="7.5037225219079018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5"/>
          <c:order val="5"/>
          <c:tx>
            <c:strRef>
              <c:f>Sheet1!$G$1</c:f>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CC37-421A-B669-5CA42CCE74A2}"/>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CC37-421A-B669-5CA42CCE74A2}"/>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CC37-421A-B669-5CA42CCE74A2}"/>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CC37-421A-B669-5CA42CCE74A2}"/>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CC37-421A-B669-5CA42CCE74A2}"/>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CC37-421A-B669-5CA42CCE74A2}"/>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C37-421A-B669-5CA42CCE74A2}"/>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CC37-421A-B669-5CA42CCE74A2}"/>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CC37-421A-B669-5CA42CCE74A2}"/>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CC37-421A-B669-5CA42CCE74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CC37-421A-B669-5CA42CCE74A2}"/>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CC37-421A-B669-5CA42CCE74A2}"/>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CC37-421A-B669-5CA42CCE74A2}"/>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CC37-421A-B669-5CA42CCE74A2}"/>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2.2308782491712836E-2"/>
          <c:y val="2.3396258822239422E-2"/>
          <c:w val="7.5037225219079018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6"/>
          <c:order val="6"/>
          <c:tx>
            <c:strRef>
              <c:f>Sheet1!$H$1</c:f>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Sheet1!$H$2:$H$28</c:f>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7E90-4DDE-98EB-D9B957775B9B}"/>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7E90-4DDE-98EB-D9B957775B9B}"/>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7E90-4DDE-98EB-D9B957775B9B}"/>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7E90-4DDE-98EB-D9B957775B9B}"/>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7E90-4DDE-98EB-D9B957775B9B}"/>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7E90-4DDE-98EB-D9B957775B9B}"/>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7E90-4DDE-98EB-D9B957775B9B}"/>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7E90-4DDE-98EB-D9B957775B9B}"/>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E90-4DDE-98EB-D9B957775B9B}"/>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7E90-4DDE-98EB-D9B957775B9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7E90-4DDE-98EB-D9B957775B9B}"/>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7E90-4DDE-98EB-D9B957775B9B}"/>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7E90-4DDE-98EB-D9B957775B9B}"/>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7E90-4DDE-98EB-D9B957775B9B}"/>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4.1430596056038119E-2"/>
          <c:y val="2.0961744385185423E-2"/>
          <c:w val="9.3096715807608463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73154527559051"/>
          <c:y val="3.2487972453764474E-2"/>
          <c:w val="0.3465601018781832"/>
          <c:h val="0.93807717355201692"/>
        </c:manualLayout>
      </c:layout>
      <c:barChart>
        <c:barDir val="bar"/>
        <c:grouping val="clustered"/>
        <c:varyColors val="0"/>
        <c:ser>
          <c:idx val="0"/>
          <c:order val="0"/>
          <c:tx>
            <c:strRef>
              <c:f>Sheet1!$B$1</c:f>
              <c:strCache>
                <c:ptCount val="1"/>
                <c:pt idx="0">
                  <c:v>%</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8"/>
                <c:pt idx="0">
                  <c:v>LIELĀKO EKSPORTA APJOMU VALSTIS</c:v>
                </c:pt>
                <c:pt idx="1">
                  <c:v>Amerikas Savienotās Valstis (ASV), n=63</c:v>
                </c:pt>
                <c:pt idx="2">
                  <c:v>Apvienotā Karaliste (Lielbritānija , t.sk. Anglija), n=71</c:v>
                </c:pt>
                <c:pt idx="3">
                  <c:v>Austrālija, n=10**</c:v>
                </c:pt>
                <c:pt idx="4">
                  <c:v>Austrija, n=23**</c:v>
                </c:pt>
                <c:pt idx="5">
                  <c:v>Beļģija, n=37*</c:v>
                </c:pt>
                <c:pt idx="6">
                  <c:v>Čehijas Republika, n=19**</c:v>
                </c:pt>
                <c:pt idx="7">
                  <c:v>Dānija, n=57</c:v>
                </c:pt>
                <c:pt idx="8">
                  <c:v>Francija, n=68</c:v>
                </c:pt>
                <c:pt idx="9">
                  <c:v>Igaunija, n=153</c:v>
                </c:pt>
                <c:pt idx="10">
                  <c:v>Islande, n=14**</c:v>
                </c:pt>
                <c:pt idx="11">
                  <c:v>Itālija, n=39*</c:v>
                </c:pt>
                <c:pt idx="12">
                  <c:v>Īrija, n=20**</c:v>
                </c:pt>
                <c:pt idx="13">
                  <c:v>Kanāda, n=18**</c:v>
                </c:pt>
                <c:pt idx="14">
                  <c:v>Kazahstāna, n=10**</c:v>
                </c:pt>
                <c:pt idx="15">
                  <c:v>Ķīna, n=16**</c:v>
                </c:pt>
                <c:pt idx="16">
                  <c:v>Lietuva, n=166</c:v>
                </c:pt>
                <c:pt idx="17">
                  <c:v>Malta, n=11**</c:v>
                </c:pt>
                <c:pt idx="18">
                  <c:v>Nīderlande, n=55</c:v>
                </c:pt>
                <c:pt idx="19">
                  <c:v>Norvēģija, n=68</c:v>
                </c:pt>
                <c:pt idx="20">
                  <c:v>Polija, n=68</c:v>
                </c:pt>
                <c:pt idx="21">
                  <c:v>Somija, n=90</c:v>
                </c:pt>
                <c:pt idx="22">
                  <c:v>Spānija, n=39*</c:v>
                </c:pt>
                <c:pt idx="23">
                  <c:v>Šveice, n=19**</c:v>
                </c:pt>
                <c:pt idx="24">
                  <c:v>Turcija, n=13**</c:v>
                </c:pt>
                <c:pt idx="25">
                  <c:v>Ukraina, n=19**</c:v>
                </c:pt>
                <c:pt idx="26">
                  <c:v>Vācija, n=177</c:v>
                </c:pt>
                <c:pt idx="27">
                  <c:v>Zviedrija, n=122</c:v>
                </c:pt>
              </c:strCache>
            </c:strRef>
          </c:cat>
          <c:val>
            <c:numRef>
              <c:f>Sheet1!$B$2:$B$30</c:f>
              <c:numCache>
                <c:formatCode>0</c:formatCode>
                <c:ptCount val="28"/>
                <c:pt idx="1">
                  <c:v>12.450592885380001</c:v>
                </c:pt>
                <c:pt idx="2">
                  <c:v>14.03162055336</c:v>
                </c:pt>
                <c:pt idx="3">
                  <c:v>1.9762845849799999</c:v>
                </c:pt>
                <c:pt idx="4">
                  <c:v>4.5454545454549997</c:v>
                </c:pt>
                <c:pt idx="5">
                  <c:v>7.3122529644269996</c:v>
                </c:pt>
                <c:pt idx="6">
                  <c:v>3.7549407114619999</c:v>
                </c:pt>
                <c:pt idx="7">
                  <c:v>11.26482213439</c:v>
                </c:pt>
                <c:pt idx="8">
                  <c:v>13.438735177870001</c:v>
                </c:pt>
                <c:pt idx="9">
                  <c:v>30.237154150199999</c:v>
                </c:pt>
                <c:pt idx="10">
                  <c:v>2.7667984189719999</c:v>
                </c:pt>
                <c:pt idx="11">
                  <c:v>7.7075098814230003</c:v>
                </c:pt>
                <c:pt idx="12">
                  <c:v>3.9525691699599999</c:v>
                </c:pt>
                <c:pt idx="13">
                  <c:v>3.557312252964</c:v>
                </c:pt>
                <c:pt idx="14">
                  <c:v>1.9762845849799999</c:v>
                </c:pt>
                <c:pt idx="15">
                  <c:v>3.1620553359680001</c:v>
                </c:pt>
                <c:pt idx="16">
                  <c:v>32.806324110669998</c:v>
                </c:pt>
                <c:pt idx="17">
                  <c:v>2.1739130434780001</c:v>
                </c:pt>
                <c:pt idx="18">
                  <c:v>10.869565217390001</c:v>
                </c:pt>
                <c:pt idx="19">
                  <c:v>13.438735177870001</c:v>
                </c:pt>
                <c:pt idx="20">
                  <c:v>13.438735177870001</c:v>
                </c:pt>
                <c:pt idx="21">
                  <c:v>17.786561264820001</c:v>
                </c:pt>
                <c:pt idx="22">
                  <c:v>7.7075098814230003</c:v>
                </c:pt>
                <c:pt idx="23">
                  <c:v>3.7549407114619999</c:v>
                </c:pt>
                <c:pt idx="24">
                  <c:v>2.5691699604739999</c:v>
                </c:pt>
                <c:pt idx="25">
                  <c:v>3.7549407114619999</c:v>
                </c:pt>
                <c:pt idx="26">
                  <c:v>34.980237154149997</c:v>
                </c:pt>
                <c:pt idx="27">
                  <c:v>24.110671936759999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D76-45D7-A4A6-D627133FADE4}"/>
            </c:ext>
          </c:extLst>
        </c:ser>
        <c:dLbls>
          <c:showLegendKey val="0"/>
          <c:showVal val="1"/>
          <c:showCatName val="0"/>
          <c:showSerName val="0"/>
          <c:showPercent val="0"/>
          <c:showBubbleSize val="0"/>
        </c:dLbls>
        <c:gapWidth val="50"/>
        <c:axId val="-1002342960"/>
        <c:axId val="-1002349488"/>
      </c:barChart>
      <c:catAx>
        <c:axId val="-10023429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02349488"/>
        <c:crosses val="autoZero"/>
        <c:auto val="1"/>
        <c:lblAlgn val="ctr"/>
        <c:lblOffset val="100"/>
        <c:tickLblSkip val="1"/>
        <c:noMultiLvlLbl val="0"/>
      </c:catAx>
      <c:valAx>
        <c:axId val="-1002349488"/>
        <c:scaling>
          <c:orientation val="minMax"/>
          <c:max val="120"/>
          <c:min val="0"/>
        </c:scaling>
        <c:delete val="1"/>
        <c:axPos val="t"/>
        <c:numFmt formatCode="General" sourceLinked="0"/>
        <c:majorTickMark val="out"/>
        <c:minorTickMark val="none"/>
        <c:tickLblPos val="nextTo"/>
        <c:crossAx val="-10023429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7"/>
          <c:order val="7"/>
          <c:tx>
            <c:strRef>
              <c:f>Sheet1!$I$1</c:f>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Sheet1!$I$2:$I$28</c:f>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B6EA-4093-BA72-03B252B903B0}"/>
            </c:ext>
          </c:extLst>
        </c:ser>
        <c:dLbls>
          <c:showLegendKey val="0"/>
          <c:showVal val="1"/>
          <c:showCatName val="0"/>
          <c:showSerName val="0"/>
          <c:showPercent val="0"/>
          <c:showBubbleSize val="0"/>
        </c:dLbls>
        <c:gapWidth val="50"/>
        <c:overlap val="100"/>
        <c:axId val="-837936592"/>
        <c:axId val="-837944208"/>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6EA-4093-BA72-03B252B903B0}"/>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B6EA-4093-BA72-03B252B903B0}"/>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B6EA-4093-BA72-03B252B903B0}"/>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B6EA-4093-BA72-03B252B903B0}"/>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B6EA-4093-BA72-03B252B903B0}"/>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B6EA-4093-BA72-03B252B903B0}"/>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B6EA-4093-BA72-03B252B903B0}"/>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B6EA-4093-BA72-03B252B903B0}"/>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6EA-4093-BA72-03B252B903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B6EA-4093-BA72-03B252B903B0}"/>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B6EA-4093-BA72-03B252B903B0}"/>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B6EA-4093-BA72-03B252B903B0}"/>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B6EA-4093-BA72-03B252B903B0}"/>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8.17988691362804E-2"/>
          <c:y val="2.3396258822239422E-2"/>
          <c:w val="9.3096715807608463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8"/>
          <c:order val="8"/>
          <c:tx>
            <c:strRef>
              <c:f>Sheet1!$J$1</c:f>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Sheet1!$J$2:$J$28</c:f>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DA18-4EAF-AE95-8692607DBF0F}"/>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DA18-4EAF-AE95-8692607DBF0F}"/>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DA18-4EAF-AE95-8692607DBF0F}"/>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DA18-4EAF-AE95-8692607DBF0F}"/>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DA18-4EAF-AE95-8692607DBF0F}"/>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DA18-4EAF-AE95-8692607DBF0F}"/>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A-DA18-4EAF-AE95-8692607DBF0F}"/>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DA18-4EAF-AE95-8692607DBF0F}"/>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DA18-4EAF-AE95-8692607DBF0F}"/>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DA18-4EAF-AE95-8692607DBF0F}"/>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DA18-4EAF-AE95-8692607DBF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A18-4EAF-AE95-8692607DBF0F}"/>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DA18-4EAF-AE95-8692607DBF0F}"/>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DA18-4EAF-AE95-8692607DBF0F}"/>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10304532865219738"/>
          <c:y val="2.5830773259293425E-2"/>
          <c:w val="7.8224194146466572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9"/>
          <c:order val="9"/>
          <c:tx>
            <c:strRef>
              <c:f>Sheet1!$K$1</c:f>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Sheet1!$K$2:$K$28</c:f>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38CF-449E-BA3C-FC31FA55F270}"/>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8CF-449E-BA3C-FC31FA55F270}"/>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38CF-449E-BA3C-FC31FA55F270}"/>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38CF-449E-BA3C-FC31FA55F270}"/>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38CF-449E-BA3C-FC31FA55F270}"/>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38CF-449E-BA3C-FC31FA55F270}"/>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38CF-449E-BA3C-FC31FA55F270}"/>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38CF-449E-BA3C-FC31FA55F270}"/>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38CF-449E-BA3C-FC31FA55F270}"/>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E-38CF-449E-BA3C-FC31FA55F270}"/>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38CF-449E-BA3C-FC31FA55F2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38CF-449E-BA3C-FC31FA55F270}"/>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8CF-449E-BA3C-FC31FA55F270}"/>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8CF-449E-BA3C-FC31FA55F270}"/>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1381019868534604"/>
          <c:y val="2.3396258822239422E-2"/>
          <c:w val="0.11753014425091299"/>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285833722364"/>
          <c:y val="0.10373370169262013"/>
          <c:w val="0.73857377536118352"/>
          <c:h val="0.89401581015848119"/>
        </c:manualLayout>
      </c:layout>
      <c:barChart>
        <c:barDir val="bar"/>
        <c:grouping val="stacked"/>
        <c:varyColors val="0"/>
        <c:ser>
          <c:idx val="10"/>
          <c:order val="10"/>
          <c:tx>
            <c:strRef>
              <c:f>Sheet1!$L$1</c:f>
              <c:strCache>
                <c:ptCount val="1"/>
                <c:pt idx="0">
                  <c:v>Nav atbildes</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Sheet1!$L$2:$L$28</c:f>
              <c:numCache>
                <c:formatCode>General</c:formatCode>
                <c:ptCount val="27"/>
                <c:pt idx="0" formatCode="0">
                  <c:v>1.3833992094859999</c:v>
                </c:pt>
                <c:pt idx="2" formatCode="0">
                  <c:v>1.2307692307689999</c:v>
                </c:pt>
                <c:pt idx="3" formatCode="0">
                  <c:v>0</c:v>
                </c:pt>
                <c:pt idx="4" formatCode="0">
                  <c:v>2.040816326531</c:v>
                </c:pt>
                <c:pt idx="6" formatCode="0">
                  <c:v>1.442307692308</c:v>
                </c:pt>
                <c:pt idx="7" formatCode="0">
                  <c:v>1.485148514851</c:v>
                </c:pt>
                <c:pt idx="8" formatCode="0">
                  <c:v>1.204819277108</c:v>
                </c:pt>
                <c:pt idx="9" formatCode="0">
                  <c:v>0</c:v>
                </c:pt>
                <c:pt idx="11" formatCode="0">
                  <c:v>1.149425287356</c:v>
                </c:pt>
                <c:pt idx="12" formatCode="0">
                  <c:v>2.083333333333</c:v>
                </c:pt>
                <c:pt idx="13" formatCode="0">
                  <c:v>0</c:v>
                </c:pt>
                <c:pt idx="14" formatCode="0">
                  <c:v>1.086956521739</c:v>
                </c:pt>
                <c:pt idx="15" formatCode="0">
                  <c:v>2.1978021978019999</c:v>
                </c:pt>
                <c:pt idx="17" formatCode="0">
                  <c:v>1.415094339623</c:v>
                </c:pt>
                <c:pt idx="18" formatCode="0">
                  <c:v>0</c:v>
                </c:pt>
                <c:pt idx="19" formatCode="0">
                  <c:v>2.2222222222219998</c:v>
                </c:pt>
                <c:pt idx="21" formatCode="0">
                  <c:v>1.456310679612</c:v>
                </c:pt>
                <c:pt idx="22" formatCode="0">
                  <c:v>1.5151515151520001</c:v>
                </c:pt>
                <c:pt idx="23" formatCode="0">
                  <c:v>0</c:v>
                </c:pt>
                <c:pt idx="24" formatCode="0">
                  <c:v>2.8571428571430002</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6784-4702-9E71-B1E90A9B4F7B}"/>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Tiešais e-pasta sūtījums “LIAA jaunumi”</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76.482213438740004</c:v>
                      </c:pt>
                      <c:pt idx="2" formatCode="0">
                        <c:v>79.076923076919996</c:v>
                      </c:pt>
                      <c:pt idx="3" formatCode="0">
                        <c:v>67.647058823530003</c:v>
                      </c:pt>
                      <c:pt idx="4" formatCode="0">
                        <c:v>72.789115646260001</c:v>
                      </c:pt>
                      <c:pt idx="6" formatCode="0">
                        <c:v>73.076923076919996</c:v>
                      </c:pt>
                      <c:pt idx="7" formatCode="0">
                        <c:v>79.207920792080003</c:v>
                      </c:pt>
                      <c:pt idx="8" formatCode="0">
                        <c:v>78.313253012049998</c:v>
                      </c:pt>
                      <c:pt idx="9" formatCode="0">
                        <c:v>76.923076923080004</c:v>
                      </c:pt>
                      <c:pt idx="11" formatCode="0">
                        <c:v>77.011494252869994</c:v>
                      </c:pt>
                      <c:pt idx="12" formatCode="0">
                        <c:v>70.833333333330003</c:v>
                      </c:pt>
                      <c:pt idx="13" formatCode="0">
                        <c:v>77.272727272729995</c:v>
                      </c:pt>
                      <c:pt idx="14" formatCode="0">
                        <c:v>78.260869565220005</c:v>
                      </c:pt>
                      <c:pt idx="15" formatCode="0">
                        <c:v>80.219780219780006</c:v>
                      </c:pt>
                      <c:pt idx="17" formatCode="0">
                        <c:v>77.122641509429997</c:v>
                      </c:pt>
                      <c:pt idx="18" formatCode="0">
                        <c:v>75.675675675679997</c:v>
                      </c:pt>
                      <c:pt idx="19" formatCode="0">
                        <c:v>71.111111111110006</c:v>
                      </c:pt>
                      <c:pt idx="21" formatCode="0">
                        <c:v>75.728155339810002</c:v>
                      </c:pt>
                      <c:pt idx="22" formatCode="0">
                        <c:v>75.75757575758</c:v>
                      </c:pt>
                      <c:pt idx="23" formatCode="0">
                        <c:v>75.308641975309996</c:v>
                      </c:pt>
                      <c:pt idx="24" formatCode="0">
                        <c:v>78.571428571430005</c:v>
                      </c:pt>
                      <c:pt idx="25" formatCode="0">
                        <c:v>81.132075471700006</c:v>
                      </c:pt>
                      <c:pt idx="26" formatCode="0">
                        <c:v>73.333333333330003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784-4702-9E71-B1E90A9B4F7B}"/>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Individuālās konsultācijas</c:v>
                      </c:pt>
                    </c:strCache>
                  </c:strRef>
                </c:tx>
                <c:spPr>
                  <a:solidFill>
                    <a:srgbClr val="0D7C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31.620553359679999</c:v>
                      </c:pt>
                      <c:pt idx="2" formatCode="0">
                        <c:v>31.692307692309999</c:v>
                      </c:pt>
                      <c:pt idx="3" formatCode="0">
                        <c:v>32.352941176469997</c:v>
                      </c:pt>
                      <c:pt idx="4" formatCode="0">
                        <c:v>31.292517006800001</c:v>
                      </c:pt>
                      <c:pt idx="6" formatCode="0">
                        <c:v>32.211538461540002</c:v>
                      </c:pt>
                      <c:pt idx="7" formatCode="0">
                        <c:v>31.683168316829999</c:v>
                      </c:pt>
                      <c:pt idx="8" formatCode="0">
                        <c:v>32.530120481929998</c:v>
                      </c:pt>
                      <c:pt idx="9" formatCode="0">
                        <c:v>15.38461538462</c:v>
                      </c:pt>
                      <c:pt idx="11" formatCode="0">
                        <c:v>28.735632183909999</c:v>
                      </c:pt>
                      <c:pt idx="12" formatCode="0">
                        <c:v>38.541666666669997</c:v>
                      </c:pt>
                      <c:pt idx="13" formatCode="0">
                        <c:v>31.818181818180001</c:v>
                      </c:pt>
                      <c:pt idx="14" formatCode="0">
                        <c:v>31.521739130429999</c:v>
                      </c:pt>
                      <c:pt idx="15" formatCode="0">
                        <c:v>31.86813186813</c:v>
                      </c:pt>
                      <c:pt idx="17" formatCode="0">
                        <c:v>32.311320754720001</c:v>
                      </c:pt>
                      <c:pt idx="18" formatCode="0">
                        <c:v>35.135135135139997</c:v>
                      </c:pt>
                      <c:pt idx="19" formatCode="0">
                        <c:v>22.222222222220001</c:v>
                      </c:pt>
                      <c:pt idx="21" formatCode="0">
                        <c:v>30.582524271840001</c:v>
                      </c:pt>
                      <c:pt idx="22" formatCode="0">
                        <c:v>30.303030303029999</c:v>
                      </c:pt>
                      <c:pt idx="23" formatCode="0">
                        <c:v>35.802469135800003</c:v>
                      </c:pt>
                      <c:pt idx="24" formatCode="0">
                        <c:v>28.571428571430001</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6784-4702-9E71-B1E90A9B4F7B}"/>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LIAA mājas lapa</c:v>
                      </c:pt>
                    </c:strCache>
                  </c:strRef>
                </c:tx>
                <c:spPr>
                  <a:solidFill>
                    <a:srgbClr val="14A2BA"/>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25.49407114625</c:v>
                      </c:pt>
                      <c:pt idx="2" formatCode="0">
                        <c:v>26.769230769229999</c:v>
                      </c:pt>
                      <c:pt idx="3" formatCode="0">
                        <c:v>14.70588235294</c:v>
                      </c:pt>
                      <c:pt idx="4" formatCode="0">
                        <c:v>25.17006802721</c:v>
                      </c:pt>
                      <c:pt idx="6" formatCode="0">
                        <c:v>23.557692307690001</c:v>
                      </c:pt>
                      <c:pt idx="7" formatCode="0">
                        <c:v>27.22772277228</c:v>
                      </c:pt>
                      <c:pt idx="8" formatCode="0">
                        <c:v>25.301204819279999</c:v>
                      </c:pt>
                      <c:pt idx="9" formatCode="0">
                        <c:v>30.769230769229999</c:v>
                      </c:pt>
                      <c:pt idx="11" formatCode="0">
                        <c:v>25.287356321840001</c:v>
                      </c:pt>
                      <c:pt idx="12" formatCode="0">
                        <c:v>19.79166666667</c:v>
                      </c:pt>
                      <c:pt idx="13" formatCode="0">
                        <c:v>25</c:v>
                      </c:pt>
                      <c:pt idx="14" formatCode="0">
                        <c:v>27.173913043479999</c:v>
                      </c:pt>
                      <c:pt idx="15" formatCode="0">
                        <c:v>20.879120879119998</c:v>
                      </c:pt>
                      <c:pt idx="17" formatCode="0">
                        <c:v>24.52830188679</c:v>
                      </c:pt>
                      <c:pt idx="18" formatCode="0">
                        <c:v>24.324324324319999</c:v>
                      </c:pt>
                      <c:pt idx="19" formatCode="0">
                        <c:v>35.555555555559998</c:v>
                      </c:pt>
                      <c:pt idx="21" formatCode="0">
                        <c:v>22.33009708738</c:v>
                      </c:pt>
                      <c:pt idx="22" formatCode="0">
                        <c:v>25.75757575758</c:v>
                      </c:pt>
                      <c:pt idx="23" formatCode="0">
                        <c:v>27.16049382716</c:v>
                      </c:pt>
                      <c:pt idx="24" formatCode="0">
                        <c:v>31.428571428569999</c:v>
                      </c:pt>
                      <c:pt idx="25" formatCode="0">
                        <c:v>16.981132075470001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6784-4702-9E71-B1E90A9B4F7B}"/>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Tiešsaistes semināros</c:v>
                      </c:pt>
                    </c:strCache>
                  </c:strRef>
                </c:tx>
                <c:spPr>
                  <a:solidFill>
                    <a:srgbClr val="99E8F5"/>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10.67193675889</c:v>
                      </c:pt>
                      <c:pt idx="2" formatCode="0">
                        <c:v>9.2307692307690008</c:v>
                      </c:pt>
                      <c:pt idx="3" formatCode="0">
                        <c:v>11.76470588235</c:v>
                      </c:pt>
                      <c:pt idx="4" formatCode="0">
                        <c:v>13.60544217687</c:v>
                      </c:pt>
                      <c:pt idx="6" formatCode="0">
                        <c:v>11.057692307690001</c:v>
                      </c:pt>
                      <c:pt idx="7" formatCode="0">
                        <c:v>11.88118811881</c:v>
                      </c:pt>
                      <c:pt idx="8" formatCode="0">
                        <c:v>8.4337349397590007</c:v>
                      </c:pt>
                      <c:pt idx="9" formatCode="0">
                        <c:v>0</c:v>
                      </c:pt>
                      <c:pt idx="11" formatCode="0">
                        <c:v>14.942528735630001</c:v>
                      </c:pt>
                      <c:pt idx="12" formatCode="0">
                        <c:v>7.291666666667</c:v>
                      </c:pt>
                      <c:pt idx="13" formatCode="0">
                        <c:v>11.36363636364</c:v>
                      </c:pt>
                      <c:pt idx="14" formatCode="0">
                        <c:v>10.869565217390001</c:v>
                      </c:pt>
                      <c:pt idx="15" formatCode="0">
                        <c:v>7.6923076923079998</c:v>
                      </c:pt>
                      <c:pt idx="17" formatCode="0">
                        <c:v>10.613207547169999</c:v>
                      </c:pt>
                      <c:pt idx="18" formatCode="0">
                        <c:v>16.216216216220001</c:v>
                      </c:pt>
                      <c:pt idx="19" formatCode="0">
                        <c:v>6.666666666667</c:v>
                      </c:pt>
                      <c:pt idx="21" formatCode="0">
                        <c:v>14.077669902909999</c:v>
                      </c:pt>
                      <c:pt idx="22" formatCode="0">
                        <c:v>7.5757575757579998</c:v>
                      </c:pt>
                      <c:pt idx="23" formatCode="0">
                        <c:v>11.11111111111</c:v>
                      </c:pt>
                      <c:pt idx="24" formatCode="0">
                        <c:v>5.7142857142860004</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6784-4702-9E71-B1E90A9B4F7B}"/>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Klātienes semināros</c:v>
                      </c:pt>
                    </c:strCache>
                  </c:strRef>
                </c:tx>
                <c:spPr>
                  <a:solidFill>
                    <a:srgbClr val="D6F6FB"/>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6784-4702-9E71-B1E90A9B4F7B}"/>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8.6956521739130004</c:v>
                      </c:pt>
                      <c:pt idx="2" formatCode="0">
                        <c:v>7.3846153846149996</c:v>
                      </c:pt>
                      <c:pt idx="3" formatCode="0">
                        <c:v>17.647058823529999</c:v>
                      </c:pt>
                      <c:pt idx="4" formatCode="0">
                        <c:v>9.5238095238099998</c:v>
                      </c:pt>
                      <c:pt idx="6" formatCode="0">
                        <c:v>12.019230769229999</c:v>
                      </c:pt>
                      <c:pt idx="7" formatCode="0">
                        <c:v>4.9504950495050002</c:v>
                      </c:pt>
                      <c:pt idx="8" formatCode="0">
                        <c:v>8.4337349397590007</c:v>
                      </c:pt>
                      <c:pt idx="9" formatCode="0">
                        <c:v>15.38461538462</c:v>
                      </c:pt>
                      <c:pt idx="11" formatCode="0">
                        <c:v>6.8965517241379999</c:v>
                      </c:pt>
                      <c:pt idx="12" formatCode="0">
                        <c:v>12.5</c:v>
                      </c:pt>
                      <c:pt idx="13" formatCode="0">
                        <c:v>6.8181818181820004</c:v>
                      </c:pt>
                      <c:pt idx="14" formatCode="0">
                        <c:v>5.4347826086959996</c:v>
                      </c:pt>
                      <c:pt idx="15" formatCode="0">
                        <c:v>12.08791208791</c:v>
                      </c:pt>
                      <c:pt idx="17" formatCode="0">
                        <c:v>8.0188679245279992</c:v>
                      </c:pt>
                      <c:pt idx="18" formatCode="0">
                        <c:v>8.1081081081080004</c:v>
                      </c:pt>
                      <c:pt idx="19" formatCode="0">
                        <c:v>15.55555555556</c:v>
                      </c:pt>
                      <c:pt idx="21" formatCode="0">
                        <c:v>9.2233009708739999</c:v>
                      </c:pt>
                      <c:pt idx="22" formatCode="0">
                        <c:v>13.63636363636</c:v>
                      </c:pt>
                      <c:pt idx="23" formatCode="0">
                        <c:v>6.1728395061730001</c:v>
                      </c:pt>
                      <c:pt idx="24" formatCode="0">
                        <c:v>8.5714285714289993</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6784-4702-9E71-B1E90A9B4F7B}"/>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LIAA sociālo tīklu kontos</c:v>
                      </c:pt>
                    </c:strCache>
                  </c:strRef>
                </c:tx>
                <c:spPr>
                  <a:solidFill>
                    <a:srgbClr val="FFDEB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6784-4702-9E71-B1E90A9B4F7B}"/>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7.7075098814230003</c:v>
                      </c:pt>
                      <c:pt idx="2" formatCode="0">
                        <c:v>6.4615384615379998</c:v>
                      </c:pt>
                      <c:pt idx="3" formatCode="0">
                        <c:v>11.76470588235</c:v>
                      </c:pt>
                      <c:pt idx="4" formatCode="0">
                        <c:v>9.5238095238099998</c:v>
                      </c:pt>
                      <c:pt idx="6" formatCode="0">
                        <c:v>11.057692307690001</c:v>
                      </c:pt>
                      <c:pt idx="7" formatCode="0">
                        <c:v>4.9504950495050002</c:v>
                      </c:pt>
                      <c:pt idx="8" formatCode="0">
                        <c:v>6.0240963855420002</c:v>
                      </c:pt>
                      <c:pt idx="9" formatCode="0">
                        <c:v>7.6923076923079998</c:v>
                      </c:pt>
                      <c:pt idx="11" formatCode="0">
                        <c:v>16.091954022989999</c:v>
                      </c:pt>
                      <c:pt idx="12" formatCode="0">
                        <c:v>8.333333333333</c:v>
                      </c:pt>
                      <c:pt idx="13" formatCode="0">
                        <c:v>4.5454545454549997</c:v>
                      </c:pt>
                      <c:pt idx="14" formatCode="0">
                        <c:v>6.5217391304349999</c:v>
                      </c:pt>
                      <c:pt idx="15" formatCode="0">
                        <c:v>5.4945054945049998</c:v>
                      </c:pt>
                      <c:pt idx="17" formatCode="0">
                        <c:v>7.7830188679249996</c:v>
                      </c:pt>
                      <c:pt idx="18" formatCode="0">
                        <c:v>5.4054054054050003</c:v>
                      </c:pt>
                      <c:pt idx="19" formatCode="0">
                        <c:v>8.8888888888889994</c:v>
                      </c:pt>
                      <c:pt idx="21" formatCode="0">
                        <c:v>7.7669902912620001</c:v>
                      </c:pt>
                      <c:pt idx="22" formatCode="0">
                        <c:v>7.5757575757579998</c:v>
                      </c:pt>
                      <c:pt idx="23" formatCode="0">
                        <c:v>11.11111111111</c:v>
                      </c:pt>
                      <c:pt idx="24" formatCode="0">
                        <c:v>5.7142857142860004</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6784-4702-9E71-B1E90A9B4F7B}"/>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Portāls “business.gov.lv”</c:v>
                      </c:pt>
                    </c:strCache>
                  </c:strRef>
                </c:tx>
                <c:spPr>
                  <a:solidFill>
                    <a:srgbClr val="FFCC99"/>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5.7312252964430002</c:v>
                      </c:pt>
                      <c:pt idx="2" formatCode="0">
                        <c:v>4.9230769230769997</c:v>
                      </c:pt>
                      <c:pt idx="3" formatCode="0">
                        <c:v>5.8823529411760003</c:v>
                      </c:pt>
                      <c:pt idx="4" formatCode="0">
                        <c:v>7.4829931972789998</c:v>
                      </c:pt>
                      <c:pt idx="6" formatCode="0">
                        <c:v>7.2115384615379998</c:v>
                      </c:pt>
                      <c:pt idx="7" formatCode="0">
                        <c:v>4.4554455445540002</c:v>
                      </c:pt>
                      <c:pt idx="8" formatCode="0">
                        <c:v>6.0240963855420002</c:v>
                      </c:pt>
                      <c:pt idx="9" formatCode="0">
                        <c:v>0</c:v>
                      </c:pt>
                      <c:pt idx="11" formatCode="0">
                        <c:v>4.5977011494250002</c:v>
                      </c:pt>
                      <c:pt idx="12" formatCode="0">
                        <c:v>7.291666666667</c:v>
                      </c:pt>
                      <c:pt idx="13" formatCode="0">
                        <c:v>9.0909090909089993</c:v>
                      </c:pt>
                      <c:pt idx="14" formatCode="0">
                        <c:v>5.4347826086959996</c:v>
                      </c:pt>
                      <c:pt idx="15" formatCode="0">
                        <c:v>4.3956043956039998</c:v>
                      </c:pt>
                      <c:pt idx="17" formatCode="0">
                        <c:v>5.660377358491</c:v>
                      </c:pt>
                      <c:pt idx="18" formatCode="0">
                        <c:v>5.4054054054050003</c:v>
                      </c:pt>
                      <c:pt idx="19" formatCode="0">
                        <c:v>6.666666666667</c:v>
                      </c:pt>
                      <c:pt idx="21" formatCode="0">
                        <c:v>8.7378640776700003</c:v>
                      </c:pt>
                      <c:pt idx="22" formatCode="0">
                        <c:v>3.0303030303030001</c:v>
                      </c:pt>
                      <c:pt idx="23" formatCode="0">
                        <c:v>6.1728395061730001</c:v>
                      </c:pt>
                      <c:pt idx="24" formatCode="0">
                        <c:v>1.4285714285710001</c:v>
                      </c:pt>
                      <c:pt idx="25" formatCode="0">
                        <c:v>1.88679245283</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E-6784-4702-9E71-B1E90A9B4F7B}"/>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Nozaru konferencēs</c:v>
                      </c:pt>
                    </c:strCache>
                  </c:strRef>
                </c:tx>
                <c:spPr>
                  <a:solidFill>
                    <a:srgbClr val="FFC000"/>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6784-4702-9E71-B1E90A9B4F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4.7430830039530001</c:v>
                      </c:pt>
                      <c:pt idx="2" formatCode="0">
                        <c:v>3.6923076923079998</c:v>
                      </c:pt>
                      <c:pt idx="3" formatCode="0">
                        <c:v>2.9411764705880001</c:v>
                      </c:pt>
                      <c:pt idx="4" formatCode="0">
                        <c:v>7.4829931972789998</c:v>
                      </c:pt>
                      <c:pt idx="6" formatCode="0">
                        <c:v>4.8076923076920002</c:v>
                      </c:pt>
                      <c:pt idx="7" formatCode="0">
                        <c:v>4.4554455445540002</c:v>
                      </c:pt>
                      <c:pt idx="8" formatCode="0">
                        <c:v>3.6144578313250002</c:v>
                      </c:pt>
                      <c:pt idx="9" formatCode="0">
                        <c:v>15.38461538462</c:v>
                      </c:pt>
                      <c:pt idx="11" formatCode="0">
                        <c:v>6.8965517241379999</c:v>
                      </c:pt>
                      <c:pt idx="12" formatCode="0">
                        <c:v>3.125</c:v>
                      </c:pt>
                      <c:pt idx="13" formatCode="0">
                        <c:v>3.4090909090910002</c:v>
                      </c:pt>
                      <c:pt idx="14" formatCode="0">
                        <c:v>5.4347826086959996</c:v>
                      </c:pt>
                      <c:pt idx="15" formatCode="0">
                        <c:v>4.3956043956039998</c:v>
                      </c:pt>
                      <c:pt idx="17" formatCode="0">
                        <c:v>4.4811320754719999</c:v>
                      </c:pt>
                      <c:pt idx="18" formatCode="0">
                        <c:v>5.4054054054050003</c:v>
                      </c:pt>
                      <c:pt idx="19" formatCode="0">
                        <c:v>6.666666666667</c:v>
                      </c:pt>
                      <c:pt idx="21" formatCode="0">
                        <c:v>2.9126213592229999</c:v>
                      </c:pt>
                      <c:pt idx="22" formatCode="0">
                        <c:v>6.0606060606060002</c:v>
                      </c:pt>
                      <c:pt idx="23" formatCode="0">
                        <c:v>4.9382716049380004</c:v>
                      </c:pt>
                      <c:pt idx="24" formatCode="0">
                        <c:v>10</c:v>
                      </c:pt>
                      <c:pt idx="25" formatCode="0">
                        <c:v>3.7735849056599999</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6784-4702-9E71-B1E90A9B4F7B}"/>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Ar mediju starpniecību</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2.7667984189719999</c:v>
                      </c:pt>
                      <c:pt idx="2" formatCode="0">
                        <c:v>2.1538461538460001</c:v>
                      </c:pt>
                      <c:pt idx="3" formatCode="0">
                        <c:v>2.9411764705880001</c:v>
                      </c:pt>
                      <c:pt idx="4" formatCode="0">
                        <c:v>4.0816326530609999</c:v>
                      </c:pt>
                      <c:pt idx="6" formatCode="0">
                        <c:v>3.365384615385</c:v>
                      </c:pt>
                      <c:pt idx="7" formatCode="0">
                        <c:v>2.970297029703</c:v>
                      </c:pt>
                      <c:pt idx="8" formatCode="0">
                        <c:v>1.204819277108</c:v>
                      </c:pt>
                      <c:pt idx="9" formatCode="0">
                        <c:v>0</c:v>
                      </c:pt>
                      <c:pt idx="11" formatCode="0">
                        <c:v>3.4482758620689999</c:v>
                      </c:pt>
                      <c:pt idx="12" formatCode="0">
                        <c:v>2.083333333333</c:v>
                      </c:pt>
                      <c:pt idx="13" formatCode="0">
                        <c:v>1.136363636364</c:v>
                      </c:pt>
                      <c:pt idx="14" formatCode="0">
                        <c:v>2.1739130434780001</c:v>
                      </c:pt>
                      <c:pt idx="15" formatCode="0">
                        <c:v>3.2967032967029999</c:v>
                      </c:pt>
                      <c:pt idx="17" formatCode="0">
                        <c:v>2.8301886792449999</c:v>
                      </c:pt>
                      <c:pt idx="18" formatCode="0">
                        <c:v>0</c:v>
                      </c:pt>
                      <c:pt idx="19" formatCode="0">
                        <c:v>4.4444444444439997</c:v>
                      </c:pt>
                      <c:pt idx="21" formatCode="0">
                        <c:v>2.9126213592229999</c:v>
                      </c:pt>
                      <c:pt idx="22" formatCode="0">
                        <c:v>3.0303030303030001</c:v>
                      </c:pt>
                      <c:pt idx="23" formatCode="0">
                        <c:v>3.7037037037039999</c:v>
                      </c:pt>
                      <c:pt idx="24" formatCode="0">
                        <c:v>1.4285714285710001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6784-4702-9E71-B1E90A9B4F7B}"/>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LIAA virtuālā asistente Maija (čatbots)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0.79051383399209996</c:v>
                      </c:pt>
                      <c:pt idx="2" formatCode="0">
                        <c:v>0.61538461538459999</c:v>
                      </c:pt>
                      <c:pt idx="3" formatCode="0">
                        <c:v>2.9411764705880001</c:v>
                      </c:pt>
                      <c:pt idx="4" formatCode="0">
                        <c:v>0.68027210884349998</c:v>
                      </c:pt>
                      <c:pt idx="6" formatCode="0">
                        <c:v>0.96153846153849998</c:v>
                      </c:pt>
                      <c:pt idx="7" formatCode="0">
                        <c:v>0.49504950495049999</c:v>
                      </c:pt>
                      <c:pt idx="8" formatCode="0">
                        <c:v>1.204819277108</c:v>
                      </c:pt>
                      <c:pt idx="9" formatCode="0">
                        <c:v>0</c:v>
                      </c:pt>
                      <c:pt idx="11" formatCode="0">
                        <c:v>0</c:v>
                      </c:pt>
                      <c:pt idx="12" formatCode="0">
                        <c:v>1.041666666667</c:v>
                      </c:pt>
                      <c:pt idx="13" formatCode="0">
                        <c:v>2.2727272727269998</c:v>
                      </c:pt>
                      <c:pt idx="14" formatCode="0">
                        <c:v>0</c:v>
                      </c:pt>
                      <c:pt idx="15" formatCode="0">
                        <c:v>1.098901098901</c:v>
                      </c:pt>
                      <c:pt idx="17" formatCode="0">
                        <c:v>0.94339622641510001</c:v>
                      </c:pt>
                      <c:pt idx="18" formatCode="0">
                        <c:v>0</c:v>
                      </c:pt>
                      <c:pt idx="19" formatCode="0">
                        <c:v>0</c:v>
                      </c:pt>
                      <c:pt idx="21" formatCode="0">
                        <c:v>0.48543689320389999</c:v>
                      </c:pt>
                      <c:pt idx="22" formatCode="0">
                        <c:v>0</c:v>
                      </c:pt>
                      <c:pt idx="23" formatCode="0">
                        <c:v>0</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784-4702-9E71-B1E90A9B4F7B}"/>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31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2096317896553666"/>
          <c:y val="2.5830773259293425E-2"/>
          <c:w val="5.8040057606345431E-2"/>
          <c:h val="7.9216607759085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94304070200182"/>
          <c:y val="0.16499276312438665"/>
          <c:w val="0.50071733708252497"/>
          <c:h val="0.7308343449879563"/>
        </c:manualLayout>
      </c:layout>
      <c:doughnutChart>
        <c:varyColors val="1"/>
        <c:ser>
          <c:idx val="0"/>
          <c:order val="0"/>
          <c:tx>
            <c:strRef>
              <c:f>Sheet1!$B$1</c:f>
              <c:strCache>
                <c:ptCount val="1"/>
                <c:pt idx="0">
                  <c:v>506</c:v>
                </c:pt>
              </c:strCache>
            </c:strRef>
          </c:tx>
          <c:spPr>
            <a:solidFill>
              <a:schemeClr val="bg1">
                <a:lumMod val="65000"/>
              </a:schemeClr>
            </a:solidFill>
            <a:ln>
              <a:solidFill>
                <a:schemeClr val="bg1"/>
              </a:solidFill>
            </a:ln>
          </c:spPr>
          <c:explosion val="2"/>
          <c:dPt>
            <c:idx val="0"/>
            <c:bubble3D val="0"/>
            <c:spPr>
              <a:solidFill>
                <a:srgbClr val="0A515D"/>
              </a:solidFill>
              <a:ln w="19050">
                <a:solidFill>
                  <a:schemeClr val="bg1"/>
                </a:solidFill>
              </a:ln>
              <a:effectLst/>
            </c:spPr>
            <c:extLst>
              <c:ext xmlns:c16="http://schemas.microsoft.com/office/drawing/2014/chart" uri="{C3380CC4-5D6E-409C-BE32-E72D297353CC}">
                <c16:uniqueId val="{00000001-A05D-411D-8154-78EAD56207BB}"/>
              </c:ext>
            </c:extLst>
          </c:dPt>
          <c:dPt>
            <c:idx val="1"/>
            <c:bubble3D val="0"/>
            <c:spPr>
              <a:solidFill>
                <a:srgbClr val="F1AA99"/>
              </a:solidFill>
              <a:ln w="19050">
                <a:solidFill>
                  <a:schemeClr val="bg1"/>
                </a:solidFill>
              </a:ln>
              <a:effectLst/>
            </c:spPr>
            <c:extLst>
              <c:ext xmlns:c16="http://schemas.microsoft.com/office/drawing/2014/chart" uri="{C3380CC4-5D6E-409C-BE32-E72D297353CC}">
                <c16:uniqueId val="{00000003-A05D-411D-8154-78EAD56207BB}"/>
              </c:ext>
            </c:extLst>
          </c:dPt>
          <c:dLbls>
            <c:dLbl>
              <c:idx val="0"/>
              <c:layout>
                <c:manualLayout>
                  <c:x val="3.1378462020605562E-2"/>
                  <c:y val="-0.1877147182067769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6628177744131182"/>
                      <c:h val="0.2477600955403173"/>
                    </c:manualLayout>
                  </c15:layout>
                </c:ext>
                <c:ext xmlns:c16="http://schemas.microsoft.com/office/drawing/2014/chart" uri="{C3380CC4-5D6E-409C-BE32-E72D297353CC}">
                  <c16:uniqueId val="{00000001-A05D-411D-8154-78EAD56207BB}"/>
                </c:ext>
              </c:extLst>
            </c:dLbl>
            <c:dLbl>
              <c:idx val="1"/>
              <c:layout>
                <c:manualLayout>
                  <c:x val="0.30921001292748856"/>
                  <c:y val="4.844598902242953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3612996221517743"/>
                      <c:h val="0.2473546115418899"/>
                    </c:manualLayout>
                  </c15:layout>
                </c:ext>
                <c:ext xmlns:c16="http://schemas.microsoft.com/office/drawing/2014/chart" uri="{C3380CC4-5D6E-409C-BE32-E72D297353CC}">
                  <c16:uniqueId val="{00000003-A05D-411D-8154-78EAD56207B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Jā</c:v>
                </c:pt>
                <c:pt idx="1">
                  <c:v>Nē</c:v>
                </c:pt>
              </c:strCache>
            </c:strRef>
          </c:cat>
          <c:val>
            <c:numRef>
              <c:f>Sheet1!$B$2:$B$3</c:f>
              <c:numCache>
                <c:formatCode>0</c:formatCode>
                <c:ptCount val="2"/>
                <c:pt idx="0">
                  <c:v>3.5573122529644272</c:v>
                </c:pt>
                <c:pt idx="1">
                  <c:v>96.442687747035578</c:v>
                </c:pt>
              </c:numCache>
            </c:numRef>
          </c:val>
          <c:extLst>
            <c:ext xmlns:c16="http://schemas.microsoft.com/office/drawing/2014/chart" uri="{C3380CC4-5D6E-409C-BE32-E72D297353CC}">
              <c16:uniqueId val="{00000008-A05D-411D-8154-78EAD56207BB}"/>
            </c:ext>
          </c:extLst>
        </c:ser>
        <c:dLbls>
          <c:showLegendKey val="0"/>
          <c:showVal val="0"/>
          <c:showCatName val="0"/>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4506946411239"/>
          <c:y val="6.7075082085701537E-2"/>
          <c:w val="0.52164281410175861"/>
          <c:h val="0.92580534818058657"/>
        </c:manualLayout>
      </c:layout>
      <c:barChart>
        <c:barDir val="bar"/>
        <c:grouping val="stacked"/>
        <c:varyColors val="0"/>
        <c:ser>
          <c:idx val="0"/>
          <c:order val="0"/>
          <c:tx>
            <c:strRef>
              <c:f>Sheet1!$B$1</c:f>
              <c:strCache>
                <c:ptCount val="1"/>
                <c:pt idx="0">
                  <c:v>Jā</c:v>
                </c:pt>
              </c:strCache>
            </c:strRef>
          </c:tx>
          <c:spPr>
            <a:solidFill>
              <a:srgbClr val="0A51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3.557312252964</c:v>
                </c:pt>
                <c:pt idx="2" formatCode="0">
                  <c:v>3.6923076923079998</c:v>
                </c:pt>
                <c:pt idx="3" formatCode="0">
                  <c:v>0</c:v>
                </c:pt>
                <c:pt idx="4" formatCode="0">
                  <c:v>4.0816326530609999</c:v>
                </c:pt>
                <c:pt idx="6" formatCode="0">
                  <c:v>1.923076923077</c:v>
                </c:pt>
                <c:pt idx="7" formatCode="0">
                  <c:v>5.4455445544550001</c:v>
                </c:pt>
                <c:pt idx="8" formatCode="0">
                  <c:v>3.6144578313250002</c:v>
                </c:pt>
                <c:pt idx="9" formatCode="0">
                  <c:v>0</c:v>
                </c:pt>
                <c:pt idx="11" formatCode="0">
                  <c:v>2.2988505747130001</c:v>
                </c:pt>
                <c:pt idx="12" formatCode="0">
                  <c:v>5.208333333333</c:v>
                </c:pt>
                <c:pt idx="13" formatCode="0">
                  <c:v>3.4090909090910002</c:v>
                </c:pt>
                <c:pt idx="14" formatCode="0">
                  <c:v>5.4347826086959996</c:v>
                </c:pt>
                <c:pt idx="15" formatCode="0">
                  <c:v>3.2967032967029999</c:v>
                </c:pt>
                <c:pt idx="17" formatCode="0">
                  <c:v>3.7735849056599999</c:v>
                </c:pt>
                <c:pt idx="18" formatCode="0">
                  <c:v>2.7027027027030002</c:v>
                </c:pt>
                <c:pt idx="19" formatCode="0">
                  <c:v>2.2222222222219998</c:v>
                </c:pt>
                <c:pt idx="21" formatCode="0">
                  <c:v>4.3689320388350001</c:v>
                </c:pt>
                <c:pt idx="22" formatCode="0">
                  <c:v>4.5454545454549997</c:v>
                </c:pt>
                <c:pt idx="23" formatCode="0">
                  <c:v>4.9382716049380004</c:v>
                </c:pt>
                <c:pt idx="24" formatCode="0">
                  <c:v>0</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61C-4F25-AF34-7FDF87C190DF}"/>
            </c:ext>
          </c:extLst>
        </c:ser>
        <c:ser>
          <c:idx val="1"/>
          <c:order val="1"/>
          <c:tx>
            <c:strRef>
              <c:f>Sheet1!$C$1</c:f>
              <c:strCache>
                <c:ptCount val="1"/>
                <c:pt idx="0">
                  <c:v>Nē</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96.442687747039997</c:v>
                </c:pt>
                <c:pt idx="2" formatCode="0">
                  <c:v>96.307692307690004</c:v>
                </c:pt>
                <c:pt idx="3" formatCode="0">
                  <c:v>100</c:v>
                </c:pt>
                <c:pt idx="4" formatCode="0">
                  <c:v>95.918367346940002</c:v>
                </c:pt>
                <c:pt idx="6" formatCode="0">
                  <c:v>98.076923076919996</c:v>
                </c:pt>
                <c:pt idx="7" formatCode="0">
                  <c:v>94.55445544554</c:v>
                </c:pt>
                <c:pt idx="8" formatCode="0">
                  <c:v>96.38554216867</c:v>
                </c:pt>
                <c:pt idx="9" formatCode="0">
                  <c:v>100</c:v>
                </c:pt>
                <c:pt idx="11" formatCode="0">
                  <c:v>97.701149425289998</c:v>
                </c:pt>
                <c:pt idx="12" formatCode="0">
                  <c:v>94.791666666669997</c:v>
                </c:pt>
                <c:pt idx="13" formatCode="0">
                  <c:v>96.590909090910003</c:v>
                </c:pt>
                <c:pt idx="14" formatCode="0">
                  <c:v>94.565217391299996</c:v>
                </c:pt>
                <c:pt idx="15" formatCode="0">
                  <c:v>96.703296703299998</c:v>
                </c:pt>
                <c:pt idx="17" formatCode="0">
                  <c:v>96.226415094339998</c:v>
                </c:pt>
                <c:pt idx="18" formatCode="0">
                  <c:v>97.297297297300005</c:v>
                </c:pt>
                <c:pt idx="19" formatCode="0">
                  <c:v>97.777777777780003</c:v>
                </c:pt>
                <c:pt idx="21" formatCode="0">
                  <c:v>95.631067961170004</c:v>
                </c:pt>
                <c:pt idx="22" formatCode="0">
                  <c:v>95.454545454550001</c:v>
                </c:pt>
                <c:pt idx="23" formatCode="0">
                  <c:v>95.061728395060001</c:v>
                </c:pt>
                <c:pt idx="24" formatCode="0">
                  <c:v>100</c:v>
                </c:pt>
                <c:pt idx="25" formatCode="0">
                  <c:v>98.113207547170006</c:v>
                </c:pt>
                <c:pt idx="26" formatCode="0">
                  <c:v>96.666666666669997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61C-4F25-AF34-7FDF87C190DF}"/>
            </c:ext>
          </c:extLst>
        </c:ser>
        <c:dLbls>
          <c:showLegendKey val="0"/>
          <c:showVal val="0"/>
          <c:showCatName val="0"/>
          <c:showSerName val="0"/>
          <c:showPercent val="0"/>
          <c:showBubbleSize val="0"/>
        </c:dLbls>
        <c:gapWidth val="50"/>
        <c:overlap val="100"/>
        <c:axId val="-837944752"/>
        <c:axId val="-837936048"/>
      </c:barChart>
      <c:catAx>
        <c:axId val="-83794475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36048"/>
        <c:crosses val="autoZero"/>
        <c:auto val="1"/>
        <c:lblAlgn val="ctr"/>
        <c:lblOffset val="100"/>
        <c:noMultiLvlLbl val="0"/>
      </c:catAx>
      <c:valAx>
        <c:axId val="-837936048"/>
        <c:scaling>
          <c:orientation val="minMax"/>
          <c:max val="100"/>
          <c:min val="0"/>
        </c:scaling>
        <c:delete val="1"/>
        <c:axPos val="t"/>
        <c:numFmt formatCode="General" sourceLinked="0"/>
        <c:majorTickMark val="out"/>
        <c:minorTickMark val="none"/>
        <c:tickLblPos val="nextTo"/>
        <c:crossAx val="-837944752"/>
        <c:crosses val="autoZero"/>
        <c:crossBetween val="between"/>
      </c:valAx>
      <c:spPr>
        <a:noFill/>
        <a:ln>
          <a:noFill/>
        </a:ln>
        <a:effectLst/>
      </c:spPr>
    </c:plotArea>
    <c:legend>
      <c:legendPos val="r"/>
      <c:layout>
        <c:manualLayout>
          <c:xMode val="edge"/>
          <c:yMode val="edge"/>
          <c:x val="0.36069231892688997"/>
          <c:y val="8.7789068439604462E-3"/>
          <c:w val="0.52317145454556646"/>
          <c:h val="5.00987791602005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41525458051459"/>
          <c:y val="0.36399309447373085"/>
          <c:w val="0.80158474541948543"/>
          <c:h val="0.62597530230702414"/>
        </c:manualLayout>
      </c:layout>
      <c:barChart>
        <c:barDir val="bar"/>
        <c:grouping val="stacked"/>
        <c:varyColors val="0"/>
        <c:ser>
          <c:idx val="0"/>
          <c:order val="0"/>
          <c:tx>
            <c:strRef>
              <c:f>Sheet1!$B$1</c:f>
              <c:strCache>
                <c:ptCount val="1"/>
                <c:pt idx="0">
                  <c:v>10- pilnībā apmierināts/-a</c:v>
                </c:pt>
              </c:strCache>
            </c:strRef>
          </c:tx>
          <c:spPr>
            <a:solidFill>
              <a:srgbClr val="073C45"/>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Sheet1!$B$2</c:f>
              <c:numCache>
                <c:formatCode>0</c:formatCode>
                <c:ptCount val="1"/>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9</c:v>
                </c:pt>
              </c:strCache>
            </c:strRef>
          </c:tx>
          <c:spPr>
            <a:solidFill>
              <a:srgbClr val="0A515D"/>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Sheet1!$C$2</c:f>
              <c:numCache>
                <c:formatCode>0</c:formatCode>
                <c:ptCount val="1"/>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8</c:v>
                </c:pt>
              </c:strCache>
            </c:strRef>
          </c:tx>
          <c:spPr>
            <a:solidFill>
              <a:srgbClr val="14A2BA"/>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06.-07.2025., n=506</c:v>
                </c:pt>
              </c:strCache>
            </c:strRef>
          </c:cat>
          <c:val>
            <c:numRef>
              <c:f>Sheet1!$D$2</c:f>
              <c:numCache>
                <c:formatCode>0</c:formatCode>
                <c:ptCount val="1"/>
                <c:pt idx="0">
                  <c:v>5.5555555555555554</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7</c:v>
                </c:pt>
              </c:strCache>
            </c:strRef>
          </c:tx>
          <c:spPr>
            <a:solidFill>
              <a:srgbClr val="99E8F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Sheet1!$E$2</c:f>
              <c:numCache>
                <c:formatCode>0</c:formatCode>
                <c:ptCount val="1"/>
                <c:pt idx="0">
                  <c:v>38.888888888888893</c:v>
                </c:pt>
              </c:numCache>
            </c:numRef>
          </c:val>
          <c:extLst>
            <c:ext xmlns:c16="http://schemas.microsoft.com/office/drawing/2014/chart" uri="{C3380CC4-5D6E-409C-BE32-E72D297353CC}">
              <c16:uniqueId val="{00000000-9440-43B4-9119-84FF8C4EB263}"/>
            </c:ext>
          </c:extLst>
        </c:ser>
        <c:ser>
          <c:idx val="4"/>
          <c:order val="4"/>
          <c:tx>
            <c:strRef>
              <c:f>Sheet1!$F$1</c:f>
              <c:strCache>
                <c:ptCount val="1"/>
                <c:pt idx="0">
                  <c:v>6</c:v>
                </c:pt>
              </c:strCache>
            </c:strRef>
          </c:tx>
          <c:spPr>
            <a:solidFill>
              <a:srgbClr val="FFCC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Sheet1!$F$2</c:f>
              <c:numCache>
                <c:formatCode>0</c:formatCode>
                <c:ptCount val="1"/>
                <c:pt idx="0">
                  <c:v>16.666666666666664</c:v>
                </c:pt>
              </c:numCache>
            </c:numRef>
          </c:val>
          <c:extLst>
            <c:ext xmlns:c16="http://schemas.microsoft.com/office/drawing/2014/chart" uri="{C3380CC4-5D6E-409C-BE32-E72D297353CC}">
              <c16:uniqueId val="{00000001-9440-43B4-9119-84FF8C4EB263}"/>
            </c:ext>
          </c:extLst>
        </c:ser>
        <c:ser>
          <c:idx val="5"/>
          <c:order val="5"/>
          <c:tx>
            <c:strRef>
              <c:f>Sheet1!$G$1</c:f>
              <c:strCache>
                <c:ptCount val="1"/>
                <c:pt idx="0">
                  <c:v>5</c:v>
                </c:pt>
              </c:strCache>
            </c:strRef>
          </c:tx>
          <c:spPr>
            <a:solidFill>
              <a:srgbClr val="FFBA7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Sheet1!$G$2</c:f>
              <c:numCache>
                <c:formatCode>0</c:formatCode>
                <c:ptCount val="1"/>
                <c:pt idx="0">
                  <c:v>5.5555555555555554</c:v>
                </c:pt>
              </c:numCache>
            </c:numRef>
          </c:val>
          <c:extLst>
            <c:ext xmlns:c16="http://schemas.microsoft.com/office/drawing/2014/chart" uri="{C3380CC4-5D6E-409C-BE32-E72D297353CC}">
              <c16:uniqueId val="{00000002-9440-43B4-9119-84FF8C4EB263}"/>
            </c:ext>
          </c:extLst>
        </c:ser>
        <c:ser>
          <c:idx val="6"/>
          <c:order val="6"/>
          <c:tx>
            <c:strRef>
              <c:f>Sheet1!$H$1</c:f>
              <c:strCache>
                <c:ptCount val="1"/>
                <c:pt idx="0">
                  <c:v>4</c:v>
                </c:pt>
              </c:strCache>
            </c:strRef>
          </c:tx>
          <c:spPr>
            <a:solidFill>
              <a:srgbClr val="F1AA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Sheet1!$H$2</c:f>
              <c:numCache>
                <c:formatCode>0</c:formatCode>
                <c:ptCount val="1"/>
              </c:numCache>
            </c:numRef>
          </c:val>
          <c:extLst>
            <c:ext xmlns:c16="http://schemas.microsoft.com/office/drawing/2014/chart" uri="{C3380CC4-5D6E-409C-BE32-E72D297353CC}">
              <c16:uniqueId val="{00000003-9440-43B4-9119-84FF8C4EB263}"/>
            </c:ext>
          </c:extLst>
        </c:ser>
        <c:ser>
          <c:idx val="7"/>
          <c:order val="7"/>
          <c:tx>
            <c:strRef>
              <c:f>Sheet1!$I$1</c:f>
              <c:strCache>
                <c:ptCount val="1"/>
                <c:pt idx="0">
                  <c:v>3</c:v>
                </c:pt>
              </c:strCache>
            </c:strRef>
          </c:tx>
          <c:spPr>
            <a:solidFill>
              <a:srgbClr val="B2371A"/>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Sheet1!$I$2</c:f>
              <c:numCache>
                <c:formatCode>0</c:formatCode>
                <c:ptCount val="1"/>
                <c:pt idx="0">
                  <c:v>5.5555555555555554</c:v>
                </c:pt>
              </c:numCache>
            </c:numRef>
          </c:val>
          <c:extLst>
            <c:ext xmlns:c16="http://schemas.microsoft.com/office/drawing/2014/chart" uri="{C3380CC4-5D6E-409C-BE32-E72D297353CC}">
              <c16:uniqueId val="{00000004-9440-43B4-9119-84FF8C4EB263}"/>
            </c:ext>
          </c:extLst>
        </c:ser>
        <c:ser>
          <c:idx val="8"/>
          <c:order val="8"/>
          <c:tx>
            <c:strRef>
              <c:f>Sheet1!$J$1</c:f>
              <c:strCache>
                <c:ptCount val="1"/>
                <c:pt idx="0">
                  <c:v>2</c:v>
                </c:pt>
              </c:strCache>
            </c:strRef>
          </c:tx>
          <c:spPr>
            <a:solidFill>
              <a:srgbClr val="862913"/>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Sheet1!$J$2</c:f>
              <c:numCache>
                <c:formatCode>0</c:formatCode>
                <c:ptCount val="1"/>
              </c:numCache>
            </c:numRef>
          </c:val>
          <c:extLst>
            <c:ext xmlns:c16="http://schemas.microsoft.com/office/drawing/2014/chart" uri="{C3380CC4-5D6E-409C-BE32-E72D297353CC}">
              <c16:uniqueId val="{00000005-9440-43B4-9119-84FF8C4EB263}"/>
            </c:ext>
          </c:extLst>
        </c:ser>
        <c:ser>
          <c:idx val="9"/>
          <c:order val="9"/>
          <c:tx>
            <c:strRef>
              <c:f>Sheet1!$K$1</c:f>
              <c:strCache>
                <c:ptCount val="1"/>
                <c:pt idx="0">
                  <c:v>1- pilnībā neapmierināts/-a</c:v>
                </c:pt>
              </c:strCache>
            </c:strRef>
          </c:tx>
          <c:spPr>
            <a:solidFill>
              <a:srgbClr val="331007"/>
            </a:solidFill>
            <a:ln>
              <a:solidFill>
                <a:schemeClr val="bg1"/>
              </a:solidFill>
            </a:ln>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0BE-43BF-98D6-720496B33768}"/>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n=506</c:v>
                </c:pt>
              </c:strCache>
            </c:strRef>
          </c:cat>
          <c:val>
            <c:numRef>
              <c:f>Sheet1!$K$2</c:f>
              <c:numCache>
                <c:formatCode>0</c:formatCode>
                <c:ptCount val="1"/>
                <c:pt idx="0">
                  <c:v>27.777777777777779</c:v>
                </c:pt>
              </c:numCache>
            </c:numRef>
          </c:val>
          <c:extLst>
            <c:ext xmlns:c16="http://schemas.microsoft.com/office/drawing/2014/chart" uri="{C3380CC4-5D6E-409C-BE32-E72D297353CC}">
              <c16:uniqueId val="{00000007-9440-43B4-9119-84FF8C4EB263}"/>
            </c:ext>
          </c:extLst>
        </c:ser>
        <c:dLbls>
          <c:dLblPos val="ctr"/>
          <c:showLegendKey val="0"/>
          <c:showVal val="1"/>
          <c:showCatName val="0"/>
          <c:showSerName val="0"/>
          <c:showPercent val="0"/>
          <c:showBubbleSize val="0"/>
        </c:dLbls>
        <c:gapWidth val="30"/>
        <c:overlap val="100"/>
        <c:axId val="-837951280"/>
        <c:axId val="-837950736"/>
      </c:barChart>
      <c:catAx>
        <c:axId val="-837951280"/>
        <c:scaling>
          <c:orientation val="maxMin"/>
        </c:scaling>
        <c:delete val="1"/>
        <c:axPos val="l"/>
        <c:numFmt formatCode="General" sourceLinked="1"/>
        <c:majorTickMark val="out"/>
        <c:minorTickMark val="none"/>
        <c:tickLblPos val="nextTo"/>
        <c:crossAx val="-837950736"/>
        <c:crosses val="autoZero"/>
        <c:auto val="1"/>
        <c:lblAlgn val="ctr"/>
        <c:lblOffset val="100"/>
        <c:noMultiLvlLbl val="0"/>
      </c:catAx>
      <c:valAx>
        <c:axId val="-837950736"/>
        <c:scaling>
          <c:orientation val="minMax"/>
          <c:max val="103"/>
          <c:min val="0"/>
        </c:scaling>
        <c:delete val="1"/>
        <c:axPos val="t"/>
        <c:numFmt formatCode="0\%" sourceLinked="0"/>
        <c:majorTickMark val="out"/>
        <c:minorTickMark val="none"/>
        <c:tickLblPos val="nextTo"/>
        <c:crossAx val="-837951280"/>
        <c:crosses val="autoZero"/>
        <c:crossBetween val="between"/>
      </c:valAx>
    </c:plotArea>
    <c:legend>
      <c:legendPos val="t"/>
      <c:layout>
        <c:manualLayout>
          <c:xMode val="edge"/>
          <c:yMode val="edge"/>
          <c:x val="0.1672555713404637"/>
          <c:y val="8.0034853773959233E-2"/>
          <c:w val="0.81074947423036869"/>
          <c:h val="0.22985172469649712"/>
        </c:manualLayout>
      </c:layout>
      <c:overlay val="1"/>
      <c:txPr>
        <a:bodyPr/>
        <a:lstStyle/>
        <a:p>
          <a:pPr>
            <a:defRPr sz="1200"/>
          </a:pPr>
          <a:endParaRPr lang="en-US"/>
        </a:p>
      </c:txPr>
    </c:legend>
    <c:plotVisOnly val="1"/>
    <c:dispBlanksAs val="gap"/>
    <c:showDLblsOverMax val="0"/>
  </c:chart>
  <c:txPr>
    <a:bodyPr/>
    <a:lstStyle/>
    <a:p>
      <a:pPr>
        <a:defRPr sz="1100">
          <a:solidFill>
            <a:schemeClr val="tx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02608160749285E-2"/>
          <c:y val="0"/>
          <c:w val="0.88939478367850144"/>
          <c:h val="0.8250383640533131"/>
        </c:manualLayout>
      </c:layout>
      <c:barChart>
        <c:barDir val="bar"/>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06.-07.2025., n=506</c:v>
                </c:pt>
              </c:strCache>
            </c:strRef>
          </c:cat>
          <c:val>
            <c:numRef>
              <c:f>Sheet1!$B$2</c:f>
              <c:numCache>
                <c:formatCode>0.0</c:formatCode>
                <c:ptCount val="1"/>
                <c:pt idx="0">
                  <c:v>4.8888888888888884</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50"/>
        <c:axId val="-837948560"/>
        <c:axId val="-837945840"/>
      </c:barChart>
      <c:catAx>
        <c:axId val="-837948560"/>
        <c:scaling>
          <c:orientation val="maxMin"/>
        </c:scaling>
        <c:delete val="1"/>
        <c:axPos val="l"/>
        <c:numFmt formatCode="General" sourceLinked="1"/>
        <c:majorTickMark val="none"/>
        <c:minorTickMark val="none"/>
        <c:tickLblPos val="nextTo"/>
        <c:crossAx val="-837945840"/>
        <c:crosses val="autoZero"/>
        <c:auto val="1"/>
        <c:lblAlgn val="ctr"/>
        <c:lblOffset val="100"/>
        <c:noMultiLvlLbl val="0"/>
      </c:catAx>
      <c:valAx>
        <c:axId val="-837945840"/>
        <c:scaling>
          <c:orientation val="minMax"/>
          <c:max val="10"/>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837948560"/>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05416209478064"/>
          <c:y val="1.389889213252375E-2"/>
          <c:w val="0.45998003163313511"/>
          <c:h val="0.96608713911210642"/>
        </c:manualLayout>
      </c:layout>
      <c:barChart>
        <c:barDir val="bar"/>
        <c:grouping val="clustered"/>
        <c:varyColors val="0"/>
        <c:ser>
          <c:idx val="0"/>
          <c:order val="0"/>
          <c:tx>
            <c:strRef>
              <c:f>Sheet1!$B$1</c:f>
              <c:strCache>
                <c:ptCount val="1"/>
                <c:pt idx="0">
                  <c:v>06.-07.2025., n=506</c:v>
                </c:pt>
              </c:strCache>
            </c:strRef>
          </c:tx>
          <c:spPr>
            <a:solidFill>
              <a:schemeClr val="accent2">
                <a:lumMod val="5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Delfi</c:v>
                </c:pt>
                <c:pt idx="1">
                  <c:v>LSM.LV</c:v>
                </c:pt>
                <c:pt idx="2">
                  <c:v>Žurnāls Dienas Bizness</c:v>
                </c:pt>
                <c:pt idx="3">
                  <c:v>Tvnet</c:v>
                </c:pt>
                <c:pt idx="4">
                  <c:v>LTV1</c:v>
                </c:pt>
                <c:pt idx="5">
                  <c:v>Latvijas radio 1 kanāls</c:v>
                </c:pt>
                <c:pt idx="6">
                  <c:v>TV3</c:v>
                </c:pt>
                <c:pt idx="7">
                  <c:v>TV 24</c:v>
                </c:pt>
                <c:pt idx="8">
                  <c:v>Žurnāls “Ir”</c:v>
                </c:pt>
                <c:pt idx="9">
                  <c:v>Re:TV</c:v>
                </c:pt>
                <c:pt idx="10">
                  <c:v>TV 360</c:v>
                </c:pt>
                <c:pt idx="11">
                  <c:v>Laikraksts Diena</c:v>
                </c:pt>
                <c:pt idx="12">
                  <c:v>Laikraksts Latvijas avīze</c:v>
                </c:pt>
                <c:pt idx="13">
                  <c:v>Latvijas radio 4 kanāls</c:v>
                </c:pt>
                <c:pt idx="14">
                  <c:v>Nevienā no šiem</c:v>
                </c:pt>
                <c:pt idx="15">
                  <c:v>Nav atbildes</c:v>
                </c:pt>
              </c:strCache>
            </c:strRef>
          </c:cat>
          <c:val>
            <c:numRef>
              <c:f>Sheet1!$B$2:$B$17</c:f>
              <c:numCache>
                <c:formatCode>0</c:formatCode>
                <c:ptCount val="16"/>
                <c:pt idx="0">
                  <c:v>50.988142292490124</c:v>
                </c:pt>
                <c:pt idx="1">
                  <c:v>36.758893280632407</c:v>
                </c:pt>
                <c:pt idx="2">
                  <c:v>34.584980237154149</c:v>
                </c:pt>
                <c:pt idx="3">
                  <c:v>32.015810276679844</c:v>
                </c:pt>
                <c:pt idx="4">
                  <c:v>29.841897233201582</c:v>
                </c:pt>
                <c:pt idx="5">
                  <c:v>28.656126482213441</c:v>
                </c:pt>
                <c:pt idx="6">
                  <c:v>20.158102766798418</c:v>
                </c:pt>
                <c:pt idx="7">
                  <c:v>16.205533596837945</c:v>
                </c:pt>
                <c:pt idx="8">
                  <c:v>16.007905138339922</c:v>
                </c:pt>
                <c:pt idx="9">
                  <c:v>14.229249011857709</c:v>
                </c:pt>
                <c:pt idx="10">
                  <c:v>8.1027667984189726</c:v>
                </c:pt>
                <c:pt idx="11">
                  <c:v>7.5098814229249005</c:v>
                </c:pt>
                <c:pt idx="12">
                  <c:v>7.312252964426877</c:v>
                </c:pt>
                <c:pt idx="13">
                  <c:v>5.1383399209486171</c:v>
                </c:pt>
                <c:pt idx="14">
                  <c:v>14.229249011857709</c:v>
                </c:pt>
                <c:pt idx="15">
                  <c:v>0.59288537549407105</c:v>
                </c:pt>
              </c:numCache>
            </c:numRef>
          </c:val>
          <c:extLst>
            <c:ext xmlns:c16="http://schemas.microsoft.com/office/drawing/2014/chart" uri="{C3380CC4-5D6E-409C-BE32-E72D297353CC}">
              <c16:uniqueId val="{00000000-994E-4B11-9A92-604684B64F1F}"/>
            </c:ext>
          </c:extLst>
        </c:ser>
        <c:ser>
          <c:idx val="1"/>
          <c:order val="1"/>
          <c:tx>
            <c:strRef>
              <c:f>Sheet1!$C$1</c:f>
              <c:strCache>
                <c:ptCount val="1"/>
                <c:pt idx="0">
                  <c:v>02.-03.2024., n=502</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Delfi</c:v>
                </c:pt>
                <c:pt idx="1">
                  <c:v>LSM.LV</c:v>
                </c:pt>
                <c:pt idx="2">
                  <c:v>Žurnāls Dienas Bizness</c:v>
                </c:pt>
                <c:pt idx="3">
                  <c:v>Tvnet</c:v>
                </c:pt>
                <c:pt idx="4">
                  <c:v>LTV1</c:v>
                </c:pt>
                <c:pt idx="5">
                  <c:v>Latvijas radio 1 kanāls</c:v>
                </c:pt>
                <c:pt idx="6">
                  <c:v>TV3</c:v>
                </c:pt>
                <c:pt idx="7">
                  <c:v>TV 24</c:v>
                </c:pt>
                <c:pt idx="8">
                  <c:v>Žurnāls “Ir”</c:v>
                </c:pt>
                <c:pt idx="9">
                  <c:v>Re:TV</c:v>
                </c:pt>
                <c:pt idx="10">
                  <c:v>TV 360</c:v>
                </c:pt>
                <c:pt idx="11">
                  <c:v>Laikraksts Diena</c:v>
                </c:pt>
                <c:pt idx="12">
                  <c:v>Laikraksts Latvijas avīze</c:v>
                </c:pt>
                <c:pt idx="13">
                  <c:v>Latvijas radio 4 kanāls</c:v>
                </c:pt>
                <c:pt idx="14">
                  <c:v>Nevienā no šiem</c:v>
                </c:pt>
                <c:pt idx="15">
                  <c:v>Nav atbildes</c:v>
                </c:pt>
              </c:strCache>
            </c:strRef>
          </c:cat>
          <c:val>
            <c:numRef>
              <c:f>Sheet1!$C$2:$C$17</c:f>
              <c:numCache>
                <c:formatCode>0</c:formatCode>
                <c:ptCount val="16"/>
                <c:pt idx="0">
                  <c:v>50.398406374501988</c:v>
                </c:pt>
                <c:pt idx="1">
                  <c:v>38.247011952191237</c:v>
                </c:pt>
                <c:pt idx="2">
                  <c:v>39.243027888446214</c:v>
                </c:pt>
                <c:pt idx="3">
                  <c:v>32.470119521912352</c:v>
                </c:pt>
                <c:pt idx="4">
                  <c:v>34.661354581673308</c:v>
                </c:pt>
                <c:pt idx="5">
                  <c:v>22.908366533864541</c:v>
                </c:pt>
                <c:pt idx="6">
                  <c:v>20.717131474103585</c:v>
                </c:pt>
                <c:pt idx="7">
                  <c:v>18.924302788844621</c:v>
                </c:pt>
                <c:pt idx="8">
                  <c:v>16.733067729083665</c:v>
                </c:pt>
                <c:pt idx="11">
                  <c:v>9.3625498007968133</c:v>
                </c:pt>
                <c:pt idx="12">
                  <c:v>5.9760956175298805</c:v>
                </c:pt>
                <c:pt idx="13">
                  <c:v>3.9840637450199203</c:v>
                </c:pt>
                <c:pt idx="14">
                  <c:v>14.143426294820719</c:v>
                </c:pt>
                <c:pt idx="15" formatCode="0.0">
                  <c:v>0.19920318725099601</c:v>
                </c:pt>
              </c:numCache>
            </c:numRef>
          </c:val>
          <c:extLst>
            <c:ext xmlns:c16="http://schemas.microsoft.com/office/drawing/2014/chart" uri="{C3380CC4-5D6E-409C-BE32-E72D297353CC}">
              <c16:uniqueId val="{00000001-994E-4B11-9A92-604684B64F1F}"/>
            </c:ext>
          </c:extLst>
        </c:ser>
        <c:ser>
          <c:idx val="2"/>
          <c:order val="2"/>
          <c:tx>
            <c:strRef>
              <c:f>Sheet1!$D$1</c:f>
              <c:strCache>
                <c:ptCount val="1"/>
                <c:pt idx="0">
                  <c:v>11.-12.2022., n=504</c:v>
                </c:pt>
              </c:strCache>
            </c:strRef>
          </c:tx>
          <c:spPr>
            <a:solidFill>
              <a:schemeClr val="accent2">
                <a:lumMod val="40000"/>
                <a:lumOff val="60000"/>
              </a:schemeClr>
            </a:solidFill>
            <a:ln>
              <a:noFill/>
            </a:ln>
          </c:spPr>
          <c:invertIfNegative val="0"/>
          <c:dLbls>
            <c:numFmt formatCode="#,##0" sourceLinked="0"/>
            <c:spPr>
              <a:noFill/>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Delfi</c:v>
                </c:pt>
                <c:pt idx="1">
                  <c:v>LSM.LV</c:v>
                </c:pt>
                <c:pt idx="2">
                  <c:v>Žurnāls Dienas Bizness</c:v>
                </c:pt>
                <c:pt idx="3">
                  <c:v>Tvnet</c:v>
                </c:pt>
                <c:pt idx="4">
                  <c:v>LTV1</c:v>
                </c:pt>
                <c:pt idx="5">
                  <c:v>Latvijas radio 1 kanāls</c:v>
                </c:pt>
                <c:pt idx="6">
                  <c:v>TV3</c:v>
                </c:pt>
                <c:pt idx="7">
                  <c:v>TV 24</c:v>
                </c:pt>
                <c:pt idx="8">
                  <c:v>Žurnāls “Ir”</c:v>
                </c:pt>
                <c:pt idx="9">
                  <c:v>Re:TV</c:v>
                </c:pt>
                <c:pt idx="10">
                  <c:v>TV 360</c:v>
                </c:pt>
                <c:pt idx="11">
                  <c:v>Laikraksts Diena</c:v>
                </c:pt>
                <c:pt idx="12">
                  <c:v>Laikraksts Latvijas avīze</c:v>
                </c:pt>
                <c:pt idx="13">
                  <c:v>Latvijas radio 4 kanāls</c:v>
                </c:pt>
                <c:pt idx="14">
                  <c:v>Nevienā no šiem</c:v>
                </c:pt>
                <c:pt idx="15">
                  <c:v>Nav atbildes</c:v>
                </c:pt>
              </c:strCache>
            </c:strRef>
          </c:cat>
          <c:val>
            <c:numRef>
              <c:f>Sheet1!$D$2:$D$17</c:f>
              <c:numCache>
                <c:formatCode>0</c:formatCode>
                <c:ptCount val="16"/>
                <c:pt idx="0">
                  <c:v>48.6</c:v>
                </c:pt>
                <c:pt idx="1">
                  <c:v>42.7</c:v>
                </c:pt>
                <c:pt idx="2">
                  <c:v>38.1</c:v>
                </c:pt>
                <c:pt idx="3">
                  <c:v>34.5</c:v>
                </c:pt>
                <c:pt idx="4">
                  <c:v>29.2</c:v>
                </c:pt>
                <c:pt idx="5">
                  <c:v>21.4</c:v>
                </c:pt>
                <c:pt idx="6">
                  <c:v>19</c:v>
                </c:pt>
                <c:pt idx="7">
                  <c:v>22.8</c:v>
                </c:pt>
                <c:pt idx="8">
                  <c:v>9.9</c:v>
                </c:pt>
                <c:pt idx="11">
                  <c:v>9.3000000000000007</c:v>
                </c:pt>
                <c:pt idx="12">
                  <c:v>7.9</c:v>
                </c:pt>
                <c:pt idx="13">
                  <c:v>5.8</c:v>
                </c:pt>
                <c:pt idx="14">
                  <c:v>18.100000000000001</c:v>
                </c:pt>
                <c:pt idx="15">
                  <c:v>0.8</c:v>
                </c:pt>
              </c:numCache>
            </c:numRef>
          </c:val>
          <c:extLst>
            <c:ext xmlns:c16="http://schemas.microsoft.com/office/drawing/2014/chart" uri="{C3380CC4-5D6E-409C-BE32-E72D297353CC}">
              <c16:uniqueId val="{00000002-994E-4B11-9A92-604684B64F1F}"/>
            </c:ext>
          </c:extLst>
        </c:ser>
        <c:ser>
          <c:idx val="3"/>
          <c:order val="3"/>
          <c:tx>
            <c:strRef>
              <c:f>Sheet1!$E$1</c:f>
              <c:strCache>
                <c:ptCount val="1"/>
                <c:pt idx="0">
                  <c:v>09.-10.2021., n=504</c:v>
                </c:pt>
              </c:strCache>
            </c:strRef>
          </c:tx>
          <c:spPr>
            <a:solidFill>
              <a:schemeClr val="accent3">
                <a:lumMod val="60000"/>
                <a:lumOff val="40000"/>
              </a:schemeClr>
            </a:solidFill>
            <a:ln>
              <a:no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Delfi</c:v>
                </c:pt>
                <c:pt idx="1">
                  <c:v>LSM.LV</c:v>
                </c:pt>
                <c:pt idx="2">
                  <c:v>Žurnāls Dienas Bizness</c:v>
                </c:pt>
                <c:pt idx="3">
                  <c:v>Tvnet</c:v>
                </c:pt>
                <c:pt idx="4">
                  <c:v>LTV1</c:v>
                </c:pt>
                <c:pt idx="5">
                  <c:v>Latvijas radio 1 kanāls</c:v>
                </c:pt>
                <c:pt idx="6">
                  <c:v>TV3</c:v>
                </c:pt>
                <c:pt idx="7">
                  <c:v>TV 24</c:v>
                </c:pt>
                <c:pt idx="8">
                  <c:v>Žurnāls “Ir”</c:v>
                </c:pt>
                <c:pt idx="9">
                  <c:v>Re:TV</c:v>
                </c:pt>
                <c:pt idx="10">
                  <c:v>TV 360</c:v>
                </c:pt>
                <c:pt idx="11">
                  <c:v>Laikraksts Diena</c:v>
                </c:pt>
                <c:pt idx="12">
                  <c:v>Laikraksts Latvijas avīze</c:v>
                </c:pt>
                <c:pt idx="13">
                  <c:v>Latvijas radio 4 kanāls</c:v>
                </c:pt>
                <c:pt idx="14">
                  <c:v>Nevienā no šiem</c:v>
                </c:pt>
                <c:pt idx="15">
                  <c:v>Nav atbildes</c:v>
                </c:pt>
              </c:strCache>
            </c:strRef>
          </c:cat>
          <c:val>
            <c:numRef>
              <c:f>Sheet1!$E$2:$E$17</c:f>
              <c:numCache>
                <c:formatCode>0</c:formatCode>
                <c:ptCount val="16"/>
                <c:pt idx="0">
                  <c:v>59.1</c:v>
                </c:pt>
                <c:pt idx="1">
                  <c:v>38.9</c:v>
                </c:pt>
                <c:pt idx="2">
                  <c:v>38.9</c:v>
                </c:pt>
                <c:pt idx="3">
                  <c:v>41.3</c:v>
                </c:pt>
                <c:pt idx="4">
                  <c:v>30.6</c:v>
                </c:pt>
                <c:pt idx="5">
                  <c:v>21.4</c:v>
                </c:pt>
                <c:pt idx="6">
                  <c:v>18.100000000000001</c:v>
                </c:pt>
                <c:pt idx="7">
                  <c:v>16.899999999999999</c:v>
                </c:pt>
                <c:pt idx="11">
                  <c:v>8.9</c:v>
                </c:pt>
                <c:pt idx="12">
                  <c:v>5</c:v>
                </c:pt>
                <c:pt idx="13">
                  <c:v>6</c:v>
                </c:pt>
                <c:pt idx="14">
                  <c:v>15.9</c:v>
                </c:pt>
                <c:pt idx="15">
                  <c:v>1.4</c:v>
                </c:pt>
              </c:numCache>
            </c:numRef>
          </c:val>
          <c:extLst>
            <c:ext xmlns:c16="http://schemas.microsoft.com/office/drawing/2014/chart" uri="{C3380CC4-5D6E-409C-BE32-E72D297353CC}">
              <c16:uniqueId val="{00000003-994E-4B11-9A92-604684B64F1F}"/>
            </c:ext>
          </c:extLst>
        </c:ser>
        <c:dLbls>
          <c:showLegendKey val="0"/>
          <c:showVal val="0"/>
          <c:showCatName val="0"/>
          <c:showSerName val="0"/>
          <c:showPercent val="0"/>
          <c:showBubbleSize val="0"/>
        </c:dLbls>
        <c:gapWidth val="10"/>
        <c:axId val="-837946384"/>
        <c:axId val="-837937136"/>
      </c:barChart>
      <c:catAx>
        <c:axId val="-837946384"/>
        <c:scaling>
          <c:orientation val="maxMin"/>
        </c:scaling>
        <c:delete val="0"/>
        <c:axPos val="l"/>
        <c:numFmt formatCode="General" sourceLinked="0"/>
        <c:majorTickMark val="out"/>
        <c:minorTickMark val="none"/>
        <c:tickLblPos val="nextTo"/>
        <c:spPr>
          <a:ln>
            <a:solidFill>
              <a:schemeClr val="bg1">
                <a:lumMod val="50000"/>
              </a:schemeClr>
            </a:solidFill>
          </a:ln>
        </c:spPr>
        <c:txPr>
          <a:bodyPr/>
          <a:lstStyle/>
          <a:p>
            <a:pPr>
              <a:defRPr sz="1200"/>
            </a:pPr>
            <a:endParaRPr lang="en-US"/>
          </a:p>
        </c:txPr>
        <c:crossAx val="-837937136"/>
        <c:crosses val="autoZero"/>
        <c:auto val="1"/>
        <c:lblAlgn val="ctr"/>
        <c:lblOffset val="100"/>
        <c:noMultiLvlLbl val="0"/>
      </c:catAx>
      <c:valAx>
        <c:axId val="-837937136"/>
        <c:scaling>
          <c:orientation val="minMax"/>
          <c:max val="90"/>
          <c:min val="0"/>
        </c:scaling>
        <c:delete val="1"/>
        <c:axPos val="t"/>
        <c:numFmt formatCode="0" sourceLinked="0"/>
        <c:majorTickMark val="out"/>
        <c:minorTickMark val="none"/>
        <c:tickLblPos val="nextTo"/>
        <c:crossAx val="-837946384"/>
        <c:crosses val="autoZero"/>
        <c:crossBetween val="between"/>
      </c:valAx>
    </c:plotArea>
    <c:legend>
      <c:legendPos val="r"/>
      <c:layout>
        <c:manualLayout>
          <c:xMode val="edge"/>
          <c:yMode val="edge"/>
          <c:x val="0.8330961775237874"/>
          <c:y val="1.4777923450519995E-2"/>
          <c:w val="0.15575693658394721"/>
          <c:h val="0.20805622375385099"/>
        </c:manualLayout>
      </c:layout>
      <c:overlay val="0"/>
      <c:spPr>
        <a:solidFill>
          <a:schemeClr val="bg1"/>
        </a:solidFill>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0"/>
          <c:order val="0"/>
          <c:tx>
            <c:strRef>
              <c:f>Sheet1!$B$1</c:f>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BCF-4E8E-AEE3-4C7913C4BDF6}"/>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DBCF-4E8E-AEE3-4C7913C4BDF6}"/>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DBCF-4E8E-AEE3-4C7913C4BDF6}"/>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BCF-4E8E-AEE3-4C7913C4BDF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B51-48C3-B1D9-CAB978FADE42}"/>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1"/>
                <c:order val="1"/>
                <c:tx>
                  <c:strRef>
                    <c:extLst xmlns:c16="http://schemas.microsoft.com/office/drawing/2014/chart" xmlns:c14="http://schemas.microsoft.com/office/drawing/2007/8/2/chart" xmlns:mc="http://schemas.openxmlformats.org/markup-compatibility/2006">
                      <c:ex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B51-48C3-B1D9-CAB978FADE42}"/>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DBCF-4E8E-AEE3-4C7913C4BDF6}"/>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DBCF-4E8E-AEE3-4C7913C4BDF6}"/>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DBCF-4E8E-AEE3-4C7913C4BDF6}"/>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DBCF-4E8E-AEE3-4C7913C4BDF6}"/>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DBCF-4E8E-AEE3-4C7913C4BDF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DBCF-4E8E-AEE3-4C7913C4BDF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3B51-48C3-B1D9-CAB978FADE42}"/>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3B51-48C3-B1D9-CAB978FADE42}"/>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DBCF-4E8E-AEE3-4C7913C4BDF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DBCF-4E8E-AEE3-4C7913C4BDF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3B51-48C3-B1D9-CAB978FADE42}"/>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3B51-48C3-B1D9-CAB978FADE42}"/>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D-3B51-48C3-B1D9-CAB978FADE42}"/>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3B51-48C3-B1D9-CAB978FADE42}"/>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3B51-48C3-B1D9-CAB978FADE42}"/>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DBCF-4E8E-AEE3-4C7913C4BDF6}"/>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DBCF-4E8E-AEE3-4C7913C4BDF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DBCF-4E8E-AEE3-4C7913C4BDF6}"/>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DBCF-4E8E-AEE3-4C7913C4BDF6}"/>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4-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3B51-48C3-B1D9-CAB978FADE42}"/>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DBCF-4E8E-AEE3-4C7913C4BDF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DBCF-4E8E-AEE3-4C7913C4BDF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7-DBCF-4E8E-AEE3-4C7913C4BDF6}"/>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8-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DBCF-4E8E-AEE3-4C7913C4BDF6}"/>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DBCF-4E8E-AEE3-4C7913C4BD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3B51-48C3-B1D9-CAB978FADE42}"/>
                  </c:ext>
                </c:extLst>
              </c15:ser>
            </c15:filteredBarSeries>
          </c:ext>
        </c:extLst>
      </c:barChart>
      <c:catAx>
        <c:axId val="-8379365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49199332718960337"/>
          <c:y val="0"/>
          <c:w val="8.3733641985797469E-2"/>
          <c:h val="3.53953478921130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89836263313637"/>
          <c:y val="0.1328234535888197"/>
          <c:w val="0.713505495500936"/>
          <c:h val="0.84107755988904132"/>
        </c:manualLayout>
      </c:layout>
      <c:barChart>
        <c:barDir val="bar"/>
        <c:grouping val="percentStacked"/>
        <c:varyColors val="0"/>
        <c:ser>
          <c:idx val="0"/>
          <c:order val="0"/>
          <c:tx>
            <c:strRef>
              <c:f>Sheet1!$B$1</c:f>
              <c:strCache>
                <c:ptCount val="1"/>
                <c:pt idx="0">
                  <c:v>Jā</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Sheet1!$B$2:$B$5</c:f>
              <c:numCache>
                <c:formatCode>0</c:formatCode>
                <c:ptCount val="4"/>
                <c:pt idx="0">
                  <c:v>47.628458498023718</c:v>
                </c:pt>
                <c:pt idx="1">
                  <c:v>45.019920318725099</c:v>
                </c:pt>
                <c:pt idx="2">
                  <c:v>37.5</c:v>
                </c:pt>
                <c:pt idx="3">
                  <c:v>31.5</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Nē</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Sheet1!$C$2:$C$5</c:f>
              <c:numCache>
                <c:formatCode>0</c:formatCode>
                <c:ptCount val="4"/>
                <c:pt idx="0">
                  <c:v>51.383399209486171</c:v>
                </c:pt>
                <c:pt idx="1">
                  <c:v>53.784860557768923</c:v>
                </c:pt>
                <c:pt idx="2">
                  <c:v>60.7</c:v>
                </c:pt>
                <c:pt idx="3">
                  <c:v>66.5</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Sheet1!$D$2:$D$5</c:f>
              <c:numCache>
                <c:formatCode>0</c:formatCode>
                <c:ptCount val="4"/>
                <c:pt idx="0">
                  <c:v>0.98814229249011865</c:v>
                </c:pt>
                <c:pt idx="1">
                  <c:v>1.1952191235059761</c:v>
                </c:pt>
                <c:pt idx="2">
                  <c:v>1.8</c:v>
                </c:pt>
                <c:pt idx="3">
                  <c:v>2</c:v>
                </c:pt>
              </c:numCache>
            </c:numRef>
          </c:val>
          <c:extLst>
            <c:ext xmlns:c16="http://schemas.microsoft.com/office/drawing/2014/chart" uri="{C3380CC4-5D6E-409C-BE32-E72D297353CC}">
              <c16:uniqueId val="{00000002-8D29-4CF2-8558-06C520A1370B}"/>
            </c:ext>
          </c:extLst>
        </c:ser>
        <c:dLbls>
          <c:dLblPos val="ctr"/>
          <c:showLegendKey val="0"/>
          <c:showVal val="1"/>
          <c:showCatName val="0"/>
          <c:showSerName val="0"/>
          <c:showPercent val="0"/>
          <c:showBubbleSize val="0"/>
        </c:dLbls>
        <c:gapWidth val="17"/>
        <c:overlap val="100"/>
        <c:axId val="-1002344048"/>
        <c:axId val="-1002352208"/>
      </c:barChart>
      <c:catAx>
        <c:axId val="-1002344048"/>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2352208"/>
        <c:crosses val="autoZero"/>
        <c:auto val="1"/>
        <c:lblAlgn val="ctr"/>
        <c:lblOffset val="100"/>
        <c:noMultiLvlLbl val="0"/>
      </c:catAx>
      <c:valAx>
        <c:axId val="-1002352208"/>
        <c:scaling>
          <c:orientation val="minMax"/>
        </c:scaling>
        <c:delete val="1"/>
        <c:axPos val="b"/>
        <c:numFmt formatCode="0%" sourceLinked="1"/>
        <c:majorTickMark val="none"/>
        <c:minorTickMark val="none"/>
        <c:tickLblPos val="nextTo"/>
        <c:crossAx val="-1002344048"/>
        <c:crosses val="max"/>
        <c:crossBetween val="between"/>
      </c:valAx>
      <c:spPr>
        <a:noFill/>
        <a:ln>
          <a:noFill/>
        </a:ln>
        <a:effectLst/>
      </c:spPr>
    </c:plotArea>
    <c:legend>
      <c:legendPos val="t"/>
      <c:layout>
        <c:manualLayout>
          <c:xMode val="edge"/>
          <c:yMode val="edge"/>
          <c:x val="0.34519181411921007"/>
          <c:y val="0"/>
          <c:w val="0.64453858769757899"/>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
          <c:order val="1"/>
          <c:tx>
            <c:strRef>
              <c:f>Sheet1!$C$1</c:f>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4FA5-45D5-9EBF-FE8D2462095D}"/>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0-4FA5-45D5-9EBF-FE8D2462095D}"/>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4FA5-45D5-9EBF-FE8D2462095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4FA5-45D5-9EBF-FE8D2462095D}"/>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4FA5-45D5-9EBF-FE8D2462095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FA5-45D5-9EBF-FE8D2462095D}"/>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4FA5-45D5-9EBF-FE8D2462095D}"/>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4FA5-45D5-9EBF-FE8D2462095D}"/>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4FA5-45D5-9EBF-FE8D2462095D}"/>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4FA5-45D5-9EBF-FE8D2462095D}"/>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4FA5-45D5-9EBF-FE8D2462095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4FA5-45D5-9EBF-FE8D2462095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E-4FA5-45D5-9EBF-FE8D2462095D}"/>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4FA5-45D5-9EBF-FE8D2462095D}"/>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4FA5-45D5-9EBF-FE8D2462095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4FA5-45D5-9EBF-FE8D2462095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4FA5-45D5-9EBF-FE8D2462095D}"/>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4FA5-45D5-9EBF-FE8D2462095D}"/>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4FA5-45D5-9EBF-FE8D2462095D}"/>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4FA5-45D5-9EBF-FE8D2462095D}"/>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4FA5-45D5-9EBF-FE8D2462095D}"/>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4FA5-45D5-9EBF-FE8D2462095D}"/>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4FA5-45D5-9EBF-FE8D2462095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4FA5-45D5-9EBF-FE8D2462095D}"/>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4FA5-45D5-9EBF-FE8D2462095D}"/>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4FA5-45D5-9EBF-FE8D2462095D}"/>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4FA5-45D5-9EBF-FE8D2462095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4FA5-45D5-9EBF-FE8D2462095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4FA5-45D5-9EBF-FE8D2462095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4FA5-45D5-9EBF-FE8D2462095D}"/>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4FA5-45D5-9EBF-FE8D2462095D}"/>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4FA5-45D5-9EBF-FE8D2462095D}"/>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4FA5-45D5-9EBF-FE8D2462095D}"/>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4FA5-45D5-9EBF-FE8D2462095D}"/>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4FA5-45D5-9EBF-FE8D2462095D}"/>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4FA5-45D5-9EBF-FE8D246209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4FA5-45D5-9EBF-FE8D2462095D}"/>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40948276723726057"/>
          <c:y val="1.4856288887534251E-3"/>
          <c:w val="0.10065888505294471"/>
          <c:h val="3.296083345505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2"/>
          <c:order val="2"/>
          <c:tx>
            <c:strRef>
              <c:f>Sheet1!$D$1</c:f>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13AE-4A1D-AF34-1CD3E1FF09F8}"/>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13AE-4A1D-AF34-1CD3E1FF09F8}"/>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13AE-4A1D-AF34-1CD3E1FF09F8}"/>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13AE-4A1D-AF34-1CD3E1FF09F8}"/>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13AE-4A1D-AF34-1CD3E1FF09F8}"/>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13AE-4A1D-AF34-1CD3E1FF09F8}"/>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E-13AE-4A1D-AF34-1CD3E1FF09F8}"/>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13AE-4A1D-AF34-1CD3E1FF09F8}"/>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13AE-4A1D-AF34-1CD3E1FF09F8}"/>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13AE-4A1D-AF34-1CD3E1FF09F8}"/>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13AE-4A1D-AF34-1CD3E1FF09F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13AE-4A1D-AF34-1CD3E1FF09F8}"/>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3AE-4A1D-AF34-1CD3E1FF09F8}"/>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13AE-4A1D-AF34-1CD3E1FF09F8}"/>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13AE-4A1D-AF34-1CD3E1FF09F8}"/>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13AE-4A1D-AF34-1CD3E1FF09F8}"/>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13AE-4A1D-AF34-1CD3E1FF09F8}"/>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13AE-4A1D-AF34-1CD3E1FF09F8}"/>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13AE-4A1D-AF34-1CD3E1FF09F8}"/>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13AE-4A1D-AF34-1CD3E1FF09F8}"/>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13AE-4A1D-AF34-1CD3E1FF09F8}"/>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13AE-4A1D-AF34-1CD3E1FF09F8}"/>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13AE-4A1D-AF34-1CD3E1FF09F8}"/>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13AE-4A1D-AF34-1CD3E1FF09F8}"/>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13AE-4A1D-AF34-1CD3E1FF09F8}"/>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13AE-4A1D-AF34-1CD3E1FF09F8}"/>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13AE-4A1D-AF34-1CD3E1FF09F8}"/>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13AE-4A1D-AF34-1CD3E1FF09F8}"/>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13AE-4A1D-AF34-1CD3E1FF09F8}"/>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13AE-4A1D-AF34-1CD3E1FF09F8}"/>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13AE-4A1D-AF34-1CD3E1FF09F8}"/>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13AE-4A1D-AF34-1CD3E1FF09F8}"/>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13AE-4A1D-AF34-1CD3E1FF09F8}"/>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13AE-4A1D-AF34-1CD3E1FF09F8}"/>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13AE-4A1D-AF34-1CD3E1FF09F8}"/>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13AE-4A1D-AF34-1CD3E1FF09F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13AE-4A1D-AF34-1CD3E1FF09F8}"/>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34485182749312493"/>
          <c:y val="0"/>
          <c:w val="0.17047551270492706"/>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3"/>
          <c:order val="3"/>
          <c:tx>
            <c:strRef>
              <c:f>Sheet1!$E$1</c:f>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2E8C-4CCB-A57C-8C7C31875FDA}"/>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8-2E8C-4CCB-A57C-8C7C31875FDA}"/>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9-2E8C-4CCB-A57C-8C7C31875FDA}"/>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A-2E8C-4CCB-A57C-8C7C31875FDA}"/>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B-2E8C-4CCB-A57C-8C7C31875FD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C-2E8C-4CCB-A57C-8C7C31875FDA}"/>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E8C-4CCB-A57C-8C7C31875FDA}"/>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E8C-4CCB-A57C-8C7C31875FDA}"/>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E8C-4CCB-A57C-8C7C31875FDA}"/>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2E8C-4CCB-A57C-8C7C31875FDA}"/>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2E8C-4CCB-A57C-8C7C31875FDA}"/>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2E8C-4CCB-A57C-8C7C31875FDA}"/>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5-2E8C-4CCB-A57C-8C7C31875FDA}"/>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2E8C-4CCB-A57C-8C7C31875FDA}"/>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2E8C-4CCB-A57C-8C7C31875FDA}"/>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2E8C-4CCB-A57C-8C7C31875FDA}"/>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2E8C-4CCB-A57C-8C7C31875FDA}"/>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2E8C-4CCB-A57C-8C7C31875FDA}"/>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2E8C-4CCB-A57C-8C7C31875FDA}"/>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2E8C-4CCB-A57C-8C7C31875FDA}"/>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2E8C-4CCB-A57C-8C7C31875FDA}"/>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2E8C-4CCB-A57C-8C7C31875FDA}"/>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2E8C-4CCB-A57C-8C7C31875FDA}"/>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2E8C-4CCB-A57C-8C7C31875FDA}"/>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2E8C-4CCB-A57C-8C7C31875FDA}"/>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2E8C-4CCB-A57C-8C7C31875FDA}"/>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2E8C-4CCB-A57C-8C7C31875FDA}"/>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2E8C-4CCB-A57C-8C7C31875FDA}"/>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2E8C-4CCB-A57C-8C7C31875FDA}"/>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2E8C-4CCB-A57C-8C7C31875FDA}"/>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2E8C-4CCB-A57C-8C7C31875FDA}"/>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2E8C-4CCB-A57C-8C7C31875FDA}"/>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2E8C-4CCB-A57C-8C7C31875FDA}"/>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2E8C-4CCB-A57C-8C7C31875FDA}"/>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2E8C-4CCB-A57C-8C7C31875FDA}"/>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2E8C-4CCB-A57C-8C7C31875FD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2E8C-4CCB-A57C-8C7C31875FDA}"/>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3258109290425843"/>
          <c:y val="1.4856288887534251E-3"/>
          <c:w val="9.0080608135977652E-2"/>
          <c:h val="3.29608334550590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4"/>
          <c:order val="4"/>
          <c:tx>
            <c:strRef>
              <c:f>Sheet1!$F$1</c:f>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55F4-4891-83B2-CC752920BA6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55F4-4891-83B2-CC752920BA6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55F4-4891-83B2-CC752920BA6D}"/>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55F4-4891-83B2-CC752920BA6D}"/>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55F4-4891-83B2-CC752920BA6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55F4-4891-83B2-CC752920BA6D}"/>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55F4-4891-83B2-CC752920BA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55F4-4891-83B2-CC752920BA6D}"/>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5F4-4891-83B2-CC752920BA6D}"/>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55F4-4891-83B2-CC752920BA6D}"/>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55F4-4891-83B2-CC752920BA6D}"/>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55F4-4891-83B2-CC752920BA6D}"/>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55F4-4891-83B2-CC752920BA6D}"/>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55F4-4891-83B2-CC752920BA6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55F4-4891-83B2-CC752920BA6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55F4-4891-83B2-CC752920BA6D}"/>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5F4-4891-83B2-CC752920BA6D}"/>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55F4-4891-83B2-CC752920BA6D}"/>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55F4-4891-83B2-CC752920BA6D}"/>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55F4-4891-83B2-CC752920BA6D}"/>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55F4-4891-83B2-CC752920BA6D}"/>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55F4-4891-83B2-CC752920BA6D}"/>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55F4-4891-83B2-CC752920BA6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55F4-4891-83B2-CC752920BA6D}"/>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55F4-4891-83B2-CC752920BA6D}"/>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55F4-4891-83B2-CC752920BA6D}"/>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55F4-4891-83B2-CC752920BA6D}"/>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55F4-4891-83B2-CC752920BA6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55F4-4891-83B2-CC752920BA6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55F4-4891-83B2-CC752920BA6D}"/>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55F4-4891-83B2-CC752920BA6D}"/>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55F4-4891-83B2-CC752920BA6D}"/>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55F4-4891-83B2-CC752920BA6D}"/>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55F4-4891-83B2-CC752920BA6D}"/>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55F4-4891-83B2-CC752920BA6D}"/>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55F4-4891-83B2-CC752920BA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55F4-4891-83B2-CC752920BA6D}"/>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715085522453603"/>
          <c:y val="0"/>
          <c:w val="8.1617986602404047E-2"/>
          <c:h val="3.53953478921130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5"/>
          <c:order val="5"/>
          <c:tx>
            <c:strRef>
              <c:f>Sheet1!$G$1</c:f>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04E4-4D05-9CDA-E2A760D3EFCF}"/>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04E4-4D05-9CDA-E2A760D3EFCF}"/>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04E4-4D05-9CDA-E2A760D3EFCF}"/>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6-04E4-4D05-9CDA-E2A760D3EFCF}"/>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7-04E4-4D05-9CDA-E2A760D3EFC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04E4-4D05-9CDA-E2A760D3EFCF}"/>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04E4-4D05-9CDA-E2A760D3EFCF}"/>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04E4-4D05-9CDA-E2A760D3EFCF}"/>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04E4-4D05-9CDA-E2A760D3EFCF}"/>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04E4-4D05-9CDA-E2A760D3EFCF}"/>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04E4-4D05-9CDA-E2A760D3EFCF}"/>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04E4-4D05-9CDA-E2A760D3EFC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04E4-4D05-9CDA-E2A760D3EFC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04E4-4D05-9CDA-E2A760D3EFCF}"/>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04E4-4D05-9CDA-E2A760D3EFCF}"/>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4E4-4D05-9CDA-E2A760D3EFC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4E4-4D05-9CDA-E2A760D3EFC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4E4-4D05-9CDA-E2A760D3EFCF}"/>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04E4-4D05-9CDA-E2A760D3EFCF}"/>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04E4-4D05-9CDA-E2A760D3EFCF}"/>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04E4-4D05-9CDA-E2A760D3EFCF}"/>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04E4-4D05-9CDA-E2A760D3EFCF}"/>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04E4-4D05-9CDA-E2A760D3EFC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04E4-4D05-9CDA-E2A760D3EFCF}"/>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04E4-4D05-9CDA-E2A760D3EFCF}"/>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04E4-4D05-9CDA-E2A760D3EFCF}"/>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04E4-4D05-9CDA-E2A760D3EFC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04E4-4D05-9CDA-E2A760D3EFC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04E4-4D05-9CDA-E2A760D3EFCF}"/>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04E4-4D05-9CDA-E2A760D3EFCF}"/>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04E4-4D05-9CDA-E2A760D3EFCF}"/>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04E4-4D05-9CDA-E2A760D3EFCF}"/>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04E4-4D05-9CDA-E2A760D3EFCF}"/>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04E4-4D05-9CDA-E2A760D3EFCF}"/>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04E4-4D05-9CDA-E2A760D3EFCF}"/>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04E4-4D05-9CDA-E2A760D3EF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04E4-4D05-9CDA-E2A760D3EFCF}"/>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3483774755666792"/>
          <c:y val="1.4856288887534251E-3"/>
          <c:w val="0.14931895887099303"/>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6"/>
          <c:order val="6"/>
          <c:tx>
            <c:strRef>
              <c:f>Sheet1!$H$1</c:f>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Sheet1!$H$2:$H$28</c:f>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0CBB-41BC-B8B1-171AE639A315}"/>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0CBB-41BC-B8B1-171AE639A315}"/>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0CBB-41BC-B8B1-171AE639A315}"/>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0CBB-41BC-B8B1-171AE639A315}"/>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0CBB-41BC-B8B1-171AE639A31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0CBB-41BC-B8B1-171AE639A315}"/>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0CBB-41BC-B8B1-171AE639A315}"/>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0CBB-41BC-B8B1-171AE639A315}"/>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0CBB-41BC-B8B1-171AE639A315}"/>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0CBB-41BC-B8B1-171AE639A315}"/>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0CBB-41BC-B8B1-171AE639A315}"/>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0CBB-41BC-B8B1-171AE639A31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0CBB-41BC-B8B1-171AE639A31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0CBB-41BC-B8B1-171AE639A315}"/>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0CBB-41BC-B8B1-171AE639A315}"/>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0CBB-41BC-B8B1-171AE639A31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0CBB-41BC-B8B1-171AE639A31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0CBB-41BC-B8B1-171AE639A315}"/>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CBB-41BC-B8B1-171AE639A315}"/>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0CBB-41BC-B8B1-171AE639A315}"/>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0CBB-41BC-B8B1-171AE639A315}"/>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0CBB-41BC-B8B1-171AE639A315}"/>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0CBB-41BC-B8B1-171AE639A31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0CBB-41BC-B8B1-171AE639A315}"/>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0CBB-41BC-B8B1-171AE639A315}"/>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0CBB-41BC-B8B1-171AE639A315}"/>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0CBB-41BC-B8B1-171AE639A31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0CBB-41BC-B8B1-171AE639A31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0CBB-41BC-B8B1-171AE639A315}"/>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0CBB-41BC-B8B1-171AE639A315}"/>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0CBB-41BC-B8B1-171AE639A315}"/>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0CBB-41BC-B8B1-171AE639A315}"/>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0CBB-41BC-B8B1-171AE639A315}"/>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0CBB-41BC-B8B1-171AE639A315}"/>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0CBB-41BC-B8B1-171AE639A315}"/>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0CBB-41BC-B8B1-171AE639A3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0CBB-41BC-B8B1-171AE639A315}"/>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8772913214150303"/>
          <c:y val="0"/>
          <c:w val="6.6808398918650216E-2"/>
          <c:h val="3.539534789211305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7"/>
          <c:order val="7"/>
          <c:tx>
            <c:strRef>
              <c:f>Sheet1!$I$1</c:f>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Sheet1!$I$2:$I$28</c:f>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9C26-4369-884F-2EC6E0812D59}"/>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9C26-4369-884F-2EC6E0812D59}"/>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9C26-4369-884F-2EC6E0812D59}"/>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9C26-4369-884F-2EC6E0812D59}"/>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9C26-4369-884F-2EC6E0812D5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9C26-4369-884F-2EC6E0812D59}"/>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C26-4369-884F-2EC6E0812D59}"/>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9C26-4369-884F-2EC6E0812D59}"/>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9C26-4369-884F-2EC6E0812D59}"/>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9C26-4369-884F-2EC6E0812D59}"/>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9C26-4369-884F-2EC6E0812D59}"/>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9C26-4369-884F-2EC6E0812D5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9C26-4369-884F-2EC6E0812D5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9C26-4369-884F-2EC6E0812D59}"/>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9C26-4369-884F-2EC6E0812D59}"/>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9C26-4369-884F-2EC6E0812D5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9C26-4369-884F-2EC6E0812D5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4-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9C26-4369-884F-2EC6E0812D59}"/>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9C26-4369-884F-2EC6E0812D59}"/>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C26-4369-884F-2EC6E0812D59}"/>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9C26-4369-884F-2EC6E0812D59}"/>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9C26-4369-884F-2EC6E0812D59}"/>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9C26-4369-884F-2EC6E0812D5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9C26-4369-884F-2EC6E0812D59}"/>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9C26-4369-884F-2EC6E0812D59}"/>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9C26-4369-884F-2EC6E0812D59}"/>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9C26-4369-884F-2EC6E0812D5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9C26-4369-884F-2EC6E0812D5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9C26-4369-884F-2EC6E0812D59}"/>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9C26-4369-884F-2EC6E0812D59}"/>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9C26-4369-884F-2EC6E0812D59}"/>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9C26-4369-884F-2EC6E0812D59}"/>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9C26-4369-884F-2EC6E0812D59}"/>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9C26-4369-884F-2EC6E0812D59}"/>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9C26-4369-884F-2EC6E0812D59}"/>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9C26-4369-884F-2EC6E0812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9C26-4369-884F-2EC6E0812D59}"/>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291954445774919"/>
          <c:y val="0"/>
          <c:w val="6.0461432768470005E-2"/>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8"/>
          <c:order val="8"/>
          <c:tx>
            <c:strRef>
              <c:f>Sheet1!$J$1</c:f>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Sheet1!$J$2:$J$28</c:f>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7AF0-4B03-B609-DF4CC4E37FD9}"/>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7AF0-4B03-B609-DF4CC4E37FD9}"/>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7AF0-4B03-B609-DF4CC4E37FD9}"/>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7AF0-4B03-B609-DF4CC4E37FD9}"/>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7AF0-4B03-B609-DF4CC4E37FD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7AF0-4B03-B609-DF4CC4E37FD9}"/>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AF0-4B03-B609-DF4CC4E37FD9}"/>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7AF0-4B03-B609-DF4CC4E37FD9}"/>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7AF0-4B03-B609-DF4CC4E37FD9}"/>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7AF0-4B03-B609-DF4CC4E37FD9}"/>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7AF0-4B03-B609-DF4CC4E37FD9}"/>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7AF0-4B03-B609-DF4CC4E37FD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7AF0-4B03-B609-DF4CC4E37FD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7AF0-4B03-B609-DF4CC4E37FD9}"/>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7AF0-4B03-B609-DF4CC4E37FD9}"/>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7AF0-4B03-B609-DF4CC4E37FD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7AF0-4B03-B609-DF4CC4E37FD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7AF0-4B03-B609-DF4CC4E37FD9}"/>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7AF0-4B03-B609-DF4CC4E37FD9}"/>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7AF0-4B03-B609-DF4CC4E37FD9}"/>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AF0-4B03-B609-DF4CC4E37FD9}"/>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7AF0-4B03-B609-DF4CC4E37FD9}"/>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7AF0-4B03-B609-DF4CC4E37FD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7AF0-4B03-B609-DF4CC4E37FD9}"/>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7AF0-4B03-B609-DF4CC4E37FD9}"/>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7AF0-4B03-B609-DF4CC4E37FD9}"/>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7AF0-4B03-B609-DF4CC4E37FD9}"/>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7AF0-4B03-B609-DF4CC4E37FD9}"/>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7AF0-4B03-B609-DF4CC4E37FD9}"/>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7AF0-4B03-B609-DF4CC4E37FD9}"/>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7AF0-4B03-B609-DF4CC4E37FD9}"/>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7AF0-4B03-B609-DF4CC4E37FD9}"/>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7AF0-4B03-B609-DF4CC4E37FD9}"/>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7AF0-4B03-B609-DF4CC4E37FD9}"/>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7AF0-4B03-B609-DF4CC4E37FD9}"/>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7AF0-4B03-B609-DF4CC4E37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7AF0-4B03-B609-DF4CC4E37FD9}"/>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291954445774919"/>
          <c:y val="0"/>
          <c:w val="9.2196263519371074E-2"/>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9"/>
          <c:order val="9"/>
          <c:tx>
            <c:strRef>
              <c:f>Sheet1!$K$1</c:f>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D84B-4B82-998E-F59905A412D0}"/>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D84B-4B82-998E-F59905A412D0}"/>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D84B-4B82-998E-F59905A412D0}"/>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D84B-4B82-998E-F59905A412D0}"/>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Sheet1!$K$2:$K$28</c:f>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D84B-4B82-998E-F59905A412D0}"/>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D84B-4B82-998E-F59905A412D0}"/>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D84B-4B82-998E-F59905A412D0}"/>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D84B-4B82-998E-F59905A412D0}"/>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D84B-4B82-998E-F59905A412D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D84B-4B82-998E-F59905A412D0}"/>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84B-4B82-998E-F59905A412D0}"/>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D84B-4B82-998E-F59905A412D0}"/>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D84B-4B82-998E-F59905A412D0}"/>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D84B-4B82-998E-F59905A412D0}"/>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D84B-4B82-998E-F59905A412D0}"/>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D84B-4B82-998E-F59905A412D0}"/>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D84B-4B82-998E-F59905A412D0}"/>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D84B-4B82-998E-F59905A412D0}"/>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D84B-4B82-998E-F59905A412D0}"/>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D84B-4B82-998E-F59905A412D0}"/>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D84B-4B82-998E-F59905A412D0}"/>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D84B-4B82-998E-F59905A412D0}"/>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D84B-4B82-998E-F59905A412D0}"/>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D84B-4B82-998E-F59905A412D0}"/>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D84B-4B82-998E-F59905A412D0}"/>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D84B-4B82-998E-F59905A412D0}"/>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D84B-4B82-998E-F59905A412D0}"/>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D84B-4B82-998E-F59905A412D0}"/>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D84B-4B82-998E-F59905A412D0}"/>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D84B-4B82-998E-F59905A412D0}"/>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D84B-4B82-998E-F59905A412D0}"/>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D84B-4B82-998E-F59905A412D0}"/>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D84B-4B82-998E-F59905A412D0}"/>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D84B-4B82-998E-F59905A412D0}"/>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D84B-4B82-998E-F59905A412D0}"/>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D84B-4B82-998E-F59905A412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D84B-4B82-998E-F59905A412D0}"/>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8561347675810961"/>
          <c:y val="1.4856288887534251E-3"/>
          <c:w val="6.2577088151863414E-2"/>
          <c:h val="6.460952113676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0"/>
          <c:order val="10"/>
          <c:tx>
            <c:strRef>
              <c:f>Sheet1!$L$1</c:f>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0AC2-45FC-8C18-262367908FBE}"/>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0AC2-45FC-8C18-262367908FBE}"/>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0AC2-45FC-8C18-262367908FBE}"/>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Sheet1!$L$2:$L$28</c:f>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0AC2-45FC-8C18-262367908FBE}"/>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6-0AC2-45FC-8C18-262367908FBE}"/>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7-0AC2-45FC-8C18-262367908FBE}"/>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8-0AC2-45FC-8C18-262367908FBE}"/>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9-0AC2-45FC-8C18-262367908FB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0AC2-45FC-8C18-262367908FBE}"/>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AC2-45FC-8C18-262367908FBE}"/>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0AC2-45FC-8C18-262367908FBE}"/>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0AC2-45FC-8C18-262367908FBE}"/>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0AC2-45FC-8C18-262367908FBE}"/>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0AC2-45FC-8C18-262367908FBE}"/>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0AC2-45FC-8C18-262367908FBE}"/>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0AC2-45FC-8C18-262367908FBE}"/>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0AC2-45FC-8C18-262367908FBE}"/>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0AC2-45FC-8C18-262367908FBE}"/>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0AC2-45FC-8C18-262367908FBE}"/>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7-0AC2-45FC-8C18-262367908FBE}"/>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8-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0AC2-45FC-8C18-262367908FBE}"/>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A-0AC2-45FC-8C18-262367908FBE}"/>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C-0AC2-45FC-8C18-262367908FBE}"/>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D-0AC2-45FC-8C18-262367908FBE}"/>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E-0AC2-45FC-8C18-262367908FBE}"/>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AC2-45FC-8C18-262367908FBE}"/>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AC2-45FC-8C18-262367908FBE}"/>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0AC2-45FC-8C18-262367908FBE}"/>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0AC2-45FC-8C18-262367908FBE}"/>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0AC2-45FC-8C18-262367908FBE}"/>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0AC2-45FC-8C18-262367908FBE}"/>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0AC2-45FC-8C18-262367908FBE}"/>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0AC2-45FC-8C18-262367908FBE}"/>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0AC2-45FC-8C18-262367908FBE}"/>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0AC2-45FC-8C18-262367908FBE}"/>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0AC2-45FC-8C18-262367908F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0AC2-45FC-8C18-262367908FBE}"/>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92665106079294"/>
          <c:y val="1.4856288887534251E-3"/>
          <c:w val="6.2577088151863414E-2"/>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31736915596602"/>
          <c:y val="6.7075082085701537E-2"/>
          <c:w val="0.57167563064593796"/>
          <c:h val="0.92580534818058657"/>
        </c:manualLayout>
      </c:layout>
      <c:barChart>
        <c:barDir val="bar"/>
        <c:grouping val="stacked"/>
        <c:varyColors val="0"/>
        <c:ser>
          <c:idx val="0"/>
          <c:order val="0"/>
          <c:tx>
            <c:strRef>
              <c:f>Sheet1!$B$1</c:f>
              <c:strCache>
                <c:ptCount val="1"/>
                <c:pt idx="0">
                  <c:v>Jā</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90BD-4F1C-919B-4FBD2E77E07B}"/>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90BD-4F1C-919B-4FBD2E77E07B}"/>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90BD-4F1C-919B-4FBD2E77E07B}"/>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90BD-4F1C-919B-4FBD2E77E07B}"/>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90BD-4F1C-919B-4FBD2E77E07B}"/>
                </c:ext>
              </c:extLst>
            </c:dLbl>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90BD-4F1C-919B-4FBD2E77E07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47.628458498020002</c:v>
                </c:pt>
                <c:pt idx="2" formatCode="0">
                  <c:v>48</c:v>
                </c:pt>
                <c:pt idx="3" formatCode="0">
                  <c:v>50</c:v>
                </c:pt>
                <c:pt idx="4" formatCode="0">
                  <c:v>46.258503401360002</c:v>
                </c:pt>
                <c:pt idx="6" formatCode="0">
                  <c:v>38.461538461540002</c:v>
                </c:pt>
                <c:pt idx="7" formatCode="0">
                  <c:v>50.495049504950003</c:v>
                </c:pt>
                <c:pt idx="8" formatCode="0">
                  <c:v>59.036144578310001</c:v>
                </c:pt>
                <c:pt idx="9" formatCode="0">
                  <c:v>76.923076923080004</c:v>
                </c:pt>
                <c:pt idx="11" formatCode="0">
                  <c:v>37.931034482759998</c:v>
                </c:pt>
                <c:pt idx="12" formatCode="0">
                  <c:v>40.625</c:v>
                </c:pt>
                <c:pt idx="13" formatCode="0">
                  <c:v>54.545454545449999</c:v>
                </c:pt>
                <c:pt idx="14" formatCode="0">
                  <c:v>53.260869565219998</c:v>
                </c:pt>
                <c:pt idx="15" formatCode="0">
                  <c:v>54.945054945060001</c:v>
                </c:pt>
                <c:pt idx="17" formatCode="0">
                  <c:v>47.40566037736</c:v>
                </c:pt>
                <c:pt idx="18" formatCode="0">
                  <c:v>62.162162162160001</c:v>
                </c:pt>
                <c:pt idx="19" formatCode="0">
                  <c:v>37.777777777780003</c:v>
                </c:pt>
                <c:pt idx="21" formatCode="0">
                  <c:v>50.485436893200003</c:v>
                </c:pt>
                <c:pt idx="22" formatCode="0">
                  <c:v>45.454545454550001</c:v>
                </c:pt>
                <c:pt idx="23" formatCode="0">
                  <c:v>58.02469135802</c:v>
                </c:pt>
                <c:pt idx="24" formatCode="0">
                  <c:v>40</c:v>
                </c:pt>
                <c:pt idx="25" formatCode="0">
                  <c:v>43.396226415089998</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542-4630-8315-62BE24B48555}"/>
            </c:ext>
          </c:extLst>
        </c:ser>
        <c:ser>
          <c:idx val="1"/>
          <c:order val="1"/>
          <c:tx>
            <c:strRef>
              <c:f>Sheet1!$C$1</c:f>
              <c:strCache>
                <c:ptCount val="1"/>
                <c:pt idx="0">
                  <c:v>Nē</c:v>
                </c:pt>
              </c:strCache>
            </c:strRef>
          </c:tx>
          <c:spPr>
            <a:solidFill>
              <a:srgbClr val="F1AA99"/>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90BD-4F1C-919B-4FBD2E77E07B}"/>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7-90BD-4F1C-919B-4FBD2E77E07B}"/>
                </c:ext>
              </c:extLst>
            </c:dLbl>
            <c:dLbl>
              <c:idx val="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8-90BD-4F1C-919B-4FBD2E77E07B}"/>
                </c:ext>
              </c:extLst>
            </c:dLbl>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9-90BD-4F1C-919B-4FBD2E77E07B}"/>
                </c:ext>
              </c:extLst>
            </c:dLbl>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A-90BD-4F1C-919B-4FBD2E77E07B}"/>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B-90BD-4F1C-919B-4FBD2E77E0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51.383399209490001</c:v>
                </c:pt>
                <c:pt idx="2" formatCode="0">
                  <c:v>51.384615384619998</c:v>
                </c:pt>
                <c:pt idx="3" formatCode="0">
                  <c:v>44.117647058819998</c:v>
                </c:pt>
                <c:pt idx="4" formatCode="0">
                  <c:v>53.061224489799997</c:v>
                </c:pt>
                <c:pt idx="6" formatCode="0">
                  <c:v>60.576923076919996</c:v>
                </c:pt>
                <c:pt idx="7" formatCode="0">
                  <c:v>48.514851485149997</c:v>
                </c:pt>
                <c:pt idx="8" formatCode="0">
                  <c:v>39.759036144580001</c:v>
                </c:pt>
                <c:pt idx="9" formatCode="0">
                  <c:v>23.07692307692</c:v>
                </c:pt>
                <c:pt idx="11" formatCode="0">
                  <c:v>60.919540229890004</c:v>
                </c:pt>
                <c:pt idx="12" formatCode="0">
                  <c:v>58.333333333330003</c:v>
                </c:pt>
                <c:pt idx="13" formatCode="0">
                  <c:v>45.454545454550001</c:v>
                </c:pt>
                <c:pt idx="14" formatCode="0">
                  <c:v>45.652173913040002</c:v>
                </c:pt>
                <c:pt idx="15" formatCode="0">
                  <c:v>43.956043956039998</c:v>
                </c:pt>
                <c:pt idx="17" formatCode="0">
                  <c:v>51.650943396229998</c:v>
                </c:pt>
                <c:pt idx="18" formatCode="0">
                  <c:v>35.135135135139997</c:v>
                </c:pt>
                <c:pt idx="19" formatCode="0">
                  <c:v>62.222222222219997</c:v>
                </c:pt>
                <c:pt idx="21" formatCode="0">
                  <c:v>48.058252427180001</c:v>
                </c:pt>
                <c:pt idx="22" formatCode="0">
                  <c:v>53.030303030299997</c:v>
                </c:pt>
                <c:pt idx="23" formatCode="0">
                  <c:v>40.740740740740002</c:v>
                </c:pt>
                <c:pt idx="24" formatCode="0">
                  <c:v>60</c:v>
                </c:pt>
                <c:pt idx="25" formatCode="0">
                  <c:v>56.603773584910002</c:v>
                </c:pt>
                <c:pt idx="26" formatCode="0">
                  <c:v>70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5542-4630-8315-62BE24B48555}"/>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dLbl>
              <c:idx val="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C-90BD-4F1C-919B-4FBD2E77E07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0.98814229249009999</c:v>
                </c:pt>
                <c:pt idx="2" formatCode="0">
                  <c:v>0.61538461538459999</c:v>
                </c:pt>
                <c:pt idx="3" formatCode="0">
                  <c:v>5.8823529411760003</c:v>
                </c:pt>
                <c:pt idx="4" formatCode="0">
                  <c:v>0.68027210884349998</c:v>
                </c:pt>
                <c:pt idx="6" formatCode="0">
                  <c:v>0.96153846153849998</c:v>
                </c:pt>
                <c:pt idx="7" formatCode="0">
                  <c:v>0.99009900990099997</c:v>
                </c:pt>
                <c:pt idx="8" formatCode="0">
                  <c:v>1.204819277108</c:v>
                </c:pt>
                <c:pt idx="9" formatCode="0">
                  <c:v>0</c:v>
                </c:pt>
                <c:pt idx="11" formatCode="0">
                  <c:v>1.149425287356</c:v>
                </c:pt>
                <c:pt idx="12" formatCode="0">
                  <c:v>1.041666666667</c:v>
                </c:pt>
                <c:pt idx="13" formatCode="0">
                  <c:v>0</c:v>
                </c:pt>
                <c:pt idx="14" formatCode="0">
                  <c:v>1.086956521739</c:v>
                </c:pt>
                <c:pt idx="15" formatCode="0">
                  <c:v>1.098901098901</c:v>
                </c:pt>
                <c:pt idx="17" formatCode="0">
                  <c:v>0.94339622641510001</c:v>
                </c:pt>
                <c:pt idx="18" formatCode="0">
                  <c:v>2.7027027027030002</c:v>
                </c:pt>
                <c:pt idx="19" formatCode="0">
                  <c:v>0</c:v>
                </c:pt>
                <c:pt idx="21" formatCode="0">
                  <c:v>1.456310679612</c:v>
                </c:pt>
                <c:pt idx="22" formatCode="0">
                  <c:v>1.5151515151520001</c:v>
                </c:pt>
                <c:pt idx="23" formatCode="0">
                  <c:v>1.2345679012349999</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5542-4630-8315-62BE24B48555}"/>
            </c:ext>
          </c:extLst>
        </c:ser>
        <c:dLbls>
          <c:showLegendKey val="0"/>
          <c:showVal val="1"/>
          <c:showCatName val="0"/>
          <c:showSerName val="0"/>
          <c:showPercent val="0"/>
          <c:showBubbleSize val="0"/>
        </c:dLbls>
        <c:gapWidth val="50"/>
        <c:overlap val="100"/>
        <c:axId val="-1002348400"/>
        <c:axId val="-1002354928"/>
      </c:barChart>
      <c:catAx>
        <c:axId val="-100234840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2354928"/>
        <c:crosses val="autoZero"/>
        <c:auto val="1"/>
        <c:lblAlgn val="ctr"/>
        <c:lblOffset val="100"/>
        <c:noMultiLvlLbl val="0"/>
      </c:catAx>
      <c:valAx>
        <c:axId val="-1002354928"/>
        <c:scaling>
          <c:orientation val="minMax"/>
          <c:max val="100"/>
          <c:min val="0"/>
        </c:scaling>
        <c:delete val="1"/>
        <c:axPos val="t"/>
        <c:numFmt formatCode="General" sourceLinked="0"/>
        <c:majorTickMark val="out"/>
        <c:minorTickMark val="none"/>
        <c:tickLblPos val="nextTo"/>
        <c:crossAx val="-1002348400"/>
        <c:crosses val="autoZero"/>
        <c:crossBetween val="between"/>
      </c:valAx>
      <c:spPr>
        <a:noFill/>
        <a:ln>
          <a:noFill/>
        </a:ln>
        <a:effectLst/>
      </c:spPr>
    </c:plotArea>
    <c:legend>
      <c:legendPos val="r"/>
      <c:layout>
        <c:manualLayout>
          <c:xMode val="edge"/>
          <c:yMode val="edge"/>
          <c:x val="0.35666343485620322"/>
          <c:y val="1.1782849257991304E-3"/>
          <c:w val="0.50910839073554826"/>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1"/>
          <c:order val="11"/>
          <c:tx>
            <c:strRef>
              <c:f>Sheet1!$M$1</c:f>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Sheet1!$M$2:$M$28</c:f>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4D48-4CF9-8EB6-6AA59EA914BF}"/>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4D48-4CF9-8EB6-6AA59EA914BF}"/>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6-4D48-4CF9-8EB6-6AA59EA914BF}"/>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7-4D48-4CF9-8EB6-6AA59EA914BF}"/>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8-4D48-4CF9-8EB6-6AA59EA914B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4D48-4CF9-8EB6-6AA59EA914BF}"/>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4D48-4CF9-8EB6-6AA59EA914BF}"/>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4D48-4CF9-8EB6-6AA59EA914BF}"/>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4D48-4CF9-8EB6-6AA59EA914BF}"/>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4D48-4CF9-8EB6-6AA59EA914BF}"/>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4D48-4CF9-8EB6-6AA59EA914BF}"/>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4D48-4CF9-8EB6-6AA59EA914B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4D48-4CF9-8EB6-6AA59EA914B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4D48-4CF9-8EB6-6AA59EA914BF}"/>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4D48-4CF9-8EB6-6AA59EA914BF}"/>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4D48-4CF9-8EB6-6AA59EA914B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4D48-4CF9-8EB6-6AA59EA914B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7-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4D48-4CF9-8EB6-6AA59EA914BF}"/>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4D48-4CF9-8EB6-6AA59EA914BF}"/>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B-4D48-4CF9-8EB6-6AA59EA914BF}"/>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C-4D48-4CF9-8EB6-6AA59EA914BF}"/>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D-4D48-4CF9-8EB6-6AA59EA914BF}"/>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E-4D48-4CF9-8EB6-6AA59EA914BF}"/>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4D48-4CF9-8EB6-6AA59EA914B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4D48-4CF9-8EB6-6AA59EA914BF}"/>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4D48-4CF9-8EB6-6AA59EA914BF}"/>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3-4D48-4CF9-8EB6-6AA59EA914BF}"/>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D48-4CF9-8EB6-6AA59EA914BF}"/>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D48-4CF9-8EB6-6AA59EA914BF}"/>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D48-4CF9-8EB6-6AA59EA914BF}"/>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4D48-4CF9-8EB6-6AA59EA914BF}"/>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4D48-4CF9-8EB6-6AA59EA914BF}"/>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4D48-4CF9-8EB6-6AA59EA914BF}"/>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4D48-4CF9-8EB6-6AA59EA914BF}"/>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4D48-4CF9-8EB6-6AA59EA914BF}"/>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4D48-4CF9-8EB6-6AA59EA914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4D48-4CF9-8EB6-6AA59EA914BF}"/>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715085522453603"/>
          <c:y val="0"/>
          <c:w val="0.11546847273669854"/>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2"/>
          <c:order val="12"/>
          <c:tx>
            <c:strRef>
              <c:f>Sheet1!$N$1</c:f>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Sheet1!$N$2:$N$28</c:f>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AB69-4B06-8FE0-32D52B41DAEB}"/>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AB69-4B06-8FE0-32D52B41DAEB}"/>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AB69-4B06-8FE0-32D52B41DAEB}"/>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AB69-4B06-8FE0-32D52B41DAEB}"/>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AB69-4B06-8FE0-32D52B41DAE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AB69-4B06-8FE0-32D52B41DAEB}"/>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B69-4B06-8FE0-32D52B41DAEB}"/>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AB69-4B06-8FE0-32D52B41DAEB}"/>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AB69-4B06-8FE0-32D52B41DAEB}"/>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AB69-4B06-8FE0-32D52B41DAEB}"/>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AB69-4B06-8FE0-32D52B41DAEB}"/>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AB69-4B06-8FE0-32D52B41DAE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AB69-4B06-8FE0-32D52B41DAE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AB69-4B06-8FE0-32D52B41DAEB}"/>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AB69-4B06-8FE0-32D52B41DAEB}"/>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AB69-4B06-8FE0-32D52B41DAE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AB69-4B06-8FE0-32D52B41DAE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AB69-4B06-8FE0-32D52B41DAEB}"/>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AB69-4B06-8FE0-32D52B41DAEB}"/>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AB69-4B06-8FE0-32D52B41DAEB}"/>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AB69-4B06-8FE0-32D52B41DAEB}"/>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AB69-4B06-8FE0-32D52B41DAEB}"/>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AB69-4B06-8FE0-32D52B41DAEB}"/>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AB69-4B06-8FE0-32D52B41DAE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AB69-4B06-8FE0-32D52B41DAEB}"/>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AB69-4B06-8FE0-32D52B41DAEB}"/>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E-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F-AB69-4B06-8FE0-32D52B41DAEB}"/>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AB69-4B06-8FE0-32D52B41DAE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AB69-4B06-8FE0-32D52B41DAE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AB69-4B06-8FE0-32D52B41DAEB}"/>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3-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AB69-4B06-8FE0-32D52B41DAEB}"/>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B69-4B06-8FE0-32D52B41DAEB}"/>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AB69-4B06-8FE0-32D52B41DAEB}"/>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AB69-4B06-8FE0-32D52B41DAEB}"/>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AB69-4B06-8FE0-32D52B41DAEB}"/>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AB69-4B06-8FE0-32D52B41DA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AB69-4B06-8FE0-32D52B41DAEB}"/>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34696748287651835"/>
          <c:y val="1.4856288887534251E-3"/>
          <c:w val="0.14720330348759958"/>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3"/>
          <c:order val="13"/>
          <c:tx>
            <c:strRef>
              <c:f>Sheet1!$O$1</c:f>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6-39CB-4F5D-96AE-44D0ABF3EE45}"/>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7-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Sheet1!$O$2:$O$28</c:f>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39CB-4F5D-96AE-44D0ABF3EE45}"/>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39CB-4F5D-96AE-44D0ABF3EE45}"/>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39CB-4F5D-96AE-44D0ABF3EE45}"/>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39CB-4F5D-96AE-44D0ABF3EE45}"/>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39CB-4F5D-96AE-44D0ABF3EE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39CB-4F5D-96AE-44D0ABF3EE45}"/>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39CB-4F5D-96AE-44D0ABF3EE45}"/>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39CB-4F5D-96AE-44D0ABF3EE45}"/>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39CB-4F5D-96AE-44D0ABF3EE45}"/>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39CB-4F5D-96AE-44D0ABF3EE45}"/>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39CB-4F5D-96AE-44D0ABF3EE45}"/>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39CB-4F5D-96AE-44D0ABF3EE4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39CB-4F5D-96AE-44D0ABF3EE4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39CB-4F5D-96AE-44D0ABF3EE45}"/>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39CB-4F5D-96AE-44D0ABF3EE45}"/>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39CB-4F5D-96AE-44D0ABF3EE4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39CB-4F5D-96AE-44D0ABF3EE4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39CB-4F5D-96AE-44D0ABF3EE45}"/>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39CB-4F5D-96AE-44D0ABF3EE45}"/>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39CB-4F5D-96AE-44D0ABF3EE45}"/>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39CB-4F5D-96AE-44D0ABF3EE45}"/>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39CB-4F5D-96AE-44D0ABF3EE45}"/>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39CB-4F5D-96AE-44D0ABF3EE45}"/>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39CB-4F5D-96AE-44D0ABF3EE4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39CB-4F5D-96AE-44D0ABF3EE45}"/>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39CB-4F5D-96AE-44D0ABF3EE45}"/>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E-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F-39CB-4F5D-96AE-44D0ABF3EE45}"/>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39CB-4F5D-96AE-44D0ABF3EE45}"/>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39CB-4F5D-96AE-44D0ABF3EE45}"/>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39CB-4F5D-96AE-44D0ABF3EE45}"/>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3-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4-39CB-4F5D-96AE-44D0ABF3EE45}"/>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39CB-4F5D-96AE-44D0ABF3EE45}"/>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9CB-4F5D-96AE-44D0ABF3EE45}"/>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39CB-4F5D-96AE-44D0ABF3EE45}"/>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39CB-4F5D-96AE-44D0ABF3E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39CB-4F5D-96AE-44D0ABF3EE45}"/>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44217197512922157"/>
          <c:y val="0"/>
          <c:w val="0.14508764810420616"/>
          <c:h val="6.21750066997070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4"/>
          <c:order val="14"/>
          <c:tx>
            <c:strRef>
              <c:f>Sheet1!$P$1</c:f>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Sheet1!$P$2:$P$28</c:f>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994C-435C-8A84-EB6B68FD08D6}"/>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994C-435C-8A84-EB6B68FD08D6}"/>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994C-435C-8A84-EB6B68FD08D6}"/>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994C-435C-8A84-EB6B68FD08D6}"/>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6-994C-435C-8A84-EB6B68FD08D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994C-435C-8A84-EB6B68FD08D6}"/>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94C-435C-8A84-EB6B68FD08D6}"/>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994C-435C-8A84-EB6B68FD08D6}"/>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994C-435C-8A84-EB6B68FD08D6}"/>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994C-435C-8A84-EB6B68FD08D6}"/>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994C-435C-8A84-EB6B68FD08D6}"/>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994C-435C-8A84-EB6B68FD08D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994C-435C-8A84-EB6B68FD08D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994C-435C-8A84-EB6B68FD08D6}"/>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994C-435C-8A84-EB6B68FD08D6}"/>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994C-435C-8A84-EB6B68FD08D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4-994C-435C-8A84-EB6B68FD08D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994C-435C-8A84-EB6B68FD08D6}"/>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7-994C-435C-8A84-EB6B68FD08D6}"/>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8-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994C-435C-8A84-EB6B68FD08D6}"/>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A-994C-435C-8A84-EB6B68FD08D6}"/>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B-994C-435C-8A84-EB6B68FD08D6}"/>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994C-435C-8A84-EB6B68FD08D6}"/>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994C-435C-8A84-EB6B68FD08D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E-994C-435C-8A84-EB6B68FD08D6}"/>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994C-435C-8A84-EB6B68FD08D6}"/>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0-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1-994C-435C-8A84-EB6B68FD08D6}"/>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994C-435C-8A84-EB6B68FD08D6}"/>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3-994C-435C-8A84-EB6B68FD08D6}"/>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4-994C-435C-8A84-EB6B68FD08D6}"/>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5-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6-994C-435C-8A84-EB6B68FD08D6}"/>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7-994C-435C-8A84-EB6B68FD08D6}"/>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8-994C-435C-8A84-EB6B68FD08D6}"/>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94C-435C-8A84-EB6B68FD08D6}"/>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94C-435C-8A84-EB6B68FD08D6}"/>
                  </c:ext>
                </c:extLst>
              </c15:ser>
            </c15:filteredBarSeries>
            <c15:filteredBarSeries>
              <c15:ser>
                <c:idx val="15"/>
                <c:order val="1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Sheet1!$Q$1</c15:sqref>
                        </c15:formulaRef>
                      </c:ext>
                    </c:extLst>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994C-435C-8A84-EB6B68FD08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Sheet1!$Q$2:$Q$28</c15:sqref>
                        </c15:formulaRef>
                      </c:ext>
                    </c:extLst>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994C-435C-8A84-EB6B68FD08D6}"/>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52045122431477753"/>
          <c:y val="0"/>
          <c:w val="0.1070058512031249"/>
          <c:h val="6.460952113676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2010225778757"/>
          <c:y val="6.2603634595868693E-2"/>
          <c:w val="0.42878920542647281"/>
          <c:h val="0.90171424321297633"/>
        </c:manualLayout>
      </c:layout>
      <c:barChart>
        <c:barDir val="bar"/>
        <c:grouping val="stacked"/>
        <c:varyColors val="0"/>
        <c:ser>
          <c:idx val="15"/>
          <c:order val="15"/>
          <c:tx>
            <c:strRef>
              <c:f>Sheet1!$Q$1</c:f>
              <c:strCache>
                <c:ptCount val="1"/>
                <c:pt idx="0">
                  <c:v>Nav atbildes</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B-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Sheet1!$Q$2:$Q$28</c:f>
              <c:numCache>
                <c:formatCode>General</c:formatCode>
                <c:ptCount val="27"/>
                <c:pt idx="0" formatCode="0">
                  <c:v>0.59288537549410003</c:v>
                </c:pt>
                <c:pt idx="2" formatCode="0">
                  <c:v>0.92307692307690004</c:v>
                </c:pt>
                <c:pt idx="3" formatCode="0">
                  <c:v>0</c:v>
                </c:pt>
                <c:pt idx="4" formatCode="0">
                  <c:v>0</c:v>
                </c:pt>
                <c:pt idx="6" formatCode="0">
                  <c:v>0.48076923076919997</c:v>
                </c:pt>
                <c:pt idx="7" formatCode="0">
                  <c:v>0.49504950495049999</c:v>
                </c:pt>
                <c:pt idx="8" formatCode="0">
                  <c:v>1.204819277108</c:v>
                </c:pt>
                <c:pt idx="9" formatCode="0">
                  <c:v>0</c:v>
                </c:pt>
                <c:pt idx="11" formatCode="0">
                  <c:v>0</c:v>
                </c:pt>
                <c:pt idx="12" formatCode="0">
                  <c:v>0</c:v>
                </c:pt>
                <c:pt idx="13" formatCode="0">
                  <c:v>2.2727272727269998</c:v>
                </c:pt>
                <c:pt idx="14" formatCode="0">
                  <c:v>0</c:v>
                </c:pt>
                <c:pt idx="15" formatCode="0">
                  <c:v>1.098901098901</c:v>
                </c:pt>
                <c:pt idx="17" formatCode="0">
                  <c:v>0.70754716981129995</c:v>
                </c:pt>
                <c:pt idx="18" formatCode="0">
                  <c:v>0</c:v>
                </c:pt>
                <c:pt idx="19" formatCode="0">
                  <c:v>0</c:v>
                </c:pt>
                <c:pt idx="21" formatCode="0">
                  <c:v>0.48543689320389999</c:v>
                </c:pt>
                <c:pt idx="22" formatCode="0">
                  <c:v>0</c:v>
                </c:pt>
                <c:pt idx="23" formatCode="0">
                  <c:v>1.2345679012349999</c:v>
                </c:pt>
                <c:pt idx="24" formatCode="0">
                  <c:v>0</c:v>
                </c:pt>
                <c:pt idx="25" formatCode="0">
                  <c:v>1.88679245283</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C-E119-435B-9B21-2763E54F35BB}"/>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Delfi</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E119-435B-9B21-2763E54F35BB}"/>
                      </c:ext>
                    </c:extLst>
                  </c:dLbl>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E119-435B-9B21-2763E54F35BB}"/>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E119-435B-9B21-2763E54F35BB}"/>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5-E119-435B-9B21-2763E54F35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50.988142292489997</c:v>
                      </c:pt>
                      <c:pt idx="2" formatCode="0">
                        <c:v>50.461538461540002</c:v>
                      </c:pt>
                      <c:pt idx="3" formatCode="0">
                        <c:v>44.117647058819998</c:v>
                      </c:pt>
                      <c:pt idx="4" formatCode="0">
                        <c:v>53.741496598639998</c:v>
                      </c:pt>
                      <c:pt idx="6" formatCode="0">
                        <c:v>44.230769230770001</c:v>
                      </c:pt>
                      <c:pt idx="7" formatCode="0">
                        <c:v>57.425742574259999</c:v>
                      </c:pt>
                      <c:pt idx="8" formatCode="0">
                        <c:v>49.39759036145</c:v>
                      </c:pt>
                      <c:pt idx="9" formatCode="0">
                        <c:v>69.230769230769994</c:v>
                      </c:pt>
                      <c:pt idx="11" formatCode="0">
                        <c:v>43.678160919539998</c:v>
                      </c:pt>
                      <c:pt idx="12" formatCode="0">
                        <c:v>48.958333333330003</c:v>
                      </c:pt>
                      <c:pt idx="13" formatCode="0">
                        <c:v>51.136363636360002</c:v>
                      </c:pt>
                      <c:pt idx="14" formatCode="0">
                        <c:v>54.347826086959998</c:v>
                      </c:pt>
                      <c:pt idx="15" formatCode="0">
                        <c:v>50.54945054945</c:v>
                      </c:pt>
                      <c:pt idx="17" formatCode="0">
                        <c:v>50</c:v>
                      </c:pt>
                      <c:pt idx="18" formatCode="0">
                        <c:v>56.756756756759998</c:v>
                      </c:pt>
                      <c:pt idx="19" formatCode="0">
                        <c:v>55.555555555559998</c:v>
                      </c:pt>
                      <c:pt idx="21" formatCode="0">
                        <c:v>48.058252427180001</c:v>
                      </c:pt>
                      <c:pt idx="22" formatCode="0">
                        <c:v>50</c:v>
                      </c:pt>
                      <c:pt idx="23" formatCode="0">
                        <c:v>48.14814814815</c:v>
                      </c:pt>
                      <c:pt idx="24" formatCode="0">
                        <c:v>68.571428571430005</c:v>
                      </c:pt>
                      <c:pt idx="25" formatCode="0">
                        <c:v>37.735849056600003</c:v>
                      </c:pt>
                      <c:pt idx="26" formatCode="0">
                        <c:v>63.333333333330003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119-435B-9B21-2763E54F35BB}"/>
                  </c:ext>
                </c:extLst>
              </c15:ser>
            </c15:filteredBarSeries>
            <c15:filteredBarSeries>
              <c15:ser>
                <c:idx val="1"/>
                <c:order val="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Sheet1!$C$1</c15:sqref>
                        </c15:formulaRef>
                      </c:ext>
                    </c:extLst>
                    <c:strCache>
                      <c:ptCount val="1"/>
                      <c:pt idx="0">
                        <c:v>LSM.LV</c:v>
                      </c:pt>
                    </c:strCache>
                  </c:strRef>
                </c:tx>
                <c:spPr>
                  <a:solidFill>
                    <a:srgbClr val="0D7C8F"/>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7-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Sheet1!$C$2:$C$28</c15:sqref>
                        </c15:formulaRef>
                      </c:ext>
                    </c:extLst>
                    <c:numCache>
                      <c:formatCode>General</c:formatCode>
                      <c:ptCount val="27"/>
                      <c:pt idx="0" formatCode="0">
                        <c:v>36.758893280629998</c:v>
                      </c:pt>
                      <c:pt idx="2" formatCode="0">
                        <c:v>35.384615384619998</c:v>
                      </c:pt>
                      <c:pt idx="3" formatCode="0">
                        <c:v>38.23529411765</c:v>
                      </c:pt>
                      <c:pt idx="4" formatCode="0">
                        <c:v>39.455782312929998</c:v>
                      </c:pt>
                      <c:pt idx="6" formatCode="0">
                        <c:v>34.134615384619998</c:v>
                      </c:pt>
                      <c:pt idx="7" formatCode="0">
                        <c:v>36.138613861389999</c:v>
                      </c:pt>
                      <c:pt idx="8" formatCode="0">
                        <c:v>39.759036144580001</c:v>
                      </c:pt>
                      <c:pt idx="9" formatCode="0">
                        <c:v>69.230769230769994</c:v>
                      </c:pt>
                      <c:pt idx="11" formatCode="0">
                        <c:v>35.632183908050003</c:v>
                      </c:pt>
                      <c:pt idx="12" formatCode="0">
                        <c:v>36.458333333330003</c:v>
                      </c:pt>
                      <c:pt idx="13" formatCode="0">
                        <c:v>32.954545454550001</c:v>
                      </c:pt>
                      <c:pt idx="14" formatCode="0">
                        <c:v>30.434782608700001</c:v>
                      </c:pt>
                      <c:pt idx="15" formatCode="0">
                        <c:v>42.857142857139998</c:v>
                      </c:pt>
                      <c:pt idx="17" formatCode="0">
                        <c:v>35.141509433960003</c:v>
                      </c:pt>
                      <c:pt idx="18" formatCode="0">
                        <c:v>43.243243243240002</c:v>
                      </c:pt>
                      <c:pt idx="19" formatCode="0">
                        <c:v>46.666666666669997</c:v>
                      </c:pt>
                      <c:pt idx="21" formatCode="0">
                        <c:v>37.864077669899999</c:v>
                      </c:pt>
                      <c:pt idx="22" formatCode="0">
                        <c:v>36.363636363639998</c:v>
                      </c:pt>
                      <c:pt idx="23" formatCode="0">
                        <c:v>37.037037037040001</c:v>
                      </c:pt>
                      <c:pt idx="24" formatCode="0">
                        <c:v>34.28571428571</c:v>
                      </c:pt>
                      <c:pt idx="25" formatCode="0">
                        <c:v>35.849056603770002</c:v>
                      </c:pt>
                      <c:pt idx="26" formatCode="0">
                        <c:v>36.666666666669997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E119-435B-9B21-2763E54F35BB}"/>
                  </c:ext>
                </c:extLst>
              </c15:ser>
            </c15:filteredBarSeries>
            <c15:filteredBarSeries>
              <c15:ser>
                <c:idx val="2"/>
                <c:order val="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Sheet1!$D$1</c15:sqref>
                        </c15:formulaRef>
                      </c:ext>
                    </c:extLst>
                    <c:strCache>
                      <c:ptCount val="1"/>
                      <c:pt idx="0">
                        <c:v>Žurnāls Dienas Bizness</c:v>
                      </c:pt>
                    </c:strCache>
                  </c:strRef>
                </c:tx>
                <c:spPr>
                  <a:solidFill>
                    <a:srgbClr val="14A2BA"/>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9-E119-435B-9B21-2763E54F35BB}"/>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E119-435B-9B21-2763E54F35BB}"/>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E119-435B-9B21-2763E54F35BB}"/>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E119-435B-9B21-2763E54F35BB}"/>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E119-435B-9B21-2763E54F35B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E-E119-435B-9B21-2763E54F35B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Sheet1!$D$2:$D$28</c15:sqref>
                        </c15:formulaRef>
                      </c:ext>
                    </c:extLst>
                    <c:numCache>
                      <c:formatCode>General</c:formatCode>
                      <c:ptCount val="27"/>
                      <c:pt idx="0" formatCode="0">
                        <c:v>34.584980237149999</c:v>
                      </c:pt>
                      <c:pt idx="2" formatCode="0">
                        <c:v>37.230769230770001</c:v>
                      </c:pt>
                      <c:pt idx="3" formatCode="0">
                        <c:v>29.41176470588</c:v>
                      </c:pt>
                      <c:pt idx="4" formatCode="0">
                        <c:v>29.93197278912</c:v>
                      </c:pt>
                      <c:pt idx="6" formatCode="0">
                        <c:v>29.32692307692</c:v>
                      </c:pt>
                      <c:pt idx="7" formatCode="0">
                        <c:v>32.178217821780002</c:v>
                      </c:pt>
                      <c:pt idx="8" formatCode="0">
                        <c:v>46.987951807229997</c:v>
                      </c:pt>
                      <c:pt idx="9" formatCode="0">
                        <c:v>76.923076923080004</c:v>
                      </c:pt>
                      <c:pt idx="11" formatCode="0">
                        <c:v>25.287356321840001</c:v>
                      </c:pt>
                      <c:pt idx="12" formatCode="0">
                        <c:v>39.583333333330003</c:v>
                      </c:pt>
                      <c:pt idx="13" formatCode="0">
                        <c:v>28.409090909090001</c:v>
                      </c:pt>
                      <c:pt idx="14" formatCode="0">
                        <c:v>29.347826086960001</c:v>
                      </c:pt>
                      <c:pt idx="15" formatCode="0">
                        <c:v>52.747252747250002</c:v>
                      </c:pt>
                      <c:pt idx="17" formatCode="0">
                        <c:v>32.07547169811</c:v>
                      </c:pt>
                      <c:pt idx="18" formatCode="0">
                        <c:v>43.243243243240002</c:v>
                      </c:pt>
                      <c:pt idx="19" formatCode="0">
                        <c:v>51.111111111109999</c:v>
                      </c:pt>
                      <c:pt idx="21" formatCode="0">
                        <c:v>36.40776699029</c:v>
                      </c:pt>
                      <c:pt idx="22" formatCode="0">
                        <c:v>31.818181818180001</c:v>
                      </c:pt>
                      <c:pt idx="23" formatCode="0">
                        <c:v>30.86419753086</c:v>
                      </c:pt>
                      <c:pt idx="24" formatCode="0">
                        <c:v>42.857142857139998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0-E119-435B-9B21-2763E54F35BB}"/>
                  </c:ext>
                </c:extLst>
              </c15:ser>
            </c15:filteredBarSeries>
            <c15:filteredBarSeries>
              <c15:ser>
                <c:idx val="3"/>
                <c:order val="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Sheet1!$E$1</c15:sqref>
                        </c15:formulaRef>
                      </c:ext>
                    </c:extLst>
                    <c:strCache>
                      <c:ptCount val="1"/>
                      <c:pt idx="0">
                        <c:v>Tvnet</c:v>
                      </c:pt>
                    </c:strCache>
                  </c:strRef>
                </c:tx>
                <c:spPr>
                  <a:solidFill>
                    <a:srgbClr val="99E8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Sheet1!$E$2:$E$28</c15:sqref>
                        </c15:formulaRef>
                      </c:ext>
                    </c:extLst>
                    <c:numCache>
                      <c:formatCode>General</c:formatCode>
                      <c:ptCount val="27"/>
                      <c:pt idx="0" formatCode="0">
                        <c:v>32.01581027668</c:v>
                      </c:pt>
                      <c:pt idx="2" formatCode="0">
                        <c:v>32</c:v>
                      </c:pt>
                      <c:pt idx="3" formatCode="0">
                        <c:v>41.176470588240001</c:v>
                      </c:pt>
                      <c:pt idx="4" formatCode="0">
                        <c:v>29.93197278912</c:v>
                      </c:pt>
                      <c:pt idx="6" formatCode="0">
                        <c:v>29.32692307692</c:v>
                      </c:pt>
                      <c:pt idx="7" formatCode="0">
                        <c:v>31.683168316829999</c:v>
                      </c:pt>
                      <c:pt idx="8" formatCode="0">
                        <c:v>36.144578313250001</c:v>
                      </c:pt>
                      <c:pt idx="9" formatCode="0">
                        <c:v>53.846153846150003</c:v>
                      </c:pt>
                      <c:pt idx="11" formatCode="0">
                        <c:v>28.735632183909999</c:v>
                      </c:pt>
                      <c:pt idx="12" formatCode="0">
                        <c:v>27.08333333333</c:v>
                      </c:pt>
                      <c:pt idx="13" formatCode="0">
                        <c:v>27.272727272729998</c:v>
                      </c:pt>
                      <c:pt idx="14" formatCode="0">
                        <c:v>39.130434782610003</c:v>
                      </c:pt>
                      <c:pt idx="15" formatCode="0">
                        <c:v>34.065934065930001</c:v>
                      </c:pt>
                      <c:pt idx="17" formatCode="0">
                        <c:v>31.367924528300001</c:v>
                      </c:pt>
                      <c:pt idx="18" formatCode="0">
                        <c:v>35.135135135139997</c:v>
                      </c:pt>
                      <c:pt idx="19" formatCode="0">
                        <c:v>35.555555555559998</c:v>
                      </c:pt>
                      <c:pt idx="21" formatCode="0">
                        <c:v>32.038834951459997</c:v>
                      </c:pt>
                      <c:pt idx="22" formatCode="0">
                        <c:v>34.848484848479998</c:v>
                      </c:pt>
                      <c:pt idx="23" formatCode="0">
                        <c:v>32.098765432100002</c:v>
                      </c:pt>
                      <c:pt idx="24" formatCode="0">
                        <c:v>32.857142857139998</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1-E119-435B-9B21-2763E54F35BB}"/>
                  </c:ext>
                </c:extLst>
              </c15:ser>
            </c15:filteredBarSeries>
            <c15:filteredBarSeries>
              <c15:ser>
                <c:idx val="4"/>
                <c:order val="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Sheet1!$F$1</c15:sqref>
                        </c15:formulaRef>
                      </c:ext>
                    </c:extLst>
                    <c:strCache>
                      <c:ptCount val="1"/>
                      <c:pt idx="0">
                        <c:v>LTV1</c:v>
                      </c:pt>
                    </c:strCache>
                  </c:strRef>
                </c:tx>
                <c:spPr>
                  <a:solidFill>
                    <a:srgbClr val="D6F6FB"/>
                  </a:solidFill>
                  <a:ln>
                    <a:noFill/>
                  </a:ln>
                  <a:effectLst/>
                </c:spPr>
                <c:invertIfNegative val="0"/>
                <c:dLbls>
                  <c:dLbl>
                    <c:idx val="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E119-435B-9B21-2763E54F35B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3-E119-435B-9B21-2763E54F35B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4-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Sheet1!$F$2:$F$28</c15:sqref>
                        </c15:formulaRef>
                      </c:ext>
                    </c:extLst>
                    <c:numCache>
                      <c:formatCode>General</c:formatCode>
                      <c:ptCount val="27"/>
                      <c:pt idx="0" formatCode="0">
                        <c:v>29.841897233200001</c:v>
                      </c:pt>
                      <c:pt idx="2" formatCode="0">
                        <c:v>32.615384615380002</c:v>
                      </c:pt>
                      <c:pt idx="3" formatCode="0">
                        <c:v>14.70588235294</c:v>
                      </c:pt>
                      <c:pt idx="4" formatCode="0">
                        <c:v>27.210884353739999</c:v>
                      </c:pt>
                      <c:pt idx="6" formatCode="0">
                        <c:v>26.92307692308</c:v>
                      </c:pt>
                      <c:pt idx="7" formatCode="0">
                        <c:v>29.702970297029999</c:v>
                      </c:pt>
                      <c:pt idx="8" formatCode="0">
                        <c:v>36.144578313250001</c:v>
                      </c:pt>
                      <c:pt idx="9" formatCode="0">
                        <c:v>38.461538461540002</c:v>
                      </c:pt>
                      <c:pt idx="11" formatCode="0">
                        <c:v>29.885057471260001</c:v>
                      </c:pt>
                      <c:pt idx="12" formatCode="0">
                        <c:v>27.08333333333</c:v>
                      </c:pt>
                      <c:pt idx="13" formatCode="0">
                        <c:v>29.545454545449999</c:v>
                      </c:pt>
                      <c:pt idx="14" formatCode="0">
                        <c:v>31.521739130429999</c:v>
                      </c:pt>
                      <c:pt idx="15" formatCode="0">
                        <c:v>28.571428571430001</c:v>
                      </c:pt>
                      <c:pt idx="17" formatCode="0">
                        <c:v>27.59433962264</c:v>
                      </c:pt>
                      <c:pt idx="18" formatCode="0">
                        <c:v>32.432432432429998</c:v>
                      </c:pt>
                      <c:pt idx="19" formatCode="0">
                        <c:v>48.888888888890001</c:v>
                      </c:pt>
                      <c:pt idx="21" formatCode="0">
                        <c:v>32.524271844659999</c:v>
                      </c:pt>
                      <c:pt idx="22" formatCode="0">
                        <c:v>24.24242424242</c:v>
                      </c:pt>
                      <c:pt idx="23" formatCode="0">
                        <c:v>25.925925925929999</c:v>
                      </c:pt>
                      <c:pt idx="24" formatCode="0">
                        <c:v>32.857142857139998</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5-E119-435B-9B21-2763E54F35BB}"/>
                  </c:ext>
                </c:extLst>
              </c15:ser>
            </c15:filteredBarSeries>
            <c15:filteredBarSeries>
              <c15:ser>
                <c:idx val="5"/>
                <c:order val="5"/>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Sheet1!$G$1</c15:sqref>
                        </c15:formulaRef>
                      </c:ext>
                    </c:extLst>
                    <c:strCache>
                      <c:ptCount val="1"/>
                      <c:pt idx="0">
                        <c:v>Latvijas radio 1 kanāls</c:v>
                      </c:pt>
                    </c:strCache>
                  </c:strRef>
                </c:tx>
                <c:spPr>
                  <a:solidFill>
                    <a:srgbClr val="FFDE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Sheet1!$G$2:$G$28</c15:sqref>
                        </c15:formulaRef>
                      </c:ext>
                    </c:extLst>
                    <c:numCache>
                      <c:formatCode>General</c:formatCode>
                      <c:ptCount val="27"/>
                      <c:pt idx="0" formatCode="0">
                        <c:v>28.656126482209999</c:v>
                      </c:pt>
                      <c:pt idx="2" formatCode="0">
                        <c:v>29.846153846149999</c:v>
                      </c:pt>
                      <c:pt idx="3" formatCode="0">
                        <c:v>29.41176470588</c:v>
                      </c:pt>
                      <c:pt idx="4" formatCode="0">
                        <c:v>25.850340136050001</c:v>
                      </c:pt>
                      <c:pt idx="6" formatCode="0">
                        <c:v>25</c:v>
                      </c:pt>
                      <c:pt idx="7" formatCode="0">
                        <c:v>31.683168316829999</c:v>
                      </c:pt>
                      <c:pt idx="8" formatCode="0">
                        <c:v>28.915662650600002</c:v>
                      </c:pt>
                      <c:pt idx="9" formatCode="0">
                        <c:v>38.461538461540002</c:v>
                      </c:pt>
                      <c:pt idx="11" formatCode="0">
                        <c:v>26.436781609200001</c:v>
                      </c:pt>
                      <c:pt idx="12" formatCode="0">
                        <c:v>34.375</c:v>
                      </c:pt>
                      <c:pt idx="13" formatCode="0">
                        <c:v>27.272727272729998</c:v>
                      </c:pt>
                      <c:pt idx="14" formatCode="0">
                        <c:v>26.086956521739999</c:v>
                      </c:pt>
                      <c:pt idx="15" formatCode="0">
                        <c:v>30.769230769229999</c:v>
                      </c:pt>
                      <c:pt idx="17" formatCode="0">
                        <c:v>27.35849056604</c:v>
                      </c:pt>
                      <c:pt idx="18" formatCode="0">
                        <c:v>32.432432432429998</c:v>
                      </c:pt>
                      <c:pt idx="19" formatCode="0">
                        <c:v>37.777777777780003</c:v>
                      </c:pt>
                      <c:pt idx="21" formatCode="0">
                        <c:v>29.126213592229998</c:v>
                      </c:pt>
                      <c:pt idx="22" formatCode="0">
                        <c:v>28.78787878788</c:v>
                      </c:pt>
                      <c:pt idx="23" formatCode="0">
                        <c:v>27.16049382716</c:v>
                      </c:pt>
                      <c:pt idx="24" formatCode="0">
                        <c:v>28.571428571430001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6-E119-435B-9B21-2763E54F35BB}"/>
                  </c:ext>
                </c:extLst>
              </c15:ser>
            </c15:filteredBarSeries>
            <c15:filteredBarSeries>
              <c15:ser>
                <c:idx val="6"/>
                <c:order val="6"/>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Sheet1!$H$1</c15:sqref>
                        </c15:formulaRef>
                      </c:ext>
                    </c:extLst>
                    <c:strCache>
                      <c:ptCount val="1"/>
                      <c:pt idx="0">
                        <c:v>TV3</c:v>
                      </c:pt>
                    </c:strCache>
                  </c:strRef>
                </c:tx>
                <c:spPr>
                  <a:solidFill>
                    <a:srgbClr val="FFCC99"/>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7-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Sheet1!$H$2:$H$28</c15:sqref>
                        </c15:formulaRef>
                      </c:ext>
                    </c:extLst>
                    <c:numCache>
                      <c:formatCode>General</c:formatCode>
                      <c:ptCount val="27"/>
                      <c:pt idx="0" formatCode="0">
                        <c:v>20.158102766799999</c:v>
                      </c:pt>
                      <c:pt idx="2" formatCode="0">
                        <c:v>20.92307692308</c:v>
                      </c:pt>
                      <c:pt idx="3" formatCode="0">
                        <c:v>17.647058823529999</c:v>
                      </c:pt>
                      <c:pt idx="4" formatCode="0">
                        <c:v>19.04761904762</c:v>
                      </c:pt>
                      <c:pt idx="6" formatCode="0">
                        <c:v>17.788461538459998</c:v>
                      </c:pt>
                      <c:pt idx="7" formatCode="0">
                        <c:v>22.27722772277</c:v>
                      </c:pt>
                      <c:pt idx="8" formatCode="0">
                        <c:v>20.481927710840001</c:v>
                      </c:pt>
                      <c:pt idx="9" formatCode="0">
                        <c:v>23.07692307692</c:v>
                      </c:pt>
                      <c:pt idx="11" formatCode="0">
                        <c:v>19.54022988506</c:v>
                      </c:pt>
                      <c:pt idx="12" formatCode="0">
                        <c:v>14.58333333333</c:v>
                      </c:pt>
                      <c:pt idx="13" formatCode="0">
                        <c:v>17.045454545449999</c:v>
                      </c:pt>
                      <c:pt idx="14" formatCode="0">
                        <c:v>23.913043478260001</c:v>
                      </c:pt>
                      <c:pt idx="15" formatCode="0">
                        <c:v>20.879120879119998</c:v>
                      </c:pt>
                      <c:pt idx="17" formatCode="0">
                        <c:v>18.867924528300001</c:v>
                      </c:pt>
                      <c:pt idx="18" formatCode="0">
                        <c:v>24.324324324319999</c:v>
                      </c:pt>
                      <c:pt idx="19" formatCode="0">
                        <c:v>28.888888888890001</c:v>
                      </c:pt>
                      <c:pt idx="21" formatCode="0">
                        <c:v>16.990291262140001</c:v>
                      </c:pt>
                      <c:pt idx="22" formatCode="0">
                        <c:v>21.21212121212</c:v>
                      </c:pt>
                      <c:pt idx="23" formatCode="0">
                        <c:v>18.518518518520001</c:v>
                      </c:pt>
                      <c:pt idx="24" formatCode="0">
                        <c:v>30</c:v>
                      </c:pt>
                      <c:pt idx="25" formatCode="0">
                        <c:v>22.64150943396</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8-E119-435B-9B21-2763E54F35BB}"/>
                  </c:ext>
                </c:extLst>
              </c15:ser>
            </c15:filteredBarSeries>
            <c15:filteredBarSeries>
              <c15:ser>
                <c:idx val="7"/>
                <c:order val="7"/>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Sheet1!$I$1</c15:sqref>
                        </c15:formulaRef>
                      </c:ext>
                    </c:extLst>
                    <c:strCache>
                      <c:ptCount val="1"/>
                      <c:pt idx="0">
                        <c:v>TV 24</c:v>
                      </c:pt>
                    </c:strCache>
                  </c:strRef>
                </c:tx>
                <c:spPr>
                  <a:solidFill>
                    <a:srgbClr val="FF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Sheet1!$I$2:$I$28</c15:sqref>
                        </c15:formulaRef>
                      </c:ext>
                    </c:extLst>
                    <c:numCache>
                      <c:formatCode>General</c:formatCode>
                      <c:ptCount val="27"/>
                      <c:pt idx="0" formatCode="0">
                        <c:v>16.205533596839999</c:v>
                      </c:pt>
                      <c:pt idx="2" formatCode="0">
                        <c:v>16.92307692308</c:v>
                      </c:pt>
                      <c:pt idx="3" formatCode="0">
                        <c:v>17.647058823529999</c:v>
                      </c:pt>
                      <c:pt idx="4" formatCode="0">
                        <c:v>14.28571428571</c:v>
                      </c:pt>
                      <c:pt idx="6" formatCode="0">
                        <c:v>16.82692307692</c:v>
                      </c:pt>
                      <c:pt idx="7" formatCode="0">
                        <c:v>17.821782178220001</c:v>
                      </c:pt>
                      <c:pt idx="8" formatCode="0">
                        <c:v>12.04819277108</c:v>
                      </c:pt>
                      <c:pt idx="9" formatCode="0">
                        <c:v>7.6923076923079998</c:v>
                      </c:pt>
                      <c:pt idx="11" formatCode="0">
                        <c:v>12.64367816092</c:v>
                      </c:pt>
                      <c:pt idx="12" formatCode="0">
                        <c:v>18.75</c:v>
                      </c:pt>
                      <c:pt idx="13" formatCode="0">
                        <c:v>15.909090909090001</c:v>
                      </c:pt>
                      <c:pt idx="14" formatCode="0">
                        <c:v>19.565217391299999</c:v>
                      </c:pt>
                      <c:pt idx="15" formatCode="0">
                        <c:v>14.28571428571</c:v>
                      </c:pt>
                      <c:pt idx="17" formatCode="0">
                        <c:v>16.037735849059999</c:v>
                      </c:pt>
                      <c:pt idx="18" formatCode="0">
                        <c:v>10.810810810810001</c:v>
                      </c:pt>
                      <c:pt idx="19" formatCode="0">
                        <c:v>22.222222222220001</c:v>
                      </c:pt>
                      <c:pt idx="21" formatCode="0">
                        <c:v>14.56310679612</c:v>
                      </c:pt>
                      <c:pt idx="22" formatCode="0">
                        <c:v>16.66666666667</c:v>
                      </c:pt>
                      <c:pt idx="23" formatCode="0">
                        <c:v>17.283950617279999</c:v>
                      </c:pt>
                      <c:pt idx="24" formatCode="0">
                        <c:v>20</c:v>
                      </c:pt>
                      <c:pt idx="25" formatCode="0">
                        <c:v>16.981132075470001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9-E119-435B-9B21-2763E54F35BB}"/>
                  </c:ext>
                </c:extLst>
              </c15:ser>
            </c15:filteredBarSeries>
            <c15:filteredBarSeries>
              <c15:ser>
                <c:idx val="8"/>
                <c:order val="8"/>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Sheet1!$J$1</c15:sqref>
                        </c15:formulaRef>
                      </c:ext>
                    </c:extLst>
                    <c:strCache>
                      <c:ptCount val="1"/>
                      <c:pt idx="0">
                        <c:v>Žurnāls “Ir”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Sheet1!$J$2:$J$28</c15:sqref>
                        </c15:formulaRef>
                      </c:ext>
                    </c:extLst>
                    <c:numCache>
                      <c:formatCode>General</c:formatCode>
                      <c:ptCount val="27"/>
                      <c:pt idx="0" formatCode="0">
                        <c:v>16.00790513834</c:v>
                      </c:pt>
                      <c:pt idx="2" formatCode="0">
                        <c:v>15.07692307692</c:v>
                      </c:pt>
                      <c:pt idx="3" formatCode="0">
                        <c:v>8.8235294117649996</c:v>
                      </c:pt>
                      <c:pt idx="4" formatCode="0">
                        <c:v>19.72789115646</c:v>
                      </c:pt>
                      <c:pt idx="6" formatCode="0">
                        <c:v>12.5</c:v>
                      </c:pt>
                      <c:pt idx="7" formatCode="0">
                        <c:v>18.316831683170001</c:v>
                      </c:pt>
                      <c:pt idx="8" formatCode="0">
                        <c:v>16.867469879520002</c:v>
                      </c:pt>
                      <c:pt idx="9" formatCode="0">
                        <c:v>30.769230769229999</c:v>
                      </c:pt>
                      <c:pt idx="11" formatCode="0">
                        <c:v>19.54022988506</c:v>
                      </c:pt>
                      <c:pt idx="12" formatCode="0">
                        <c:v>16.66666666667</c:v>
                      </c:pt>
                      <c:pt idx="13" formatCode="0">
                        <c:v>11.36363636364</c:v>
                      </c:pt>
                      <c:pt idx="14" formatCode="0">
                        <c:v>18.478260869570001</c:v>
                      </c:pt>
                      <c:pt idx="15" formatCode="0">
                        <c:v>17.58241758242</c:v>
                      </c:pt>
                      <c:pt idx="17" formatCode="0">
                        <c:v>15.09433962264</c:v>
                      </c:pt>
                      <c:pt idx="18" formatCode="0">
                        <c:v>18.918918918919999</c:v>
                      </c:pt>
                      <c:pt idx="19" formatCode="0">
                        <c:v>22.222222222220001</c:v>
                      </c:pt>
                      <c:pt idx="21" formatCode="0">
                        <c:v>19.417475728159999</c:v>
                      </c:pt>
                      <c:pt idx="22" formatCode="0">
                        <c:v>16.66666666667</c:v>
                      </c:pt>
                      <c:pt idx="23" formatCode="0">
                        <c:v>16.049382716050001</c:v>
                      </c:pt>
                      <c:pt idx="24" formatCode="0">
                        <c:v>12.857142857139999</c:v>
                      </c:pt>
                      <c:pt idx="25" formatCode="0">
                        <c:v>11.32075471698</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A-E119-435B-9B21-2763E54F35BB}"/>
                  </c:ext>
                </c:extLst>
              </c15:ser>
            </c15:filteredBarSeries>
            <c15:filteredBarSeries>
              <c15:ser>
                <c:idx val="9"/>
                <c:order val="9"/>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Sheet1!$K$1</c15:sqref>
                        </c15:formulaRef>
                      </c:ext>
                    </c:extLst>
                    <c:strCache>
                      <c:ptCount val="1"/>
                      <c:pt idx="0">
                        <c:v>Re:TV</c:v>
                      </c:pt>
                    </c:strCache>
                  </c:strRef>
                </c:tx>
                <c:spPr>
                  <a:solidFill>
                    <a:srgbClr val="FF8C19"/>
                  </a:solidFill>
                  <a:ln>
                    <a:noFill/>
                  </a:ln>
                  <a:effectLst/>
                </c:spPr>
                <c:invertIfNegative val="0"/>
                <c:dLbls>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E119-435B-9B21-2763E54F35BB}"/>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E119-435B-9B21-2763E54F35B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D-E119-435B-9B21-2763E54F35BB}"/>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E-E119-435B-9B21-2763E54F35BB}"/>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F-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Sheet1!$K$2:$K$28</c15:sqref>
                        </c15:formulaRef>
                      </c:ext>
                    </c:extLst>
                    <c:numCache>
                      <c:formatCode>General</c:formatCode>
                      <c:ptCount val="27"/>
                      <c:pt idx="0" formatCode="0">
                        <c:v>14.22924901186</c:v>
                      </c:pt>
                      <c:pt idx="2" formatCode="0">
                        <c:v>15.692307692309999</c:v>
                      </c:pt>
                      <c:pt idx="3" formatCode="0">
                        <c:v>8.8235294117649996</c:v>
                      </c:pt>
                      <c:pt idx="4" formatCode="0">
                        <c:v>12.244897959179999</c:v>
                      </c:pt>
                      <c:pt idx="6" formatCode="0">
                        <c:v>14.42307692308</c:v>
                      </c:pt>
                      <c:pt idx="7" formatCode="0">
                        <c:v>13.36633663366</c:v>
                      </c:pt>
                      <c:pt idx="8" formatCode="0">
                        <c:v>15.66265060241</c:v>
                      </c:pt>
                      <c:pt idx="9" formatCode="0">
                        <c:v>15.38461538462</c:v>
                      </c:pt>
                      <c:pt idx="11" formatCode="0">
                        <c:v>18.390804597700001</c:v>
                      </c:pt>
                      <c:pt idx="12" formatCode="0">
                        <c:v>10.41666666667</c:v>
                      </c:pt>
                      <c:pt idx="13" formatCode="0">
                        <c:v>13.63636363636</c:v>
                      </c:pt>
                      <c:pt idx="14" formatCode="0">
                        <c:v>10.869565217390001</c:v>
                      </c:pt>
                      <c:pt idx="15" formatCode="0">
                        <c:v>14.28571428571</c:v>
                      </c:pt>
                      <c:pt idx="17" formatCode="0">
                        <c:v>11.792452830189999</c:v>
                      </c:pt>
                      <c:pt idx="18" formatCode="0">
                        <c:v>27.027027027030002</c:v>
                      </c:pt>
                      <c:pt idx="19" formatCode="0">
                        <c:v>26.66666666667</c:v>
                      </c:pt>
                      <c:pt idx="21" formatCode="0">
                        <c:v>9.2233009708739999</c:v>
                      </c:pt>
                      <c:pt idx="22" formatCode="0">
                        <c:v>10.60606060606</c:v>
                      </c:pt>
                      <c:pt idx="23" formatCode="0">
                        <c:v>24.69135802469</c:v>
                      </c:pt>
                      <c:pt idx="24" formatCode="0">
                        <c:v>17.142857142859999</c:v>
                      </c:pt>
                      <c:pt idx="25" formatCode="0">
                        <c:v>18.867924528300001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0-E119-435B-9B21-2763E54F35BB}"/>
                  </c:ext>
                </c:extLst>
              </c15:ser>
            </c15:filteredBarSeries>
            <c15:filteredBarSeries>
              <c15:ser>
                <c:idx val="10"/>
                <c:order val="10"/>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Sheet1!$L$1</c15:sqref>
                        </c15:formulaRef>
                      </c:ext>
                    </c:extLst>
                    <c:strCache>
                      <c:ptCount val="1"/>
                      <c:pt idx="0">
                        <c:v>TV 360</c:v>
                      </c:pt>
                    </c:strCache>
                  </c:strRef>
                </c:tx>
                <c:spPr>
                  <a:solidFill>
                    <a:srgbClr val="F1AA99"/>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1-E119-435B-9B21-2763E54F35B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2-E119-435B-9B21-2763E54F35BB}"/>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3-E119-435B-9B21-2763E54F35BB}"/>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4-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Sheet1!$L$2:$L$28</c15:sqref>
                        </c15:formulaRef>
                      </c:ext>
                    </c:extLst>
                    <c:numCache>
                      <c:formatCode>General</c:formatCode>
                      <c:ptCount val="27"/>
                      <c:pt idx="0" formatCode="0">
                        <c:v>8.1027667984189993</c:v>
                      </c:pt>
                      <c:pt idx="2" formatCode="0">
                        <c:v>8.3076923076919993</c:v>
                      </c:pt>
                      <c:pt idx="3" formatCode="0">
                        <c:v>2.9411764705880001</c:v>
                      </c:pt>
                      <c:pt idx="4" formatCode="0">
                        <c:v>8.8435374149660007</c:v>
                      </c:pt>
                      <c:pt idx="6" formatCode="0">
                        <c:v>7.2115384615379998</c:v>
                      </c:pt>
                      <c:pt idx="7" formatCode="0">
                        <c:v>7.9207920792079998</c:v>
                      </c:pt>
                      <c:pt idx="8" formatCode="0">
                        <c:v>8.4337349397590007</c:v>
                      </c:pt>
                      <c:pt idx="9" formatCode="0">
                        <c:v>23.07692307692</c:v>
                      </c:pt>
                      <c:pt idx="11" formatCode="0">
                        <c:v>9.1954022988510005</c:v>
                      </c:pt>
                      <c:pt idx="12" formatCode="0">
                        <c:v>7.291666666667</c:v>
                      </c:pt>
                      <c:pt idx="13" formatCode="0">
                        <c:v>5.6818181818179996</c:v>
                      </c:pt>
                      <c:pt idx="14" formatCode="0">
                        <c:v>6.5217391304349999</c:v>
                      </c:pt>
                      <c:pt idx="15" formatCode="0">
                        <c:v>10.98901098901</c:v>
                      </c:pt>
                      <c:pt idx="17" formatCode="0">
                        <c:v>6.1320754716980002</c:v>
                      </c:pt>
                      <c:pt idx="18" formatCode="0">
                        <c:v>16.216216216220001</c:v>
                      </c:pt>
                      <c:pt idx="19" formatCode="0">
                        <c:v>20</c:v>
                      </c:pt>
                      <c:pt idx="21" formatCode="0">
                        <c:v>6.796116504854</c:v>
                      </c:pt>
                      <c:pt idx="22" formatCode="0">
                        <c:v>7.5757575757579998</c:v>
                      </c:pt>
                      <c:pt idx="23" formatCode="0">
                        <c:v>6.1728395061730001</c:v>
                      </c:pt>
                      <c:pt idx="24" formatCode="0">
                        <c:v>17.142857142859999</c:v>
                      </c:pt>
                      <c:pt idx="25" formatCode="0">
                        <c:v>5.660377358491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5-E119-435B-9B21-2763E54F35BB}"/>
                  </c:ext>
                </c:extLst>
              </c15:ser>
            </c15:filteredBarSeries>
            <c15:filteredBarSeries>
              <c15:ser>
                <c:idx val="11"/>
                <c:order val="11"/>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Sheet1!$M$1</c15:sqref>
                        </c15:formulaRef>
                      </c:ext>
                    </c:extLst>
                    <c:strCache>
                      <c:ptCount val="1"/>
                      <c:pt idx="0">
                        <c:v>Laikraksts Diena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Sheet1!$M$2:$M$28</c15:sqref>
                        </c15:formulaRef>
                      </c:ext>
                    </c:extLst>
                    <c:numCache>
                      <c:formatCode>General</c:formatCode>
                      <c:ptCount val="27"/>
                      <c:pt idx="0" formatCode="0">
                        <c:v>7.5098814229249999</c:v>
                      </c:pt>
                      <c:pt idx="2" formatCode="0">
                        <c:v>8.6153846153850004</c:v>
                      </c:pt>
                      <c:pt idx="3" formatCode="0">
                        <c:v>2.9411764705880001</c:v>
                      </c:pt>
                      <c:pt idx="4" formatCode="0">
                        <c:v>6.1224489795919999</c:v>
                      </c:pt>
                      <c:pt idx="6" formatCode="0">
                        <c:v>5.7692307692310001</c:v>
                      </c:pt>
                      <c:pt idx="7" formatCode="0">
                        <c:v>8.9108910891090005</c:v>
                      </c:pt>
                      <c:pt idx="8" formatCode="0">
                        <c:v>8.4337349397590007</c:v>
                      </c:pt>
                      <c:pt idx="9" formatCode="0">
                        <c:v>7.6923076923079998</c:v>
                      </c:pt>
                      <c:pt idx="11" formatCode="0">
                        <c:v>8.0459770114939992</c:v>
                      </c:pt>
                      <c:pt idx="12" formatCode="0">
                        <c:v>6.25</c:v>
                      </c:pt>
                      <c:pt idx="13" formatCode="0">
                        <c:v>7.9545454545450003</c:v>
                      </c:pt>
                      <c:pt idx="14" formatCode="0">
                        <c:v>8.6956521739130004</c:v>
                      </c:pt>
                      <c:pt idx="15" formatCode="0">
                        <c:v>5.4945054945049998</c:v>
                      </c:pt>
                      <c:pt idx="17" formatCode="0">
                        <c:v>6.6037735849060004</c:v>
                      </c:pt>
                      <c:pt idx="18" formatCode="0">
                        <c:v>10.810810810810001</c:v>
                      </c:pt>
                      <c:pt idx="19" formatCode="0">
                        <c:v>13.33333333333</c:v>
                      </c:pt>
                      <c:pt idx="21" formatCode="0">
                        <c:v>8.2524271844660007</c:v>
                      </c:pt>
                      <c:pt idx="22" formatCode="0">
                        <c:v>7.5757575757579998</c:v>
                      </c:pt>
                      <c:pt idx="23" formatCode="0">
                        <c:v>2.4691358024690002</c:v>
                      </c:pt>
                      <c:pt idx="24" formatCode="0">
                        <c:v>11.428571428570001</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6-E119-435B-9B21-2763E54F35BB}"/>
                  </c:ext>
                </c:extLst>
              </c15:ser>
            </c15:filteredBarSeries>
            <c15:filteredBarSeries>
              <c15:ser>
                <c:idx val="12"/>
                <c:order val="12"/>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Sheet1!$N$1</c15:sqref>
                        </c15:formulaRef>
                      </c:ext>
                    </c:extLst>
                    <c:strCache>
                      <c:ptCount val="1"/>
                      <c:pt idx="0">
                        <c:v>Laikraksts Latvijas avīze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Sheet1!$N$2:$N$28</c15:sqref>
                        </c15:formulaRef>
                      </c:ext>
                    </c:extLst>
                    <c:numCache>
                      <c:formatCode>General</c:formatCode>
                      <c:ptCount val="27"/>
                      <c:pt idx="0" formatCode="0">
                        <c:v>7.3122529644269996</c:v>
                      </c:pt>
                      <c:pt idx="2" formatCode="0">
                        <c:v>8.6153846153850004</c:v>
                      </c:pt>
                      <c:pt idx="3" formatCode="0">
                        <c:v>0</c:v>
                      </c:pt>
                      <c:pt idx="4" formatCode="0">
                        <c:v>6.1224489795919999</c:v>
                      </c:pt>
                      <c:pt idx="6" formatCode="0">
                        <c:v>6.25</c:v>
                      </c:pt>
                      <c:pt idx="7" formatCode="0">
                        <c:v>8.4158415841580005</c:v>
                      </c:pt>
                      <c:pt idx="8" formatCode="0">
                        <c:v>7.2289156626509996</c:v>
                      </c:pt>
                      <c:pt idx="9" formatCode="0">
                        <c:v>7.6923076923079998</c:v>
                      </c:pt>
                      <c:pt idx="11" formatCode="0">
                        <c:v>6.8965517241379999</c:v>
                      </c:pt>
                      <c:pt idx="12" formatCode="0">
                        <c:v>11.45833333333</c:v>
                      </c:pt>
                      <c:pt idx="13" formatCode="0">
                        <c:v>4.5454545454549997</c:v>
                      </c:pt>
                      <c:pt idx="14" formatCode="0">
                        <c:v>6.5217391304349999</c:v>
                      </c:pt>
                      <c:pt idx="15" formatCode="0">
                        <c:v>8.7912087912089998</c:v>
                      </c:pt>
                      <c:pt idx="17" formatCode="0">
                        <c:v>7.547169811321</c:v>
                      </c:pt>
                      <c:pt idx="18" formatCode="0">
                        <c:v>2.7027027027030002</c:v>
                      </c:pt>
                      <c:pt idx="19" formatCode="0">
                        <c:v>8.8888888888889994</c:v>
                      </c:pt>
                      <c:pt idx="21" formatCode="0">
                        <c:v>8.2524271844660007</c:v>
                      </c:pt>
                      <c:pt idx="22" formatCode="0">
                        <c:v>3.0303030303030001</c:v>
                      </c:pt>
                      <c:pt idx="23" formatCode="0">
                        <c:v>3.7037037037039999</c:v>
                      </c:pt>
                      <c:pt idx="24" formatCode="0">
                        <c:v>10</c:v>
                      </c:pt>
                      <c:pt idx="25" formatCode="0">
                        <c:v>9.4339622641510008</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7-E119-435B-9B21-2763E54F35BB}"/>
                  </c:ext>
                </c:extLst>
              </c15:ser>
            </c15:filteredBarSeries>
            <c15:filteredBarSeries>
              <c15:ser>
                <c:idx val="13"/>
                <c:order val="13"/>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Sheet1!$O$1</c15:sqref>
                        </c15:formulaRef>
                      </c:ext>
                    </c:extLst>
                    <c:strCache>
                      <c:ptCount val="1"/>
                      <c:pt idx="0">
                        <c:v>Latvijas radio 4 kanāls</c:v>
                      </c:pt>
                    </c:strCache>
                  </c:strRef>
                </c:tx>
                <c:spPr>
                  <a:solidFill>
                    <a:schemeClr val="accent5"/>
                  </a:solidFill>
                  <a:ln>
                    <a:noFill/>
                  </a:ln>
                  <a:effectLst/>
                </c:spPr>
                <c:invertIfNegative val="0"/>
                <c:dLbls>
                  <c:dLbl>
                    <c:idx val="2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8-E119-435B-9B21-2763E54F35BB}"/>
                      </c:ext>
                    </c:extLst>
                  </c:dLbl>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29-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Sheet1!$O$2:$O$28</c15:sqref>
                        </c15:formulaRef>
                      </c:ext>
                    </c:extLst>
                    <c:numCache>
                      <c:formatCode>General</c:formatCode>
                      <c:ptCount val="27"/>
                      <c:pt idx="0" formatCode="0">
                        <c:v>5.1383399209489999</c:v>
                      </c:pt>
                      <c:pt idx="2" formatCode="0">
                        <c:v>5.5384615384620002</c:v>
                      </c:pt>
                      <c:pt idx="3" formatCode="0">
                        <c:v>0</c:v>
                      </c:pt>
                      <c:pt idx="4" formatCode="0">
                        <c:v>5.4421768707479998</c:v>
                      </c:pt>
                      <c:pt idx="6" formatCode="0">
                        <c:v>3.8461538461539999</c:v>
                      </c:pt>
                      <c:pt idx="7" formatCode="0">
                        <c:v>5.940594059406</c:v>
                      </c:pt>
                      <c:pt idx="8" formatCode="0">
                        <c:v>7.2289156626509996</c:v>
                      </c:pt>
                      <c:pt idx="9" formatCode="0">
                        <c:v>0</c:v>
                      </c:pt>
                      <c:pt idx="11" formatCode="0">
                        <c:v>1.149425287356</c:v>
                      </c:pt>
                      <c:pt idx="12" formatCode="0">
                        <c:v>4.166666666667</c:v>
                      </c:pt>
                      <c:pt idx="13" formatCode="0">
                        <c:v>3.4090909090910002</c:v>
                      </c:pt>
                      <c:pt idx="14" formatCode="0">
                        <c:v>7.6086956521740001</c:v>
                      </c:pt>
                      <c:pt idx="15" formatCode="0">
                        <c:v>5.4945054945049998</c:v>
                      </c:pt>
                      <c:pt idx="17" formatCode="0">
                        <c:v>5.4245283018870003</c:v>
                      </c:pt>
                      <c:pt idx="18" formatCode="0">
                        <c:v>2.7027027027030002</c:v>
                      </c:pt>
                      <c:pt idx="19" formatCode="0">
                        <c:v>4.4444444444439997</c:v>
                      </c:pt>
                      <c:pt idx="21" formatCode="0">
                        <c:v>5.8252427184469999</c:v>
                      </c:pt>
                      <c:pt idx="22" formatCode="0">
                        <c:v>1.5151515151520001</c:v>
                      </c:pt>
                      <c:pt idx="23" formatCode="0">
                        <c:v>0</c:v>
                      </c:pt>
                      <c:pt idx="24" formatCode="0">
                        <c:v>5.7142857142860004</c:v>
                      </c:pt>
                      <c:pt idx="25" formatCode="0">
                        <c:v>5.660377358491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2A-E119-435B-9B21-2763E54F35BB}"/>
                  </c:ext>
                </c:extLst>
              </c15:ser>
            </c15:filteredBarSeries>
            <c15:filteredBarSeries>
              <c15:ser>
                <c:idx val="14"/>
                <c:order val="14"/>
                <c:tx>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Sheet1!$P$1</c15:sqref>
                        </c15:formulaRef>
                      </c:ext>
                    </c:extLst>
                    <c:strCache>
                      <c:ptCount val="1"/>
                      <c:pt idx="0">
                        <c:v>Nevienā no šiem</c:v>
                      </c:pt>
                    </c:strCache>
                  </c:strRef>
                </c:tx>
                <c:spPr>
                  <a:solidFill>
                    <a:schemeClr val="accent5">
                      <a:lumMod val="75000"/>
                    </a:schemeClr>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119-435B-9B21-2763E54F35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xmlns:c15="http://schemas.microsoft.com/office/drawing/2012/chart">
                      <c:ext xmlns:c15="http://schemas.microsoft.com/office/drawing/2012/chart" uri="{02D57815-91ED-43cb-92C2-25804820EDAC}">
                        <c15:formulaRef>
                          <c15:sqref>Sheet1!$P$2:$P$28</c15:sqref>
                        </c15:formulaRef>
                      </c:ext>
                    </c:extLst>
                    <c:numCache>
                      <c:formatCode>General</c:formatCode>
                      <c:ptCount val="27"/>
                      <c:pt idx="0" formatCode="0">
                        <c:v>14.22924901186</c:v>
                      </c:pt>
                      <c:pt idx="2" formatCode="0">
                        <c:v>13.53846153846</c:v>
                      </c:pt>
                      <c:pt idx="3" formatCode="0">
                        <c:v>11.76470588235</c:v>
                      </c:pt>
                      <c:pt idx="4" formatCode="0">
                        <c:v>16.326530612239999</c:v>
                      </c:pt>
                      <c:pt idx="6" formatCode="0">
                        <c:v>17.788461538459998</c:v>
                      </c:pt>
                      <c:pt idx="7" formatCode="0">
                        <c:v>11.88118811881</c:v>
                      </c:pt>
                      <c:pt idx="8" formatCode="0">
                        <c:v>12.04819277108</c:v>
                      </c:pt>
                      <c:pt idx="9" formatCode="0">
                        <c:v>7.6923076923079998</c:v>
                      </c:pt>
                      <c:pt idx="11" formatCode="0">
                        <c:v>16.091954022989999</c:v>
                      </c:pt>
                      <c:pt idx="12" formatCode="0">
                        <c:v>12.5</c:v>
                      </c:pt>
                      <c:pt idx="13" formatCode="0">
                        <c:v>17.045454545449999</c:v>
                      </c:pt>
                      <c:pt idx="14" formatCode="0">
                        <c:v>13.04347826087</c:v>
                      </c:pt>
                      <c:pt idx="15" formatCode="0">
                        <c:v>12.08791208791</c:v>
                      </c:pt>
                      <c:pt idx="17" formatCode="0">
                        <c:v>14.85849056604</c:v>
                      </c:pt>
                      <c:pt idx="18" formatCode="0">
                        <c:v>16.216216216220001</c:v>
                      </c:pt>
                      <c:pt idx="19" formatCode="0">
                        <c:v>6.666666666667</c:v>
                      </c:pt>
                      <c:pt idx="21" formatCode="0">
                        <c:v>14.56310679612</c:v>
                      </c:pt>
                      <c:pt idx="22" formatCode="0">
                        <c:v>12.12121212121</c:v>
                      </c:pt>
                      <c:pt idx="23" formatCode="0">
                        <c:v>13.58024691358</c:v>
                      </c:pt>
                      <c:pt idx="24" formatCode="0">
                        <c:v>7.1428571428570002</c:v>
                      </c:pt>
                      <c:pt idx="25" formatCode="0">
                        <c:v>28.301886792449999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E119-435B-9B21-2763E54F35BB}"/>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54372343353210495"/>
          <c:y val="0"/>
          <c:w val="0.1027745404363381"/>
          <c:h val="5.974049226265306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828650223397"/>
          <c:y val="0.15438285286110401"/>
          <c:w val="0.50071733708252497"/>
          <c:h val="0.7308343449879563"/>
        </c:manualLayout>
      </c:layout>
      <c:doughnutChart>
        <c:varyColors val="1"/>
        <c:ser>
          <c:idx val="0"/>
          <c:order val="0"/>
          <c:tx>
            <c:strRef>
              <c:f>Sheet1!$B$1</c:f>
              <c:strCache>
                <c:ptCount val="1"/>
                <c:pt idx="0">
                  <c:v>506</c:v>
                </c:pt>
              </c:strCache>
            </c:strRef>
          </c:tx>
          <c:spPr>
            <a:solidFill>
              <a:schemeClr val="bg1">
                <a:lumMod val="65000"/>
              </a:schemeClr>
            </a:solidFill>
            <a:ln>
              <a:solidFill>
                <a:schemeClr val="bg1"/>
              </a:solidFill>
            </a:ln>
          </c:spPr>
          <c:dPt>
            <c:idx val="0"/>
            <c:bubble3D val="0"/>
            <c:spPr>
              <a:solidFill>
                <a:srgbClr val="0A515D"/>
              </a:solidFill>
              <a:ln w="19050">
                <a:solidFill>
                  <a:schemeClr val="bg1"/>
                </a:solidFill>
              </a:ln>
              <a:effectLst/>
            </c:spPr>
            <c:extLst>
              <c:ext xmlns:c16="http://schemas.microsoft.com/office/drawing/2014/chart" uri="{C3380CC4-5D6E-409C-BE32-E72D297353CC}">
                <c16:uniqueId val="{00000001-A05D-411D-8154-78EAD56207BB}"/>
              </c:ext>
            </c:extLst>
          </c:dPt>
          <c:dPt>
            <c:idx val="1"/>
            <c:bubble3D val="0"/>
            <c:spPr>
              <a:solidFill>
                <a:srgbClr val="F1AA99"/>
              </a:solidFill>
              <a:ln w="19050">
                <a:solidFill>
                  <a:schemeClr val="bg1"/>
                </a:solidFill>
              </a:ln>
              <a:effectLst/>
            </c:spPr>
            <c:extLst>
              <c:ext xmlns:c16="http://schemas.microsoft.com/office/drawing/2014/chart" uri="{C3380CC4-5D6E-409C-BE32-E72D297353CC}">
                <c16:uniqueId val="{00000003-A05D-411D-8154-78EAD56207BB}"/>
              </c:ext>
            </c:extLst>
          </c:dPt>
          <c:dLbls>
            <c:dLbl>
              <c:idx val="0"/>
              <c:layout>
                <c:manualLayout>
                  <c:x val="-0.22732800808419459"/>
                  <c:y val="7.498666885029500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6628177744131182"/>
                      <c:h val="0.2477600955403173"/>
                    </c:manualLayout>
                  </c15:layout>
                </c:ext>
                <c:ext xmlns:c16="http://schemas.microsoft.com/office/drawing/2014/chart" uri="{C3380CC4-5D6E-409C-BE32-E72D297353CC}">
                  <c16:uniqueId val="{00000001-A05D-411D-8154-78EAD56207BB}"/>
                </c:ext>
              </c:extLst>
            </c:dLbl>
            <c:dLbl>
              <c:idx val="1"/>
              <c:layout>
                <c:manualLayout>
                  <c:x val="0.1778667290780909"/>
                  <c:y val="-3.829505324320610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3612996221517743"/>
                      <c:h val="0.2473546115418899"/>
                    </c:manualLayout>
                  </c15:layout>
                </c:ext>
                <c:ext xmlns:c16="http://schemas.microsoft.com/office/drawing/2014/chart" uri="{C3380CC4-5D6E-409C-BE32-E72D297353CC}">
                  <c16:uniqueId val="{00000003-A05D-411D-8154-78EAD56207B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Jā</c:v>
                </c:pt>
                <c:pt idx="1">
                  <c:v>Nē</c:v>
                </c:pt>
              </c:strCache>
            </c:strRef>
          </c:cat>
          <c:val>
            <c:numRef>
              <c:f>Sheet1!$B$2:$B$3</c:f>
              <c:numCache>
                <c:formatCode>0</c:formatCode>
                <c:ptCount val="2"/>
                <c:pt idx="0">
                  <c:v>34.189723320158109</c:v>
                </c:pt>
                <c:pt idx="1">
                  <c:v>65.810276679841891</c:v>
                </c:pt>
              </c:numCache>
            </c:numRef>
          </c:val>
          <c:extLst>
            <c:ext xmlns:c16="http://schemas.microsoft.com/office/drawing/2014/chart" uri="{C3380CC4-5D6E-409C-BE32-E72D297353CC}">
              <c16:uniqueId val="{00000008-A05D-411D-8154-78EAD56207BB}"/>
            </c:ext>
          </c:extLst>
        </c:ser>
        <c:dLbls>
          <c:showLegendKey val="0"/>
          <c:showVal val="0"/>
          <c:showCatName val="0"/>
          <c:showSerName val="0"/>
          <c:showPercent val="1"/>
          <c:showBubbleSize val="0"/>
          <c:showLeaderLines val="0"/>
        </c:dLbls>
        <c:firstSliceAng val="196"/>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98391669775676"/>
          <c:y val="6.7075082085701537E-2"/>
          <c:w val="0.52610959204512564"/>
          <c:h val="0.92580534818058657"/>
        </c:manualLayout>
      </c:layout>
      <c:barChart>
        <c:barDir val="bar"/>
        <c:grouping val="stacked"/>
        <c:varyColors val="0"/>
        <c:ser>
          <c:idx val="0"/>
          <c:order val="0"/>
          <c:tx>
            <c:strRef>
              <c:f>Sheet1!$B$1</c:f>
              <c:strCache>
                <c:ptCount val="1"/>
                <c:pt idx="0">
                  <c:v>Jā</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93BB-4E54-B671-52C794E0E2C7}"/>
                </c:ext>
              </c:extLst>
            </c:dLbl>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93BB-4E54-B671-52C794E0E2C7}"/>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93BB-4E54-B671-52C794E0E2C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34.189723320159999</c:v>
                </c:pt>
                <c:pt idx="2" formatCode="0">
                  <c:v>34.461538461540002</c:v>
                </c:pt>
                <c:pt idx="3" formatCode="0">
                  <c:v>29.41176470588</c:v>
                </c:pt>
                <c:pt idx="4" formatCode="0">
                  <c:v>34.693877551020002</c:v>
                </c:pt>
                <c:pt idx="6" formatCode="0">
                  <c:v>28.846153846149999</c:v>
                </c:pt>
                <c:pt idx="7" formatCode="0">
                  <c:v>36.138613861389999</c:v>
                </c:pt>
                <c:pt idx="8" formatCode="0">
                  <c:v>42.168674698799997</c:v>
                </c:pt>
                <c:pt idx="9" formatCode="0">
                  <c:v>38.461538461540002</c:v>
                </c:pt>
                <c:pt idx="11" formatCode="0">
                  <c:v>32.183908045979997</c:v>
                </c:pt>
                <c:pt idx="12" formatCode="0">
                  <c:v>26.04166666667</c:v>
                </c:pt>
                <c:pt idx="13" formatCode="0">
                  <c:v>44.318181818180001</c:v>
                </c:pt>
                <c:pt idx="14" formatCode="0">
                  <c:v>40.217391304350002</c:v>
                </c:pt>
                <c:pt idx="15" formatCode="0">
                  <c:v>38.461538461540002</c:v>
                </c:pt>
                <c:pt idx="17" formatCode="0">
                  <c:v>35.613207547169999</c:v>
                </c:pt>
                <c:pt idx="18" formatCode="0">
                  <c:v>35.135135135139997</c:v>
                </c:pt>
                <c:pt idx="19" formatCode="0">
                  <c:v>20</c:v>
                </c:pt>
                <c:pt idx="21" formatCode="0">
                  <c:v>35.922330097089997</c:v>
                </c:pt>
                <c:pt idx="22" formatCode="0">
                  <c:v>25.75757575758</c:v>
                </c:pt>
                <c:pt idx="23" formatCode="0">
                  <c:v>43.209876543210001</c:v>
                </c:pt>
                <c:pt idx="24" formatCode="0">
                  <c:v>27.142857142859999</c:v>
                </c:pt>
                <c:pt idx="25" formatCode="0">
                  <c:v>37.735849056600003</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61C-4F25-AF34-7FDF87C190DF}"/>
            </c:ext>
          </c:extLst>
        </c:ser>
        <c:ser>
          <c:idx val="1"/>
          <c:order val="1"/>
          <c:tx>
            <c:strRef>
              <c:f>Sheet1!$C$1</c:f>
              <c:strCache>
                <c:ptCount val="1"/>
                <c:pt idx="0">
                  <c:v>Nē</c:v>
                </c:pt>
              </c:strCache>
            </c:strRef>
          </c:tx>
          <c:spPr>
            <a:solidFill>
              <a:schemeClr val="accent4"/>
            </a:solidFill>
            <a:ln>
              <a:solidFill>
                <a:schemeClr val="accent4"/>
              </a:solid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93BB-4E54-B671-52C794E0E2C7}"/>
                </c:ext>
              </c:extLst>
            </c:dLbl>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93BB-4E54-B671-52C794E0E2C7}"/>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93BB-4E54-B671-52C794E0E2C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65.810276679840001</c:v>
                </c:pt>
                <c:pt idx="2" formatCode="0">
                  <c:v>65.538461538459998</c:v>
                </c:pt>
                <c:pt idx="3" formatCode="0">
                  <c:v>70.588235294119997</c:v>
                </c:pt>
                <c:pt idx="4" formatCode="0">
                  <c:v>65.306122448980005</c:v>
                </c:pt>
                <c:pt idx="6" formatCode="0">
                  <c:v>71.153846153849997</c:v>
                </c:pt>
                <c:pt idx="7" formatCode="0">
                  <c:v>63.861386138610001</c:v>
                </c:pt>
                <c:pt idx="8" formatCode="0">
                  <c:v>57.831325301200003</c:v>
                </c:pt>
                <c:pt idx="9" formatCode="0">
                  <c:v>61.538461538459998</c:v>
                </c:pt>
                <c:pt idx="11" formatCode="0">
                  <c:v>67.816091954019996</c:v>
                </c:pt>
                <c:pt idx="12" formatCode="0">
                  <c:v>73.958333333330003</c:v>
                </c:pt>
                <c:pt idx="13" formatCode="0">
                  <c:v>55.681818181819999</c:v>
                </c:pt>
                <c:pt idx="14" formatCode="0">
                  <c:v>59.782608695649998</c:v>
                </c:pt>
                <c:pt idx="15" formatCode="0">
                  <c:v>61.538461538459998</c:v>
                </c:pt>
                <c:pt idx="17" formatCode="0">
                  <c:v>64.386792452829994</c:v>
                </c:pt>
                <c:pt idx="18" formatCode="0">
                  <c:v>64.864864864859996</c:v>
                </c:pt>
                <c:pt idx="19" formatCode="0">
                  <c:v>80</c:v>
                </c:pt>
                <c:pt idx="21" formatCode="0">
                  <c:v>64.077669902910003</c:v>
                </c:pt>
                <c:pt idx="22" formatCode="0">
                  <c:v>74.24242424242</c:v>
                </c:pt>
                <c:pt idx="23" formatCode="0">
                  <c:v>56.790123456789999</c:v>
                </c:pt>
                <c:pt idx="24" formatCode="0">
                  <c:v>72.857142857140005</c:v>
                </c:pt>
                <c:pt idx="25" formatCode="0">
                  <c:v>62.264150943399997</c:v>
                </c:pt>
                <c:pt idx="26" formatCode="0">
                  <c:v>73.333333333330003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61C-4F25-AF34-7FDF87C190DF}"/>
            </c:ext>
          </c:extLst>
        </c:ser>
        <c:dLbls>
          <c:showLegendKey val="0"/>
          <c:showVal val="1"/>
          <c:showCatName val="0"/>
          <c:showSerName val="0"/>
          <c:showPercent val="0"/>
          <c:showBubbleSize val="0"/>
        </c:dLbls>
        <c:gapWidth val="50"/>
        <c:overlap val="100"/>
        <c:axId val="-837944752"/>
        <c:axId val="-837936048"/>
      </c:barChart>
      <c:catAx>
        <c:axId val="-83794475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36048"/>
        <c:crosses val="autoZero"/>
        <c:auto val="1"/>
        <c:lblAlgn val="ctr"/>
        <c:lblOffset val="100"/>
        <c:noMultiLvlLbl val="0"/>
      </c:catAx>
      <c:valAx>
        <c:axId val="-837936048"/>
        <c:scaling>
          <c:orientation val="minMax"/>
          <c:max val="100"/>
          <c:min val="0"/>
        </c:scaling>
        <c:delete val="1"/>
        <c:axPos val="t"/>
        <c:numFmt formatCode="General" sourceLinked="0"/>
        <c:majorTickMark val="out"/>
        <c:minorTickMark val="none"/>
        <c:tickLblPos val="nextTo"/>
        <c:crossAx val="-837944752"/>
        <c:crosses val="autoZero"/>
        <c:crossBetween val="between"/>
      </c:valAx>
      <c:spPr>
        <a:noFill/>
        <a:ln>
          <a:noFill/>
        </a:ln>
        <a:effectLst/>
      </c:spPr>
    </c:plotArea>
    <c:legend>
      <c:legendPos val="r"/>
      <c:layout>
        <c:manualLayout>
          <c:xMode val="edge"/>
          <c:yMode val="edge"/>
          <c:x val="0.35734223546936472"/>
          <c:y val="6.2453405821257498E-3"/>
          <c:w val="0.52875492697477533"/>
          <c:h val="5.00987791602005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41525458051459"/>
          <c:y val="0.36399309447373085"/>
          <c:w val="0.80158474541948543"/>
          <c:h val="0.62597530230702414"/>
        </c:manualLayout>
      </c:layout>
      <c:barChart>
        <c:barDir val="bar"/>
        <c:grouping val="stacked"/>
        <c:varyColors val="0"/>
        <c:ser>
          <c:idx val="0"/>
          <c:order val="0"/>
          <c:tx>
            <c:strRef>
              <c:f>Sheet1!$B$1</c:f>
              <c:strCache>
                <c:ptCount val="1"/>
                <c:pt idx="0">
                  <c:v> 10- noteikti jā</c:v>
                </c:pt>
              </c:strCache>
            </c:strRef>
          </c:tx>
          <c:spPr>
            <a:solidFill>
              <a:srgbClr val="073C45"/>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Sheet1!$B$2</c:f>
              <c:numCache>
                <c:formatCode>0</c:formatCode>
                <c:ptCount val="1"/>
                <c:pt idx="0">
                  <c:v>2.3121387283236992</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9</c:v>
                </c:pt>
              </c:strCache>
            </c:strRef>
          </c:tx>
          <c:spPr>
            <a:solidFill>
              <a:srgbClr val="0A515D"/>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Sheet1!$C$2</c:f>
              <c:numCache>
                <c:formatCode>0</c:formatCode>
                <c:ptCount val="1"/>
                <c:pt idx="0">
                  <c:v>5.7803468208092488</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8</c:v>
                </c:pt>
              </c:strCache>
            </c:strRef>
          </c:tx>
          <c:spPr>
            <a:solidFill>
              <a:srgbClr val="14A2BA"/>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06.-07.2025., n=173</c:v>
                </c:pt>
              </c:strCache>
            </c:strRef>
          </c:cat>
          <c:val>
            <c:numRef>
              <c:f>Sheet1!$D$2</c:f>
              <c:numCache>
                <c:formatCode>0</c:formatCode>
                <c:ptCount val="1"/>
                <c:pt idx="0">
                  <c:v>21.965317919075144</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7</c:v>
                </c:pt>
              </c:strCache>
            </c:strRef>
          </c:tx>
          <c:spPr>
            <a:solidFill>
              <a:srgbClr val="99E8F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Sheet1!$E$2</c:f>
              <c:numCache>
                <c:formatCode>0</c:formatCode>
                <c:ptCount val="1"/>
                <c:pt idx="0">
                  <c:v>23.121387283236995</c:v>
                </c:pt>
              </c:numCache>
            </c:numRef>
          </c:val>
          <c:extLst>
            <c:ext xmlns:c16="http://schemas.microsoft.com/office/drawing/2014/chart" uri="{C3380CC4-5D6E-409C-BE32-E72D297353CC}">
              <c16:uniqueId val="{00000000-9440-43B4-9119-84FF8C4EB263}"/>
            </c:ext>
          </c:extLst>
        </c:ser>
        <c:ser>
          <c:idx val="4"/>
          <c:order val="4"/>
          <c:tx>
            <c:strRef>
              <c:f>Sheet1!$F$1</c:f>
              <c:strCache>
                <c:ptCount val="1"/>
                <c:pt idx="0">
                  <c:v>6</c:v>
                </c:pt>
              </c:strCache>
            </c:strRef>
          </c:tx>
          <c:spPr>
            <a:solidFill>
              <a:srgbClr val="FFCC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Sheet1!$F$2</c:f>
              <c:numCache>
                <c:formatCode>0</c:formatCode>
                <c:ptCount val="1"/>
                <c:pt idx="0">
                  <c:v>17.341040462427745</c:v>
                </c:pt>
              </c:numCache>
            </c:numRef>
          </c:val>
          <c:extLst>
            <c:ext xmlns:c16="http://schemas.microsoft.com/office/drawing/2014/chart" uri="{C3380CC4-5D6E-409C-BE32-E72D297353CC}">
              <c16:uniqueId val="{00000001-9440-43B4-9119-84FF8C4EB263}"/>
            </c:ext>
          </c:extLst>
        </c:ser>
        <c:ser>
          <c:idx val="5"/>
          <c:order val="5"/>
          <c:tx>
            <c:strRef>
              <c:f>Sheet1!$G$1</c:f>
              <c:strCache>
                <c:ptCount val="1"/>
                <c:pt idx="0">
                  <c:v>5</c:v>
                </c:pt>
              </c:strCache>
            </c:strRef>
          </c:tx>
          <c:spPr>
            <a:solidFill>
              <a:srgbClr val="FFBA7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Sheet1!$G$2</c:f>
              <c:numCache>
                <c:formatCode>0</c:formatCode>
                <c:ptCount val="1"/>
                <c:pt idx="0">
                  <c:v>17.341040462427745</c:v>
                </c:pt>
              </c:numCache>
            </c:numRef>
          </c:val>
          <c:extLst>
            <c:ext xmlns:c16="http://schemas.microsoft.com/office/drawing/2014/chart" uri="{C3380CC4-5D6E-409C-BE32-E72D297353CC}">
              <c16:uniqueId val="{00000002-9440-43B4-9119-84FF8C4EB263}"/>
            </c:ext>
          </c:extLst>
        </c:ser>
        <c:ser>
          <c:idx val="6"/>
          <c:order val="6"/>
          <c:tx>
            <c:strRef>
              <c:f>Sheet1!$H$1</c:f>
              <c:strCache>
                <c:ptCount val="1"/>
                <c:pt idx="0">
                  <c:v>4</c:v>
                </c:pt>
              </c:strCache>
            </c:strRef>
          </c:tx>
          <c:spPr>
            <a:solidFill>
              <a:srgbClr val="F1AA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Sheet1!$H$2</c:f>
              <c:numCache>
                <c:formatCode>0</c:formatCode>
                <c:ptCount val="1"/>
                <c:pt idx="0">
                  <c:v>1.7341040462427744</c:v>
                </c:pt>
              </c:numCache>
            </c:numRef>
          </c:val>
          <c:extLst>
            <c:ext xmlns:c16="http://schemas.microsoft.com/office/drawing/2014/chart" uri="{C3380CC4-5D6E-409C-BE32-E72D297353CC}">
              <c16:uniqueId val="{00000003-9440-43B4-9119-84FF8C4EB263}"/>
            </c:ext>
          </c:extLst>
        </c:ser>
        <c:ser>
          <c:idx val="7"/>
          <c:order val="7"/>
          <c:tx>
            <c:strRef>
              <c:f>Sheet1!$I$1</c:f>
              <c:strCache>
                <c:ptCount val="1"/>
                <c:pt idx="0">
                  <c:v>3</c:v>
                </c:pt>
              </c:strCache>
            </c:strRef>
          </c:tx>
          <c:spPr>
            <a:solidFill>
              <a:srgbClr val="B2371A"/>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Sheet1!$I$2</c:f>
              <c:numCache>
                <c:formatCode>0</c:formatCode>
                <c:ptCount val="1"/>
                <c:pt idx="0">
                  <c:v>4.6242774566473983</c:v>
                </c:pt>
              </c:numCache>
            </c:numRef>
          </c:val>
          <c:extLst>
            <c:ext xmlns:c16="http://schemas.microsoft.com/office/drawing/2014/chart" uri="{C3380CC4-5D6E-409C-BE32-E72D297353CC}">
              <c16:uniqueId val="{00000004-9440-43B4-9119-84FF8C4EB263}"/>
            </c:ext>
          </c:extLst>
        </c:ser>
        <c:ser>
          <c:idx val="8"/>
          <c:order val="8"/>
          <c:tx>
            <c:strRef>
              <c:f>Sheet1!$J$1</c:f>
              <c:strCache>
                <c:ptCount val="1"/>
                <c:pt idx="0">
                  <c:v>2</c:v>
                </c:pt>
              </c:strCache>
            </c:strRef>
          </c:tx>
          <c:spPr>
            <a:solidFill>
              <a:srgbClr val="862913"/>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Sheet1!$J$2</c:f>
              <c:numCache>
                <c:formatCode>0</c:formatCode>
                <c:ptCount val="1"/>
                <c:pt idx="0">
                  <c:v>1.1560693641618496</c:v>
                </c:pt>
              </c:numCache>
            </c:numRef>
          </c:val>
          <c:extLst>
            <c:ext xmlns:c16="http://schemas.microsoft.com/office/drawing/2014/chart" uri="{C3380CC4-5D6E-409C-BE32-E72D297353CC}">
              <c16:uniqueId val="{00000005-9440-43B4-9119-84FF8C4EB263}"/>
            </c:ext>
          </c:extLst>
        </c:ser>
        <c:ser>
          <c:idx val="9"/>
          <c:order val="9"/>
          <c:tx>
            <c:strRef>
              <c:f>Sheet1!$K$1</c:f>
              <c:strCache>
                <c:ptCount val="1"/>
                <c:pt idx="0">
                  <c:v>1- noteikti nē</c:v>
                </c:pt>
              </c:strCache>
            </c:strRef>
          </c:tx>
          <c:spPr>
            <a:solidFill>
              <a:srgbClr val="331007"/>
            </a:solidFill>
            <a:ln>
              <a:solidFill>
                <a:schemeClr val="bg1"/>
              </a:solidFill>
            </a:ln>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0BE-43BF-98D6-720496B33768}"/>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06.-07.2025., n=173</c:v>
                </c:pt>
              </c:strCache>
            </c:strRef>
          </c:cat>
          <c:val>
            <c:numRef>
              <c:f>Sheet1!$K$2</c:f>
              <c:numCache>
                <c:formatCode>0</c:formatCode>
                <c:ptCount val="1"/>
                <c:pt idx="0">
                  <c:v>4.6242774566473983</c:v>
                </c:pt>
              </c:numCache>
            </c:numRef>
          </c:val>
          <c:extLst>
            <c:ext xmlns:c16="http://schemas.microsoft.com/office/drawing/2014/chart" uri="{C3380CC4-5D6E-409C-BE32-E72D297353CC}">
              <c16:uniqueId val="{00000007-9440-43B4-9119-84FF8C4EB263}"/>
            </c:ext>
          </c:extLst>
        </c:ser>
        <c:dLbls>
          <c:dLblPos val="ctr"/>
          <c:showLegendKey val="0"/>
          <c:showVal val="1"/>
          <c:showCatName val="0"/>
          <c:showSerName val="0"/>
          <c:showPercent val="0"/>
          <c:showBubbleSize val="0"/>
        </c:dLbls>
        <c:gapWidth val="30"/>
        <c:overlap val="100"/>
        <c:axId val="-837951280"/>
        <c:axId val="-837950736"/>
      </c:barChart>
      <c:catAx>
        <c:axId val="-837951280"/>
        <c:scaling>
          <c:orientation val="maxMin"/>
        </c:scaling>
        <c:delete val="1"/>
        <c:axPos val="l"/>
        <c:numFmt formatCode="General" sourceLinked="1"/>
        <c:majorTickMark val="out"/>
        <c:minorTickMark val="none"/>
        <c:tickLblPos val="nextTo"/>
        <c:crossAx val="-837950736"/>
        <c:crosses val="autoZero"/>
        <c:auto val="1"/>
        <c:lblAlgn val="ctr"/>
        <c:lblOffset val="100"/>
        <c:noMultiLvlLbl val="0"/>
      </c:catAx>
      <c:valAx>
        <c:axId val="-837950736"/>
        <c:scaling>
          <c:orientation val="minMax"/>
          <c:max val="103"/>
          <c:min val="0"/>
        </c:scaling>
        <c:delete val="1"/>
        <c:axPos val="t"/>
        <c:numFmt formatCode="0\%" sourceLinked="0"/>
        <c:majorTickMark val="out"/>
        <c:minorTickMark val="none"/>
        <c:tickLblPos val="nextTo"/>
        <c:crossAx val="-837951280"/>
        <c:crosses val="autoZero"/>
        <c:crossBetween val="between"/>
      </c:valAx>
    </c:plotArea>
    <c:legend>
      <c:legendPos val="t"/>
      <c:layout>
        <c:manualLayout>
          <c:xMode val="edge"/>
          <c:yMode val="edge"/>
          <c:x val="0.19348725202283437"/>
          <c:y val="9.3841557744093265E-2"/>
          <c:w val="0.78451779354799789"/>
          <c:h val="0.22985172469649712"/>
        </c:manualLayout>
      </c:layout>
      <c:overlay val="1"/>
      <c:txPr>
        <a:bodyPr/>
        <a:lstStyle/>
        <a:p>
          <a:pPr>
            <a:defRPr sz="1200"/>
          </a:pPr>
          <a:endParaRPr lang="en-US"/>
        </a:p>
      </c:txPr>
    </c:legend>
    <c:plotVisOnly val="1"/>
    <c:dispBlanksAs val="gap"/>
    <c:showDLblsOverMax val="0"/>
  </c:chart>
  <c:txPr>
    <a:bodyPr/>
    <a:lstStyle/>
    <a:p>
      <a:pPr>
        <a:defRPr sz="1100">
          <a:solidFill>
            <a:schemeClr val="tx1"/>
          </a:solidFil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02608160749285E-2"/>
          <c:y val="0"/>
          <c:w val="0.88939478367850144"/>
          <c:h val="0.8250383640533131"/>
        </c:manualLayout>
      </c:layout>
      <c:barChart>
        <c:barDir val="bar"/>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06.-07.2025., n=173</c:v>
                </c:pt>
              </c:strCache>
            </c:strRef>
          </c:cat>
          <c:val>
            <c:numRef>
              <c:f>Sheet1!$B$2</c:f>
              <c:numCache>
                <c:formatCode>0.0</c:formatCode>
                <c:ptCount val="1"/>
                <c:pt idx="0">
                  <c:v>6.3121387283237</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50"/>
        <c:axId val="-837948560"/>
        <c:axId val="-837945840"/>
      </c:barChart>
      <c:catAx>
        <c:axId val="-837948560"/>
        <c:scaling>
          <c:orientation val="maxMin"/>
        </c:scaling>
        <c:delete val="1"/>
        <c:axPos val="l"/>
        <c:numFmt formatCode="General" sourceLinked="1"/>
        <c:majorTickMark val="none"/>
        <c:minorTickMark val="none"/>
        <c:tickLblPos val="nextTo"/>
        <c:crossAx val="-837945840"/>
        <c:crosses val="autoZero"/>
        <c:auto val="1"/>
        <c:lblAlgn val="ctr"/>
        <c:lblOffset val="100"/>
        <c:noMultiLvlLbl val="0"/>
      </c:catAx>
      <c:valAx>
        <c:axId val="-837945840"/>
        <c:scaling>
          <c:orientation val="minMax"/>
          <c:max val="10"/>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837948560"/>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03851423352113"/>
          <c:y val="6.7075082085701537E-2"/>
          <c:w val="0.63033905539685808"/>
          <c:h val="0.92580534818058657"/>
        </c:manualLayout>
      </c:layout>
      <c:barChart>
        <c:barDir val="bar"/>
        <c:grouping val="stacked"/>
        <c:varyColors val="0"/>
        <c:ser>
          <c:idx val="0"/>
          <c:order val="0"/>
          <c:tx>
            <c:strRef>
              <c:f>Sheet1!$B$1</c:f>
              <c:strCache>
                <c:ptCount val="1"/>
                <c:pt idx="0">
                  <c:v>10- noteikti jā </c:v>
                </c:pt>
              </c:strCache>
            </c:strRef>
          </c:tx>
          <c:spPr>
            <a:solidFill>
              <a:srgbClr val="073C45"/>
            </a:solidFill>
            <a:ln>
              <a:noFill/>
            </a:ln>
            <a:effectLst/>
          </c:spPr>
          <c:invertIfNegative val="0"/>
          <c:dLbls>
            <c:dLbl>
              <c:idx val="1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1C5-42F8-BCEF-51539366BF8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Sheet1!$B$2:$B$28</c:f>
              <c:numCache>
                <c:formatCode>General</c:formatCode>
                <c:ptCount val="27"/>
                <c:pt idx="0" formatCode="0">
                  <c:v>2.3121387283239998</c:v>
                </c:pt>
                <c:pt idx="2" formatCode="0">
                  <c:v>2.6785714285709998</c:v>
                </c:pt>
                <c:pt idx="3" formatCode="0">
                  <c:v>0</c:v>
                </c:pt>
                <c:pt idx="4" formatCode="0">
                  <c:v>1.9607843137250001</c:v>
                </c:pt>
                <c:pt idx="6" formatCode="0">
                  <c:v>3.333333333333</c:v>
                </c:pt>
                <c:pt idx="7" formatCode="0">
                  <c:v>1.369863013699</c:v>
                </c:pt>
                <c:pt idx="8" formatCode="0">
                  <c:v>2.8571428571430002</c:v>
                </c:pt>
                <c:pt idx="9" formatCode="0">
                  <c:v>0</c:v>
                </c:pt>
                <c:pt idx="11" formatCode="0">
                  <c:v>0</c:v>
                </c:pt>
                <c:pt idx="12" formatCode="0">
                  <c:v>8</c:v>
                </c:pt>
                <c:pt idx="13" formatCode="0">
                  <c:v>0</c:v>
                </c:pt>
                <c:pt idx="14" formatCode="0">
                  <c:v>2.7027027027030002</c:v>
                </c:pt>
                <c:pt idx="15" formatCode="0">
                  <c:v>0</c:v>
                </c:pt>
                <c:pt idx="17" formatCode="0">
                  <c:v>2.6490066225170001</c:v>
                </c:pt>
                <c:pt idx="18" formatCode="0">
                  <c:v>0</c:v>
                </c:pt>
                <c:pt idx="19" formatCode="0">
                  <c:v>0</c:v>
                </c:pt>
                <c:pt idx="21" formatCode="0">
                  <c:v>1.351351351351</c:v>
                </c:pt>
                <c:pt idx="22" formatCode="0">
                  <c:v>0</c:v>
                </c:pt>
                <c:pt idx="23" formatCode="0">
                  <c:v>5.7142857142860004</c:v>
                </c:pt>
                <c:pt idx="24" formatCode="0">
                  <c:v>0</c:v>
                </c:pt>
                <c:pt idx="25" formatCode="0">
                  <c:v>5</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72E-4DF4-8266-D609EA296516}"/>
            </c:ext>
          </c:extLst>
        </c:ser>
        <c:ser>
          <c:idx val="1"/>
          <c:order val="1"/>
          <c:tx>
            <c:strRef>
              <c:f>Sheet1!$C$1</c:f>
              <c:strCache>
                <c:ptCount val="1"/>
                <c:pt idx="0">
                  <c:v>9 </c:v>
                </c:pt>
              </c:strCache>
            </c:strRef>
          </c:tx>
          <c:spPr>
            <a:solidFill>
              <a:srgbClr val="0A51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Sheet1!$C$2:$C$28</c:f>
              <c:numCache>
                <c:formatCode>General</c:formatCode>
                <c:ptCount val="27"/>
                <c:pt idx="0" formatCode="0">
                  <c:v>5.7803468208090001</c:v>
                </c:pt>
                <c:pt idx="2" formatCode="0">
                  <c:v>3.5714285714290002</c:v>
                </c:pt>
                <c:pt idx="3" formatCode="0">
                  <c:v>10</c:v>
                </c:pt>
                <c:pt idx="4" formatCode="0">
                  <c:v>9.8039215686270005</c:v>
                </c:pt>
                <c:pt idx="6" formatCode="0">
                  <c:v>6.666666666667</c:v>
                </c:pt>
                <c:pt idx="7" formatCode="0">
                  <c:v>4.1095890410960001</c:v>
                </c:pt>
                <c:pt idx="8" formatCode="0">
                  <c:v>8.5714285714289993</c:v>
                </c:pt>
                <c:pt idx="9" formatCode="0">
                  <c:v>0</c:v>
                </c:pt>
                <c:pt idx="11" formatCode="0">
                  <c:v>7.1428571428570002</c:v>
                </c:pt>
                <c:pt idx="12" formatCode="0">
                  <c:v>4</c:v>
                </c:pt>
                <c:pt idx="13" formatCode="0">
                  <c:v>5.1282051282049999</c:v>
                </c:pt>
                <c:pt idx="14" formatCode="0">
                  <c:v>5.4054054054050003</c:v>
                </c:pt>
                <c:pt idx="15" formatCode="0">
                  <c:v>2.8571428571430002</c:v>
                </c:pt>
                <c:pt idx="17" formatCode="0">
                  <c:v>5.9602649006619997</c:v>
                </c:pt>
                <c:pt idx="18" formatCode="0">
                  <c:v>0</c:v>
                </c:pt>
                <c:pt idx="19" formatCode="0">
                  <c:v>11.11111111111</c:v>
                </c:pt>
                <c:pt idx="21" formatCode="0">
                  <c:v>9.4594594594589996</c:v>
                </c:pt>
                <c:pt idx="22" formatCode="0">
                  <c:v>5.8823529411760003</c:v>
                </c:pt>
                <c:pt idx="23" formatCode="0">
                  <c:v>2.8571428571430002</c:v>
                </c:pt>
                <c:pt idx="24" formatCode="0">
                  <c:v>5.2631578947369997</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72E-4DF4-8266-D609EA296516}"/>
            </c:ext>
          </c:extLst>
        </c:ser>
        <c:ser>
          <c:idx val="2"/>
          <c:order val="2"/>
          <c:tx>
            <c:strRef>
              <c:f>Sheet1!$D$1</c:f>
              <c:strCache>
                <c:ptCount val="1"/>
                <c:pt idx="0">
                  <c:v>8 </c:v>
                </c:pt>
              </c:strCache>
            </c:strRef>
          </c:tx>
          <c:spPr>
            <a:solidFill>
              <a:srgbClr val="14A2BA"/>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A1C5-42F8-BCEF-51539366BF85}"/>
                </c:ext>
              </c:extLst>
            </c:dLbl>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A1C5-42F8-BCEF-51539366BF85}"/>
                </c:ext>
              </c:extLst>
            </c:dLbl>
            <c:dLbl>
              <c:idx val="1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A1C5-42F8-BCEF-51539366BF8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Sheet1!$D$2:$D$28</c:f>
              <c:numCache>
                <c:formatCode>General</c:formatCode>
                <c:ptCount val="27"/>
                <c:pt idx="0" formatCode="0">
                  <c:v>21.96531791908</c:v>
                </c:pt>
                <c:pt idx="2" formatCode="0">
                  <c:v>25.892857142859999</c:v>
                </c:pt>
                <c:pt idx="3" formatCode="0">
                  <c:v>20</c:v>
                </c:pt>
                <c:pt idx="4" formatCode="0">
                  <c:v>13.725490196080001</c:v>
                </c:pt>
                <c:pt idx="6" formatCode="0">
                  <c:v>31.66666666667</c:v>
                </c:pt>
                <c:pt idx="7" formatCode="0">
                  <c:v>13.698630136989999</c:v>
                </c:pt>
                <c:pt idx="8" formatCode="0">
                  <c:v>25.71428571429</c:v>
                </c:pt>
                <c:pt idx="9" formatCode="0">
                  <c:v>0</c:v>
                </c:pt>
                <c:pt idx="11" formatCode="0">
                  <c:v>28.571428571430001</c:v>
                </c:pt>
                <c:pt idx="12" formatCode="0">
                  <c:v>28</c:v>
                </c:pt>
                <c:pt idx="13" formatCode="0">
                  <c:v>28.205128205129999</c:v>
                </c:pt>
                <c:pt idx="14" formatCode="0">
                  <c:v>8.1081081081080004</c:v>
                </c:pt>
                <c:pt idx="15" formatCode="0">
                  <c:v>25.71428571429</c:v>
                </c:pt>
                <c:pt idx="17" formatCode="0">
                  <c:v>22.51655629139</c:v>
                </c:pt>
                <c:pt idx="18" formatCode="0">
                  <c:v>23.07692307692</c:v>
                </c:pt>
                <c:pt idx="19" formatCode="0">
                  <c:v>11.11111111111</c:v>
                </c:pt>
                <c:pt idx="21" formatCode="0">
                  <c:v>24.324324324319999</c:v>
                </c:pt>
                <c:pt idx="22" formatCode="0">
                  <c:v>23.529411764710002</c:v>
                </c:pt>
                <c:pt idx="23" formatCode="0">
                  <c:v>22.857142857140001</c:v>
                </c:pt>
                <c:pt idx="24" formatCode="0">
                  <c:v>15.78947368421</c:v>
                </c:pt>
                <c:pt idx="25" formatCode="0">
                  <c:v>10</c:v>
                </c:pt>
                <c:pt idx="26" formatCode="0">
                  <c:v>37.5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A72E-4DF4-8266-D609EA296516}"/>
            </c:ext>
          </c:extLst>
        </c:ser>
        <c:ser>
          <c:idx val="3"/>
          <c:order val="3"/>
          <c:tx>
            <c:strRef>
              <c:f>Sheet1!$E$1</c:f>
              <c:strCache>
                <c:ptCount val="1"/>
                <c:pt idx="0">
                  <c:v>7 </c:v>
                </c:pt>
              </c:strCache>
            </c:strRef>
          </c:tx>
          <c:spPr>
            <a:solidFill>
              <a:srgbClr val="99E8F5"/>
            </a:solidFill>
            <a:ln>
              <a:noFill/>
            </a:ln>
            <a:effectLst/>
          </c:spPr>
          <c:invertIfNegative val="0"/>
          <c:dLbls>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A1C5-42F8-BCEF-51539366BF85}"/>
                </c:ext>
              </c:extLst>
            </c:dLbl>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A1C5-42F8-BCEF-51539366BF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Sheet1!$E$2:$E$28</c:f>
              <c:numCache>
                <c:formatCode>General</c:formatCode>
                <c:ptCount val="27"/>
                <c:pt idx="0" formatCode="0">
                  <c:v>23.121387283240001</c:v>
                </c:pt>
                <c:pt idx="2" formatCode="0">
                  <c:v>24.107142857140001</c:v>
                </c:pt>
                <c:pt idx="3" formatCode="0">
                  <c:v>40</c:v>
                </c:pt>
                <c:pt idx="4" formatCode="0">
                  <c:v>17.647058823529999</c:v>
                </c:pt>
                <c:pt idx="6" formatCode="0">
                  <c:v>16.66666666667</c:v>
                </c:pt>
                <c:pt idx="7" formatCode="0">
                  <c:v>34.246575342470003</c:v>
                </c:pt>
                <c:pt idx="8" formatCode="0">
                  <c:v>14.28571428571</c:v>
                </c:pt>
                <c:pt idx="9" formatCode="0">
                  <c:v>0</c:v>
                </c:pt>
                <c:pt idx="11" formatCode="0">
                  <c:v>21.428571428569999</c:v>
                </c:pt>
                <c:pt idx="12" formatCode="0">
                  <c:v>28</c:v>
                </c:pt>
                <c:pt idx="13" formatCode="0">
                  <c:v>17.948717948719999</c:v>
                </c:pt>
                <c:pt idx="14" formatCode="0">
                  <c:v>35.135135135139997</c:v>
                </c:pt>
                <c:pt idx="15" formatCode="0">
                  <c:v>14.28571428571</c:v>
                </c:pt>
                <c:pt idx="17" formatCode="0">
                  <c:v>24.50331125828</c:v>
                </c:pt>
                <c:pt idx="18" formatCode="0">
                  <c:v>15.38461538462</c:v>
                </c:pt>
                <c:pt idx="19" formatCode="0">
                  <c:v>11.11111111111</c:v>
                </c:pt>
                <c:pt idx="21" formatCode="0">
                  <c:v>17.567567567569998</c:v>
                </c:pt>
                <c:pt idx="22" formatCode="0">
                  <c:v>17.647058823529999</c:v>
                </c:pt>
                <c:pt idx="23" formatCode="0">
                  <c:v>28.571428571430001</c:v>
                </c:pt>
                <c:pt idx="24" formatCode="0">
                  <c:v>10.526315789470001</c:v>
                </c:pt>
                <c:pt idx="25" formatCode="0">
                  <c:v>45</c:v>
                </c:pt>
                <c:pt idx="26" formatCode="0">
                  <c:v>37.5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A72E-4DF4-8266-D609EA296516}"/>
            </c:ext>
          </c:extLst>
        </c:ser>
        <c:ser>
          <c:idx val="4"/>
          <c:order val="4"/>
          <c:tx>
            <c:strRef>
              <c:f>Sheet1!$F$1</c:f>
              <c:strCache>
                <c:ptCount val="1"/>
                <c:pt idx="0">
                  <c:v>6 </c:v>
                </c:pt>
              </c:strCache>
            </c:strRef>
          </c:tx>
          <c:spPr>
            <a:solidFill>
              <a:srgbClr val="FFCC99"/>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A1C5-42F8-BCEF-51539366BF85}"/>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A1C5-42F8-BCEF-51539366BF8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Sheet1!$F$2:$F$28</c:f>
              <c:numCache>
                <c:formatCode>General</c:formatCode>
                <c:ptCount val="27"/>
                <c:pt idx="0" formatCode="0">
                  <c:v>17.341040462430001</c:v>
                </c:pt>
                <c:pt idx="2" formatCode="0">
                  <c:v>16.071428571430001</c:v>
                </c:pt>
                <c:pt idx="3" formatCode="0">
                  <c:v>0</c:v>
                </c:pt>
                <c:pt idx="4" formatCode="0">
                  <c:v>23.529411764710002</c:v>
                </c:pt>
                <c:pt idx="6" formatCode="0">
                  <c:v>16.66666666667</c:v>
                </c:pt>
                <c:pt idx="7" formatCode="0">
                  <c:v>21.917808219179999</c:v>
                </c:pt>
                <c:pt idx="8" formatCode="0">
                  <c:v>5.7142857142860004</c:v>
                </c:pt>
                <c:pt idx="9" formatCode="0">
                  <c:v>40</c:v>
                </c:pt>
                <c:pt idx="11" formatCode="0">
                  <c:v>21.428571428569999</c:v>
                </c:pt>
                <c:pt idx="12" formatCode="0">
                  <c:v>16</c:v>
                </c:pt>
                <c:pt idx="13" formatCode="0">
                  <c:v>23.07692307692</c:v>
                </c:pt>
                <c:pt idx="14" formatCode="0">
                  <c:v>13.51351351351</c:v>
                </c:pt>
                <c:pt idx="15" formatCode="0">
                  <c:v>14.28571428571</c:v>
                </c:pt>
                <c:pt idx="17" formatCode="0">
                  <c:v>15.8940397351</c:v>
                </c:pt>
                <c:pt idx="18" formatCode="0">
                  <c:v>30.769230769229999</c:v>
                </c:pt>
                <c:pt idx="19" formatCode="0">
                  <c:v>22.222222222220001</c:v>
                </c:pt>
                <c:pt idx="21" formatCode="0">
                  <c:v>18.918918918919999</c:v>
                </c:pt>
                <c:pt idx="22" formatCode="0">
                  <c:v>17.647058823529999</c:v>
                </c:pt>
                <c:pt idx="23" formatCode="0">
                  <c:v>17.142857142859999</c:v>
                </c:pt>
                <c:pt idx="24" formatCode="0">
                  <c:v>26.315789473679999</c:v>
                </c:pt>
                <c:pt idx="25" formatCode="0">
                  <c:v>0</c:v>
                </c:pt>
                <c:pt idx="26" formatCode="0">
                  <c:v>25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A72E-4DF4-8266-D609EA296516}"/>
            </c:ext>
          </c:extLst>
        </c:ser>
        <c:ser>
          <c:idx val="5"/>
          <c:order val="5"/>
          <c:tx>
            <c:strRef>
              <c:f>Sheet1!$G$1</c:f>
              <c:strCache>
                <c:ptCount val="1"/>
                <c:pt idx="0">
                  <c:v>5 </c:v>
                </c:pt>
              </c:strCache>
            </c:strRef>
          </c:tx>
          <c:spPr>
            <a:solidFill>
              <a:srgbClr val="FFBA75"/>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A1C5-42F8-BCEF-51539366BF85}"/>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A1C5-42F8-BCEF-51539366BF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Sheet1!$G$2:$G$28</c:f>
              <c:numCache>
                <c:formatCode>General</c:formatCode>
                <c:ptCount val="27"/>
                <c:pt idx="0" formatCode="0">
                  <c:v>17.341040462430001</c:v>
                </c:pt>
                <c:pt idx="2" formatCode="0">
                  <c:v>16.96428571429</c:v>
                </c:pt>
                <c:pt idx="3" formatCode="0">
                  <c:v>30</c:v>
                </c:pt>
                <c:pt idx="4" formatCode="0">
                  <c:v>15.6862745098</c:v>
                </c:pt>
                <c:pt idx="6" formatCode="0">
                  <c:v>11.66666666667</c:v>
                </c:pt>
                <c:pt idx="7" formatCode="0">
                  <c:v>15.06849315068</c:v>
                </c:pt>
                <c:pt idx="8" formatCode="0">
                  <c:v>25.71428571429</c:v>
                </c:pt>
                <c:pt idx="9" formatCode="0">
                  <c:v>60</c:v>
                </c:pt>
                <c:pt idx="11" formatCode="0">
                  <c:v>10.71428571429</c:v>
                </c:pt>
                <c:pt idx="12" formatCode="0">
                  <c:v>12</c:v>
                </c:pt>
                <c:pt idx="13" formatCode="0">
                  <c:v>10.25641025641</c:v>
                </c:pt>
                <c:pt idx="14" formatCode="0">
                  <c:v>27.027027027030002</c:v>
                </c:pt>
                <c:pt idx="15" formatCode="0">
                  <c:v>22.857142857140001</c:v>
                </c:pt>
                <c:pt idx="17" formatCode="0">
                  <c:v>16.556291390729999</c:v>
                </c:pt>
                <c:pt idx="18" formatCode="0">
                  <c:v>23.07692307692</c:v>
                </c:pt>
                <c:pt idx="19" formatCode="0">
                  <c:v>22.222222222220001</c:v>
                </c:pt>
                <c:pt idx="21" formatCode="0">
                  <c:v>14.864864864859999</c:v>
                </c:pt>
                <c:pt idx="22" formatCode="0">
                  <c:v>35.294117647059998</c:v>
                </c:pt>
                <c:pt idx="23" formatCode="0">
                  <c:v>11.428571428570001</c:v>
                </c:pt>
                <c:pt idx="24" formatCode="0">
                  <c:v>26.315789473679999</c:v>
                </c:pt>
                <c:pt idx="25" formatCode="0">
                  <c:v>20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A72E-4DF4-8266-D609EA296516}"/>
            </c:ext>
          </c:extLst>
        </c:ser>
        <c:ser>
          <c:idx val="6"/>
          <c:order val="6"/>
          <c:tx>
            <c:strRef>
              <c:f>Sheet1!$H$1</c:f>
              <c:strCache>
                <c:ptCount val="1"/>
                <c:pt idx="0">
                  <c:v>4 </c:v>
                </c:pt>
              </c:strCache>
            </c:strRef>
          </c:tx>
          <c:spPr>
            <a:solidFill>
              <a:srgbClr val="F1AA99"/>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A1C5-42F8-BCEF-51539366BF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Sheet1!$H$2:$H$28</c:f>
              <c:numCache>
                <c:formatCode>General</c:formatCode>
                <c:ptCount val="27"/>
                <c:pt idx="0" formatCode="0">
                  <c:v>1.734104046243</c:v>
                </c:pt>
                <c:pt idx="2" formatCode="0">
                  <c:v>2.6785714285709998</c:v>
                </c:pt>
                <c:pt idx="3" formatCode="0">
                  <c:v>0</c:v>
                </c:pt>
                <c:pt idx="4" formatCode="0">
                  <c:v>0</c:v>
                </c:pt>
                <c:pt idx="6" formatCode="0">
                  <c:v>5</c:v>
                </c:pt>
                <c:pt idx="7" formatCode="0">
                  <c:v>0</c:v>
                </c:pt>
                <c:pt idx="8" formatCode="0">
                  <c:v>0</c:v>
                </c:pt>
                <c:pt idx="9" formatCode="0">
                  <c:v>0</c:v>
                </c:pt>
                <c:pt idx="11" formatCode="0">
                  <c:v>0</c:v>
                </c:pt>
                <c:pt idx="12" formatCode="0">
                  <c:v>0</c:v>
                </c:pt>
                <c:pt idx="13" formatCode="0">
                  <c:v>5.1282051282049999</c:v>
                </c:pt>
                <c:pt idx="14" formatCode="0">
                  <c:v>2.7027027027030002</c:v>
                </c:pt>
                <c:pt idx="15" formatCode="0">
                  <c:v>0</c:v>
                </c:pt>
                <c:pt idx="17" formatCode="0">
                  <c:v>1.324503311258</c:v>
                </c:pt>
                <c:pt idx="18" formatCode="0">
                  <c:v>7.6923076923079998</c:v>
                </c:pt>
                <c:pt idx="19" formatCode="0">
                  <c:v>0</c:v>
                </c:pt>
                <c:pt idx="21" formatCode="0">
                  <c:v>1.351351351351</c:v>
                </c:pt>
                <c:pt idx="22" formatCode="0">
                  <c:v>0</c:v>
                </c:pt>
                <c:pt idx="23" formatCode="0">
                  <c:v>2.8571428571430002</c:v>
                </c:pt>
                <c:pt idx="24" formatCode="0">
                  <c:v>0</c:v>
                </c:pt>
                <c:pt idx="25" formatCode="0">
                  <c:v>5</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A72E-4DF4-8266-D609EA296516}"/>
            </c:ext>
          </c:extLst>
        </c:ser>
        <c:ser>
          <c:idx val="7"/>
          <c:order val="7"/>
          <c:tx>
            <c:strRef>
              <c:f>Sheet1!$I$1</c:f>
              <c:strCache>
                <c:ptCount val="1"/>
                <c:pt idx="0">
                  <c:v>3 </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Sheet1!$I$2:$I$28</c:f>
              <c:numCache>
                <c:formatCode>General</c:formatCode>
                <c:ptCount val="27"/>
                <c:pt idx="0" formatCode="0">
                  <c:v>4.6242774566470004</c:v>
                </c:pt>
                <c:pt idx="2" formatCode="0">
                  <c:v>3.5714285714290002</c:v>
                </c:pt>
                <c:pt idx="3" formatCode="0">
                  <c:v>0</c:v>
                </c:pt>
                <c:pt idx="4" formatCode="0">
                  <c:v>7.8431372549020004</c:v>
                </c:pt>
                <c:pt idx="6" formatCode="0">
                  <c:v>3.333333333333</c:v>
                </c:pt>
                <c:pt idx="7" formatCode="0">
                  <c:v>5.4794520547949999</c:v>
                </c:pt>
                <c:pt idx="8" formatCode="0">
                  <c:v>5.7142857142860004</c:v>
                </c:pt>
                <c:pt idx="9" formatCode="0">
                  <c:v>0</c:v>
                </c:pt>
                <c:pt idx="11" formatCode="0">
                  <c:v>7.1428571428570002</c:v>
                </c:pt>
                <c:pt idx="12" formatCode="0">
                  <c:v>0</c:v>
                </c:pt>
                <c:pt idx="13" formatCode="0">
                  <c:v>2.564102564103</c:v>
                </c:pt>
                <c:pt idx="14" formatCode="0">
                  <c:v>2.7027027027030002</c:v>
                </c:pt>
                <c:pt idx="15" formatCode="0">
                  <c:v>8.5714285714289993</c:v>
                </c:pt>
                <c:pt idx="17" formatCode="0">
                  <c:v>5.2980132450330002</c:v>
                </c:pt>
                <c:pt idx="18" formatCode="0">
                  <c:v>0</c:v>
                </c:pt>
                <c:pt idx="19" formatCode="0">
                  <c:v>0</c:v>
                </c:pt>
                <c:pt idx="21" formatCode="0">
                  <c:v>6.7567567567570004</c:v>
                </c:pt>
                <c:pt idx="22" formatCode="0">
                  <c:v>0</c:v>
                </c:pt>
                <c:pt idx="23" formatCode="0">
                  <c:v>2.8571428571430002</c:v>
                </c:pt>
                <c:pt idx="24" formatCode="0">
                  <c:v>5.2631578947369997</c:v>
                </c:pt>
                <c:pt idx="25" formatCode="0">
                  <c:v>5</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A72E-4DF4-8266-D609EA296516}"/>
            </c:ext>
          </c:extLst>
        </c:ser>
        <c:ser>
          <c:idx val="8"/>
          <c:order val="8"/>
          <c:tx>
            <c:strRef>
              <c:f>Sheet1!$J$1</c:f>
              <c:strCache>
                <c:ptCount val="1"/>
                <c:pt idx="0">
                  <c:v>2 </c:v>
                </c:pt>
              </c:strCache>
            </c:strRef>
          </c:tx>
          <c:spPr>
            <a:solidFill>
              <a:srgbClr val="8629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Sheet1!$J$2:$J$28</c:f>
              <c:numCache>
                <c:formatCode>General</c:formatCode>
                <c:ptCount val="27"/>
                <c:pt idx="0" formatCode="0">
                  <c:v>1.1560693641619999</c:v>
                </c:pt>
                <c:pt idx="2" formatCode="0">
                  <c:v>0.89285714285710005</c:v>
                </c:pt>
                <c:pt idx="3" formatCode="0">
                  <c:v>0</c:v>
                </c:pt>
                <c:pt idx="4" formatCode="0">
                  <c:v>1.9607843137250001</c:v>
                </c:pt>
                <c:pt idx="6" formatCode="0">
                  <c:v>0</c:v>
                </c:pt>
                <c:pt idx="7" formatCode="0">
                  <c:v>1.369863013699</c:v>
                </c:pt>
                <c:pt idx="8" formatCode="0">
                  <c:v>2.8571428571430002</c:v>
                </c:pt>
                <c:pt idx="9" formatCode="0">
                  <c:v>0</c:v>
                </c:pt>
                <c:pt idx="11" formatCode="0">
                  <c:v>0</c:v>
                </c:pt>
                <c:pt idx="12" formatCode="0">
                  <c:v>0</c:v>
                </c:pt>
                <c:pt idx="13" formatCode="0">
                  <c:v>0</c:v>
                </c:pt>
                <c:pt idx="14" formatCode="0">
                  <c:v>2.7027027027030002</c:v>
                </c:pt>
                <c:pt idx="15" formatCode="0">
                  <c:v>2.8571428571430002</c:v>
                </c:pt>
                <c:pt idx="17" formatCode="0">
                  <c:v>1.324503311258</c:v>
                </c:pt>
                <c:pt idx="18" formatCode="0">
                  <c:v>0</c:v>
                </c:pt>
                <c:pt idx="19" formatCode="0">
                  <c:v>0</c:v>
                </c:pt>
                <c:pt idx="21" formatCode="0">
                  <c:v>1.351351351351</c:v>
                </c:pt>
                <c:pt idx="22" formatCode="0">
                  <c:v>0</c:v>
                </c:pt>
                <c:pt idx="23" formatCode="0">
                  <c:v>0</c:v>
                </c:pt>
                <c:pt idx="24" formatCode="0">
                  <c:v>0</c:v>
                </c:pt>
                <c:pt idx="25" formatCode="0">
                  <c:v>5</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A72E-4DF4-8266-D609EA296516}"/>
            </c:ext>
          </c:extLst>
        </c:ser>
        <c:ser>
          <c:idx val="9"/>
          <c:order val="9"/>
          <c:tx>
            <c:strRef>
              <c:f>Sheet1!$K$1</c:f>
              <c:strCache>
                <c:ptCount val="1"/>
                <c:pt idx="0">
                  <c:v>1- noteikti nē </c:v>
                </c:pt>
              </c:strCache>
            </c:strRef>
          </c:tx>
          <c:spPr>
            <a:solidFill>
              <a:srgbClr val="331007"/>
            </a:solidFill>
            <a:ln>
              <a:noFill/>
            </a:ln>
            <a:effectLst/>
          </c:spPr>
          <c:invertIfNegative val="0"/>
          <c:dLbls>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A1C5-42F8-BCEF-51539366BF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n=173</c:v>
                </c:pt>
                <c:pt idx="1">
                  <c:v>NOZARE</c:v>
                </c:pt>
                <c:pt idx="2">
                  <c:v>Ražošana, n=112</c:v>
                </c:pt>
                <c:pt idx="3">
                  <c:v>Būvniecība, n=10**</c:v>
                </c:pt>
                <c:pt idx="4">
                  <c:v>Pakalpojumi, n=51</c:v>
                </c:pt>
                <c:pt idx="5">
                  <c:v>DARBINIEKU SKAITS</c:v>
                </c:pt>
                <c:pt idx="6">
                  <c:v>1-9 darbnieki, n=60</c:v>
                </c:pt>
                <c:pt idx="7">
                  <c:v>10-49 darbnieki, n=73</c:v>
                </c:pt>
                <c:pt idx="8">
                  <c:v>50-249 darbnieki, n=35*</c:v>
                </c:pt>
                <c:pt idx="9">
                  <c:v>250 un vairāk darbnieku, n=5**</c:v>
                </c:pt>
                <c:pt idx="10">
                  <c:v>APGROZĪJUMS</c:v>
                </c:pt>
                <c:pt idx="11">
                  <c:v>1. kvintile (Līdz 290 000 EUR), n=28**</c:v>
                </c:pt>
                <c:pt idx="12">
                  <c:v>2. kvintile (290 001 - 700 000 EUR), n=25**</c:v>
                </c:pt>
                <c:pt idx="13">
                  <c:v>3. kvintile (700 001 - 1 900 000 EUR), n=39*</c:v>
                </c:pt>
                <c:pt idx="14">
                  <c:v>4. kvintile (1 900 001 - 6 400 000 EUR), n=37*</c:v>
                </c:pt>
                <c:pt idx="15">
                  <c:v>5. kvintile (6 400 001 EUR un vairāk), n=35*</c:v>
                </c:pt>
                <c:pt idx="16">
                  <c:v>PĀRSTĀVĒTAIS KAPITĀLS</c:v>
                </c:pt>
                <c:pt idx="17">
                  <c:v>Tikai vietējais kapitāls, n=151</c:v>
                </c:pt>
                <c:pt idx="18">
                  <c:v>Gan vietējais kapitāls, gan ārvalstu kapitāls, n=13**</c:v>
                </c:pt>
                <c:pt idx="19">
                  <c:v>Tikai ārvalstu kapitāls, n=9**</c:v>
                </c:pt>
                <c:pt idx="20">
                  <c:v>REĢIONS</c:v>
                </c:pt>
                <c:pt idx="21">
                  <c:v>Rīga, n=74</c:v>
                </c:pt>
                <c:pt idx="22">
                  <c:v>Rīgas reģions, n=17**</c:v>
                </c:pt>
                <c:pt idx="23">
                  <c:v>Vidzeme, n=35*</c:v>
                </c:pt>
                <c:pt idx="24">
                  <c:v>Kurzeme, n=19**</c:v>
                </c:pt>
                <c:pt idx="25">
                  <c:v>Zemgale, n=20**</c:v>
                </c:pt>
                <c:pt idx="26">
                  <c:v>Latgale, n=8**</c:v>
                </c:pt>
              </c:strCache>
            </c:strRef>
          </c:cat>
          <c:val>
            <c:numRef>
              <c:f>Sheet1!$K$2:$K$28</c:f>
              <c:numCache>
                <c:formatCode>General</c:formatCode>
                <c:ptCount val="27"/>
                <c:pt idx="0" formatCode="0">
                  <c:v>4.6242774566470004</c:v>
                </c:pt>
                <c:pt idx="2" formatCode="0">
                  <c:v>3.5714285714290002</c:v>
                </c:pt>
                <c:pt idx="3" formatCode="0">
                  <c:v>0</c:v>
                </c:pt>
                <c:pt idx="4" formatCode="0">
                  <c:v>7.8431372549020004</c:v>
                </c:pt>
                <c:pt idx="6" formatCode="0">
                  <c:v>5</c:v>
                </c:pt>
                <c:pt idx="7" formatCode="0">
                  <c:v>2.7397260273969999</c:v>
                </c:pt>
                <c:pt idx="8" formatCode="0">
                  <c:v>8.5714285714289993</c:v>
                </c:pt>
                <c:pt idx="9" formatCode="0">
                  <c:v>0</c:v>
                </c:pt>
                <c:pt idx="11" formatCode="0">
                  <c:v>3.5714285714290002</c:v>
                </c:pt>
                <c:pt idx="12" formatCode="0">
                  <c:v>4</c:v>
                </c:pt>
                <c:pt idx="13" formatCode="0">
                  <c:v>7.6923076923079998</c:v>
                </c:pt>
                <c:pt idx="14" formatCode="0">
                  <c:v>0</c:v>
                </c:pt>
                <c:pt idx="15" formatCode="0">
                  <c:v>8.5714285714289993</c:v>
                </c:pt>
                <c:pt idx="17" formatCode="0">
                  <c:v>3.9735099337749999</c:v>
                </c:pt>
                <c:pt idx="18" formatCode="0">
                  <c:v>0</c:v>
                </c:pt>
                <c:pt idx="19" formatCode="0">
                  <c:v>22.222222222220001</c:v>
                </c:pt>
                <c:pt idx="21" formatCode="0">
                  <c:v>4.0540540540540002</c:v>
                </c:pt>
                <c:pt idx="22" formatCode="0">
                  <c:v>0</c:v>
                </c:pt>
                <c:pt idx="23" formatCode="0">
                  <c:v>5.7142857142860004</c:v>
                </c:pt>
                <c:pt idx="24" formatCode="0">
                  <c:v>10.526315789470001</c:v>
                </c:pt>
                <c:pt idx="25" formatCode="0">
                  <c:v>5</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A72E-4DF4-8266-D609EA296516}"/>
            </c:ext>
          </c:extLst>
        </c:ser>
        <c:dLbls>
          <c:showLegendKey val="0"/>
          <c:showVal val="1"/>
          <c:showCatName val="0"/>
          <c:showSerName val="0"/>
          <c:showPercent val="0"/>
          <c:showBubbleSize val="0"/>
        </c:dLbls>
        <c:gapWidth val="50"/>
        <c:overlap val="100"/>
        <c:axId val="-837945296"/>
        <c:axId val="-837942576"/>
      </c:barChart>
      <c:catAx>
        <c:axId val="-83794529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2576"/>
        <c:crosses val="autoZero"/>
        <c:auto val="1"/>
        <c:lblAlgn val="ctr"/>
        <c:lblOffset val="100"/>
        <c:noMultiLvlLbl val="0"/>
      </c:catAx>
      <c:valAx>
        <c:axId val="-837942576"/>
        <c:scaling>
          <c:orientation val="minMax"/>
          <c:max val="100"/>
          <c:min val="0"/>
        </c:scaling>
        <c:delete val="1"/>
        <c:axPos val="t"/>
        <c:numFmt formatCode="General" sourceLinked="0"/>
        <c:majorTickMark val="out"/>
        <c:minorTickMark val="none"/>
        <c:tickLblPos val="nextTo"/>
        <c:crossAx val="-837945296"/>
        <c:crosses val="autoZero"/>
        <c:crossBetween val="between"/>
      </c:valAx>
      <c:spPr>
        <a:noFill/>
        <a:ln>
          <a:noFill/>
        </a:ln>
        <a:effectLst/>
      </c:spPr>
    </c:plotArea>
    <c:legend>
      <c:legendPos val="r"/>
      <c:layout>
        <c:manualLayout>
          <c:xMode val="edge"/>
          <c:yMode val="edge"/>
          <c:x val="0.33305442377894984"/>
          <c:y val="1.1782080584563557E-3"/>
          <c:w val="0.65571863088362159"/>
          <c:h val="4.80280376013152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Jā</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Sheet1!$B$2:$B$5</c:f>
              <c:numCache>
                <c:formatCode>0</c:formatCode>
                <c:ptCount val="4"/>
                <c:pt idx="0">
                  <c:v>29.841897233201582</c:v>
                </c:pt>
                <c:pt idx="1">
                  <c:v>32.470119521912402</c:v>
                </c:pt>
                <c:pt idx="2">
                  <c:v>23.4</c:v>
                </c:pt>
                <c:pt idx="3">
                  <c:v>17.7</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Nē</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Sheet1!$C$2:$C$5</c:f>
              <c:numCache>
                <c:formatCode>0</c:formatCode>
                <c:ptCount val="4"/>
                <c:pt idx="0">
                  <c:v>67.984189723320156</c:v>
                </c:pt>
                <c:pt idx="1">
                  <c:v>66.932270916334659</c:v>
                </c:pt>
                <c:pt idx="2">
                  <c:v>75</c:v>
                </c:pt>
                <c:pt idx="3">
                  <c:v>80.400000000000006</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n=506</c:v>
                </c:pt>
                <c:pt idx="1">
                  <c:v>02.-03.2024., n=502</c:v>
                </c:pt>
                <c:pt idx="2">
                  <c:v>11.-12.2022., n=504</c:v>
                </c:pt>
                <c:pt idx="3">
                  <c:v>09.-10.2021., n=504</c:v>
                </c:pt>
              </c:strCache>
            </c:strRef>
          </c:cat>
          <c:val>
            <c:numRef>
              <c:f>Sheet1!$D$2:$D$5</c:f>
              <c:numCache>
                <c:formatCode>0</c:formatCode>
                <c:ptCount val="4"/>
                <c:pt idx="0">
                  <c:v>2.1739130434782608</c:v>
                </c:pt>
                <c:pt idx="1">
                  <c:v>0.59760956175298807</c:v>
                </c:pt>
                <c:pt idx="2">
                  <c:v>1.6</c:v>
                </c:pt>
                <c:pt idx="3">
                  <c:v>2</c:v>
                </c:pt>
              </c:numCache>
            </c:numRef>
          </c:val>
          <c:extLst>
            <c:ext xmlns:c16="http://schemas.microsoft.com/office/drawing/2014/chart" uri="{C3380CC4-5D6E-409C-BE32-E72D297353CC}">
              <c16:uniqueId val="{00000002-8D29-4CF2-8558-06C520A1370B}"/>
            </c:ext>
          </c:extLst>
        </c:ser>
        <c:dLbls>
          <c:dLblPos val="ctr"/>
          <c:showLegendKey val="0"/>
          <c:showVal val="1"/>
          <c:showCatName val="0"/>
          <c:showSerName val="0"/>
          <c:showPercent val="0"/>
          <c:showBubbleSize val="0"/>
        </c:dLbls>
        <c:gapWidth val="17"/>
        <c:overlap val="100"/>
        <c:axId val="-1002347856"/>
        <c:axId val="-1002351664"/>
      </c:barChart>
      <c:catAx>
        <c:axId val="-1002347856"/>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2351664"/>
        <c:crosses val="autoZero"/>
        <c:auto val="1"/>
        <c:lblAlgn val="ctr"/>
        <c:lblOffset val="100"/>
        <c:noMultiLvlLbl val="0"/>
      </c:catAx>
      <c:valAx>
        <c:axId val="-1002351664"/>
        <c:scaling>
          <c:orientation val="minMax"/>
        </c:scaling>
        <c:delete val="1"/>
        <c:axPos val="b"/>
        <c:numFmt formatCode="0%" sourceLinked="1"/>
        <c:majorTickMark val="none"/>
        <c:minorTickMark val="none"/>
        <c:tickLblPos val="nextTo"/>
        <c:crossAx val="-1002347856"/>
        <c:crosses val="max"/>
        <c:crossBetween val="between"/>
      </c:valAx>
      <c:spPr>
        <a:noFill/>
        <a:ln>
          <a:noFill/>
        </a:ln>
        <a:effectLst/>
      </c:spPr>
    </c:plotArea>
    <c:legend>
      <c:legendPos val="t"/>
      <c:layout>
        <c:manualLayout>
          <c:xMode val="edge"/>
          <c:yMode val="edge"/>
          <c:x val="0.1559760592903843"/>
          <c:y val="0"/>
          <c:w val="0.83375434252640479"/>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Vai www.business.gov.lv pakalpojumu vide ir intuitīva un ērta e-pakalpojumu saņemšanai?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E7C6-40FB-90AC-CB5C8AC1114C}"/>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7C6-40FB-90AC-CB5C8AC1114C}"/>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6.3121387283240002</c:v>
                </c:pt>
                <c:pt idx="2" formatCode="0.0">
                  <c:v>6.4285714285709998</c:v>
                </c:pt>
                <c:pt idx="3" formatCode="0.0">
                  <c:v>6.8</c:v>
                </c:pt>
                <c:pt idx="4" formatCode="0.0">
                  <c:v>5.9607843137250001</c:v>
                </c:pt>
                <c:pt idx="6" formatCode="0.0">
                  <c:v>6.5666666666670004</c:v>
                </c:pt>
                <c:pt idx="7" formatCode="0.0">
                  <c:v>6.2876712328769999</c:v>
                </c:pt>
                <c:pt idx="8" formatCode="0.0">
                  <c:v>6.0571428571429999</c:v>
                </c:pt>
                <c:pt idx="9" formatCode="0.0">
                  <c:v>5.4</c:v>
                </c:pt>
                <c:pt idx="11" formatCode="0.0">
                  <c:v>6.5</c:v>
                </c:pt>
                <c:pt idx="12" formatCode="0.0">
                  <c:v>6.96</c:v>
                </c:pt>
                <c:pt idx="13" formatCode="0.0">
                  <c:v>6.2307692307689999</c:v>
                </c:pt>
                <c:pt idx="14" formatCode="0.0">
                  <c:v>6.2702702702700002</c:v>
                </c:pt>
                <c:pt idx="15" formatCode="0.0">
                  <c:v>5.7142857142860004</c:v>
                </c:pt>
                <c:pt idx="17" formatCode="0.0">
                  <c:v>6.377483443709</c:v>
                </c:pt>
                <c:pt idx="18" formatCode="0.0">
                  <c:v>6.2307692307689999</c:v>
                </c:pt>
                <c:pt idx="19" formatCode="0.0">
                  <c:v>5.333333333333</c:v>
                </c:pt>
                <c:pt idx="21" formatCode="0.0">
                  <c:v>6.3648648648649999</c:v>
                </c:pt>
                <c:pt idx="22" formatCode="0.0">
                  <c:v>6.4705882352939996</c:v>
                </c:pt>
                <c:pt idx="23" formatCode="0.0">
                  <c:v>6.5142857142860002</c:v>
                </c:pt>
                <c:pt idx="24" formatCode="0.0">
                  <c:v>5.6315789473680002</c:v>
                </c:pt>
                <c:pt idx="25" formatCode="0.0">
                  <c:v>5.95</c:v>
                </c:pt>
                <c:pt idx="26" formatCode="0.0">
                  <c:v>7.125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37949648"/>
        <c:axId val="-837942032"/>
      </c:barChart>
      <c:catAx>
        <c:axId val="-837949648"/>
        <c:scaling>
          <c:orientation val="maxMin"/>
        </c:scaling>
        <c:delete val="1"/>
        <c:axPos val="l"/>
        <c:numFmt formatCode="General" sourceLinked="1"/>
        <c:majorTickMark val="out"/>
        <c:minorTickMark val="none"/>
        <c:tickLblPos val="none"/>
        <c:crossAx val="-837942032"/>
        <c:crosses val="autoZero"/>
        <c:auto val="1"/>
        <c:lblAlgn val="ctr"/>
        <c:lblOffset val="0"/>
        <c:noMultiLvlLbl val="0"/>
      </c:catAx>
      <c:valAx>
        <c:axId val="-837942032"/>
        <c:scaling>
          <c:orientation val="minMax"/>
          <c:max val="10"/>
          <c:min val="1"/>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37949648"/>
        <c:crosses val="max"/>
        <c:crossBetween val="between"/>
        <c:majorUnit val="1"/>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7725765612402"/>
          <c:y val="0.13508872700528501"/>
          <c:w val="0.56724641971123502"/>
          <c:h val="0.84214069285777238"/>
        </c:manualLayout>
      </c:layout>
      <c:doughnutChart>
        <c:varyColors val="1"/>
        <c:ser>
          <c:idx val="0"/>
          <c:order val="0"/>
          <c:tx>
            <c:strRef>
              <c:f>Sheet1!$B$1</c:f>
              <c:strCache>
                <c:ptCount val="1"/>
                <c:pt idx="0">
                  <c:v>502</c:v>
                </c:pt>
              </c:strCache>
            </c:strRef>
          </c:tx>
          <c:spPr>
            <a:solidFill>
              <a:schemeClr val="bg1">
                <a:lumMod val="65000"/>
              </a:schemeClr>
            </a:solidFill>
            <a:ln>
              <a:solidFill>
                <a:schemeClr val="bg1"/>
              </a:solidFill>
            </a:ln>
          </c:spPr>
          <c:dPt>
            <c:idx val="0"/>
            <c:bubble3D val="0"/>
            <c:spPr>
              <a:solidFill>
                <a:srgbClr val="0A515D"/>
              </a:solidFill>
              <a:ln w="19050">
                <a:solidFill>
                  <a:schemeClr val="bg1"/>
                </a:solidFill>
              </a:ln>
              <a:effectLst/>
            </c:spPr>
            <c:extLst>
              <c:ext xmlns:c16="http://schemas.microsoft.com/office/drawing/2014/chart" uri="{C3380CC4-5D6E-409C-BE32-E72D297353CC}">
                <c16:uniqueId val="{00000001-A05D-411D-8154-78EAD56207BB}"/>
              </c:ext>
            </c:extLst>
          </c:dPt>
          <c:dPt>
            <c:idx val="1"/>
            <c:bubble3D val="0"/>
            <c:spPr>
              <a:solidFill>
                <a:schemeClr val="accent4"/>
              </a:solidFill>
              <a:ln w="19050">
                <a:solidFill>
                  <a:schemeClr val="bg1"/>
                </a:solidFill>
              </a:ln>
              <a:effectLst/>
            </c:spPr>
            <c:extLst>
              <c:ext xmlns:c16="http://schemas.microsoft.com/office/drawing/2014/chart" uri="{C3380CC4-5D6E-409C-BE32-E72D297353CC}">
                <c16:uniqueId val="{00000003-A05D-411D-8154-78EAD56207BB}"/>
              </c:ext>
            </c:extLst>
          </c:dPt>
          <c:dPt>
            <c:idx val="2"/>
            <c:bubble3D val="0"/>
            <c:spPr>
              <a:solidFill>
                <a:schemeClr val="bg1">
                  <a:lumMod val="65000"/>
                </a:schemeClr>
              </a:solidFill>
              <a:ln w="19050">
                <a:solidFill>
                  <a:schemeClr val="bg1"/>
                </a:solidFill>
              </a:ln>
              <a:effectLst/>
            </c:spPr>
            <c:extLst>
              <c:ext xmlns:c16="http://schemas.microsoft.com/office/drawing/2014/chart" uri="{C3380CC4-5D6E-409C-BE32-E72D297353CC}">
                <c16:uniqueId val="{00000005-DAF5-4363-9163-9F4DF8BF881C}"/>
              </c:ext>
            </c:extLst>
          </c:dPt>
          <c:dLbls>
            <c:dLbl>
              <c:idx val="0"/>
              <c:layout>
                <c:manualLayout>
                  <c:x val="0.17799522530587883"/>
                  <c:y val="4.747675530997855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05D-411D-8154-78EAD56207BB}"/>
                </c:ext>
              </c:extLst>
            </c:dLbl>
            <c:dLbl>
              <c:idx val="1"/>
              <c:layout>
                <c:manualLayout>
                  <c:x val="-0.14822361484134089"/>
                  <c:y val="-3.5489886736876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05D-411D-8154-78EAD56207BB}"/>
                </c:ext>
              </c:extLst>
            </c:dLbl>
            <c:dLbl>
              <c:idx val="2"/>
              <c:layout>
                <c:manualLayout>
                  <c:x val="0.19202228190589873"/>
                  <c:y val="-1.05434410526173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AF5-4363-9163-9F4DF8BF88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16.533864541832667</c:v>
                </c:pt>
                <c:pt idx="1">
                  <c:v>82.470119521912352</c:v>
                </c:pt>
                <c:pt idx="2">
                  <c:v>0.99601593625498008</c:v>
                </c:pt>
              </c:numCache>
            </c:numRef>
          </c:val>
          <c:extLst>
            <c:ext xmlns:c16="http://schemas.microsoft.com/office/drawing/2014/chart" uri="{C3380CC4-5D6E-409C-BE32-E72D297353CC}">
              <c16:uniqueId val="{00000008-A05D-411D-8154-78EAD56207BB}"/>
            </c:ext>
          </c:extLst>
        </c:ser>
        <c:dLbls>
          <c:showLegendKey val="0"/>
          <c:showVal val="0"/>
          <c:showCatName val="0"/>
          <c:showSerName val="0"/>
          <c:showPercent val="1"/>
          <c:showBubbleSize val="0"/>
          <c:showLeaderLines val="0"/>
        </c:dLbls>
        <c:firstSliceAng val="94"/>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7725765612402"/>
          <c:y val="0.13508872700528501"/>
          <c:w val="0.56724641971123502"/>
          <c:h val="0.84214069285777238"/>
        </c:manualLayout>
      </c:layout>
      <c:doughnutChart>
        <c:varyColors val="1"/>
        <c:ser>
          <c:idx val="0"/>
          <c:order val="0"/>
          <c:tx>
            <c:strRef>
              <c:f>Sheet1!$B$1</c:f>
              <c:strCache>
                <c:ptCount val="1"/>
                <c:pt idx="0">
                  <c:v>506</c:v>
                </c:pt>
              </c:strCache>
            </c:strRef>
          </c:tx>
          <c:spPr>
            <a:solidFill>
              <a:schemeClr val="bg1">
                <a:lumMod val="65000"/>
              </a:schemeClr>
            </a:solidFill>
            <a:ln>
              <a:solidFill>
                <a:schemeClr val="bg1"/>
              </a:solidFill>
            </a:ln>
          </c:spPr>
          <c:dPt>
            <c:idx val="0"/>
            <c:bubble3D val="0"/>
            <c:spPr>
              <a:solidFill>
                <a:srgbClr val="0A515D"/>
              </a:solidFill>
              <a:ln w="19050">
                <a:solidFill>
                  <a:schemeClr val="bg1"/>
                </a:solidFill>
              </a:ln>
              <a:effectLst/>
            </c:spPr>
            <c:extLst>
              <c:ext xmlns:c16="http://schemas.microsoft.com/office/drawing/2014/chart" uri="{C3380CC4-5D6E-409C-BE32-E72D297353CC}">
                <c16:uniqueId val="{00000001-5D7F-4FE3-B0C8-37A20ECB03F8}"/>
              </c:ext>
            </c:extLst>
          </c:dPt>
          <c:dPt>
            <c:idx val="1"/>
            <c:bubble3D val="0"/>
            <c:spPr>
              <a:solidFill>
                <a:schemeClr val="accent4"/>
              </a:solidFill>
              <a:ln w="19050">
                <a:solidFill>
                  <a:schemeClr val="bg1"/>
                </a:solidFill>
              </a:ln>
              <a:effectLst/>
            </c:spPr>
            <c:extLst>
              <c:ext xmlns:c16="http://schemas.microsoft.com/office/drawing/2014/chart" uri="{C3380CC4-5D6E-409C-BE32-E72D297353CC}">
                <c16:uniqueId val="{00000003-5D7F-4FE3-B0C8-37A20ECB03F8}"/>
              </c:ext>
            </c:extLst>
          </c:dPt>
          <c:dPt>
            <c:idx val="2"/>
            <c:bubble3D val="0"/>
            <c:spPr>
              <a:solidFill>
                <a:schemeClr val="bg1">
                  <a:lumMod val="65000"/>
                </a:schemeClr>
              </a:solidFill>
              <a:ln w="19050">
                <a:solidFill>
                  <a:schemeClr val="bg1"/>
                </a:solidFill>
              </a:ln>
              <a:effectLst/>
            </c:spPr>
            <c:extLst>
              <c:ext xmlns:c16="http://schemas.microsoft.com/office/drawing/2014/chart" uri="{C3380CC4-5D6E-409C-BE32-E72D297353CC}">
                <c16:uniqueId val="{00000005-5D7F-4FE3-B0C8-37A20ECB03F8}"/>
              </c:ext>
            </c:extLst>
          </c:dPt>
          <c:dLbls>
            <c:dLbl>
              <c:idx val="0"/>
              <c:layout>
                <c:manualLayout>
                  <c:x val="0.17799522530587883"/>
                  <c:y val="4.747675530997855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D7F-4FE3-B0C8-37A20ECB03F8}"/>
                </c:ext>
              </c:extLst>
            </c:dLbl>
            <c:dLbl>
              <c:idx val="1"/>
              <c:layout>
                <c:manualLayout>
                  <c:x val="-0.14822361484134089"/>
                  <c:y val="-3.5489886736876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D7F-4FE3-B0C8-37A20ECB03F8}"/>
                </c:ext>
              </c:extLst>
            </c:dLbl>
            <c:dLbl>
              <c:idx val="2"/>
              <c:layout>
                <c:manualLayout>
                  <c:x val="0.19202228190589873"/>
                  <c:y val="-1.0543441052617369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B6D5C721-C07B-4216-85BE-EC621D683CB0}" type="CATEGORYNAME">
                      <a:rPr lang="en-US" dirty="0"/>
                      <a:pPr>
                        <a:defRPr sz="1400">
                          <a:solidFill>
                            <a:schemeClr val="tx1"/>
                          </a:solidFill>
                        </a:defRPr>
                      </a:pPr>
                      <a:t>[CATEGORY NAME]</a:t>
                    </a:fld>
                    <a:r>
                      <a:rPr lang="en-US" baseline="0" dirty="0"/>
                      <a:t>
1%</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D7F-4FE3-B0C8-37A20ECB03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16.600790513833992</c:v>
                </c:pt>
                <c:pt idx="1">
                  <c:v>82.806324110671937</c:v>
                </c:pt>
                <c:pt idx="2">
                  <c:v>0.59288537549407105</c:v>
                </c:pt>
              </c:numCache>
            </c:numRef>
          </c:val>
          <c:extLst>
            <c:ext xmlns:c16="http://schemas.microsoft.com/office/drawing/2014/chart" uri="{C3380CC4-5D6E-409C-BE32-E72D297353CC}">
              <c16:uniqueId val="{00000006-5D7F-4FE3-B0C8-37A20ECB03F8}"/>
            </c:ext>
          </c:extLst>
        </c:ser>
        <c:dLbls>
          <c:showLegendKey val="0"/>
          <c:showVal val="0"/>
          <c:showCatName val="0"/>
          <c:showSerName val="0"/>
          <c:showPercent val="1"/>
          <c:showBubbleSize val="0"/>
          <c:showLeaderLines val="0"/>
        </c:dLbls>
        <c:firstSliceAng val="94"/>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5245985334455"/>
          <c:y val="6.7075082085701537E-2"/>
          <c:w val="0.56784053994855943"/>
          <c:h val="0.92580534818058657"/>
        </c:manualLayout>
      </c:layout>
      <c:barChart>
        <c:barDir val="bar"/>
        <c:grouping val="stacked"/>
        <c:varyColors val="0"/>
        <c:ser>
          <c:idx val="0"/>
          <c:order val="0"/>
          <c:tx>
            <c:strRef>
              <c:f>Sheet1!$B$1</c:f>
              <c:strCache>
                <c:ptCount val="1"/>
                <c:pt idx="0">
                  <c:v>Jā</c:v>
                </c:pt>
              </c:strCache>
            </c:strRef>
          </c:tx>
          <c:spPr>
            <a:solidFill>
              <a:srgbClr val="0A515D"/>
            </a:solidFill>
            <a:ln>
              <a:noFill/>
            </a:ln>
            <a:effectLst/>
          </c:spPr>
          <c:invertIfNegative val="0"/>
          <c:dLbls>
            <c:dLbl>
              <c:idx val="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903D-4DD2-826E-CD77D864BA86}"/>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903D-4DD2-826E-CD77D864BA86}"/>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903D-4DD2-826E-CD77D864BA8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16.600790513829999</c:v>
                </c:pt>
                <c:pt idx="2" formatCode="0">
                  <c:v>14.769230769229999</c:v>
                </c:pt>
                <c:pt idx="3" formatCode="0">
                  <c:v>17.647058823529999</c:v>
                </c:pt>
                <c:pt idx="4" formatCode="0">
                  <c:v>20.408163265310002</c:v>
                </c:pt>
                <c:pt idx="6" formatCode="0">
                  <c:v>17.307692307690001</c:v>
                </c:pt>
                <c:pt idx="7" formatCode="0">
                  <c:v>9.9009900990100004</c:v>
                </c:pt>
                <c:pt idx="8" formatCode="0">
                  <c:v>28.915662650600002</c:v>
                </c:pt>
                <c:pt idx="9" formatCode="0">
                  <c:v>30.769230769229999</c:v>
                </c:pt>
                <c:pt idx="11" formatCode="0">
                  <c:v>22.988505747129999</c:v>
                </c:pt>
                <c:pt idx="12" formatCode="0">
                  <c:v>15.625</c:v>
                </c:pt>
                <c:pt idx="13" formatCode="0">
                  <c:v>12.5</c:v>
                </c:pt>
                <c:pt idx="14" formatCode="0">
                  <c:v>11.95652173913</c:v>
                </c:pt>
                <c:pt idx="15" formatCode="0">
                  <c:v>25.274725274729999</c:v>
                </c:pt>
                <c:pt idx="17" formatCode="0">
                  <c:v>16.509433962260001</c:v>
                </c:pt>
                <c:pt idx="18" formatCode="0">
                  <c:v>21.621621621620001</c:v>
                </c:pt>
                <c:pt idx="19" formatCode="0">
                  <c:v>13.33333333333</c:v>
                </c:pt>
                <c:pt idx="21" formatCode="0">
                  <c:v>19.902912621359999</c:v>
                </c:pt>
                <c:pt idx="22" formatCode="0">
                  <c:v>12.12121212121</c:v>
                </c:pt>
                <c:pt idx="23" formatCode="0">
                  <c:v>19.753086419750002</c:v>
                </c:pt>
                <c:pt idx="24" formatCode="0">
                  <c:v>11.428571428570001</c:v>
                </c:pt>
                <c:pt idx="25" formatCode="0">
                  <c:v>15.09433962264</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42B9-4885-A12A-330BF3B2619B}"/>
            </c:ext>
          </c:extLst>
        </c:ser>
        <c:ser>
          <c:idx val="1"/>
          <c:order val="1"/>
          <c:tx>
            <c:strRef>
              <c:f>Sheet1!$C$1</c:f>
              <c:strCache>
                <c:ptCount val="1"/>
                <c:pt idx="0">
                  <c:v>Nē</c:v>
                </c:pt>
              </c:strCache>
            </c:strRef>
          </c:tx>
          <c:spPr>
            <a:solidFill>
              <a:srgbClr val="F1AA99"/>
            </a:solidFill>
            <a:ln>
              <a:noFill/>
            </a:ln>
            <a:effectLst/>
          </c:spPr>
          <c:invertIfNegative val="0"/>
          <c:dLbls>
            <c:dLbl>
              <c:idx val="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903D-4DD2-826E-CD77D864BA86}"/>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903D-4DD2-826E-CD77D864BA86}"/>
                </c:ext>
              </c:extLst>
            </c:dLbl>
            <c:dLbl>
              <c:idx val="1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903D-4DD2-826E-CD77D864BA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82.806324110670005</c:v>
                </c:pt>
                <c:pt idx="2" formatCode="0">
                  <c:v>84.307692307690004</c:v>
                </c:pt>
                <c:pt idx="3" formatCode="0">
                  <c:v>82.352941176469997</c:v>
                </c:pt>
                <c:pt idx="4" formatCode="0">
                  <c:v>79.591836734690006</c:v>
                </c:pt>
                <c:pt idx="6" formatCode="0">
                  <c:v>82.692307692309996</c:v>
                </c:pt>
                <c:pt idx="7" formatCode="0">
                  <c:v>89.108910891090005</c:v>
                </c:pt>
                <c:pt idx="8" formatCode="0">
                  <c:v>69.879518072289997</c:v>
                </c:pt>
                <c:pt idx="9" formatCode="0">
                  <c:v>69.230769230769994</c:v>
                </c:pt>
                <c:pt idx="11" formatCode="0">
                  <c:v>77.011494252869994</c:v>
                </c:pt>
                <c:pt idx="12" formatCode="0">
                  <c:v>84.375</c:v>
                </c:pt>
                <c:pt idx="13" formatCode="0">
                  <c:v>86.363636363639998</c:v>
                </c:pt>
                <c:pt idx="14" formatCode="0">
                  <c:v>88.043478260870003</c:v>
                </c:pt>
                <c:pt idx="15" formatCode="0">
                  <c:v>72.527472527469996</c:v>
                </c:pt>
                <c:pt idx="17" formatCode="0">
                  <c:v>82.783018867920006</c:v>
                </c:pt>
                <c:pt idx="18" formatCode="0">
                  <c:v>78.378378378380006</c:v>
                </c:pt>
                <c:pt idx="19" formatCode="0">
                  <c:v>86.666666666669997</c:v>
                </c:pt>
                <c:pt idx="21" formatCode="0">
                  <c:v>80.097087378639998</c:v>
                </c:pt>
                <c:pt idx="22" formatCode="0">
                  <c:v>87.878787878790007</c:v>
                </c:pt>
                <c:pt idx="23" formatCode="0">
                  <c:v>79.012345679009997</c:v>
                </c:pt>
                <c:pt idx="24" formatCode="0">
                  <c:v>88.571428571430005</c:v>
                </c:pt>
                <c:pt idx="25" formatCode="0">
                  <c:v>81.132075471700006</c:v>
                </c:pt>
                <c:pt idx="26" formatCode="0">
                  <c:v>90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42B9-4885-A12A-330BF3B2619B}"/>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903D-4DD2-826E-CD77D864BA86}"/>
                </c:ext>
              </c:extLst>
            </c:dLbl>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7-903D-4DD2-826E-CD77D864BA8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0.59288537549410003</c:v>
                </c:pt>
                <c:pt idx="2" formatCode="0">
                  <c:v>0.92307692307690004</c:v>
                </c:pt>
                <c:pt idx="3" formatCode="0">
                  <c:v>0</c:v>
                </c:pt>
                <c:pt idx="4" formatCode="0">
                  <c:v>0</c:v>
                </c:pt>
                <c:pt idx="6" formatCode="0">
                  <c:v>0</c:v>
                </c:pt>
                <c:pt idx="7" formatCode="0">
                  <c:v>0.99009900990099997</c:v>
                </c:pt>
                <c:pt idx="8" formatCode="0">
                  <c:v>1.204819277108</c:v>
                </c:pt>
                <c:pt idx="9" formatCode="0">
                  <c:v>0</c:v>
                </c:pt>
                <c:pt idx="11" formatCode="0">
                  <c:v>0</c:v>
                </c:pt>
                <c:pt idx="12" formatCode="0">
                  <c:v>0</c:v>
                </c:pt>
                <c:pt idx="13" formatCode="0">
                  <c:v>1.136363636364</c:v>
                </c:pt>
                <c:pt idx="14" formatCode="0">
                  <c:v>0</c:v>
                </c:pt>
                <c:pt idx="15" formatCode="0">
                  <c:v>2.1978021978019999</c:v>
                </c:pt>
                <c:pt idx="17" formatCode="0">
                  <c:v>0.70754716981129995</c:v>
                </c:pt>
                <c:pt idx="18" formatCode="0">
                  <c:v>0</c:v>
                </c:pt>
                <c:pt idx="19" formatCode="0">
                  <c:v>0</c:v>
                </c:pt>
                <c:pt idx="21" formatCode="0">
                  <c:v>0</c:v>
                </c:pt>
                <c:pt idx="22" formatCode="0">
                  <c:v>0</c:v>
                </c:pt>
                <c:pt idx="23" formatCode="0">
                  <c:v>1.2345679012349999</c:v>
                </c:pt>
                <c:pt idx="24" formatCode="0">
                  <c:v>0</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42B9-4885-A12A-330BF3B2619B}"/>
            </c:ext>
          </c:extLst>
        </c:ser>
        <c:dLbls>
          <c:showLegendKey val="0"/>
          <c:showVal val="1"/>
          <c:showCatName val="0"/>
          <c:showSerName val="0"/>
          <c:showPercent val="0"/>
          <c:showBubbleSize val="0"/>
        </c:dLbls>
        <c:gapWidth val="50"/>
        <c:overlap val="100"/>
        <c:axId val="-837941488"/>
        <c:axId val="-837949104"/>
      </c:barChart>
      <c:catAx>
        <c:axId val="-83794148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9104"/>
        <c:crosses val="autoZero"/>
        <c:auto val="1"/>
        <c:lblAlgn val="ctr"/>
        <c:lblOffset val="100"/>
        <c:noMultiLvlLbl val="0"/>
      </c:catAx>
      <c:valAx>
        <c:axId val="-837949104"/>
        <c:scaling>
          <c:orientation val="minMax"/>
          <c:max val="100"/>
          <c:min val="0"/>
        </c:scaling>
        <c:delete val="1"/>
        <c:axPos val="t"/>
        <c:numFmt formatCode="General" sourceLinked="0"/>
        <c:majorTickMark val="out"/>
        <c:minorTickMark val="none"/>
        <c:tickLblPos val="nextTo"/>
        <c:crossAx val="-837941488"/>
        <c:crosses val="autoZero"/>
        <c:crossBetween val="between"/>
      </c:valAx>
      <c:spPr>
        <a:noFill/>
        <a:ln>
          <a:noFill/>
        </a:ln>
        <a:effectLst/>
      </c:spPr>
    </c:plotArea>
    <c:legend>
      <c:legendPos val="r"/>
      <c:layout>
        <c:manualLayout>
          <c:xMode val="edge"/>
          <c:yMode val="edge"/>
          <c:x val="0.30041543796131814"/>
          <c:y val="1.1782849257991304E-3"/>
          <c:w val="0.57590570548758191"/>
          <c:h val="5.009877916020057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Ļoti pozitīvi</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Sheet1!$B$2:$B$6</c:f>
              <c:numCache>
                <c:formatCode>0</c:formatCode>
                <c:ptCount val="5"/>
                <c:pt idx="0">
                  <c:v>12.845849802371543</c:v>
                </c:pt>
                <c:pt idx="1">
                  <c:v>12.549800796812749</c:v>
                </c:pt>
                <c:pt idx="2">
                  <c:v>10.5</c:v>
                </c:pt>
                <c:pt idx="3">
                  <c:v>4.4000000000000004</c:v>
                </c:pt>
                <c:pt idx="4">
                  <c:v>6.2</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Drīzāk pozitīvi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Sheet1!$C$2:$C$6</c:f>
              <c:numCache>
                <c:formatCode>0</c:formatCode>
                <c:ptCount val="5"/>
                <c:pt idx="0">
                  <c:v>38.735177865612648</c:v>
                </c:pt>
                <c:pt idx="1">
                  <c:v>44.621513944223103</c:v>
                </c:pt>
                <c:pt idx="2">
                  <c:v>33.5</c:v>
                </c:pt>
                <c:pt idx="3">
                  <c:v>35.5</c:v>
                </c:pt>
                <c:pt idx="4">
                  <c:v>29</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Drīzāk negatīvi</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Sheet1!$D$2:$D$6</c:f>
              <c:numCache>
                <c:formatCode>0</c:formatCode>
                <c:ptCount val="5"/>
                <c:pt idx="0">
                  <c:v>5.928853754940711</c:v>
                </c:pt>
                <c:pt idx="1">
                  <c:v>5.5776892430278879</c:v>
                </c:pt>
                <c:pt idx="2">
                  <c:v>4.5999999999999996</c:v>
                </c:pt>
                <c:pt idx="3">
                  <c:v>3.6</c:v>
                </c:pt>
                <c:pt idx="4">
                  <c:v>4</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Ļoti negatīvi</c:v>
                </c:pt>
              </c:strCache>
            </c:strRef>
          </c:tx>
          <c:spPr>
            <a:solidFill>
              <a:srgbClr val="B2371A"/>
            </a:solidFill>
            <a:ln>
              <a:no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16A-4489-BE6D-F5793F38CB3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Sheet1!$E$2:$E$6</c:f>
              <c:numCache>
                <c:formatCode>0</c:formatCode>
                <c:ptCount val="5"/>
                <c:pt idx="0">
                  <c:v>1.9762845849802373</c:v>
                </c:pt>
                <c:pt idx="1">
                  <c:v>1.394422310756972</c:v>
                </c:pt>
                <c:pt idx="2">
                  <c:v>1.8</c:v>
                </c:pt>
                <c:pt idx="3">
                  <c:v>1.6</c:v>
                </c:pt>
                <c:pt idx="4">
                  <c:v>3.4</c:v>
                </c:pt>
              </c:numCache>
            </c:numRef>
          </c:val>
          <c:extLst>
            <c:ext xmlns:c16="http://schemas.microsoft.com/office/drawing/2014/chart" uri="{C3380CC4-5D6E-409C-BE32-E72D297353CC}">
              <c16:uniqueId val="{00000003-8D29-4CF2-8558-06C520A1370B}"/>
            </c:ext>
          </c:extLst>
        </c:ser>
        <c:ser>
          <c:idx val="4"/>
          <c:order val="4"/>
          <c:tx>
            <c:strRef>
              <c:f>Sheet1!$F$1</c:f>
              <c:strCache>
                <c:ptCount val="1"/>
                <c:pt idx="0">
                  <c:v>Grūti pateikt, nav viedokļa, nespēju novērtēt</c:v>
                </c:pt>
              </c:strCache>
            </c:strRef>
          </c:tx>
          <c:spPr>
            <a:solidFill>
              <a:schemeClr val="bg1">
                <a:lumMod val="75000"/>
              </a:schemeClr>
            </a:solidFill>
            <a:ln>
              <a:no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16A-4489-BE6D-F5793F38CB3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Sheet1!$F$2:$F$6</c:f>
              <c:numCache>
                <c:formatCode>0</c:formatCode>
                <c:ptCount val="5"/>
                <c:pt idx="0">
                  <c:v>40.51383399209486</c:v>
                </c:pt>
                <c:pt idx="1">
                  <c:v>35.856573705179287</c:v>
                </c:pt>
                <c:pt idx="2">
                  <c:v>49.6</c:v>
                </c:pt>
                <c:pt idx="3">
                  <c:v>55</c:v>
                </c:pt>
                <c:pt idx="4">
                  <c:v>57.4</c:v>
                </c:pt>
              </c:numCache>
            </c:numRef>
          </c:val>
          <c:extLst>
            <c:ext xmlns:c16="http://schemas.microsoft.com/office/drawing/2014/chart" uri="{C3380CC4-5D6E-409C-BE32-E72D297353CC}">
              <c16:uniqueId val="{00000004-8D29-4CF2-8558-06C520A1370B}"/>
            </c:ext>
          </c:extLst>
        </c:ser>
        <c:dLbls>
          <c:dLblPos val="ctr"/>
          <c:showLegendKey val="0"/>
          <c:showVal val="1"/>
          <c:showCatName val="0"/>
          <c:showSerName val="0"/>
          <c:showPercent val="0"/>
          <c:showBubbleSize val="0"/>
        </c:dLbls>
        <c:gapWidth val="17"/>
        <c:overlap val="100"/>
        <c:axId val="-837940400"/>
        <c:axId val="-837938224"/>
      </c:barChart>
      <c:catAx>
        <c:axId val="-83794040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7938224"/>
        <c:crosses val="autoZero"/>
        <c:auto val="1"/>
        <c:lblAlgn val="ctr"/>
        <c:lblOffset val="100"/>
        <c:noMultiLvlLbl val="0"/>
      </c:catAx>
      <c:valAx>
        <c:axId val="-837938224"/>
        <c:scaling>
          <c:orientation val="minMax"/>
        </c:scaling>
        <c:delete val="1"/>
        <c:axPos val="b"/>
        <c:numFmt formatCode="0%" sourceLinked="1"/>
        <c:majorTickMark val="none"/>
        <c:minorTickMark val="none"/>
        <c:tickLblPos val="nextTo"/>
        <c:crossAx val="-837940400"/>
        <c:crosses val="max"/>
        <c:crossBetween val="between"/>
      </c:valAx>
      <c:spPr>
        <a:noFill/>
        <a:ln>
          <a:noFill/>
        </a:ln>
        <a:effectLst/>
      </c:spPr>
    </c:plotArea>
    <c:legend>
      <c:legendPos val="t"/>
      <c:layout>
        <c:manualLayout>
          <c:xMode val="edge"/>
          <c:yMode val="edge"/>
          <c:x val="7.9028318993328475E-2"/>
          <c:y val="0"/>
          <c:w val="0.91070205415095973"/>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30617877470825E-2"/>
          <c:y val="0"/>
          <c:w val="0.88633876424505831"/>
          <c:h val="0.84384280239973786"/>
        </c:manualLayout>
      </c:layout>
      <c:barChart>
        <c:barDir val="bar"/>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Sheet1!$B$2:$B$6</c:f>
              <c:numCache>
                <c:formatCode>0.0</c:formatCode>
                <c:ptCount val="5"/>
                <c:pt idx="0">
                  <c:v>3.0498338870431878</c:v>
                </c:pt>
                <c:pt idx="1">
                  <c:v>3.0652173913043459</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17"/>
        <c:overlap val="100"/>
        <c:axId val="-837940944"/>
        <c:axId val="-837939856"/>
      </c:barChart>
      <c:catAx>
        <c:axId val="-837940944"/>
        <c:scaling>
          <c:orientation val="maxMin"/>
        </c:scaling>
        <c:delete val="1"/>
        <c:axPos val="l"/>
        <c:numFmt formatCode="General" sourceLinked="1"/>
        <c:majorTickMark val="none"/>
        <c:minorTickMark val="none"/>
        <c:tickLblPos val="nextTo"/>
        <c:crossAx val="-837939856"/>
        <c:crosses val="autoZero"/>
        <c:auto val="1"/>
        <c:lblAlgn val="ctr"/>
        <c:lblOffset val="100"/>
        <c:noMultiLvlLbl val="0"/>
      </c:catAx>
      <c:valAx>
        <c:axId val="-837939856"/>
        <c:scaling>
          <c:orientation val="minMax"/>
          <c:max val="4"/>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837940944"/>
        <c:crosses val="max"/>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Ļoti pozitīvi</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Sheet1!$B$2:$B$5</c:f>
              <c:numCache>
                <c:formatCode>General</c:formatCode>
                <c:ptCount val="4"/>
                <c:pt idx="0" formatCode="0">
                  <c:v>12.845849802371543</c:v>
                </c:pt>
                <c:pt idx="2" formatCode="0">
                  <c:v>23.076923076923077</c:v>
                </c:pt>
                <c:pt idx="3" formatCode="0">
                  <c:v>3.1496062992125982</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Drīzāk pozitīvi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Sheet1!$C$2:$C$5</c:f>
              <c:numCache>
                <c:formatCode>General</c:formatCode>
                <c:ptCount val="4"/>
                <c:pt idx="0" formatCode="0">
                  <c:v>38.735177865612648</c:v>
                </c:pt>
                <c:pt idx="2" formatCode="0">
                  <c:v>53.846153846153847</c:v>
                </c:pt>
                <c:pt idx="3" formatCode="0">
                  <c:v>24.803149606299215</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Drīzāk negatīvi</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Sheet1!$D$2:$D$5</c:f>
              <c:numCache>
                <c:formatCode>General</c:formatCode>
                <c:ptCount val="4"/>
                <c:pt idx="0" formatCode="0">
                  <c:v>5.928853754940711</c:v>
                </c:pt>
                <c:pt idx="2" formatCode="0">
                  <c:v>6.0728744939271255</c:v>
                </c:pt>
                <c:pt idx="3" formatCode="0">
                  <c:v>5.5118110236220472</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Ļoti negatīvi</c:v>
                </c:pt>
              </c:strCache>
            </c:strRef>
          </c:tx>
          <c:spPr>
            <a:solidFill>
              <a:srgbClr val="B2371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Sheet1!$E$2:$E$5</c:f>
              <c:numCache>
                <c:formatCode>General</c:formatCode>
                <c:ptCount val="4"/>
                <c:pt idx="0" formatCode="0">
                  <c:v>1.9762845849802373</c:v>
                </c:pt>
                <c:pt idx="2" formatCode="0">
                  <c:v>3.2388663967611335</c:v>
                </c:pt>
                <c:pt idx="3" formatCode="0">
                  <c:v>0.78740157480314954</c:v>
                </c:pt>
              </c:numCache>
            </c:numRef>
          </c:val>
          <c:extLst>
            <c:ext xmlns:c16="http://schemas.microsoft.com/office/drawing/2014/chart" uri="{C3380CC4-5D6E-409C-BE32-E72D297353CC}">
              <c16:uniqueId val="{00000003-8D29-4CF2-8558-06C520A1370B}"/>
            </c:ext>
          </c:extLst>
        </c:ser>
        <c:ser>
          <c:idx val="4"/>
          <c:order val="4"/>
          <c:tx>
            <c:strRef>
              <c:f>Sheet1!$F$1</c:f>
              <c:strCache>
                <c:ptCount val="1"/>
                <c:pt idx="0">
                  <c:v>Grūti pateikt, nav viedokļa, nespēju novērtēt</c:v>
                </c:pt>
              </c:strCache>
            </c:strRef>
          </c:tx>
          <c:spPr>
            <a:solidFill>
              <a:schemeClr val="bg1">
                <a:lumMod val="75000"/>
              </a:schemeClr>
            </a:solidFill>
            <a:ln>
              <a:no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811-4412-8FD3-EE80F28F8ED2}"/>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Sheet1!$F$2:$F$5</c:f>
              <c:numCache>
                <c:formatCode>General</c:formatCode>
                <c:ptCount val="4"/>
                <c:pt idx="0" formatCode="0">
                  <c:v>40.51383399209486</c:v>
                </c:pt>
                <c:pt idx="2" formatCode="0">
                  <c:v>13.765182186234817</c:v>
                </c:pt>
                <c:pt idx="3" formatCode="0">
                  <c:v>65.748031496062993</c:v>
                </c:pt>
              </c:numCache>
            </c:numRef>
          </c:val>
          <c:extLst>
            <c:ext xmlns:c16="http://schemas.microsoft.com/office/drawing/2014/chart" uri="{C3380CC4-5D6E-409C-BE32-E72D297353CC}">
              <c16:uniqueId val="{00000004-8D29-4CF2-8558-06C520A1370B}"/>
            </c:ext>
          </c:extLst>
        </c:ser>
        <c:dLbls>
          <c:dLblPos val="ctr"/>
          <c:showLegendKey val="0"/>
          <c:showVal val="1"/>
          <c:showCatName val="0"/>
          <c:showSerName val="0"/>
          <c:showPercent val="0"/>
          <c:showBubbleSize val="0"/>
        </c:dLbls>
        <c:gapWidth val="17"/>
        <c:overlap val="100"/>
        <c:axId val="-837946928"/>
        <c:axId val="-837939312"/>
      </c:barChart>
      <c:catAx>
        <c:axId val="-837946928"/>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7939312"/>
        <c:crosses val="autoZero"/>
        <c:auto val="1"/>
        <c:lblAlgn val="ctr"/>
        <c:lblOffset val="100"/>
        <c:noMultiLvlLbl val="0"/>
      </c:catAx>
      <c:valAx>
        <c:axId val="-837939312"/>
        <c:scaling>
          <c:orientation val="minMax"/>
        </c:scaling>
        <c:delete val="1"/>
        <c:axPos val="b"/>
        <c:numFmt formatCode="0%" sourceLinked="1"/>
        <c:majorTickMark val="none"/>
        <c:minorTickMark val="none"/>
        <c:tickLblPos val="nextTo"/>
        <c:crossAx val="-837946928"/>
        <c:crosses val="max"/>
        <c:crossBetween val="between"/>
      </c:valAx>
      <c:spPr>
        <a:noFill/>
        <a:ln>
          <a:noFill/>
        </a:ln>
        <a:effectLst/>
      </c:spPr>
    </c:plotArea>
    <c:legend>
      <c:legendPos val="t"/>
      <c:layout>
        <c:manualLayout>
          <c:xMode val="edge"/>
          <c:yMode val="edge"/>
          <c:x val="7.9028318993328475E-2"/>
          <c:y val="0"/>
          <c:w val="0.91070205415095973"/>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30617877470825E-2"/>
          <c:y val="0"/>
          <c:w val="0.88633876424505831"/>
          <c:h val="0.84384280239973786"/>
        </c:manualLayout>
      </c:layout>
      <c:barChart>
        <c:barDir val="bar"/>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Sheet1!$B$2:$B$5</c:f>
              <c:numCache>
                <c:formatCode>General</c:formatCode>
                <c:ptCount val="4"/>
                <c:pt idx="0" formatCode="0.0">
                  <c:v>3.0498338870431878</c:v>
                </c:pt>
                <c:pt idx="2" formatCode="0.0">
                  <c:v>3.1220657276995318</c:v>
                </c:pt>
                <c:pt idx="3" formatCode="0.0">
                  <c:v>2.8850574712643691</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17"/>
        <c:overlap val="100"/>
        <c:axId val="-837938768"/>
        <c:axId val="-837937680"/>
      </c:barChart>
      <c:catAx>
        <c:axId val="-837938768"/>
        <c:scaling>
          <c:orientation val="maxMin"/>
        </c:scaling>
        <c:delete val="1"/>
        <c:axPos val="l"/>
        <c:numFmt formatCode="General" sourceLinked="1"/>
        <c:majorTickMark val="none"/>
        <c:minorTickMark val="none"/>
        <c:tickLblPos val="nextTo"/>
        <c:crossAx val="-837937680"/>
        <c:crosses val="autoZero"/>
        <c:auto val="1"/>
        <c:lblAlgn val="ctr"/>
        <c:lblOffset val="100"/>
        <c:noMultiLvlLbl val="0"/>
      </c:catAx>
      <c:valAx>
        <c:axId val="-837937680"/>
        <c:scaling>
          <c:orientation val="minMax"/>
          <c:max val="4"/>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837938768"/>
        <c:crosses val="max"/>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5256685521809"/>
          <c:y val="6.7075082085701537E-2"/>
          <c:w val="0.59102512729912937"/>
          <c:h val="0.92580534818058657"/>
        </c:manualLayout>
      </c:layout>
      <c:barChart>
        <c:barDir val="bar"/>
        <c:grouping val="stacked"/>
        <c:varyColors val="0"/>
        <c:ser>
          <c:idx val="0"/>
          <c:order val="0"/>
          <c:tx>
            <c:strRef>
              <c:f>Sheet1!$B$1</c:f>
              <c:strCache>
                <c:ptCount val="1"/>
                <c:pt idx="0">
                  <c:v>Ļoti pozitīvi </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12.845849802369999</c:v>
                </c:pt>
                <c:pt idx="2" formatCode="0">
                  <c:v>14.153846153850001</c:v>
                </c:pt>
                <c:pt idx="3" formatCode="0">
                  <c:v>11.76470588235</c:v>
                </c:pt>
                <c:pt idx="4" formatCode="0">
                  <c:v>10.20408163265</c:v>
                </c:pt>
                <c:pt idx="6" formatCode="0">
                  <c:v>12.5</c:v>
                </c:pt>
                <c:pt idx="7" formatCode="0">
                  <c:v>12.87128712871</c:v>
                </c:pt>
                <c:pt idx="8" formatCode="0">
                  <c:v>14.457831325300001</c:v>
                </c:pt>
                <c:pt idx="9" formatCode="0">
                  <c:v>7.6923076923079998</c:v>
                </c:pt>
                <c:pt idx="11" formatCode="0">
                  <c:v>11.494252873560001</c:v>
                </c:pt>
                <c:pt idx="12" formatCode="0">
                  <c:v>11.45833333333</c:v>
                </c:pt>
                <c:pt idx="13" formatCode="0">
                  <c:v>18.181818181819999</c:v>
                </c:pt>
                <c:pt idx="14" formatCode="0">
                  <c:v>13.04347826087</c:v>
                </c:pt>
                <c:pt idx="15" formatCode="0">
                  <c:v>13.186813186809999</c:v>
                </c:pt>
                <c:pt idx="17" formatCode="0">
                  <c:v>12.97169811321</c:v>
                </c:pt>
                <c:pt idx="18" formatCode="0">
                  <c:v>10.810810810810001</c:v>
                </c:pt>
                <c:pt idx="19" formatCode="0">
                  <c:v>13.33333333333</c:v>
                </c:pt>
                <c:pt idx="21" formatCode="0">
                  <c:v>14.56310679612</c:v>
                </c:pt>
                <c:pt idx="22" formatCode="0">
                  <c:v>6.0606060606060002</c:v>
                </c:pt>
                <c:pt idx="23" formatCode="0">
                  <c:v>13.58024691358</c:v>
                </c:pt>
                <c:pt idx="24" formatCode="0">
                  <c:v>14.28571428571</c:v>
                </c:pt>
                <c:pt idx="25" formatCode="0">
                  <c:v>15.09433962264</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FDD9-4FF1-853D-E1B12F4CC94C}"/>
            </c:ext>
          </c:extLst>
        </c:ser>
        <c:ser>
          <c:idx val="1"/>
          <c:order val="1"/>
          <c:tx>
            <c:strRef>
              <c:f>Sheet1!$C$1</c:f>
              <c:strCache>
                <c:ptCount val="1"/>
                <c:pt idx="0">
                  <c:v>Drīzāk pozitīvi </c:v>
                </c:pt>
              </c:strCache>
            </c:strRef>
          </c:tx>
          <c:spPr>
            <a:solidFill>
              <a:schemeClr val="accent2"/>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DA6A-4A0A-9B34-6D5007E7EF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38.735177865609998</c:v>
                </c:pt>
                <c:pt idx="2" formatCode="0">
                  <c:v>36.923076923080004</c:v>
                </c:pt>
                <c:pt idx="3" formatCode="0">
                  <c:v>35.294117647059998</c:v>
                </c:pt>
                <c:pt idx="4" formatCode="0">
                  <c:v>43.537414965990003</c:v>
                </c:pt>
                <c:pt idx="6" formatCode="0">
                  <c:v>33.173076923080004</c:v>
                </c:pt>
                <c:pt idx="7" formatCode="0">
                  <c:v>41.089108910889998</c:v>
                </c:pt>
                <c:pt idx="8" formatCode="0">
                  <c:v>44.578313253010002</c:v>
                </c:pt>
                <c:pt idx="9" formatCode="0">
                  <c:v>53.846153846150003</c:v>
                </c:pt>
                <c:pt idx="11" formatCode="0">
                  <c:v>35.632183908050003</c:v>
                </c:pt>
                <c:pt idx="12" formatCode="0">
                  <c:v>37.5</c:v>
                </c:pt>
                <c:pt idx="13" formatCode="0">
                  <c:v>36.363636363639998</c:v>
                </c:pt>
                <c:pt idx="14" formatCode="0">
                  <c:v>40.217391304350002</c:v>
                </c:pt>
                <c:pt idx="15" formatCode="0">
                  <c:v>47.252747252749998</c:v>
                </c:pt>
                <c:pt idx="17" formatCode="0">
                  <c:v>37.264150943399997</c:v>
                </c:pt>
                <c:pt idx="18" formatCode="0">
                  <c:v>45.945945945950001</c:v>
                </c:pt>
                <c:pt idx="19" formatCode="0">
                  <c:v>46.666666666669997</c:v>
                </c:pt>
                <c:pt idx="21" formatCode="0">
                  <c:v>40.77669902913</c:v>
                </c:pt>
                <c:pt idx="22" formatCode="0">
                  <c:v>36.363636363639998</c:v>
                </c:pt>
                <c:pt idx="23" formatCode="0">
                  <c:v>37.037037037040001</c:v>
                </c:pt>
                <c:pt idx="24" formatCode="0">
                  <c:v>41.428571428570002</c:v>
                </c:pt>
                <c:pt idx="25" formatCode="0">
                  <c:v>39.622641509429997</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FDD9-4FF1-853D-E1B12F4CC94C}"/>
            </c:ext>
          </c:extLst>
        </c:ser>
        <c:ser>
          <c:idx val="2"/>
          <c:order val="2"/>
          <c:tx>
            <c:strRef>
              <c:f>Sheet1!$D$1</c:f>
              <c:strCache>
                <c:ptCount val="1"/>
                <c:pt idx="0">
                  <c:v>Drīzāk negatīvi </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5.9288537549409996</c:v>
                </c:pt>
                <c:pt idx="2" formatCode="0">
                  <c:v>7.0769230769230003</c:v>
                </c:pt>
                <c:pt idx="3" formatCode="0">
                  <c:v>2.9411764705880001</c:v>
                </c:pt>
                <c:pt idx="4" formatCode="0">
                  <c:v>4.0816326530609999</c:v>
                </c:pt>
                <c:pt idx="6" formatCode="0">
                  <c:v>5.2884615384620002</c:v>
                </c:pt>
                <c:pt idx="7" formatCode="0">
                  <c:v>6.9306930693069999</c:v>
                </c:pt>
                <c:pt idx="8" formatCode="0">
                  <c:v>4.819277108434</c:v>
                </c:pt>
                <c:pt idx="9" formatCode="0">
                  <c:v>7.6923076923079998</c:v>
                </c:pt>
                <c:pt idx="11" formatCode="0">
                  <c:v>4.5977011494250002</c:v>
                </c:pt>
                <c:pt idx="12" formatCode="0">
                  <c:v>6.25</c:v>
                </c:pt>
                <c:pt idx="13" formatCode="0">
                  <c:v>5.6818181818179996</c:v>
                </c:pt>
                <c:pt idx="14" formatCode="0">
                  <c:v>8.6956521739130004</c:v>
                </c:pt>
                <c:pt idx="15" formatCode="0">
                  <c:v>3.2967032967029999</c:v>
                </c:pt>
                <c:pt idx="17" formatCode="0">
                  <c:v>6.3679245283019998</c:v>
                </c:pt>
                <c:pt idx="18" formatCode="0">
                  <c:v>2.7027027027030002</c:v>
                </c:pt>
                <c:pt idx="19" formatCode="0">
                  <c:v>4.4444444444439997</c:v>
                </c:pt>
                <c:pt idx="21" formatCode="0">
                  <c:v>5.8252427184469999</c:v>
                </c:pt>
                <c:pt idx="22" formatCode="0">
                  <c:v>4.5454545454549997</c:v>
                </c:pt>
                <c:pt idx="23" formatCode="0">
                  <c:v>8.6419753086419995</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FDD9-4FF1-853D-E1B12F4CC94C}"/>
            </c:ext>
          </c:extLst>
        </c:ser>
        <c:ser>
          <c:idx val="3"/>
          <c:order val="3"/>
          <c:tx>
            <c:strRef>
              <c:f>Sheet1!$E$1</c:f>
              <c:strCache>
                <c:ptCount val="1"/>
                <c:pt idx="0">
                  <c:v>Ļoti negatīvi</c:v>
                </c:pt>
              </c:strCache>
            </c:strRef>
          </c:tx>
          <c:spPr>
            <a:solidFill>
              <a:srgbClr val="B2371A"/>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DA6A-4A0A-9B34-6D5007E7EF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1.9762845849799999</c:v>
                </c:pt>
                <c:pt idx="2" formatCode="0">
                  <c:v>2.1538461538460001</c:v>
                </c:pt>
                <c:pt idx="3" formatCode="0">
                  <c:v>2.9411764705880001</c:v>
                </c:pt>
                <c:pt idx="4" formatCode="0">
                  <c:v>1.360544217687</c:v>
                </c:pt>
                <c:pt idx="6" formatCode="0">
                  <c:v>1.923076923077</c:v>
                </c:pt>
                <c:pt idx="7" formatCode="0">
                  <c:v>0.99009900990099997</c:v>
                </c:pt>
                <c:pt idx="8" formatCode="0">
                  <c:v>4.819277108434</c:v>
                </c:pt>
                <c:pt idx="9" formatCode="0">
                  <c:v>0</c:v>
                </c:pt>
                <c:pt idx="11" formatCode="0">
                  <c:v>2.2988505747130001</c:v>
                </c:pt>
                <c:pt idx="12" formatCode="0">
                  <c:v>0</c:v>
                </c:pt>
                <c:pt idx="13" formatCode="0">
                  <c:v>2.2727272727269998</c:v>
                </c:pt>
                <c:pt idx="14" formatCode="0">
                  <c:v>1.086956521739</c:v>
                </c:pt>
                <c:pt idx="15" formatCode="0">
                  <c:v>2.1978021978019999</c:v>
                </c:pt>
                <c:pt idx="17" formatCode="0">
                  <c:v>1.88679245283</c:v>
                </c:pt>
                <c:pt idx="18" formatCode="0">
                  <c:v>2.7027027027030002</c:v>
                </c:pt>
                <c:pt idx="19" formatCode="0">
                  <c:v>2.2222222222219998</c:v>
                </c:pt>
                <c:pt idx="21" formatCode="0">
                  <c:v>1.9417475728160001</c:v>
                </c:pt>
                <c:pt idx="22" formatCode="0">
                  <c:v>0</c:v>
                </c:pt>
                <c:pt idx="23" formatCode="0">
                  <c:v>1.2345679012349999</c:v>
                </c:pt>
                <c:pt idx="24" formatCode="0">
                  <c:v>1.4285714285710001</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FDD9-4FF1-853D-E1B12F4CC94C}"/>
            </c:ext>
          </c:extLst>
        </c:ser>
        <c:ser>
          <c:idx val="4"/>
          <c:order val="4"/>
          <c:tx>
            <c:strRef>
              <c:f>Sheet1!$F$1</c:f>
              <c:strCache>
                <c:ptCount val="1"/>
                <c:pt idx="0">
                  <c:v>Grūti pateikt, nav viedokļa, nespēju novērtēt </c:v>
                </c:pt>
              </c:strCache>
            </c:strRef>
          </c:tx>
          <c:spPr>
            <a:solidFill>
              <a:schemeClr val="bg1">
                <a:lumMod val="75000"/>
              </a:schemeClr>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DA6A-4A0A-9B34-6D5007E7EFA4}"/>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DA6A-4A0A-9B34-6D5007E7EFA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40.513833992089999</c:v>
                </c:pt>
                <c:pt idx="2" formatCode="0">
                  <c:v>39.692307692310003</c:v>
                </c:pt>
                <c:pt idx="3" formatCode="0">
                  <c:v>47.058823529409999</c:v>
                </c:pt>
                <c:pt idx="4" formatCode="0">
                  <c:v>40.816326530609999</c:v>
                </c:pt>
                <c:pt idx="6" formatCode="0">
                  <c:v>47.115384615380002</c:v>
                </c:pt>
                <c:pt idx="7" formatCode="0">
                  <c:v>38.118811881189998</c:v>
                </c:pt>
                <c:pt idx="8" formatCode="0">
                  <c:v>31.325301204820001</c:v>
                </c:pt>
                <c:pt idx="9" formatCode="0">
                  <c:v>30.769230769229999</c:v>
                </c:pt>
                <c:pt idx="11" formatCode="0">
                  <c:v>45.97701149425</c:v>
                </c:pt>
                <c:pt idx="12" formatCode="0">
                  <c:v>44.791666666669997</c:v>
                </c:pt>
                <c:pt idx="13" formatCode="0">
                  <c:v>37.5</c:v>
                </c:pt>
                <c:pt idx="14" formatCode="0">
                  <c:v>36.956521739129997</c:v>
                </c:pt>
                <c:pt idx="15" formatCode="0">
                  <c:v>34.065934065930001</c:v>
                </c:pt>
                <c:pt idx="17" formatCode="0">
                  <c:v>41.509433962259997</c:v>
                </c:pt>
                <c:pt idx="18" formatCode="0">
                  <c:v>37.837837837839999</c:v>
                </c:pt>
                <c:pt idx="19" formatCode="0">
                  <c:v>33.333333333330003</c:v>
                </c:pt>
                <c:pt idx="21" formatCode="0">
                  <c:v>36.8932038835</c:v>
                </c:pt>
                <c:pt idx="22" formatCode="0">
                  <c:v>53.030303030299997</c:v>
                </c:pt>
                <c:pt idx="23" formatCode="0">
                  <c:v>39.50617283951</c:v>
                </c:pt>
                <c:pt idx="24" formatCode="0">
                  <c:v>37.142857142860002</c:v>
                </c:pt>
                <c:pt idx="25" formatCode="0">
                  <c:v>37.735849056600003</c:v>
                </c:pt>
                <c:pt idx="26" formatCode="0">
                  <c:v>53.333333333330003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FDD9-4FF1-853D-E1B12F4CC94C}"/>
            </c:ext>
          </c:extLst>
        </c:ser>
        <c:dLbls>
          <c:showLegendKey val="0"/>
          <c:showVal val="1"/>
          <c:showCatName val="0"/>
          <c:showSerName val="0"/>
          <c:showPercent val="0"/>
          <c:showBubbleSize val="0"/>
        </c:dLbls>
        <c:gapWidth val="50"/>
        <c:overlap val="100"/>
        <c:axId val="-837948016"/>
        <c:axId val="-831351328"/>
      </c:barChart>
      <c:catAx>
        <c:axId val="-83794801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1351328"/>
        <c:crosses val="autoZero"/>
        <c:auto val="1"/>
        <c:lblAlgn val="ctr"/>
        <c:lblOffset val="100"/>
        <c:noMultiLvlLbl val="0"/>
      </c:catAx>
      <c:valAx>
        <c:axId val="-831351328"/>
        <c:scaling>
          <c:orientation val="minMax"/>
          <c:max val="100"/>
          <c:min val="0"/>
        </c:scaling>
        <c:delete val="1"/>
        <c:axPos val="t"/>
        <c:numFmt formatCode="General" sourceLinked="0"/>
        <c:majorTickMark val="out"/>
        <c:minorTickMark val="none"/>
        <c:tickLblPos val="nextTo"/>
        <c:crossAx val="-837948016"/>
        <c:crosses val="autoZero"/>
        <c:crossBetween val="between"/>
      </c:valAx>
      <c:spPr>
        <a:noFill/>
        <a:ln>
          <a:noFill/>
        </a:ln>
        <a:effectLst/>
      </c:spPr>
    </c:plotArea>
    <c:legend>
      <c:legendPos val="r"/>
      <c:layout>
        <c:manualLayout>
          <c:xMode val="edge"/>
          <c:yMode val="edge"/>
          <c:x val="0.12965038043211732"/>
          <c:y val="1.1782849257991304E-3"/>
          <c:w val="0.8703496195678827"/>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Ņemot vērā visu, ko Jūs par to zināt, kā Jūs novērtētu LIAA darbu pēdējā gada laikā?</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F85-4210-8CF4-CFED15319898}"/>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F85-4210-8CF4-CFED15319898}"/>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3.049833887043</c:v>
                </c:pt>
                <c:pt idx="2" formatCode="0.0">
                  <c:v>3.0459183673469998</c:v>
                </c:pt>
                <c:pt idx="3" formatCode="0.0">
                  <c:v>3.0555555555559999</c:v>
                </c:pt>
                <c:pt idx="4" formatCode="0.0">
                  <c:v>3.057471264368</c:v>
                </c:pt>
                <c:pt idx="6" formatCode="0.0">
                  <c:v>3.0636363636359998</c:v>
                </c:pt>
                <c:pt idx="7" formatCode="0.0">
                  <c:v>3.0640000000000001</c:v>
                </c:pt>
                <c:pt idx="8" formatCode="0.0">
                  <c:v>3</c:v>
                </c:pt>
                <c:pt idx="9" formatCode="0.0">
                  <c:v>3</c:v>
                </c:pt>
                <c:pt idx="11" formatCode="0.0">
                  <c:v>3.0425531914890001</c:v>
                </c:pt>
                <c:pt idx="12" formatCode="0.0">
                  <c:v>3.0943396226419999</c:v>
                </c:pt>
                <c:pt idx="13" formatCode="0.0">
                  <c:v>3.1272727272730001</c:v>
                </c:pt>
                <c:pt idx="14" formatCode="0.0">
                  <c:v>3.0344827586209999</c:v>
                </c:pt>
                <c:pt idx="15" formatCode="0.0">
                  <c:v>3.083333333333</c:v>
                </c:pt>
                <c:pt idx="17" formatCode="0.0">
                  <c:v>3.0483870967739999</c:v>
                </c:pt>
                <c:pt idx="18" formatCode="0.0">
                  <c:v>3.0434782608700002</c:v>
                </c:pt>
                <c:pt idx="19" formatCode="0.0">
                  <c:v>3.0666666666669999</c:v>
                </c:pt>
                <c:pt idx="21" formatCode="0.0">
                  <c:v>3.0769230769229998</c:v>
                </c:pt>
                <c:pt idx="22" formatCode="0.0">
                  <c:v>3.0322580645160002</c:v>
                </c:pt>
                <c:pt idx="23" formatCode="0.0">
                  <c:v>3.040816326531</c:v>
                </c:pt>
                <c:pt idx="24" formatCode="0.0">
                  <c:v>3.0909090909089998</c:v>
                </c:pt>
                <c:pt idx="25" formatCode="0.0">
                  <c:v>3.0606060606060002</c:v>
                </c:pt>
                <c:pt idx="26" formatCode="0.0">
                  <c:v>2.714285714286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31349152"/>
        <c:axId val="-831354048"/>
      </c:barChart>
      <c:catAx>
        <c:axId val="-831349152"/>
        <c:scaling>
          <c:orientation val="maxMin"/>
        </c:scaling>
        <c:delete val="1"/>
        <c:axPos val="l"/>
        <c:numFmt formatCode="General" sourceLinked="1"/>
        <c:majorTickMark val="out"/>
        <c:minorTickMark val="none"/>
        <c:tickLblPos val="none"/>
        <c:crossAx val="-831354048"/>
        <c:crosses val="autoZero"/>
        <c:auto val="1"/>
        <c:lblAlgn val="ctr"/>
        <c:lblOffset val="0"/>
        <c:noMultiLvlLbl val="0"/>
      </c:catAx>
      <c:valAx>
        <c:axId val="-831354048"/>
        <c:scaling>
          <c:orientation val="minMax"/>
          <c:max val="4"/>
          <c:min val="1"/>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31349152"/>
        <c:crosses val="max"/>
        <c:crossBetween val="between"/>
        <c:majorUnit val="1"/>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76064202438035"/>
          <c:y val="6.7075082085701537E-2"/>
          <c:w val="0.57423235777752368"/>
          <c:h val="0.92580534818058657"/>
        </c:manualLayout>
      </c:layout>
      <c:barChart>
        <c:barDir val="bar"/>
        <c:grouping val="stacked"/>
        <c:varyColors val="0"/>
        <c:ser>
          <c:idx val="0"/>
          <c:order val="0"/>
          <c:tx>
            <c:strRef>
              <c:f>Sheet1!$B$1</c:f>
              <c:strCache>
                <c:ptCount val="1"/>
                <c:pt idx="0">
                  <c:v>Jā</c:v>
                </c:pt>
              </c:strCache>
            </c:strRef>
          </c:tx>
          <c:spPr>
            <a:solidFill>
              <a:srgbClr val="0A515D"/>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3B7D-4981-BC32-F6D87F12D4AD}"/>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3B7D-4981-BC32-F6D87F12D4AD}"/>
                </c:ext>
              </c:extLst>
            </c:dLbl>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3B7D-4981-BC32-F6D87F12D4AD}"/>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3B7D-4981-BC32-F6D87F12D4A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29.841897233200001</c:v>
                </c:pt>
                <c:pt idx="2" formatCode="0">
                  <c:v>30.461538461540002</c:v>
                </c:pt>
                <c:pt idx="3" formatCode="0">
                  <c:v>29.41176470588</c:v>
                </c:pt>
                <c:pt idx="4" formatCode="0">
                  <c:v>28.571428571430001</c:v>
                </c:pt>
                <c:pt idx="6" formatCode="0">
                  <c:v>25</c:v>
                </c:pt>
                <c:pt idx="7" formatCode="0">
                  <c:v>31.683168316829999</c:v>
                </c:pt>
                <c:pt idx="8" formatCode="0">
                  <c:v>40.963855421689999</c:v>
                </c:pt>
                <c:pt idx="9" formatCode="0">
                  <c:v>7.6923076923079998</c:v>
                </c:pt>
                <c:pt idx="11" formatCode="0">
                  <c:v>24.137931034480001</c:v>
                </c:pt>
                <c:pt idx="12" formatCode="0">
                  <c:v>27.08333333333</c:v>
                </c:pt>
                <c:pt idx="13" formatCode="0">
                  <c:v>35.227272727269998</c:v>
                </c:pt>
                <c:pt idx="14" formatCode="0">
                  <c:v>39.130434782610003</c:v>
                </c:pt>
                <c:pt idx="15" formatCode="0">
                  <c:v>26.37362637363</c:v>
                </c:pt>
                <c:pt idx="17" formatCode="0">
                  <c:v>30.42452830189</c:v>
                </c:pt>
                <c:pt idx="18" formatCode="0">
                  <c:v>37.837837837839999</c:v>
                </c:pt>
                <c:pt idx="19" formatCode="0">
                  <c:v>17.777777777779999</c:v>
                </c:pt>
                <c:pt idx="21" formatCode="0">
                  <c:v>28.640776699029999</c:v>
                </c:pt>
                <c:pt idx="22" formatCode="0">
                  <c:v>31.818181818180001</c:v>
                </c:pt>
                <c:pt idx="23" formatCode="0">
                  <c:v>39.50617283951</c:v>
                </c:pt>
                <c:pt idx="24" formatCode="0">
                  <c:v>21.428571428569999</c:v>
                </c:pt>
                <c:pt idx="25" formatCode="0">
                  <c:v>32.07547169811</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1314-4567-9AD5-54A20BE835D1}"/>
            </c:ext>
          </c:extLst>
        </c:ser>
        <c:ser>
          <c:idx val="1"/>
          <c:order val="1"/>
          <c:tx>
            <c:strRef>
              <c:f>Sheet1!$C$1</c:f>
              <c:strCache>
                <c:ptCount val="1"/>
                <c:pt idx="0">
                  <c:v>Nē</c:v>
                </c:pt>
              </c:strCache>
            </c:strRef>
          </c:tx>
          <c:spPr>
            <a:solidFill>
              <a:srgbClr val="F1AA99"/>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3B7D-4981-BC32-F6D87F12D4AD}"/>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3B7D-4981-BC32-F6D87F12D4AD}"/>
                </c:ext>
              </c:extLst>
            </c:dLbl>
            <c:dLbl>
              <c:idx val="1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3B7D-4981-BC32-F6D87F12D4AD}"/>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3B7D-4981-BC32-F6D87F12D4AD}"/>
                </c:ext>
              </c:extLst>
            </c:dLbl>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3B7D-4981-BC32-F6D87F12D4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67.98418972332</c:v>
                </c:pt>
                <c:pt idx="2" formatCode="0">
                  <c:v>67.384615384620005</c:v>
                </c:pt>
                <c:pt idx="3" formatCode="0">
                  <c:v>67.647058823530003</c:v>
                </c:pt>
                <c:pt idx="4" formatCode="0">
                  <c:v>69.387755102040003</c:v>
                </c:pt>
                <c:pt idx="6" formatCode="0">
                  <c:v>75</c:v>
                </c:pt>
                <c:pt idx="7" formatCode="0">
                  <c:v>65.841584158420005</c:v>
                </c:pt>
                <c:pt idx="8" formatCode="0">
                  <c:v>55.421686746989998</c:v>
                </c:pt>
                <c:pt idx="9" formatCode="0">
                  <c:v>69.230769230769994</c:v>
                </c:pt>
                <c:pt idx="11" formatCode="0">
                  <c:v>75.862068965519995</c:v>
                </c:pt>
                <c:pt idx="12" formatCode="0">
                  <c:v>72.916666666669997</c:v>
                </c:pt>
                <c:pt idx="13" formatCode="0">
                  <c:v>64.772727272729995</c:v>
                </c:pt>
                <c:pt idx="14" formatCode="0">
                  <c:v>57.608695652169999</c:v>
                </c:pt>
                <c:pt idx="15" formatCode="0">
                  <c:v>67.032967032970006</c:v>
                </c:pt>
                <c:pt idx="17" formatCode="0">
                  <c:v>67.452830188679997</c:v>
                </c:pt>
                <c:pt idx="18" formatCode="0">
                  <c:v>56.756756756759998</c:v>
                </c:pt>
                <c:pt idx="19" formatCode="0">
                  <c:v>82.222222222219997</c:v>
                </c:pt>
                <c:pt idx="21" formatCode="0">
                  <c:v>67.961165048539996</c:v>
                </c:pt>
                <c:pt idx="22" formatCode="0">
                  <c:v>66.666666666669997</c:v>
                </c:pt>
                <c:pt idx="23" formatCode="0">
                  <c:v>59.259259259259998</c:v>
                </c:pt>
                <c:pt idx="24" formatCode="0">
                  <c:v>78.571428571430005</c:v>
                </c:pt>
                <c:pt idx="25" formatCode="0">
                  <c:v>64.150943396230005</c:v>
                </c:pt>
                <c:pt idx="26" formatCode="0">
                  <c:v>76.666666666669997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1314-4567-9AD5-54A20BE835D1}"/>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3B7D-4981-BC32-F6D87F12D4AD}"/>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3B7D-4981-BC32-F6D87F12D4AD}"/>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3B7D-4981-BC32-F6D87F12D4A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2.1739130434780001</c:v>
                </c:pt>
                <c:pt idx="2" formatCode="0">
                  <c:v>2.1538461538460001</c:v>
                </c:pt>
                <c:pt idx="3" formatCode="0">
                  <c:v>2.9411764705880001</c:v>
                </c:pt>
                <c:pt idx="4" formatCode="0">
                  <c:v>2.040816326531</c:v>
                </c:pt>
                <c:pt idx="6" formatCode="0">
                  <c:v>0</c:v>
                </c:pt>
                <c:pt idx="7" formatCode="0">
                  <c:v>2.4752475247520001</c:v>
                </c:pt>
                <c:pt idx="8" formatCode="0">
                  <c:v>3.6144578313250002</c:v>
                </c:pt>
                <c:pt idx="9" formatCode="0">
                  <c:v>23.07692307692</c:v>
                </c:pt>
                <c:pt idx="11" formatCode="0">
                  <c:v>0</c:v>
                </c:pt>
                <c:pt idx="12" formatCode="0">
                  <c:v>0</c:v>
                </c:pt>
                <c:pt idx="13" formatCode="0">
                  <c:v>0</c:v>
                </c:pt>
                <c:pt idx="14" formatCode="0">
                  <c:v>3.2608695652169999</c:v>
                </c:pt>
                <c:pt idx="15" formatCode="0">
                  <c:v>6.5934065934069999</c:v>
                </c:pt>
                <c:pt idx="17" formatCode="0">
                  <c:v>2.1226415094340001</c:v>
                </c:pt>
                <c:pt idx="18" formatCode="0">
                  <c:v>5.4054054054050003</c:v>
                </c:pt>
                <c:pt idx="19" formatCode="0">
                  <c:v>0</c:v>
                </c:pt>
                <c:pt idx="21" formatCode="0">
                  <c:v>3.398058252427</c:v>
                </c:pt>
                <c:pt idx="22" formatCode="0">
                  <c:v>1.5151515151520001</c:v>
                </c:pt>
                <c:pt idx="23" formatCode="0">
                  <c:v>1.2345679012349999</c:v>
                </c:pt>
                <c:pt idx="24" formatCode="0">
                  <c:v>0</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1314-4567-9AD5-54A20BE835D1}"/>
            </c:ext>
          </c:extLst>
        </c:ser>
        <c:dLbls>
          <c:showLegendKey val="0"/>
          <c:showVal val="1"/>
          <c:showCatName val="0"/>
          <c:showSerName val="0"/>
          <c:showPercent val="0"/>
          <c:showBubbleSize val="0"/>
        </c:dLbls>
        <c:gapWidth val="50"/>
        <c:overlap val="100"/>
        <c:axId val="-1002342416"/>
        <c:axId val="-1002353840"/>
      </c:barChart>
      <c:catAx>
        <c:axId val="-100234241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2353840"/>
        <c:crosses val="autoZero"/>
        <c:auto val="1"/>
        <c:lblAlgn val="ctr"/>
        <c:lblOffset val="100"/>
        <c:noMultiLvlLbl val="0"/>
      </c:catAx>
      <c:valAx>
        <c:axId val="-1002353840"/>
        <c:scaling>
          <c:orientation val="minMax"/>
          <c:max val="100"/>
          <c:min val="0"/>
        </c:scaling>
        <c:delete val="1"/>
        <c:axPos val="t"/>
        <c:numFmt formatCode="General" sourceLinked="0"/>
        <c:majorTickMark val="out"/>
        <c:minorTickMark val="none"/>
        <c:tickLblPos val="nextTo"/>
        <c:crossAx val="-1002342416"/>
        <c:crosses val="autoZero"/>
        <c:crossBetween val="between"/>
      </c:valAx>
      <c:spPr>
        <a:noFill/>
        <a:ln>
          <a:noFill/>
        </a:ln>
        <a:effectLst/>
      </c:spPr>
    </c:plotArea>
    <c:legend>
      <c:legendPos val="r"/>
      <c:layout>
        <c:manualLayout>
          <c:xMode val="edge"/>
          <c:yMode val="edge"/>
          <c:x val="0.35666343485620322"/>
          <c:y val="1.1782849257991304E-3"/>
          <c:w val="0.50910839073554826"/>
          <c:h val="3.47429736926049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41525458051459"/>
          <c:y val="0.36399309447373085"/>
          <c:w val="0.80158474541948543"/>
          <c:h val="0.62597530230702414"/>
        </c:manualLayout>
      </c:layout>
      <c:barChart>
        <c:barDir val="bar"/>
        <c:grouping val="stacked"/>
        <c:varyColors val="0"/>
        <c:ser>
          <c:idx val="0"/>
          <c:order val="0"/>
          <c:tx>
            <c:strRef>
              <c:f>Sheet1!$B$1</c:f>
              <c:strCache>
                <c:ptCount val="1"/>
                <c:pt idx="0">
                  <c:v>10- pilnībā apmierināts/-a</c:v>
                </c:pt>
              </c:strCache>
            </c:strRef>
          </c:tx>
          <c:spPr>
            <a:solidFill>
              <a:srgbClr val="073C45"/>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Sheet1!$B$2:$B$3</c:f>
              <c:numCache>
                <c:formatCode>0</c:formatCode>
                <c:ptCount val="2"/>
                <c:pt idx="0">
                  <c:v>4.7430830039525684</c:v>
                </c:pt>
                <c:pt idx="1">
                  <c:v>7.1713147410358573</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9</c:v>
                </c:pt>
              </c:strCache>
            </c:strRef>
          </c:tx>
          <c:spPr>
            <a:solidFill>
              <a:srgbClr val="0A515D"/>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Sheet1!$C$2:$C$3</c:f>
              <c:numCache>
                <c:formatCode>0</c:formatCode>
                <c:ptCount val="2"/>
                <c:pt idx="0">
                  <c:v>9.0909090909090917</c:v>
                </c:pt>
                <c:pt idx="1">
                  <c:v>10.358565737051793</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8</c:v>
                </c:pt>
              </c:strCache>
            </c:strRef>
          </c:tx>
          <c:spPr>
            <a:solidFill>
              <a:srgbClr val="14A2BA"/>
            </a:solidFill>
            <a:ln>
              <a:solidFill>
                <a:schemeClr val="bg1"/>
              </a:solidFill>
            </a:ln>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06.-07.2025., n=506</c:v>
                </c:pt>
                <c:pt idx="1">
                  <c:v>02.-03.2024., n=502</c:v>
                </c:pt>
              </c:strCache>
            </c:strRef>
          </c:cat>
          <c:val>
            <c:numRef>
              <c:f>Sheet1!$D$2:$D$3</c:f>
              <c:numCache>
                <c:formatCode>0</c:formatCode>
                <c:ptCount val="2"/>
                <c:pt idx="0">
                  <c:v>23.320158102766801</c:v>
                </c:pt>
                <c:pt idx="1">
                  <c:v>23.107569721115535</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7</c:v>
                </c:pt>
              </c:strCache>
            </c:strRef>
          </c:tx>
          <c:spPr>
            <a:solidFill>
              <a:srgbClr val="99E8F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Sheet1!$E$2:$E$3</c:f>
              <c:numCache>
                <c:formatCode>0</c:formatCode>
                <c:ptCount val="2"/>
                <c:pt idx="0">
                  <c:v>16.600790513833992</c:v>
                </c:pt>
                <c:pt idx="1">
                  <c:v>16.533864541832667</c:v>
                </c:pt>
              </c:numCache>
            </c:numRef>
          </c:val>
          <c:extLst>
            <c:ext xmlns:c16="http://schemas.microsoft.com/office/drawing/2014/chart" uri="{C3380CC4-5D6E-409C-BE32-E72D297353CC}">
              <c16:uniqueId val="{00000000-9440-43B4-9119-84FF8C4EB263}"/>
            </c:ext>
          </c:extLst>
        </c:ser>
        <c:ser>
          <c:idx val="4"/>
          <c:order val="4"/>
          <c:tx>
            <c:strRef>
              <c:f>Sheet1!$F$1</c:f>
              <c:strCache>
                <c:ptCount val="1"/>
                <c:pt idx="0">
                  <c:v>6</c:v>
                </c:pt>
              </c:strCache>
            </c:strRef>
          </c:tx>
          <c:spPr>
            <a:solidFill>
              <a:srgbClr val="FFCC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Sheet1!$F$2:$F$3</c:f>
              <c:numCache>
                <c:formatCode>0</c:formatCode>
                <c:ptCount val="2"/>
                <c:pt idx="0">
                  <c:v>5.928853754940711</c:v>
                </c:pt>
                <c:pt idx="1">
                  <c:v>7.569721115537849</c:v>
                </c:pt>
              </c:numCache>
            </c:numRef>
          </c:val>
          <c:extLst>
            <c:ext xmlns:c16="http://schemas.microsoft.com/office/drawing/2014/chart" uri="{C3380CC4-5D6E-409C-BE32-E72D297353CC}">
              <c16:uniqueId val="{00000001-9440-43B4-9119-84FF8C4EB263}"/>
            </c:ext>
          </c:extLst>
        </c:ser>
        <c:ser>
          <c:idx val="5"/>
          <c:order val="5"/>
          <c:tx>
            <c:strRef>
              <c:f>Sheet1!$G$1</c:f>
              <c:strCache>
                <c:ptCount val="1"/>
                <c:pt idx="0">
                  <c:v>5</c:v>
                </c:pt>
              </c:strCache>
            </c:strRef>
          </c:tx>
          <c:spPr>
            <a:solidFill>
              <a:srgbClr val="FFBA75"/>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Sheet1!$G$2:$G$3</c:f>
              <c:numCache>
                <c:formatCode>0</c:formatCode>
                <c:ptCount val="2"/>
                <c:pt idx="0">
                  <c:v>32.015810276679844</c:v>
                </c:pt>
                <c:pt idx="1">
                  <c:v>28.286852589641438</c:v>
                </c:pt>
              </c:numCache>
            </c:numRef>
          </c:val>
          <c:extLst>
            <c:ext xmlns:c16="http://schemas.microsoft.com/office/drawing/2014/chart" uri="{C3380CC4-5D6E-409C-BE32-E72D297353CC}">
              <c16:uniqueId val="{00000002-9440-43B4-9119-84FF8C4EB263}"/>
            </c:ext>
          </c:extLst>
        </c:ser>
        <c:ser>
          <c:idx val="6"/>
          <c:order val="6"/>
          <c:tx>
            <c:strRef>
              <c:f>Sheet1!$H$1</c:f>
              <c:strCache>
                <c:ptCount val="1"/>
                <c:pt idx="0">
                  <c:v>4</c:v>
                </c:pt>
              </c:strCache>
            </c:strRef>
          </c:tx>
          <c:spPr>
            <a:solidFill>
              <a:srgbClr val="F1AA99"/>
            </a:solidFill>
            <a:ln>
              <a:solidFill>
                <a:schemeClr val="bg1"/>
              </a:solidFill>
            </a:ln>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Sheet1!$H$2:$H$3</c:f>
              <c:numCache>
                <c:formatCode>0</c:formatCode>
                <c:ptCount val="2"/>
                <c:pt idx="0">
                  <c:v>1.9762845849802373</c:v>
                </c:pt>
                <c:pt idx="1">
                  <c:v>1.593625498007968</c:v>
                </c:pt>
              </c:numCache>
            </c:numRef>
          </c:val>
          <c:extLst>
            <c:ext xmlns:c16="http://schemas.microsoft.com/office/drawing/2014/chart" uri="{C3380CC4-5D6E-409C-BE32-E72D297353CC}">
              <c16:uniqueId val="{00000003-9440-43B4-9119-84FF8C4EB263}"/>
            </c:ext>
          </c:extLst>
        </c:ser>
        <c:ser>
          <c:idx val="7"/>
          <c:order val="7"/>
          <c:tx>
            <c:strRef>
              <c:f>Sheet1!$I$1</c:f>
              <c:strCache>
                <c:ptCount val="1"/>
                <c:pt idx="0">
                  <c:v>3</c:v>
                </c:pt>
              </c:strCache>
            </c:strRef>
          </c:tx>
          <c:spPr>
            <a:solidFill>
              <a:srgbClr val="B2371A"/>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Sheet1!$I$2:$I$3</c:f>
              <c:numCache>
                <c:formatCode>0</c:formatCode>
                <c:ptCount val="2"/>
                <c:pt idx="0">
                  <c:v>2.5691699604743086</c:v>
                </c:pt>
                <c:pt idx="1">
                  <c:v>1.7928286852589643</c:v>
                </c:pt>
              </c:numCache>
            </c:numRef>
          </c:val>
          <c:extLst>
            <c:ext xmlns:c16="http://schemas.microsoft.com/office/drawing/2014/chart" uri="{C3380CC4-5D6E-409C-BE32-E72D297353CC}">
              <c16:uniqueId val="{00000004-9440-43B4-9119-84FF8C4EB263}"/>
            </c:ext>
          </c:extLst>
        </c:ser>
        <c:ser>
          <c:idx val="8"/>
          <c:order val="8"/>
          <c:tx>
            <c:strRef>
              <c:f>Sheet1!$J$1</c:f>
              <c:strCache>
                <c:ptCount val="1"/>
                <c:pt idx="0">
                  <c:v>2</c:v>
                </c:pt>
              </c:strCache>
            </c:strRef>
          </c:tx>
          <c:spPr>
            <a:solidFill>
              <a:srgbClr val="862913"/>
            </a:solidFill>
            <a:ln>
              <a:solidFill>
                <a:schemeClr val="bg1"/>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Sheet1!$J$2:$J$3</c:f>
              <c:numCache>
                <c:formatCode>0</c:formatCode>
                <c:ptCount val="2"/>
                <c:pt idx="0">
                  <c:v>1.1857707509881421</c:v>
                </c:pt>
                <c:pt idx="1">
                  <c:v>1.394422310756972</c:v>
                </c:pt>
              </c:numCache>
            </c:numRef>
          </c:val>
          <c:extLst>
            <c:ext xmlns:c16="http://schemas.microsoft.com/office/drawing/2014/chart" uri="{C3380CC4-5D6E-409C-BE32-E72D297353CC}">
              <c16:uniqueId val="{00000005-9440-43B4-9119-84FF8C4EB263}"/>
            </c:ext>
          </c:extLst>
        </c:ser>
        <c:ser>
          <c:idx val="9"/>
          <c:order val="9"/>
          <c:tx>
            <c:strRef>
              <c:f>Sheet1!$K$1</c:f>
              <c:strCache>
                <c:ptCount val="1"/>
                <c:pt idx="0">
                  <c:v>1- pilnībā neapmierināts/-a</c:v>
                </c:pt>
              </c:strCache>
            </c:strRef>
          </c:tx>
          <c:spPr>
            <a:solidFill>
              <a:srgbClr val="331007"/>
            </a:solidFill>
            <a:ln>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06.-07.2025., n=506</c:v>
                </c:pt>
                <c:pt idx="1">
                  <c:v>02.-03.2024., n=502</c:v>
                </c:pt>
              </c:strCache>
            </c:strRef>
          </c:cat>
          <c:val>
            <c:numRef>
              <c:f>Sheet1!$K$2:$K$3</c:f>
              <c:numCache>
                <c:formatCode>0</c:formatCode>
                <c:ptCount val="2"/>
                <c:pt idx="0">
                  <c:v>2.5691699604743086</c:v>
                </c:pt>
                <c:pt idx="1">
                  <c:v>2.1912350597609564</c:v>
                </c:pt>
              </c:numCache>
            </c:numRef>
          </c:val>
          <c:extLst>
            <c:ext xmlns:c16="http://schemas.microsoft.com/office/drawing/2014/chart" uri="{C3380CC4-5D6E-409C-BE32-E72D297353CC}">
              <c16:uniqueId val="{00000007-9440-43B4-9119-84FF8C4EB263}"/>
            </c:ext>
          </c:extLst>
        </c:ser>
        <c:dLbls>
          <c:dLblPos val="ctr"/>
          <c:showLegendKey val="0"/>
          <c:showVal val="1"/>
          <c:showCatName val="0"/>
          <c:showSerName val="0"/>
          <c:showPercent val="0"/>
          <c:showBubbleSize val="0"/>
        </c:dLbls>
        <c:gapWidth val="30"/>
        <c:overlap val="100"/>
        <c:axId val="-831361120"/>
        <c:axId val="-831346976"/>
      </c:barChart>
      <c:catAx>
        <c:axId val="-831361120"/>
        <c:scaling>
          <c:orientation val="maxMin"/>
        </c:scaling>
        <c:delete val="0"/>
        <c:axPos val="l"/>
        <c:numFmt formatCode="General" sourceLinked="1"/>
        <c:majorTickMark val="out"/>
        <c:minorTickMark val="none"/>
        <c:tickLblPos val="nextTo"/>
        <c:crossAx val="-831346976"/>
        <c:crosses val="autoZero"/>
        <c:auto val="1"/>
        <c:lblAlgn val="ctr"/>
        <c:lblOffset val="100"/>
        <c:noMultiLvlLbl val="0"/>
      </c:catAx>
      <c:valAx>
        <c:axId val="-831346976"/>
        <c:scaling>
          <c:orientation val="minMax"/>
          <c:max val="103"/>
          <c:min val="0"/>
        </c:scaling>
        <c:delete val="1"/>
        <c:axPos val="t"/>
        <c:numFmt formatCode="0\%" sourceLinked="0"/>
        <c:majorTickMark val="out"/>
        <c:minorTickMark val="none"/>
        <c:tickLblPos val="nextTo"/>
        <c:crossAx val="-831361120"/>
        <c:crosses val="autoZero"/>
        <c:crossBetween val="between"/>
      </c:valAx>
    </c:plotArea>
    <c:legend>
      <c:legendPos val="t"/>
      <c:layout>
        <c:manualLayout>
          <c:xMode val="edge"/>
          <c:yMode val="edge"/>
          <c:x val="0.19348725202283437"/>
          <c:y val="0.1283583176694284"/>
          <c:w val="0.78451779354799789"/>
          <c:h val="0.13320479690555886"/>
        </c:manualLayout>
      </c:layout>
      <c:overlay val="1"/>
      <c:txPr>
        <a:bodyPr/>
        <a:lstStyle/>
        <a:p>
          <a:pPr>
            <a:defRPr sz="1200"/>
          </a:pPr>
          <a:endParaRPr lang="en-US"/>
        </a:p>
      </c:txPr>
    </c:legend>
    <c:plotVisOnly val="1"/>
    <c:dispBlanksAs val="gap"/>
    <c:showDLblsOverMax val="0"/>
  </c:chart>
  <c:txPr>
    <a:bodyPr/>
    <a:lstStyle/>
    <a:p>
      <a:pPr>
        <a:defRPr sz="1100">
          <a:solidFill>
            <a:schemeClr val="tx1"/>
          </a:solidFil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02608160749285E-2"/>
          <c:y val="0"/>
          <c:w val="0.88939478367850144"/>
          <c:h val="0.8250383640533131"/>
        </c:manualLayout>
      </c:layout>
      <c:barChart>
        <c:barDir val="bar"/>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06.-07.2025., n=506</c:v>
                </c:pt>
                <c:pt idx="1">
                  <c:v>02.-03.2024., n=502</c:v>
                </c:pt>
              </c:strCache>
            </c:strRef>
          </c:cat>
          <c:val>
            <c:numRef>
              <c:f>Sheet1!$B$2:$B$3</c:f>
              <c:numCache>
                <c:formatCode>0.0</c:formatCode>
                <c:ptCount val="2"/>
                <c:pt idx="0">
                  <c:v>6.482213438735184</c:v>
                </c:pt>
                <c:pt idx="1">
                  <c:v>6.6912350597609569</c:v>
                </c:pt>
              </c:numCache>
            </c:numRef>
          </c:val>
          <c:extLst>
            <c:ext xmlns:c16="http://schemas.microsoft.com/office/drawing/2014/chart" uri="{C3380CC4-5D6E-409C-BE32-E72D297353CC}">
              <c16:uniqueId val="{00000000-D466-4A94-ADA1-81DF8C96F514}"/>
            </c:ext>
          </c:extLst>
        </c:ser>
        <c:dLbls>
          <c:showLegendKey val="0"/>
          <c:showVal val="0"/>
          <c:showCatName val="0"/>
          <c:showSerName val="0"/>
          <c:showPercent val="0"/>
          <c:showBubbleSize val="0"/>
        </c:dLbls>
        <c:gapWidth val="50"/>
        <c:axId val="-831357312"/>
        <c:axId val="-831346432"/>
      </c:barChart>
      <c:catAx>
        <c:axId val="-831357312"/>
        <c:scaling>
          <c:orientation val="maxMin"/>
        </c:scaling>
        <c:delete val="1"/>
        <c:axPos val="l"/>
        <c:numFmt formatCode="General" sourceLinked="1"/>
        <c:majorTickMark val="none"/>
        <c:minorTickMark val="none"/>
        <c:tickLblPos val="nextTo"/>
        <c:crossAx val="-831346432"/>
        <c:crosses val="autoZero"/>
        <c:auto val="1"/>
        <c:lblAlgn val="ctr"/>
        <c:lblOffset val="100"/>
        <c:noMultiLvlLbl val="0"/>
      </c:catAx>
      <c:valAx>
        <c:axId val="-831346432"/>
        <c:scaling>
          <c:orientation val="minMax"/>
          <c:max val="10"/>
          <c:min val="1"/>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831357312"/>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Cik kopumā Jūs esat apmierināts/-a ar LIAA sniegto pakalpojumu kvalitāti?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7BD-4D3B-85D2-60781479A63B}"/>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7BD-4D3B-85D2-60781479A63B}"/>
              </c:ext>
            </c:extLst>
          </c:dPt>
          <c:dLbls>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7666-4DB0-B652-01865FCBDE7A}"/>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6.4822134387350001</c:v>
                </c:pt>
                <c:pt idx="2" formatCode="0.0">
                  <c:v>6.5046153846149997</c:v>
                </c:pt>
                <c:pt idx="3" formatCode="0.0">
                  <c:v>6.1764705882350004</c:v>
                </c:pt>
                <c:pt idx="4" formatCode="0.0">
                  <c:v>6.5034013605440002</c:v>
                </c:pt>
                <c:pt idx="6" formatCode="0.0">
                  <c:v>6.3269230769230003</c:v>
                </c:pt>
                <c:pt idx="7" formatCode="0.0">
                  <c:v>6.5792079207920002</c:v>
                </c:pt>
                <c:pt idx="8" formatCode="0.0">
                  <c:v>6.6746987951810004</c:v>
                </c:pt>
                <c:pt idx="9" formatCode="0.0">
                  <c:v>6.2307692307689999</c:v>
                </c:pt>
                <c:pt idx="11" formatCode="0.0">
                  <c:v>6.2758620689660001</c:v>
                </c:pt>
                <c:pt idx="12" formatCode="0.0">
                  <c:v>6.5</c:v>
                </c:pt>
                <c:pt idx="13" formatCode="0.0">
                  <c:v>6.5795454545450003</c:v>
                </c:pt>
                <c:pt idx="14" formatCode="0.0">
                  <c:v>6.5326086956519998</c:v>
                </c:pt>
                <c:pt idx="15" formatCode="0.0">
                  <c:v>6.7252747252749998</c:v>
                </c:pt>
                <c:pt idx="17" formatCode="0.0">
                  <c:v>6.4905660377360004</c:v>
                </c:pt>
                <c:pt idx="18" formatCode="0.0">
                  <c:v>6.6756756756759996</c:v>
                </c:pt>
                <c:pt idx="19" formatCode="0.0">
                  <c:v>6.2444444444440004</c:v>
                </c:pt>
                <c:pt idx="21" formatCode="0.0">
                  <c:v>6.4951456310679996</c:v>
                </c:pt>
                <c:pt idx="22" formatCode="0.0">
                  <c:v>6.5151515151519996</c:v>
                </c:pt>
                <c:pt idx="23" formatCode="0.0">
                  <c:v>6.6049382716049996</c:v>
                </c:pt>
                <c:pt idx="24" formatCode="0.0">
                  <c:v>6.5571428571429999</c:v>
                </c:pt>
                <c:pt idx="25" formatCode="0.0">
                  <c:v>6.547169811321</c:v>
                </c:pt>
                <c:pt idx="26" formatCode="0.0">
                  <c:v>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31345888"/>
        <c:axId val="-831350240"/>
      </c:barChart>
      <c:catAx>
        <c:axId val="-831345888"/>
        <c:scaling>
          <c:orientation val="maxMin"/>
        </c:scaling>
        <c:delete val="1"/>
        <c:axPos val="l"/>
        <c:numFmt formatCode="General" sourceLinked="1"/>
        <c:majorTickMark val="out"/>
        <c:minorTickMark val="none"/>
        <c:tickLblPos val="none"/>
        <c:crossAx val="-831350240"/>
        <c:crosses val="autoZero"/>
        <c:auto val="1"/>
        <c:lblAlgn val="ctr"/>
        <c:lblOffset val="0"/>
        <c:noMultiLvlLbl val="0"/>
      </c:catAx>
      <c:valAx>
        <c:axId val="-831350240"/>
        <c:scaling>
          <c:orientation val="minMax"/>
          <c:max val="10"/>
          <c:min val="1"/>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31345888"/>
        <c:crosses val="max"/>
        <c:crossBetween val="between"/>
        <c:majorUnit val="1"/>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52847151952576"/>
          <c:y val="6.7075082085701537E-2"/>
          <c:w val="0.58484909811085339"/>
          <c:h val="0.92580534818058657"/>
        </c:manualLayout>
      </c:layout>
      <c:barChart>
        <c:barDir val="bar"/>
        <c:grouping val="stacked"/>
        <c:varyColors val="0"/>
        <c:ser>
          <c:idx val="0"/>
          <c:order val="0"/>
          <c:tx>
            <c:strRef>
              <c:f>Sheet1!$B$1</c:f>
              <c:strCache>
                <c:ptCount val="1"/>
                <c:pt idx="0">
                  <c:v>10- pilnībā apmierināts/-a </c:v>
                </c:pt>
              </c:strCache>
            </c:strRef>
          </c:tx>
          <c:spPr>
            <a:solidFill>
              <a:srgbClr val="073C45"/>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F5EE-4340-ADE0-BF1381AF2F2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4.7430830039530001</c:v>
                </c:pt>
                <c:pt idx="2" formatCode="0">
                  <c:v>5.8461538461540004</c:v>
                </c:pt>
                <c:pt idx="3" formatCode="0">
                  <c:v>0</c:v>
                </c:pt>
                <c:pt idx="4" formatCode="0">
                  <c:v>3.4013605442179999</c:v>
                </c:pt>
                <c:pt idx="6" formatCode="0">
                  <c:v>2.884615384615</c:v>
                </c:pt>
                <c:pt idx="7" formatCode="0">
                  <c:v>6.4356435643559999</c:v>
                </c:pt>
                <c:pt idx="8" formatCode="0">
                  <c:v>6.0240963855420002</c:v>
                </c:pt>
                <c:pt idx="9" formatCode="0">
                  <c:v>0</c:v>
                </c:pt>
                <c:pt idx="11" formatCode="0">
                  <c:v>3.4482758620689999</c:v>
                </c:pt>
                <c:pt idx="12" formatCode="0">
                  <c:v>6.25</c:v>
                </c:pt>
                <c:pt idx="13" formatCode="0">
                  <c:v>6.8181818181820004</c:v>
                </c:pt>
                <c:pt idx="14" formatCode="0">
                  <c:v>3.2608695652169999</c:v>
                </c:pt>
                <c:pt idx="15" formatCode="0">
                  <c:v>4.3956043956039998</c:v>
                </c:pt>
                <c:pt idx="17" formatCode="0">
                  <c:v>4.952830188679</c:v>
                </c:pt>
                <c:pt idx="18" formatCode="0">
                  <c:v>2.7027027027030002</c:v>
                </c:pt>
                <c:pt idx="19" formatCode="0">
                  <c:v>4.4444444444439997</c:v>
                </c:pt>
                <c:pt idx="21" formatCode="0">
                  <c:v>2.9126213592229999</c:v>
                </c:pt>
                <c:pt idx="22" formatCode="0">
                  <c:v>4.5454545454549997</c:v>
                </c:pt>
                <c:pt idx="23" formatCode="0">
                  <c:v>6.1728395061730001</c:v>
                </c:pt>
                <c:pt idx="24" formatCode="0">
                  <c:v>11.428571428570001</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16A3-44A5-AE40-F98FD4BF9CA9}"/>
            </c:ext>
          </c:extLst>
        </c:ser>
        <c:ser>
          <c:idx val="1"/>
          <c:order val="1"/>
          <c:tx>
            <c:strRef>
              <c:f>Sheet1!$C$1</c:f>
              <c:strCache>
                <c:ptCount val="1"/>
                <c:pt idx="0">
                  <c:v>9 </c:v>
                </c:pt>
              </c:strCache>
            </c:strRef>
          </c:tx>
          <c:spPr>
            <a:solidFill>
              <a:srgbClr val="0A515D"/>
            </a:solidFill>
            <a:ln>
              <a:noFill/>
            </a:ln>
            <a:effectLst/>
          </c:spPr>
          <c:invertIfNegative val="0"/>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F5EE-4340-ADE0-BF1381AF2F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9.0909090909089993</c:v>
                </c:pt>
                <c:pt idx="2" formatCode="0">
                  <c:v>8.3076923076919993</c:v>
                </c:pt>
                <c:pt idx="3" formatCode="0">
                  <c:v>8.8235294117649996</c:v>
                </c:pt>
                <c:pt idx="4" formatCode="0">
                  <c:v>10.8843537415</c:v>
                </c:pt>
                <c:pt idx="6" formatCode="0">
                  <c:v>10.096153846149999</c:v>
                </c:pt>
                <c:pt idx="7" formatCode="0">
                  <c:v>8.9108910891090005</c:v>
                </c:pt>
                <c:pt idx="8" formatCode="0">
                  <c:v>7.2289156626509996</c:v>
                </c:pt>
                <c:pt idx="9" formatCode="0">
                  <c:v>7.6923076923079998</c:v>
                </c:pt>
                <c:pt idx="11" formatCode="0">
                  <c:v>9.1954022988510005</c:v>
                </c:pt>
                <c:pt idx="12" formatCode="0">
                  <c:v>9.375</c:v>
                </c:pt>
                <c:pt idx="13" formatCode="0">
                  <c:v>4.5454545454549997</c:v>
                </c:pt>
                <c:pt idx="14" formatCode="0">
                  <c:v>11.95652173913</c:v>
                </c:pt>
                <c:pt idx="15" formatCode="0">
                  <c:v>6.5934065934069999</c:v>
                </c:pt>
                <c:pt idx="17" formatCode="0">
                  <c:v>9.1981132075469993</c:v>
                </c:pt>
                <c:pt idx="18" formatCode="0">
                  <c:v>10.810810810810001</c:v>
                </c:pt>
                <c:pt idx="19" formatCode="0">
                  <c:v>6.666666666667</c:v>
                </c:pt>
                <c:pt idx="21" formatCode="0">
                  <c:v>12.1359223301</c:v>
                </c:pt>
                <c:pt idx="22" formatCode="0">
                  <c:v>6.0606060606060002</c:v>
                </c:pt>
                <c:pt idx="23" formatCode="0">
                  <c:v>4.9382716049380004</c:v>
                </c:pt>
                <c:pt idx="24" formatCode="0">
                  <c:v>10</c:v>
                </c:pt>
                <c:pt idx="25" formatCode="0">
                  <c:v>7.547169811321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16A3-44A5-AE40-F98FD4BF9CA9}"/>
            </c:ext>
          </c:extLst>
        </c:ser>
        <c:ser>
          <c:idx val="2"/>
          <c:order val="2"/>
          <c:tx>
            <c:strRef>
              <c:f>Sheet1!$D$1</c:f>
              <c:strCache>
                <c:ptCount val="1"/>
                <c:pt idx="0">
                  <c:v>8 </c:v>
                </c:pt>
              </c:strCache>
            </c:strRef>
          </c:tx>
          <c:spPr>
            <a:solidFill>
              <a:srgbClr val="14A2B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23.320158102770002</c:v>
                </c:pt>
                <c:pt idx="2" formatCode="0">
                  <c:v>24.615384615380002</c:v>
                </c:pt>
                <c:pt idx="3" formatCode="0">
                  <c:v>23.529411764710002</c:v>
                </c:pt>
                <c:pt idx="4" formatCode="0">
                  <c:v>20.408163265310002</c:v>
                </c:pt>
                <c:pt idx="6" formatCode="0">
                  <c:v>22.115384615380002</c:v>
                </c:pt>
                <c:pt idx="7" formatCode="0">
                  <c:v>23.26732673267</c:v>
                </c:pt>
                <c:pt idx="8" formatCode="0">
                  <c:v>27.71084337349</c:v>
                </c:pt>
                <c:pt idx="9" formatCode="0">
                  <c:v>15.38461538462</c:v>
                </c:pt>
                <c:pt idx="11" formatCode="0">
                  <c:v>20.689655172409999</c:v>
                </c:pt>
                <c:pt idx="12" formatCode="0">
                  <c:v>22.91666666667</c:v>
                </c:pt>
                <c:pt idx="13" formatCode="0">
                  <c:v>26.136363636359999</c:v>
                </c:pt>
                <c:pt idx="14" formatCode="0">
                  <c:v>20.652173913039999</c:v>
                </c:pt>
                <c:pt idx="15" formatCode="0">
                  <c:v>30.769230769229999</c:v>
                </c:pt>
                <c:pt idx="17" formatCode="0">
                  <c:v>24.292452830190001</c:v>
                </c:pt>
                <c:pt idx="18" formatCode="0">
                  <c:v>13.51351351351</c:v>
                </c:pt>
                <c:pt idx="19" formatCode="0">
                  <c:v>22.222222222220001</c:v>
                </c:pt>
                <c:pt idx="21" formatCode="0">
                  <c:v>20.873786407770002</c:v>
                </c:pt>
                <c:pt idx="22" formatCode="0">
                  <c:v>22.727272727270002</c:v>
                </c:pt>
                <c:pt idx="23" formatCode="0">
                  <c:v>28.395061728400002</c:v>
                </c:pt>
                <c:pt idx="24" formatCode="0">
                  <c:v>21.428571428569999</c:v>
                </c:pt>
                <c:pt idx="25" formatCode="0">
                  <c:v>30.188679245279999</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16A3-44A5-AE40-F98FD4BF9CA9}"/>
            </c:ext>
          </c:extLst>
        </c:ser>
        <c:ser>
          <c:idx val="3"/>
          <c:order val="3"/>
          <c:tx>
            <c:strRef>
              <c:f>Sheet1!$E$1</c:f>
              <c:strCache>
                <c:ptCount val="1"/>
                <c:pt idx="0">
                  <c:v>7 </c:v>
                </c:pt>
              </c:strCache>
            </c:strRef>
          </c:tx>
          <c:spPr>
            <a:solidFill>
              <a:srgbClr val="99E8F5"/>
            </a:solidFill>
            <a:ln>
              <a:noFill/>
            </a:ln>
            <a:effectLst/>
          </c:spPr>
          <c:invertIfNegative val="0"/>
          <c:dLbls>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F5EE-4340-ADE0-BF1381AF2F2B}"/>
                </c:ext>
              </c:extLst>
            </c:dLbl>
            <c:dLbl>
              <c:idx val="1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F5EE-4340-ADE0-BF1381AF2F2B}"/>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F5EE-4340-ADE0-BF1381AF2F2B}"/>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F5EE-4340-ADE0-BF1381AF2F2B}"/>
                </c:ext>
              </c:extLst>
            </c:dLbl>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6-F5EE-4340-ADE0-BF1381AF2F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16.600790513829999</c:v>
                </c:pt>
                <c:pt idx="2" formatCode="0">
                  <c:v>15.38461538462</c:v>
                </c:pt>
                <c:pt idx="3" formatCode="0">
                  <c:v>17.647058823529999</c:v>
                </c:pt>
                <c:pt idx="4" formatCode="0">
                  <c:v>19.04761904762</c:v>
                </c:pt>
                <c:pt idx="6" formatCode="0">
                  <c:v>12.5</c:v>
                </c:pt>
                <c:pt idx="7" formatCode="0">
                  <c:v>17.821782178220001</c:v>
                </c:pt>
                <c:pt idx="8" formatCode="0">
                  <c:v>22.89156626506</c:v>
                </c:pt>
                <c:pt idx="9" formatCode="0">
                  <c:v>23.07692307692</c:v>
                </c:pt>
                <c:pt idx="11" formatCode="0">
                  <c:v>14.942528735630001</c:v>
                </c:pt>
                <c:pt idx="12" formatCode="0">
                  <c:v>10.41666666667</c:v>
                </c:pt>
                <c:pt idx="13" formatCode="0">
                  <c:v>17.045454545449999</c:v>
                </c:pt>
                <c:pt idx="14" formatCode="0">
                  <c:v>23.913043478260001</c:v>
                </c:pt>
                <c:pt idx="15" formatCode="0">
                  <c:v>20.879120879119998</c:v>
                </c:pt>
                <c:pt idx="17" formatCode="0">
                  <c:v>14.85849056604</c:v>
                </c:pt>
                <c:pt idx="18" formatCode="0">
                  <c:v>29.72972972973</c:v>
                </c:pt>
                <c:pt idx="19" formatCode="0">
                  <c:v>22.222222222220001</c:v>
                </c:pt>
                <c:pt idx="21" formatCode="0">
                  <c:v>20.388349514560002</c:v>
                </c:pt>
                <c:pt idx="22" formatCode="0">
                  <c:v>18.181818181819999</c:v>
                </c:pt>
                <c:pt idx="23" formatCode="0">
                  <c:v>16.049382716050001</c:v>
                </c:pt>
                <c:pt idx="24" formatCode="0">
                  <c:v>11.428571428570001</c:v>
                </c:pt>
                <c:pt idx="25" formatCode="0">
                  <c:v>15.09433962264</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16A3-44A5-AE40-F98FD4BF9CA9}"/>
            </c:ext>
          </c:extLst>
        </c:ser>
        <c:ser>
          <c:idx val="4"/>
          <c:order val="4"/>
          <c:tx>
            <c:strRef>
              <c:f>Sheet1!$F$1</c:f>
              <c:strCache>
                <c:ptCount val="1"/>
                <c:pt idx="0">
                  <c:v>6 </c:v>
                </c:pt>
              </c:strCache>
            </c:strRef>
          </c:tx>
          <c:spPr>
            <a:solidFill>
              <a:srgbClr val="FFCC99"/>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7-F5EE-4340-ADE0-BF1381AF2F2B}"/>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8-F5EE-4340-ADE0-BF1381AF2F2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5.9288537549409996</c:v>
                </c:pt>
                <c:pt idx="2" formatCode="0">
                  <c:v>5.5384615384620002</c:v>
                </c:pt>
                <c:pt idx="3" formatCode="0">
                  <c:v>2.9411764705880001</c:v>
                </c:pt>
                <c:pt idx="4" formatCode="0">
                  <c:v>7.4829931972789998</c:v>
                </c:pt>
                <c:pt idx="6" formatCode="0">
                  <c:v>5.7692307692310001</c:v>
                </c:pt>
                <c:pt idx="7" formatCode="0">
                  <c:v>6.4356435643559999</c:v>
                </c:pt>
                <c:pt idx="8" formatCode="0">
                  <c:v>3.6144578313250002</c:v>
                </c:pt>
                <c:pt idx="9" formatCode="0">
                  <c:v>15.38461538462</c:v>
                </c:pt>
                <c:pt idx="11" formatCode="0">
                  <c:v>2.2988505747130001</c:v>
                </c:pt>
                <c:pt idx="12" formatCode="0">
                  <c:v>7.291666666667</c:v>
                </c:pt>
                <c:pt idx="13" formatCode="0">
                  <c:v>12.5</c:v>
                </c:pt>
                <c:pt idx="14" formatCode="0">
                  <c:v>5.4347826086959996</c:v>
                </c:pt>
                <c:pt idx="15" formatCode="0">
                  <c:v>4.3956043956039998</c:v>
                </c:pt>
                <c:pt idx="17" formatCode="0">
                  <c:v>5.660377358491</c:v>
                </c:pt>
                <c:pt idx="18" formatCode="0">
                  <c:v>13.51351351351</c:v>
                </c:pt>
                <c:pt idx="19" formatCode="0">
                  <c:v>2.2222222222219998</c:v>
                </c:pt>
                <c:pt idx="21" formatCode="0">
                  <c:v>6.796116504854</c:v>
                </c:pt>
                <c:pt idx="22" formatCode="0">
                  <c:v>3.0303030303030001</c:v>
                </c:pt>
                <c:pt idx="23" formatCode="0">
                  <c:v>6.1728395061730001</c:v>
                </c:pt>
                <c:pt idx="24" formatCode="0">
                  <c:v>4.2857142857139996</c:v>
                </c:pt>
                <c:pt idx="25" formatCode="0">
                  <c:v>3.7735849056599999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16A3-44A5-AE40-F98FD4BF9CA9}"/>
            </c:ext>
          </c:extLst>
        </c:ser>
        <c:ser>
          <c:idx val="5"/>
          <c:order val="5"/>
          <c:tx>
            <c:strRef>
              <c:f>Sheet1!$G$1</c:f>
              <c:strCache>
                <c:ptCount val="1"/>
                <c:pt idx="0">
                  <c:v>5 </c:v>
                </c:pt>
              </c:strCache>
            </c:strRef>
          </c:tx>
          <c:spPr>
            <a:solidFill>
              <a:srgbClr val="FFBA75"/>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9-F5EE-4340-ADE0-BF1381AF2F2B}"/>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A-F5EE-4340-ADE0-BF1381AF2F2B}"/>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B-F5EE-4340-ADE0-BF1381AF2F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32.01581027668</c:v>
                </c:pt>
                <c:pt idx="2" formatCode="0">
                  <c:v>31.692307692309999</c:v>
                </c:pt>
                <c:pt idx="3" formatCode="0">
                  <c:v>35.294117647059998</c:v>
                </c:pt>
                <c:pt idx="4" formatCode="0">
                  <c:v>31.972789115649999</c:v>
                </c:pt>
                <c:pt idx="6" formatCode="0">
                  <c:v>38.461538461540002</c:v>
                </c:pt>
                <c:pt idx="7" formatCode="0">
                  <c:v>28.71287128713</c:v>
                </c:pt>
                <c:pt idx="8" formatCode="0">
                  <c:v>24.096385542170001</c:v>
                </c:pt>
                <c:pt idx="9" formatCode="0">
                  <c:v>30.769230769229999</c:v>
                </c:pt>
                <c:pt idx="11" formatCode="0">
                  <c:v>40.22988505747</c:v>
                </c:pt>
                <c:pt idx="12" formatCode="0">
                  <c:v>37.5</c:v>
                </c:pt>
                <c:pt idx="13" formatCode="0">
                  <c:v>25</c:v>
                </c:pt>
                <c:pt idx="14" formatCode="0">
                  <c:v>25</c:v>
                </c:pt>
                <c:pt idx="15" formatCode="0">
                  <c:v>27.47252747253</c:v>
                </c:pt>
                <c:pt idx="17" formatCode="0">
                  <c:v>33.018867924529999</c:v>
                </c:pt>
                <c:pt idx="18" formatCode="0">
                  <c:v>27.027027027030002</c:v>
                </c:pt>
                <c:pt idx="19" formatCode="0">
                  <c:v>26.66666666667</c:v>
                </c:pt>
                <c:pt idx="21" formatCode="0">
                  <c:v>26.69902912621</c:v>
                </c:pt>
                <c:pt idx="22" formatCode="0">
                  <c:v>43.939393939390001</c:v>
                </c:pt>
                <c:pt idx="23" formatCode="0">
                  <c:v>33.333333333330003</c:v>
                </c:pt>
                <c:pt idx="24" formatCode="0">
                  <c:v>28.571428571430001</c:v>
                </c:pt>
                <c:pt idx="25" formatCode="0">
                  <c:v>33.962264150940001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16A3-44A5-AE40-F98FD4BF9CA9}"/>
            </c:ext>
          </c:extLst>
        </c:ser>
        <c:ser>
          <c:idx val="6"/>
          <c:order val="6"/>
          <c:tx>
            <c:strRef>
              <c:f>Sheet1!$H$1</c:f>
              <c:strCache>
                <c:ptCount val="1"/>
                <c:pt idx="0">
                  <c:v>4 </c:v>
                </c:pt>
              </c:strCache>
            </c:strRef>
          </c:tx>
          <c:spPr>
            <a:solidFill>
              <a:srgbClr val="F1A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Sheet1!$H$2:$H$28</c:f>
              <c:numCache>
                <c:formatCode>General</c:formatCode>
                <c:ptCount val="27"/>
                <c:pt idx="0" formatCode="0">
                  <c:v>1.9762845849799999</c:v>
                </c:pt>
                <c:pt idx="2" formatCode="0">
                  <c:v>2.1538461538460001</c:v>
                </c:pt>
                <c:pt idx="3" formatCode="0">
                  <c:v>2.9411764705880001</c:v>
                </c:pt>
                <c:pt idx="4" formatCode="0">
                  <c:v>1.360544217687</c:v>
                </c:pt>
                <c:pt idx="6" formatCode="0">
                  <c:v>2.4038461538460001</c:v>
                </c:pt>
                <c:pt idx="7" formatCode="0">
                  <c:v>1.9801980198019999</c:v>
                </c:pt>
                <c:pt idx="8" formatCode="0">
                  <c:v>1.204819277108</c:v>
                </c:pt>
                <c:pt idx="9" formatCode="0">
                  <c:v>0</c:v>
                </c:pt>
                <c:pt idx="11" formatCode="0">
                  <c:v>4.5977011494250002</c:v>
                </c:pt>
                <c:pt idx="12" formatCode="0">
                  <c:v>2.083333333333</c:v>
                </c:pt>
                <c:pt idx="13" formatCode="0">
                  <c:v>0</c:v>
                </c:pt>
                <c:pt idx="14" formatCode="0">
                  <c:v>1.086956521739</c:v>
                </c:pt>
                <c:pt idx="15" formatCode="0">
                  <c:v>1.098901098901</c:v>
                </c:pt>
                <c:pt idx="17" formatCode="0">
                  <c:v>1.88679245283</c:v>
                </c:pt>
                <c:pt idx="18" formatCode="0">
                  <c:v>2.7027027027030002</c:v>
                </c:pt>
                <c:pt idx="19" formatCode="0">
                  <c:v>2.2222222222219998</c:v>
                </c:pt>
                <c:pt idx="21" formatCode="0">
                  <c:v>2.9126213592229999</c:v>
                </c:pt>
                <c:pt idx="22" formatCode="0">
                  <c:v>0</c:v>
                </c:pt>
                <c:pt idx="23" formatCode="0">
                  <c:v>0</c:v>
                </c:pt>
                <c:pt idx="24" formatCode="0">
                  <c:v>4.2857142857139996</c:v>
                </c:pt>
                <c:pt idx="25" formatCode="0">
                  <c:v>0</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16A3-44A5-AE40-F98FD4BF9CA9}"/>
            </c:ext>
          </c:extLst>
        </c:ser>
        <c:ser>
          <c:idx val="7"/>
          <c:order val="7"/>
          <c:tx>
            <c:strRef>
              <c:f>Sheet1!$I$1</c:f>
              <c:strCache>
                <c:ptCount val="1"/>
                <c:pt idx="0">
                  <c:v>3 </c:v>
                </c:pt>
              </c:strCache>
            </c:strRef>
          </c:tx>
          <c:spPr>
            <a:solidFill>
              <a:srgbClr val="B2371A"/>
            </a:solidFill>
            <a:ln>
              <a:noFill/>
            </a:ln>
            <a:effectLst/>
          </c:spPr>
          <c:invertIfNegative val="0"/>
          <c:dLbls>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C-F5EE-4340-ADE0-BF1381AF2F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Sheet1!$I$2:$I$28</c:f>
              <c:numCache>
                <c:formatCode>General</c:formatCode>
                <c:ptCount val="27"/>
                <c:pt idx="0" formatCode="0">
                  <c:v>2.5691699604739999</c:v>
                </c:pt>
                <c:pt idx="2" formatCode="0">
                  <c:v>2.4615384615379998</c:v>
                </c:pt>
                <c:pt idx="3" formatCode="0">
                  <c:v>5.8823529411760003</c:v>
                </c:pt>
                <c:pt idx="4" formatCode="0">
                  <c:v>2.040816326531</c:v>
                </c:pt>
                <c:pt idx="6" formatCode="0">
                  <c:v>2.4038461538460001</c:v>
                </c:pt>
                <c:pt idx="7" formatCode="0">
                  <c:v>2.4752475247520001</c:v>
                </c:pt>
                <c:pt idx="8" formatCode="0">
                  <c:v>2.409638554217</c:v>
                </c:pt>
                <c:pt idx="9" formatCode="0">
                  <c:v>7.6923076923079998</c:v>
                </c:pt>
                <c:pt idx="11" formatCode="0">
                  <c:v>1.149425287356</c:v>
                </c:pt>
                <c:pt idx="12" formatCode="0">
                  <c:v>1.041666666667</c:v>
                </c:pt>
                <c:pt idx="13" formatCode="0">
                  <c:v>4.5454545454549997</c:v>
                </c:pt>
                <c:pt idx="14" formatCode="0">
                  <c:v>4.3478260869570002</c:v>
                </c:pt>
                <c:pt idx="15" formatCode="0">
                  <c:v>2.1978021978019999</c:v>
                </c:pt>
                <c:pt idx="17" formatCode="0">
                  <c:v>2.1226415094340001</c:v>
                </c:pt>
                <c:pt idx="18" formatCode="0">
                  <c:v>0</c:v>
                </c:pt>
                <c:pt idx="19" formatCode="0">
                  <c:v>8.8888888888889994</c:v>
                </c:pt>
                <c:pt idx="21" formatCode="0">
                  <c:v>2.9126213592229999</c:v>
                </c:pt>
                <c:pt idx="22" formatCode="0">
                  <c:v>1.5151515151520001</c:v>
                </c:pt>
                <c:pt idx="23" formatCode="0">
                  <c:v>2.4691358024690002</c:v>
                </c:pt>
                <c:pt idx="24" formatCode="0">
                  <c:v>2.8571428571430002</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16A3-44A5-AE40-F98FD4BF9CA9}"/>
            </c:ext>
          </c:extLst>
        </c:ser>
        <c:ser>
          <c:idx val="8"/>
          <c:order val="8"/>
          <c:tx>
            <c:strRef>
              <c:f>Sheet1!$J$1</c:f>
              <c:strCache>
                <c:ptCount val="1"/>
                <c:pt idx="0">
                  <c:v>2 </c:v>
                </c:pt>
              </c:strCache>
            </c:strRef>
          </c:tx>
          <c:spPr>
            <a:solidFill>
              <a:srgbClr val="862913"/>
            </a:solidFill>
            <a:ln>
              <a:noFill/>
            </a:ln>
            <a:effectLst/>
          </c:spPr>
          <c:invertIfNegative val="0"/>
          <c:dLbls>
            <c:dLbl>
              <c:idx val="1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D-F5EE-4340-ADE0-BF1381AF2F2B}"/>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E-F5EE-4340-ADE0-BF1381AF2F2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Sheet1!$J$2:$J$28</c:f>
              <c:numCache>
                <c:formatCode>General</c:formatCode>
                <c:ptCount val="27"/>
                <c:pt idx="0" formatCode="0">
                  <c:v>1.185770750988</c:v>
                </c:pt>
                <c:pt idx="2" formatCode="0">
                  <c:v>0.92307692307690004</c:v>
                </c:pt>
                <c:pt idx="3" formatCode="0">
                  <c:v>0</c:v>
                </c:pt>
                <c:pt idx="4" formatCode="0">
                  <c:v>2.040816326531</c:v>
                </c:pt>
                <c:pt idx="6" formatCode="0">
                  <c:v>1.442307692308</c:v>
                </c:pt>
                <c:pt idx="7" formatCode="0">
                  <c:v>0.99009900990099997</c:v>
                </c:pt>
                <c:pt idx="8" formatCode="0">
                  <c:v>1.204819277108</c:v>
                </c:pt>
                <c:pt idx="9" formatCode="0">
                  <c:v>0</c:v>
                </c:pt>
                <c:pt idx="11" formatCode="0">
                  <c:v>0</c:v>
                </c:pt>
                <c:pt idx="12" formatCode="0">
                  <c:v>1.041666666667</c:v>
                </c:pt>
                <c:pt idx="13" formatCode="0">
                  <c:v>3.4090909090910002</c:v>
                </c:pt>
                <c:pt idx="14" formatCode="0">
                  <c:v>1.086956521739</c:v>
                </c:pt>
                <c:pt idx="15" formatCode="0">
                  <c:v>0</c:v>
                </c:pt>
                <c:pt idx="17" formatCode="0">
                  <c:v>1.415094339623</c:v>
                </c:pt>
                <c:pt idx="18" formatCode="0">
                  <c:v>0</c:v>
                </c:pt>
                <c:pt idx="19" formatCode="0">
                  <c:v>0</c:v>
                </c:pt>
                <c:pt idx="21" formatCode="0">
                  <c:v>2.4271844660189998</c:v>
                </c:pt>
                <c:pt idx="22" formatCode="0">
                  <c:v>0</c:v>
                </c:pt>
                <c:pt idx="23" formatCode="0">
                  <c:v>1.2345679012349999</c:v>
                </c:pt>
                <c:pt idx="24" formatCode="0">
                  <c:v>0</c:v>
                </c:pt>
                <c:pt idx="25" formatCode="0">
                  <c:v>0</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16A3-44A5-AE40-F98FD4BF9CA9}"/>
            </c:ext>
          </c:extLst>
        </c:ser>
        <c:ser>
          <c:idx val="9"/>
          <c:order val="9"/>
          <c:tx>
            <c:strRef>
              <c:f>Sheet1!$K$1</c:f>
              <c:strCache>
                <c:ptCount val="1"/>
                <c:pt idx="0">
                  <c:v>1- pilnībā neapmierināts/-a </c:v>
                </c:pt>
              </c:strCache>
            </c:strRef>
          </c:tx>
          <c:spPr>
            <a:solidFill>
              <a:srgbClr val="3310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Sheet1!$K$2:$K$28</c:f>
              <c:numCache>
                <c:formatCode>General</c:formatCode>
                <c:ptCount val="27"/>
                <c:pt idx="0" formatCode="0">
                  <c:v>2.5691699604739999</c:v>
                </c:pt>
                <c:pt idx="2" formatCode="0">
                  <c:v>3.0769230769229998</c:v>
                </c:pt>
                <c:pt idx="3" formatCode="0">
                  <c:v>2.9411764705880001</c:v>
                </c:pt>
                <c:pt idx="4" formatCode="0">
                  <c:v>1.360544217687</c:v>
                </c:pt>
                <c:pt idx="6" formatCode="0">
                  <c:v>1.923076923077</c:v>
                </c:pt>
                <c:pt idx="7" formatCode="0">
                  <c:v>2.970297029703</c:v>
                </c:pt>
                <c:pt idx="8" formatCode="0">
                  <c:v>3.6144578313250002</c:v>
                </c:pt>
                <c:pt idx="9" formatCode="0">
                  <c:v>0</c:v>
                </c:pt>
                <c:pt idx="11" formatCode="0">
                  <c:v>3.4482758620689999</c:v>
                </c:pt>
                <c:pt idx="12" formatCode="0">
                  <c:v>2.083333333333</c:v>
                </c:pt>
                <c:pt idx="13" formatCode="0">
                  <c:v>0</c:v>
                </c:pt>
                <c:pt idx="14" formatCode="0">
                  <c:v>3.2608695652169999</c:v>
                </c:pt>
                <c:pt idx="15" formatCode="0">
                  <c:v>2.1978021978019999</c:v>
                </c:pt>
                <c:pt idx="17" formatCode="0">
                  <c:v>2.5943396226419999</c:v>
                </c:pt>
                <c:pt idx="18" formatCode="0">
                  <c:v>0</c:v>
                </c:pt>
                <c:pt idx="19" formatCode="0">
                  <c:v>4.4444444444439997</c:v>
                </c:pt>
                <c:pt idx="21" formatCode="0">
                  <c:v>1.9417475728160001</c:v>
                </c:pt>
                <c:pt idx="22" formatCode="0">
                  <c:v>0</c:v>
                </c:pt>
                <c:pt idx="23" formatCode="0">
                  <c:v>1.2345679012349999</c:v>
                </c:pt>
                <c:pt idx="24" formatCode="0">
                  <c:v>5.7142857142860004</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16A3-44A5-AE40-F98FD4BF9CA9}"/>
            </c:ext>
          </c:extLst>
        </c:ser>
        <c:dLbls>
          <c:showLegendKey val="0"/>
          <c:showVal val="1"/>
          <c:showCatName val="0"/>
          <c:showSerName val="0"/>
          <c:showPercent val="0"/>
          <c:showBubbleSize val="0"/>
        </c:dLbls>
        <c:gapWidth val="50"/>
        <c:overlap val="100"/>
        <c:axId val="-831351872"/>
        <c:axId val="-831350784"/>
      </c:barChart>
      <c:catAx>
        <c:axId val="-83135187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1350784"/>
        <c:crosses val="autoZero"/>
        <c:auto val="1"/>
        <c:lblAlgn val="ctr"/>
        <c:lblOffset val="100"/>
        <c:noMultiLvlLbl val="0"/>
      </c:catAx>
      <c:valAx>
        <c:axId val="-831350784"/>
        <c:scaling>
          <c:orientation val="minMax"/>
          <c:max val="100"/>
          <c:min val="0"/>
        </c:scaling>
        <c:delete val="1"/>
        <c:axPos val="t"/>
        <c:numFmt formatCode="General" sourceLinked="0"/>
        <c:majorTickMark val="out"/>
        <c:minorTickMark val="none"/>
        <c:tickLblPos val="nextTo"/>
        <c:crossAx val="-831351872"/>
        <c:crosses val="autoZero"/>
        <c:crossBetween val="between"/>
      </c:valAx>
      <c:spPr>
        <a:noFill/>
        <a:ln>
          <a:noFill/>
        </a:ln>
        <a:effectLst/>
      </c:spPr>
    </c:plotArea>
    <c:legend>
      <c:legendPos val="r"/>
      <c:layout>
        <c:manualLayout>
          <c:xMode val="edge"/>
          <c:yMode val="edge"/>
          <c:x val="0.16474158182073256"/>
          <c:y val="1.1782849257991304E-3"/>
          <c:w val="0.83525841817926749"/>
          <c:h val="4.549447133948054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98459197339671"/>
          <c:y val="2.0986534291909165E-2"/>
          <c:w val="0.51934428812512168"/>
          <c:h val="0.96099433223021036"/>
        </c:manualLayout>
      </c:layout>
      <c:barChart>
        <c:barDir val="bar"/>
        <c:grouping val="clustered"/>
        <c:varyColors val="0"/>
        <c:ser>
          <c:idx val="0"/>
          <c:order val="0"/>
          <c:tx>
            <c:strRef>
              <c:f>Sheet1!$B$1</c:f>
              <c:strCache>
                <c:ptCount val="1"/>
                <c:pt idx="0">
                  <c:v>506</c:v>
                </c:pt>
              </c:strCache>
            </c:strRef>
          </c:tx>
          <c:spPr>
            <a:solidFill>
              <a:srgbClr val="0B5E6C"/>
            </a:solidFill>
            <a:ln>
              <a:noFill/>
            </a:ln>
          </c:spPr>
          <c:invertIfNegative val="0"/>
          <c:dPt>
            <c:idx val="0"/>
            <c:invertIfNegative val="0"/>
            <c:bubble3D val="0"/>
            <c:extLst>
              <c:ext xmlns:c16="http://schemas.microsoft.com/office/drawing/2014/chart" uri="{C3380CC4-5D6E-409C-BE32-E72D297353CC}">
                <c16:uniqueId val="{00000000-B9D6-4C19-8557-6DF919B4DB57}"/>
              </c:ext>
            </c:extLst>
          </c:dPt>
          <c:dPt>
            <c:idx val="1"/>
            <c:invertIfNegative val="0"/>
            <c:bubble3D val="0"/>
            <c:extLst>
              <c:ext xmlns:c16="http://schemas.microsoft.com/office/drawing/2014/chart" uri="{C3380CC4-5D6E-409C-BE32-E72D297353CC}">
                <c16:uniqueId val="{00000001-B9D6-4C19-8557-6DF919B4DB57}"/>
              </c:ext>
            </c:extLst>
          </c:dPt>
          <c:dPt>
            <c:idx val="2"/>
            <c:invertIfNegative val="0"/>
            <c:bubble3D val="0"/>
            <c:extLst>
              <c:ext xmlns:c16="http://schemas.microsoft.com/office/drawing/2014/chart" uri="{C3380CC4-5D6E-409C-BE32-E72D297353CC}">
                <c16:uniqueId val="{00000002-B9D6-4C19-8557-6DF919B4DB57}"/>
              </c:ext>
            </c:extLst>
          </c:dPt>
          <c:dPt>
            <c:idx val="3"/>
            <c:invertIfNegative val="0"/>
            <c:bubble3D val="0"/>
            <c:extLst>
              <c:ext xmlns:c16="http://schemas.microsoft.com/office/drawing/2014/chart" uri="{C3380CC4-5D6E-409C-BE32-E72D297353CC}">
                <c16:uniqueId val="{00000003-B9D6-4C19-8557-6DF919B4DB57}"/>
              </c:ext>
            </c:extLst>
          </c:dPt>
          <c:dPt>
            <c:idx val="4"/>
            <c:invertIfNegative val="0"/>
            <c:bubble3D val="0"/>
            <c:extLst>
              <c:ext xmlns:c16="http://schemas.microsoft.com/office/drawing/2014/chart" uri="{C3380CC4-5D6E-409C-BE32-E72D297353CC}">
                <c16:uniqueId val="{00000004-B9D6-4C19-8557-6DF919B4DB57}"/>
              </c:ext>
            </c:extLst>
          </c:dPt>
          <c:dPt>
            <c:idx val="18"/>
            <c:invertIfNegative val="0"/>
            <c:bubble3D val="0"/>
            <c:extLst>
              <c:ext xmlns:c16="http://schemas.microsoft.com/office/drawing/2014/chart" uri="{C3380CC4-5D6E-409C-BE32-E72D297353CC}">
                <c16:uniqueId val="{00000006-B9D6-4C19-8557-6DF919B4DB57}"/>
              </c:ext>
            </c:extLst>
          </c:dPt>
          <c:dPt>
            <c:idx val="19"/>
            <c:invertIfNegative val="0"/>
            <c:bubble3D val="0"/>
            <c:spPr>
              <a:solidFill>
                <a:srgbClr val="00B0F0"/>
              </a:solidFill>
              <a:ln>
                <a:noFill/>
              </a:ln>
            </c:spPr>
            <c:extLst>
              <c:ext xmlns:c16="http://schemas.microsoft.com/office/drawing/2014/chart" uri="{C3380CC4-5D6E-409C-BE32-E72D297353CC}">
                <c16:uniqueId val="{00000008-B9D6-4C19-8557-6DF919B4DB57}"/>
              </c:ext>
            </c:extLst>
          </c:dPt>
          <c:dPt>
            <c:idx val="20"/>
            <c:invertIfNegative val="0"/>
            <c:bubble3D val="0"/>
            <c:spPr>
              <a:solidFill>
                <a:sysClr val="window" lastClr="FFFFFF">
                  <a:lumMod val="65000"/>
                </a:sysClr>
              </a:solidFill>
              <a:ln>
                <a:noFill/>
              </a:ln>
            </c:spPr>
            <c:extLst>
              <c:ext xmlns:c16="http://schemas.microsoft.com/office/drawing/2014/chart" uri="{C3380CC4-5D6E-409C-BE32-E72D297353CC}">
                <c16:uniqueId val="{0000000F-D47A-4ADF-950F-34D6F3D74842}"/>
              </c:ext>
            </c:extLst>
          </c:dPt>
          <c:dLbls>
            <c:dLbl>
              <c:idx val="12"/>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47A-4ADF-950F-34D6F3D74842}"/>
                </c:ext>
              </c:extLst>
            </c:dLbl>
            <c:dLbl>
              <c:idx val="13"/>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47A-4ADF-950F-34D6F3D74842}"/>
                </c:ext>
              </c:extLst>
            </c:dLbl>
            <c:dLbl>
              <c:idx val="14"/>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47A-4ADF-950F-34D6F3D74842}"/>
                </c:ext>
              </c:extLst>
            </c:dLbl>
            <c:dLbl>
              <c:idx val="15"/>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D47A-4ADF-950F-34D6F3D74842}"/>
                </c:ext>
              </c:extLst>
            </c:dLbl>
            <c:dLbl>
              <c:idx val="16"/>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47A-4ADF-950F-34D6F3D74842}"/>
                </c:ext>
              </c:extLst>
            </c:dLbl>
            <c:dLbl>
              <c:idx val="17"/>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D47A-4ADF-950F-34D6F3D74842}"/>
                </c:ext>
              </c:extLst>
            </c:dLbl>
            <c:numFmt formatCode="#,##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Piedāvāt vairāk/ vieglāk uztveramu informāciju par aktuālajām norisēm, iespējām uzņēmējiem</c:v>
                </c:pt>
                <c:pt idx="1">
                  <c:v>Piedāvāt atbalstu plašākam nozaru lokam/ arī lieliem, maziem uzņēmumiem</c:v>
                </c:pt>
                <c:pt idx="2">
                  <c:v>Samazināt birokrātiju, atvieglot dokumentu noformēšanu</c:v>
                </c:pt>
                <c:pt idx="3">
                  <c:v>Jāuzlabo mājaslapas pārskatāmību, tajā pieejamās informācijas apjomu</c:v>
                </c:pt>
                <c:pt idx="4">
                  <c:v>Aktīvāk jākomunicē ar uzņēmumiem, jāpiedāvā pakalpojumi</c:v>
                </c:pt>
                <c:pt idx="5">
                  <c:v>LIAA kontaktpersona konkrētā uzņēmuma sadarbībai ar LIAA</c:v>
                </c:pt>
                <c:pt idx="6">
                  <c:v>Jāuzlabo speciālistu / darbinieku kompetenci, izglītību</c:v>
                </c:pt>
                <c:pt idx="7">
                  <c:v>Ātrāk, kvalitatīvāk atsaukties uz informācijas vai atbalsta pieprasījumu</c:v>
                </c:pt>
                <c:pt idx="8">
                  <c:v>Tiešās, individuālās konsultācijas uzņēmumiem</c:v>
                </c:pt>
                <c:pt idx="9">
                  <c:v>Piedāvāt reālu un reālai situācija atbilstošu, nevis formālu atbalstu</c:v>
                </c:pt>
                <c:pt idx="10">
                  <c:v>Vairāk informācijas medijos, reklāmas</c:v>
                </c:pt>
                <c:pt idx="11">
                  <c:v>Uzlabot komunikāciju ar uzņēmumiem/ Ņemt vērā pašu uzņēmumu viedokli, nodrošināt atgriezenisko saiti</c:v>
                </c:pt>
                <c:pt idx="12">
                  <c:v>Piedāvāt vairāk/ vieglāk uztveramu informāciju par savu darbību</c:v>
                </c:pt>
                <c:pt idx="13">
                  <c:v>Aktuālās informācijas izsūtīšana e-pastā</c:v>
                </c:pt>
                <c:pt idx="14">
                  <c:v>Savest uzņēmumus kopā ar ārvalstu sadarbības partneriem, klientiem</c:v>
                </c:pt>
                <c:pt idx="15">
                  <c:v>Piedāvāt vairāk finansiāla atbalsta/ līdzfinansējuma/ grantu</c:v>
                </c:pt>
                <c:pt idx="16">
                  <c:v>Lietderīgāk/ efektīvāk izmantot savus finanšu, darbaspēka resursus</c:v>
                </c:pt>
                <c:pt idx="17">
                  <c:v>Organizēt seminārus, pasākumus Latvijā</c:v>
                </c:pt>
                <c:pt idx="18">
                  <c:v>Cita atbilde</c:v>
                </c:pt>
                <c:pt idx="19">
                  <c:v>Viss apmierina</c:v>
                </c:pt>
                <c:pt idx="20">
                  <c:v>Nav ieteikumu/ nav viedokļa, nav informācijas par LIAA</c:v>
                </c:pt>
              </c:strCache>
            </c:strRef>
          </c:cat>
          <c:val>
            <c:numRef>
              <c:f>Sheet1!$B$2:$B$22</c:f>
              <c:numCache>
                <c:formatCode>0</c:formatCode>
                <c:ptCount val="21"/>
                <c:pt idx="0">
                  <c:v>8.3003952569169961</c:v>
                </c:pt>
                <c:pt idx="1">
                  <c:v>6.1264822134387353</c:v>
                </c:pt>
                <c:pt idx="2">
                  <c:v>4.5454545454545459</c:v>
                </c:pt>
                <c:pt idx="3">
                  <c:v>4.5454545454545459</c:v>
                </c:pt>
                <c:pt idx="4">
                  <c:v>3.1620553359683794</c:v>
                </c:pt>
                <c:pt idx="5">
                  <c:v>2.3715415019762842</c:v>
                </c:pt>
                <c:pt idx="6">
                  <c:v>1.9762845849802373</c:v>
                </c:pt>
                <c:pt idx="7">
                  <c:v>1.1857707509881421</c:v>
                </c:pt>
                <c:pt idx="8">
                  <c:v>1.1857707509881421</c:v>
                </c:pt>
                <c:pt idx="9">
                  <c:v>0.98814229249011865</c:v>
                </c:pt>
                <c:pt idx="10">
                  <c:v>0.98814229249011865</c:v>
                </c:pt>
                <c:pt idx="11">
                  <c:v>0.79051383399209485</c:v>
                </c:pt>
                <c:pt idx="12" formatCode="0.0">
                  <c:v>0.39525691699604742</c:v>
                </c:pt>
                <c:pt idx="13" formatCode="0.0">
                  <c:v>0.39525691699604742</c:v>
                </c:pt>
                <c:pt idx="14" formatCode="0.0">
                  <c:v>0.39525691699604742</c:v>
                </c:pt>
                <c:pt idx="15" formatCode="0.0">
                  <c:v>0.19762845849802371</c:v>
                </c:pt>
                <c:pt idx="16" formatCode="0.0">
                  <c:v>0.19762845849802371</c:v>
                </c:pt>
                <c:pt idx="17" formatCode="0.0">
                  <c:v>0.19762845849802371</c:v>
                </c:pt>
                <c:pt idx="18">
                  <c:v>3.1620553359683794</c:v>
                </c:pt>
                <c:pt idx="19">
                  <c:v>0.59288537549407105</c:v>
                </c:pt>
                <c:pt idx="20">
                  <c:v>63.241106719367593</c:v>
                </c:pt>
              </c:numCache>
            </c:numRef>
          </c:val>
          <c:extLst>
            <c:ext xmlns:c16="http://schemas.microsoft.com/office/drawing/2014/chart" uri="{C3380CC4-5D6E-409C-BE32-E72D297353CC}">
              <c16:uniqueId val="{00000000-BB2F-4030-B5A7-DC9B53A00EC5}"/>
            </c:ext>
          </c:extLst>
        </c:ser>
        <c:dLbls>
          <c:showLegendKey val="0"/>
          <c:showVal val="0"/>
          <c:showCatName val="0"/>
          <c:showSerName val="0"/>
          <c:showPercent val="0"/>
          <c:showBubbleSize val="0"/>
        </c:dLbls>
        <c:gapWidth val="40"/>
        <c:axId val="-831349696"/>
        <c:axId val="-831360576"/>
      </c:barChart>
      <c:catAx>
        <c:axId val="-831349696"/>
        <c:scaling>
          <c:orientation val="maxMin"/>
        </c:scaling>
        <c:delete val="0"/>
        <c:axPos val="l"/>
        <c:numFmt formatCode="General" sourceLinked="1"/>
        <c:majorTickMark val="out"/>
        <c:minorTickMark val="none"/>
        <c:tickLblPos val="nextTo"/>
        <c:txPr>
          <a:bodyPr/>
          <a:lstStyle/>
          <a:p>
            <a:pPr>
              <a:defRPr sz="1000"/>
            </a:pPr>
            <a:endParaRPr lang="en-US"/>
          </a:p>
        </c:txPr>
        <c:crossAx val="-831360576"/>
        <c:crosses val="autoZero"/>
        <c:auto val="1"/>
        <c:lblAlgn val="ctr"/>
        <c:lblOffset val="100"/>
        <c:noMultiLvlLbl val="0"/>
      </c:catAx>
      <c:valAx>
        <c:axId val="-831360576"/>
        <c:scaling>
          <c:orientation val="minMax"/>
          <c:max val="80"/>
          <c:min val="0"/>
        </c:scaling>
        <c:delete val="1"/>
        <c:axPos val="t"/>
        <c:numFmt formatCode="0" sourceLinked="1"/>
        <c:majorTickMark val="out"/>
        <c:minorTickMark val="none"/>
        <c:tickLblPos val="nextTo"/>
        <c:crossAx val="-831349696"/>
        <c:crosses val="autoZero"/>
        <c:crossBetween val="between"/>
      </c:valAx>
      <c:spPr>
        <a:noFill/>
        <a:ln w="23936">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Calibri"/>
          <a:cs typeface="Calibri"/>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98459197339671"/>
          <c:y val="2.0986534291909165E-2"/>
          <c:w val="0.51934428812512168"/>
          <c:h val="0.96099433223021036"/>
        </c:manualLayout>
      </c:layout>
      <c:barChart>
        <c:barDir val="bar"/>
        <c:grouping val="clustered"/>
        <c:varyColors val="0"/>
        <c:ser>
          <c:idx val="0"/>
          <c:order val="0"/>
          <c:tx>
            <c:strRef>
              <c:f>Sheet1!$B$1</c:f>
              <c:strCache>
                <c:ptCount val="1"/>
                <c:pt idx="0">
                  <c:v>506</c:v>
                </c:pt>
              </c:strCache>
            </c:strRef>
          </c:tx>
          <c:spPr>
            <a:solidFill>
              <a:srgbClr val="0B5E6C"/>
            </a:solidFill>
            <a:ln>
              <a:noFill/>
            </a:ln>
          </c:spPr>
          <c:invertIfNegative val="0"/>
          <c:dPt>
            <c:idx val="0"/>
            <c:invertIfNegative val="0"/>
            <c:bubble3D val="0"/>
            <c:extLst>
              <c:ext xmlns:c16="http://schemas.microsoft.com/office/drawing/2014/chart" uri="{C3380CC4-5D6E-409C-BE32-E72D297353CC}">
                <c16:uniqueId val="{00000000-E213-4F23-A6C1-7656B650C3E8}"/>
              </c:ext>
            </c:extLst>
          </c:dPt>
          <c:dPt>
            <c:idx val="1"/>
            <c:invertIfNegative val="0"/>
            <c:bubble3D val="0"/>
            <c:extLst>
              <c:ext xmlns:c16="http://schemas.microsoft.com/office/drawing/2014/chart" uri="{C3380CC4-5D6E-409C-BE32-E72D297353CC}">
                <c16:uniqueId val="{00000001-E213-4F23-A6C1-7656B650C3E8}"/>
              </c:ext>
            </c:extLst>
          </c:dPt>
          <c:dPt>
            <c:idx val="2"/>
            <c:invertIfNegative val="0"/>
            <c:bubble3D val="0"/>
            <c:extLst>
              <c:ext xmlns:c16="http://schemas.microsoft.com/office/drawing/2014/chart" uri="{C3380CC4-5D6E-409C-BE32-E72D297353CC}">
                <c16:uniqueId val="{00000002-E213-4F23-A6C1-7656B650C3E8}"/>
              </c:ext>
            </c:extLst>
          </c:dPt>
          <c:dPt>
            <c:idx val="3"/>
            <c:invertIfNegative val="0"/>
            <c:bubble3D val="0"/>
            <c:extLst>
              <c:ext xmlns:c16="http://schemas.microsoft.com/office/drawing/2014/chart" uri="{C3380CC4-5D6E-409C-BE32-E72D297353CC}">
                <c16:uniqueId val="{00000003-E213-4F23-A6C1-7656B650C3E8}"/>
              </c:ext>
            </c:extLst>
          </c:dPt>
          <c:dPt>
            <c:idx val="4"/>
            <c:invertIfNegative val="0"/>
            <c:bubble3D val="0"/>
            <c:extLst>
              <c:ext xmlns:c16="http://schemas.microsoft.com/office/drawing/2014/chart" uri="{C3380CC4-5D6E-409C-BE32-E72D297353CC}">
                <c16:uniqueId val="{00000004-E213-4F23-A6C1-7656B650C3E8}"/>
              </c:ext>
            </c:extLst>
          </c:dPt>
          <c:dPt>
            <c:idx val="17"/>
            <c:invertIfNegative val="0"/>
            <c:bubble3D val="0"/>
            <c:spPr>
              <a:solidFill>
                <a:srgbClr val="00B0F0"/>
              </a:solidFill>
              <a:ln>
                <a:noFill/>
              </a:ln>
            </c:spPr>
            <c:extLst>
              <c:ext xmlns:c16="http://schemas.microsoft.com/office/drawing/2014/chart" uri="{C3380CC4-5D6E-409C-BE32-E72D297353CC}">
                <c16:uniqueId val="{0000000F-E213-4F23-A6C1-7656B650C3E8}"/>
              </c:ext>
            </c:extLst>
          </c:dPt>
          <c:dPt>
            <c:idx val="18"/>
            <c:invertIfNegative val="0"/>
            <c:bubble3D val="0"/>
            <c:spPr>
              <a:solidFill>
                <a:sysClr val="window" lastClr="FFFFFF">
                  <a:lumMod val="65000"/>
                </a:sysClr>
              </a:solidFill>
              <a:ln>
                <a:noFill/>
              </a:ln>
            </c:spPr>
            <c:extLst>
              <c:ext xmlns:c16="http://schemas.microsoft.com/office/drawing/2014/chart" uri="{C3380CC4-5D6E-409C-BE32-E72D297353CC}">
                <c16:uniqueId val="{00000005-E213-4F23-A6C1-7656B650C3E8}"/>
              </c:ext>
            </c:extLst>
          </c:dPt>
          <c:dLbls>
            <c:dLbl>
              <c:idx val="11"/>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E213-4F23-A6C1-7656B650C3E8}"/>
                </c:ext>
              </c:extLst>
            </c:dLbl>
            <c:dLbl>
              <c:idx val="12"/>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E213-4F23-A6C1-7656B650C3E8}"/>
                </c:ext>
              </c:extLst>
            </c:dLbl>
            <c:dLbl>
              <c:idx val="13"/>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E213-4F23-A6C1-7656B650C3E8}"/>
                </c:ext>
              </c:extLst>
            </c:dLbl>
            <c:dLbl>
              <c:idx val="14"/>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E213-4F23-A6C1-7656B650C3E8}"/>
                </c:ext>
              </c:extLst>
            </c:dLbl>
            <c:dLbl>
              <c:idx val="15"/>
              <c:numFmt formatCode="#,##0.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E213-4F23-A6C1-7656B650C3E8}"/>
                </c:ext>
              </c:extLst>
            </c:dLbl>
            <c:numFmt formatCode="#,##0" sourceLinked="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Jāuzlabo mājaslapas pārskatāmību, tajā pieejamās informācijas apjomu</c:v>
                </c:pt>
                <c:pt idx="1">
                  <c:v>Piedāvāt vairāk/ vieglāk uztveramu informāciju par aktuālajām norisēm, iespējām uzņēmējiem</c:v>
                </c:pt>
                <c:pt idx="2">
                  <c:v>Piedāvāt atbalstu plašākam nozaru lokam/ arī lieliem, maziem uzņēmumiem</c:v>
                </c:pt>
                <c:pt idx="3">
                  <c:v>Samazināt birokrātiju, atvieglot dokumentu noformēšanu</c:v>
                </c:pt>
                <c:pt idx="4">
                  <c:v>LIAA kontaktpersona konkrētā uzņēmuma sadarbībai ar LIAA</c:v>
                </c:pt>
                <c:pt idx="5">
                  <c:v>Jāuzlabo speciālistu / darbinieku kompetenci, izglītību</c:v>
                </c:pt>
                <c:pt idx="6">
                  <c:v>Ātrāk, kvalitatīvāk atsaukties uz informācijas vai atbalsta pieprasījumu</c:v>
                </c:pt>
                <c:pt idx="7">
                  <c:v>Piedāvāt reālu un reālai situācija atbilstošu, nevis formālu atbalstu</c:v>
                </c:pt>
                <c:pt idx="8">
                  <c:v>Tiešās, individuālās konsultācijas uzņēmumiem</c:v>
                </c:pt>
                <c:pt idx="9">
                  <c:v>Aktīvāk jākomunicē ar uzņēmumiem, jāpiedāvā pakalpojumi</c:v>
                </c:pt>
                <c:pt idx="10">
                  <c:v>Uzlabot komunikāciju ar uzņēmumiem/ Ņemt vērā pašu uzņēmumu viedokli, nodrošināt atgriezenisko saiti</c:v>
                </c:pt>
                <c:pt idx="11">
                  <c:v>Piedāvāt vairāk/ vieglāk uztveramu informāciju par savu darbību</c:v>
                </c:pt>
                <c:pt idx="12">
                  <c:v>Piedāvāt vairāk finansiāla atbalsta/ līdzfinansējuma/ grantu</c:v>
                </c:pt>
                <c:pt idx="13">
                  <c:v>Lietderīgāk/ efektīvāk izmantot savus finanšu, darbaspēka resursus</c:v>
                </c:pt>
                <c:pt idx="14">
                  <c:v>Savest uzņēmumus kopā ar ārvalstu sadarbības partneriem, klientiem</c:v>
                </c:pt>
                <c:pt idx="15">
                  <c:v>Vairāk informācijas medijos, reklāmas</c:v>
                </c:pt>
                <c:pt idx="16">
                  <c:v>Cita atbilde</c:v>
                </c:pt>
                <c:pt idx="17">
                  <c:v>Viss apmierina</c:v>
                </c:pt>
                <c:pt idx="18">
                  <c:v>Nav ieteikumu/ nav viedokļa, nav informācijas par LIAA</c:v>
                </c:pt>
              </c:strCache>
            </c:strRef>
          </c:cat>
          <c:val>
            <c:numRef>
              <c:f>Sheet1!$B$2:$B$20</c:f>
              <c:numCache>
                <c:formatCode>0</c:formatCode>
                <c:ptCount val="19"/>
                <c:pt idx="0">
                  <c:v>8.5020242914979747</c:v>
                </c:pt>
                <c:pt idx="1">
                  <c:v>7.6923076923076925</c:v>
                </c:pt>
                <c:pt idx="2">
                  <c:v>7.6923076923076925</c:v>
                </c:pt>
                <c:pt idx="3">
                  <c:v>5.668016194331984</c:v>
                </c:pt>
                <c:pt idx="4">
                  <c:v>4.8582995951417001</c:v>
                </c:pt>
                <c:pt idx="5">
                  <c:v>3.6437246963562751</c:v>
                </c:pt>
                <c:pt idx="6">
                  <c:v>2.42914979757085</c:v>
                </c:pt>
                <c:pt idx="7">
                  <c:v>1.6194331983805668</c:v>
                </c:pt>
                <c:pt idx="8">
                  <c:v>1.6194331983805668</c:v>
                </c:pt>
                <c:pt idx="9">
                  <c:v>1.214574898785425</c:v>
                </c:pt>
                <c:pt idx="10">
                  <c:v>1.214574898785425</c:v>
                </c:pt>
                <c:pt idx="11" formatCode="0.0">
                  <c:v>0.40485829959514169</c:v>
                </c:pt>
                <c:pt idx="12" formatCode="0.0">
                  <c:v>0.40485829959514169</c:v>
                </c:pt>
                <c:pt idx="13" formatCode="0.0">
                  <c:v>0.40485829959514169</c:v>
                </c:pt>
                <c:pt idx="14" formatCode="0.0">
                  <c:v>0.40485829959514169</c:v>
                </c:pt>
                <c:pt idx="15" formatCode="0.0">
                  <c:v>0.40485829959514169</c:v>
                </c:pt>
                <c:pt idx="16">
                  <c:v>4.8582995951417001</c:v>
                </c:pt>
                <c:pt idx="17">
                  <c:v>1.214574898785425</c:v>
                </c:pt>
                <c:pt idx="18">
                  <c:v>52.631578947368418</c:v>
                </c:pt>
              </c:numCache>
            </c:numRef>
          </c:val>
          <c:extLst>
            <c:ext xmlns:c16="http://schemas.microsoft.com/office/drawing/2014/chart" uri="{C3380CC4-5D6E-409C-BE32-E72D297353CC}">
              <c16:uniqueId val="{00000010-E213-4F23-A6C1-7656B650C3E8}"/>
            </c:ext>
          </c:extLst>
        </c:ser>
        <c:dLbls>
          <c:showLegendKey val="0"/>
          <c:showVal val="0"/>
          <c:showCatName val="0"/>
          <c:showSerName val="0"/>
          <c:showPercent val="0"/>
          <c:showBubbleSize val="0"/>
        </c:dLbls>
        <c:gapWidth val="40"/>
        <c:axId val="-831349696"/>
        <c:axId val="-831360576"/>
      </c:barChart>
      <c:catAx>
        <c:axId val="-831349696"/>
        <c:scaling>
          <c:orientation val="maxMin"/>
        </c:scaling>
        <c:delete val="0"/>
        <c:axPos val="l"/>
        <c:numFmt formatCode="General" sourceLinked="1"/>
        <c:majorTickMark val="out"/>
        <c:minorTickMark val="none"/>
        <c:tickLblPos val="nextTo"/>
        <c:txPr>
          <a:bodyPr/>
          <a:lstStyle/>
          <a:p>
            <a:pPr>
              <a:defRPr sz="1000"/>
            </a:pPr>
            <a:endParaRPr lang="en-US"/>
          </a:p>
        </c:txPr>
        <c:crossAx val="-831360576"/>
        <c:crosses val="autoZero"/>
        <c:auto val="1"/>
        <c:lblAlgn val="ctr"/>
        <c:lblOffset val="100"/>
        <c:noMultiLvlLbl val="0"/>
      </c:catAx>
      <c:valAx>
        <c:axId val="-831360576"/>
        <c:scaling>
          <c:orientation val="minMax"/>
          <c:max val="80"/>
          <c:min val="0"/>
        </c:scaling>
        <c:delete val="1"/>
        <c:axPos val="t"/>
        <c:numFmt formatCode="0" sourceLinked="1"/>
        <c:majorTickMark val="out"/>
        <c:minorTickMark val="none"/>
        <c:tickLblPos val="nextTo"/>
        <c:crossAx val="-831349696"/>
        <c:crosses val="autoZero"/>
        <c:crossBetween val="between"/>
      </c:valAx>
      <c:spPr>
        <a:noFill/>
        <a:ln w="23936">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Calibri"/>
          <a:cs typeface="Calibri"/>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0"/>
          <c:order val="0"/>
          <c:tx>
            <c:strRef>
              <c:f>Sheet1!$B$1</c:f>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11D5-44A0-99C0-02D850A69EE0}"/>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11D5-44A0-99C0-02D850A69EE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05B2-43B8-AC67-9F905B555B94}"/>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1"/>
                <c:order val="1"/>
                <c:tx>
                  <c:strRef>
                    <c:extLst xmlns:c16="http://schemas.microsoft.com/office/drawing/2014/chart" xmlns:c14="http://schemas.microsoft.com/office/drawing/2007/8/2/chart" xmlns:mc="http://schemas.openxmlformats.org/markup-compatibility/2006">
                      <c:ext uri="{02D57815-91ED-43cb-92C2-25804820EDAC}">
                        <c15:formulaRef>
                          <c15:sqref>Sheet1!$C$1</c15:sqref>
                        </c15:formulaRef>
                      </c:ext>
                    </c:extLst>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11D5-44A0-99C0-02D850A69E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Sheet1!$C$2:$C$28</c15:sqref>
                        </c15:formulaRef>
                      </c:ext>
                    </c:extLst>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05B2-43B8-AC67-9F905B555B94}"/>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11D5-44A0-99C0-02D850A69E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E-05B2-43B8-AC67-9F905B555B94}"/>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11D5-44A0-99C0-02D850A69EE0}"/>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11D5-44A0-99C0-02D850A69E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F-05B2-43B8-AC67-9F905B555B94}"/>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11D5-44A0-99C0-02D850A69E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3-05B2-43B8-AC67-9F905B555B94}"/>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4-05B2-43B8-AC67-9F905B555B94}"/>
                  </c:ext>
                </c:extLst>
              </c15:ser>
            </c15:filteredBarSeries>
          </c:ext>
        </c:extLst>
      </c:barChart>
      <c:catAx>
        <c:axId val="-8379365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15672782403061281"/>
          <c:y val="0"/>
          <c:w val="0.24353308061151607"/>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1"/>
          <c:order val="1"/>
          <c:tx>
            <c:strRef>
              <c:f>Sheet1!$C$1</c:f>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FAF-4164-8C3F-847F5CC60A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DFAF-4164-8C3F-847F5CC60A3D}"/>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0-DFAF-4164-8C3F-847F5CC60A3D}"/>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1-DFAF-4164-8C3F-847F5CC60A3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DFAF-4164-8C3F-847F5CC60A3D}"/>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FAF-4164-8C3F-847F5CC60A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DFAF-4164-8C3F-847F5CC60A3D}"/>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DFAF-4164-8C3F-847F5CC60A3D}"/>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DFAF-4164-8C3F-847F5CC60A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DFAF-4164-8C3F-847F5CC60A3D}"/>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DFAF-4164-8C3F-847F5CC60A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DFAF-4164-8C3F-847F5CC60A3D}"/>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DFAF-4164-8C3F-847F5CC60A3D}"/>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3192757336478168"/>
          <c:y val="0"/>
          <c:w val="0.19809989872212236"/>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2"/>
          <c:order val="2"/>
          <c:tx>
            <c:strRef>
              <c:f>Sheet1!$D$1</c:f>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B720-4AB1-BDF9-80A2BDDC959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B720-4AB1-BDF9-80A2BDDC959E}"/>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B720-4AB1-BDF9-80A2BDDC959E}"/>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B720-4AB1-BDF9-80A2BDDC959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B720-4AB1-BDF9-80A2BDDC959E}"/>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B720-4AB1-BDF9-80A2BDDC959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720-4AB1-BDF9-80A2BDDC959E}"/>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B720-4AB1-BDF9-80A2BDDC959E}"/>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B720-4AB1-BDF9-80A2BDDC959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B720-4AB1-BDF9-80A2BDDC959E}"/>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B720-4AB1-BDF9-80A2BDDC959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B720-4AB1-BDF9-80A2BDDC959E}"/>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B720-4AB1-BDF9-80A2BDDC959E}"/>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6482746369848059"/>
          <c:y val="0"/>
          <c:w val="0.17146665416627088"/>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3"/>
          <c:order val="3"/>
          <c:tx>
            <c:strRef>
              <c:f>Sheet1!$E$1</c:f>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D1CD-427E-9AF4-A2B1942B85A1}"/>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D1CD-427E-9AF4-A2B1942B85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D1CD-427E-9AF4-A2B1942B85A1}"/>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D1CD-427E-9AF4-A2B1942B85A1}"/>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D1CD-427E-9AF4-A2B1942B85A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D1CD-427E-9AF4-A2B1942B85A1}"/>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1CD-427E-9AF4-A2B1942B85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D1CD-427E-9AF4-A2B1942B85A1}"/>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1CD-427E-9AF4-A2B1942B85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1CD-427E-9AF4-A2B1942B85A1}"/>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D1CD-427E-9AF4-A2B1942B85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D1CD-427E-9AF4-A2B1942B85A1}"/>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D1CD-427E-9AF4-A2B1942B85A1}"/>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27422743236525166"/>
          <c:y val="0"/>
          <c:w val="0.23099978905582125"/>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Jā</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 151</c:v>
                </c:pt>
                <c:pt idx="1">
                  <c:v>02.-03.2024., n=163</c:v>
                </c:pt>
                <c:pt idx="2">
                  <c:v>11.-12.2022., n=118</c:v>
                </c:pt>
                <c:pt idx="3">
                  <c:v>09.-10.2021., n=89</c:v>
                </c:pt>
              </c:strCache>
            </c:strRef>
          </c:cat>
          <c:val>
            <c:numRef>
              <c:f>Sheet1!$B$2:$B$5</c:f>
              <c:numCache>
                <c:formatCode>0</c:formatCode>
                <c:ptCount val="4"/>
                <c:pt idx="0">
                  <c:v>46.357615894039732</c:v>
                </c:pt>
                <c:pt idx="1">
                  <c:v>45.398773006134967</c:v>
                </c:pt>
                <c:pt idx="2">
                  <c:v>51.7</c:v>
                </c:pt>
                <c:pt idx="3">
                  <c:v>47.2</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Nē</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 151</c:v>
                </c:pt>
                <c:pt idx="1">
                  <c:v>02.-03.2024., n=163</c:v>
                </c:pt>
                <c:pt idx="2">
                  <c:v>11.-12.2022., n=118</c:v>
                </c:pt>
                <c:pt idx="3">
                  <c:v>09.-10.2021., n=89</c:v>
                </c:pt>
              </c:strCache>
            </c:strRef>
          </c:cat>
          <c:val>
            <c:numRef>
              <c:f>Sheet1!$C$2:$C$5</c:f>
              <c:numCache>
                <c:formatCode>0</c:formatCode>
                <c:ptCount val="4"/>
                <c:pt idx="0">
                  <c:v>44.370860927152314</c:v>
                </c:pt>
                <c:pt idx="1">
                  <c:v>45.398773006134967</c:v>
                </c:pt>
                <c:pt idx="2">
                  <c:v>10.199999999999999</c:v>
                </c:pt>
                <c:pt idx="3">
                  <c:v>44.9</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Grūti pateikt</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06.-07.2025., n= 151</c:v>
                </c:pt>
                <c:pt idx="1">
                  <c:v>02.-03.2024., n=163</c:v>
                </c:pt>
                <c:pt idx="2">
                  <c:v>11.-12.2022., n=118</c:v>
                </c:pt>
                <c:pt idx="3">
                  <c:v>09.-10.2021., n=89</c:v>
                </c:pt>
              </c:strCache>
            </c:strRef>
          </c:cat>
          <c:val>
            <c:numRef>
              <c:f>Sheet1!$D$2:$D$5</c:f>
              <c:numCache>
                <c:formatCode>0</c:formatCode>
                <c:ptCount val="4"/>
                <c:pt idx="0">
                  <c:v>9.2715231788079464</c:v>
                </c:pt>
                <c:pt idx="1">
                  <c:v>9.2024539877300615</c:v>
                </c:pt>
                <c:pt idx="2">
                  <c:v>38.1</c:v>
                </c:pt>
                <c:pt idx="3">
                  <c:v>7.9</c:v>
                </c:pt>
              </c:numCache>
            </c:numRef>
          </c:val>
          <c:extLst>
            <c:ext xmlns:c16="http://schemas.microsoft.com/office/drawing/2014/chart" uri="{C3380CC4-5D6E-409C-BE32-E72D297353CC}">
              <c16:uniqueId val="{00000002-8D29-4CF2-8558-06C520A1370B}"/>
            </c:ext>
          </c:extLst>
        </c:ser>
        <c:dLbls>
          <c:dLblPos val="ctr"/>
          <c:showLegendKey val="0"/>
          <c:showVal val="1"/>
          <c:showCatName val="0"/>
          <c:showSerName val="0"/>
          <c:showPercent val="0"/>
          <c:showBubbleSize val="0"/>
        </c:dLbls>
        <c:gapWidth val="17"/>
        <c:overlap val="100"/>
        <c:axId val="-1002351120"/>
        <c:axId val="-1002348944"/>
      </c:barChart>
      <c:catAx>
        <c:axId val="-100235112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2348944"/>
        <c:crosses val="autoZero"/>
        <c:auto val="1"/>
        <c:lblAlgn val="ctr"/>
        <c:lblOffset val="100"/>
        <c:noMultiLvlLbl val="0"/>
      </c:catAx>
      <c:valAx>
        <c:axId val="-1002348944"/>
        <c:scaling>
          <c:orientation val="minMax"/>
        </c:scaling>
        <c:delete val="1"/>
        <c:axPos val="b"/>
        <c:numFmt formatCode="0%" sourceLinked="1"/>
        <c:majorTickMark val="none"/>
        <c:minorTickMark val="none"/>
        <c:tickLblPos val="nextTo"/>
        <c:crossAx val="-1002351120"/>
        <c:crosses val="max"/>
        <c:crossBetween val="between"/>
      </c:valAx>
      <c:spPr>
        <a:noFill/>
        <a:ln>
          <a:noFill/>
        </a:ln>
        <a:effectLst/>
      </c:spPr>
    </c:plotArea>
    <c:legend>
      <c:legendPos val="t"/>
      <c:layout>
        <c:manualLayout>
          <c:xMode val="edge"/>
          <c:yMode val="edge"/>
          <c:x val="0.22283229266323609"/>
          <c:y val="2.3933002668435573E-2"/>
          <c:w val="0.76689810915355294"/>
          <c:h val="9.77752672204549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4"/>
          <c:order val="4"/>
          <c:tx>
            <c:strRef>
              <c:f>Sheet1!$F$1</c:f>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9EF8-4049-9174-C8D4567DD8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9EF8-4049-9174-C8D4567DD88F}"/>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9EF8-4049-9174-C8D4567DD88F}"/>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4-9EF8-4049-9174-C8D4567DD88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9EF8-4049-9174-C8D4567DD88F}"/>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9EF8-4049-9174-C8D4567DD8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9EF8-4049-9174-C8D4567DD88F}"/>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9EF8-4049-9174-C8D4567DD8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9-9EF8-4049-9174-C8D4567DD88F}"/>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9EF8-4049-9174-C8D4567DD88F}"/>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9EF8-4049-9174-C8D4567DD8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EF8-4049-9174-C8D4567DD88F}"/>
                  </c:ext>
                </c:extLst>
              </c15:ser>
            </c15:filteredBarSeries>
            <c15:filteredBarSeries>
              <c15:ser>
                <c:idx val="5"/>
                <c:order val="5"/>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Sheet1!$G$1</c15:sqref>
                        </c15:formulaRef>
                      </c:ext>
                    </c:extLst>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Sheet1!$G$2:$G$28</c15:sqref>
                        </c15:formulaRef>
                      </c:ext>
                    </c:extLst>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9EF8-4049-9174-C8D4567DD88F}"/>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35256050458834426"/>
          <c:y val="0"/>
          <c:w val="0.17773329994411829"/>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0581268403648"/>
          <c:y val="0.100412586665714"/>
          <c:w val="0.6174035115421006"/>
          <c:h val="0.86390519772863361"/>
        </c:manualLayout>
      </c:layout>
      <c:barChart>
        <c:barDir val="bar"/>
        <c:grouping val="stacked"/>
        <c:varyColors val="0"/>
        <c:ser>
          <c:idx val="5"/>
          <c:order val="5"/>
          <c:tx>
            <c:strRef>
              <c:f>Sheet1!$G$1</c:f>
              <c:strCache>
                <c:ptCount val="1"/>
                <c:pt idx="0">
                  <c:v>Nav ieteikumu/ nav viedokļa, nav informācijas par LIAA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Sheet1!$G$2:$G$28</c:f>
              <c:numCache>
                <c:formatCode>General</c:formatCode>
                <c:ptCount val="27"/>
                <c:pt idx="0" formatCode="0">
                  <c:v>63.241106719370002</c:v>
                </c:pt>
                <c:pt idx="2" formatCode="0">
                  <c:v>64</c:v>
                </c:pt>
                <c:pt idx="3" formatCode="0">
                  <c:v>73.529411764710005</c:v>
                </c:pt>
                <c:pt idx="4" formatCode="0">
                  <c:v>59.183673469390001</c:v>
                </c:pt>
                <c:pt idx="6" formatCode="0">
                  <c:v>58.653846153849997</c:v>
                </c:pt>
                <c:pt idx="7" formatCode="0">
                  <c:v>67.326732673270001</c:v>
                </c:pt>
                <c:pt idx="8" formatCode="0">
                  <c:v>63.855421686749999</c:v>
                </c:pt>
                <c:pt idx="9" formatCode="0">
                  <c:v>69.230769230769994</c:v>
                </c:pt>
                <c:pt idx="11" formatCode="0">
                  <c:v>55.172413793099999</c:v>
                </c:pt>
                <c:pt idx="12" formatCode="0">
                  <c:v>61.458333333330003</c:v>
                </c:pt>
                <c:pt idx="13" formatCode="0">
                  <c:v>57.954545454550001</c:v>
                </c:pt>
                <c:pt idx="14" formatCode="0">
                  <c:v>66.304347826089995</c:v>
                </c:pt>
                <c:pt idx="15" formatCode="0">
                  <c:v>67.032967032970006</c:v>
                </c:pt>
                <c:pt idx="17" formatCode="0">
                  <c:v>62.264150943399997</c:v>
                </c:pt>
                <c:pt idx="18" formatCode="0">
                  <c:v>62.162162162160001</c:v>
                </c:pt>
                <c:pt idx="19" formatCode="0">
                  <c:v>73.333333333330003</c:v>
                </c:pt>
                <c:pt idx="21" formatCode="0">
                  <c:v>59.70873786408</c:v>
                </c:pt>
                <c:pt idx="22" formatCode="0">
                  <c:v>65.151515151520002</c:v>
                </c:pt>
                <c:pt idx="23" formatCode="0">
                  <c:v>65.432098765429998</c:v>
                </c:pt>
                <c:pt idx="24" formatCode="0">
                  <c:v>70</c:v>
                </c:pt>
                <c:pt idx="25" formatCode="0">
                  <c:v>60.377358490570003</c:v>
                </c:pt>
                <c:pt idx="26" formatCode="0">
                  <c:v>66.666666666669997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C-AF89-4BCF-BD63-5E351450716C}"/>
            </c:ext>
          </c:extLst>
        </c:ser>
        <c:dLbls>
          <c:showLegendKey val="0"/>
          <c:showVal val="1"/>
          <c:showCatName val="0"/>
          <c:showSerName val="0"/>
          <c:showPercent val="0"/>
          <c:showBubbleSize val="0"/>
        </c:dLbls>
        <c:gapWidth val="50"/>
        <c:overlap val="100"/>
        <c:axId val="-837936592"/>
        <c:axId val="-837944208"/>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Piedāvāt vairāk/ vieglāk uztveramu informāciju par aktuālajām norisēm, iespējām uzņēmējiem</c:v>
                      </c:pt>
                    </c:strCache>
                  </c:strRef>
                </c:tx>
                <c:spPr>
                  <a:solidFill>
                    <a:srgbClr val="0A515D"/>
                  </a:solidFill>
                  <a:ln>
                    <a:noFill/>
                  </a:ln>
                  <a:effectLst/>
                </c:spPr>
                <c:invertIfNegative val="0"/>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2-AF89-4BCF-BD63-5E351450716C}"/>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4="http://schemas.microsoft.com/office/drawing/2007/8/2/chart" xmlns:mc="http://schemas.openxmlformats.org/markup-compatibility/2006">
                      <c:ext uri="{CE6537A1-D6FC-4f65-9D91-7224C49458BB}">
                        <c15:dlblFieldTable/>
                        <c15:showDataLabelsRange val="0"/>
                      </c:ext>
                      <c:ext xmlns:c16="http://schemas.microsoft.com/office/drawing/2014/chart" uri="{C3380CC4-5D6E-409C-BE32-E72D297353CC}">
                        <c16:uniqueId val="{00000003-AF89-4BCF-BD63-5E351450716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http://schemas.microsoft.com/office/drawing/2014/chart" xmlns:c14="http://schemas.microsoft.com/office/drawing/2007/8/2/chart" xmlns:mc="http://schemas.openxmlformats.org/markup-compatibility/2006">
                      <c:ex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6="http://schemas.microsoft.com/office/drawing/2014/chart" xmlns:c14="http://schemas.microsoft.com/office/drawing/2007/8/2/chart" xmlns:mc="http://schemas.openxmlformats.org/markup-compatibility/2006">
                      <c:ext uri="{02D57815-91ED-43cb-92C2-25804820EDAC}">
                        <c15:formulaRef>
                          <c15:sqref>Sheet1!$B$2:$B$28</c15:sqref>
                        </c15:formulaRef>
                      </c:ext>
                    </c:extLst>
                    <c:numCache>
                      <c:formatCode>General</c:formatCode>
                      <c:ptCount val="27"/>
                      <c:pt idx="0" formatCode="0">
                        <c:v>8.3003952569169996</c:v>
                      </c:pt>
                      <c:pt idx="2" formatCode="0">
                        <c:v>6.7692307692310001</c:v>
                      </c:pt>
                      <c:pt idx="3" formatCode="0">
                        <c:v>5.8823529411760003</c:v>
                      </c:pt>
                      <c:pt idx="4" formatCode="0">
                        <c:v>12.244897959179999</c:v>
                      </c:pt>
                      <c:pt idx="6" formatCode="0">
                        <c:v>11.057692307690001</c:v>
                      </c:pt>
                      <c:pt idx="7" formatCode="0">
                        <c:v>5.4455445544550001</c:v>
                      </c:pt>
                      <c:pt idx="8" formatCode="0">
                        <c:v>8.4337349397590007</c:v>
                      </c:pt>
                      <c:pt idx="9" formatCode="0">
                        <c:v>7.6923076923079998</c:v>
                      </c:pt>
                      <c:pt idx="11" formatCode="0">
                        <c:v>17.241379310340001</c:v>
                      </c:pt>
                      <c:pt idx="12" formatCode="0">
                        <c:v>9.375</c:v>
                      </c:pt>
                      <c:pt idx="13" formatCode="0">
                        <c:v>4.5454545454549997</c:v>
                      </c:pt>
                      <c:pt idx="14" formatCode="0">
                        <c:v>7.6086956521740001</c:v>
                      </c:pt>
                      <c:pt idx="15" formatCode="0">
                        <c:v>4.3956043956039998</c:v>
                      </c:pt>
                      <c:pt idx="17" formatCode="0">
                        <c:v>8.9622641509429997</c:v>
                      </c:pt>
                      <c:pt idx="18" formatCode="0">
                        <c:v>2.7027027027030002</c:v>
                      </c:pt>
                      <c:pt idx="19" formatCode="0">
                        <c:v>6.666666666667</c:v>
                      </c:pt>
                      <c:pt idx="21" formatCode="0">
                        <c:v>9.7087378640779995</c:v>
                      </c:pt>
                      <c:pt idx="22" formatCode="0">
                        <c:v>10.60606060606</c:v>
                      </c:pt>
                      <c:pt idx="23" formatCode="0">
                        <c:v>6.1728395061730001</c:v>
                      </c:pt>
                      <c:pt idx="24" formatCode="0">
                        <c:v>7.1428571428570002</c:v>
                      </c:pt>
                      <c:pt idx="25" formatCode="0">
                        <c:v>3.7735849056599999</c:v>
                      </c:pt>
                      <c:pt idx="26" formatCode="0">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F89-4BCF-BD63-5E351450716C}"/>
                  </c:ext>
                </c:extLst>
              </c15:ser>
            </c15:filteredBarSeries>
            <c15:filteredBarSeries>
              <c15:ser>
                <c:idx val="1"/>
                <c:order val="1"/>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Sheet1!$C$1</c15:sqref>
                        </c15:formulaRef>
                      </c:ext>
                    </c:extLst>
                    <c:strCache>
                      <c:ptCount val="1"/>
                      <c:pt idx="0">
                        <c:v>Piedāvāt atbalstu plašākam nozaru lokam/ arī lieliem, maziem uzņēmumiem</c:v>
                      </c:pt>
                    </c:strCache>
                  </c:strRef>
                </c:tx>
                <c:spPr>
                  <a:solidFill>
                    <a:srgbClr val="0D7C8F"/>
                  </a:solidFill>
                  <a:ln>
                    <a:noFill/>
                  </a:ln>
                  <a:effectLst/>
                </c:spPr>
                <c:invertIfNegative val="0"/>
                <c:dLbls>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AF89-4BCF-BD63-5E351450716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Sheet1!$C$2:$C$28</c15:sqref>
                        </c15:formulaRef>
                      </c:ext>
                    </c:extLst>
                    <c:numCache>
                      <c:formatCode>General</c:formatCode>
                      <c:ptCount val="27"/>
                      <c:pt idx="0" formatCode="0">
                        <c:v>6.126482213439</c:v>
                      </c:pt>
                      <c:pt idx="2" formatCode="0">
                        <c:v>6.7692307692310001</c:v>
                      </c:pt>
                      <c:pt idx="3" formatCode="0">
                        <c:v>2.9411764705880001</c:v>
                      </c:pt>
                      <c:pt idx="4" formatCode="0">
                        <c:v>5.4421768707479998</c:v>
                      </c:pt>
                      <c:pt idx="6" formatCode="0">
                        <c:v>7.6923076923079998</c:v>
                      </c:pt>
                      <c:pt idx="7" formatCode="0">
                        <c:v>4.4554455445540002</c:v>
                      </c:pt>
                      <c:pt idx="8" formatCode="0">
                        <c:v>7.2289156626509996</c:v>
                      </c:pt>
                      <c:pt idx="9" formatCode="0">
                        <c:v>0</c:v>
                      </c:pt>
                      <c:pt idx="11" formatCode="0">
                        <c:v>12.64367816092</c:v>
                      </c:pt>
                      <c:pt idx="12" formatCode="0">
                        <c:v>5.208333333333</c:v>
                      </c:pt>
                      <c:pt idx="13" formatCode="0">
                        <c:v>3.4090909090910002</c:v>
                      </c:pt>
                      <c:pt idx="14" formatCode="0">
                        <c:v>5.4347826086959996</c:v>
                      </c:pt>
                      <c:pt idx="15" formatCode="0">
                        <c:v>5.4945054945049998</c:v>
                      </c:pt>
                      <c:pt idx="17" formatCode="0">
                        <c:v>6.3679245283019998</c:v>
                      </c:pt>
                      <c:pt idx="18" formatCode="0">
                        <c:v>5.4054054054050003</c:v>
                      </c:pt>
                      <c:pt idx="19" formatCode="0">
                        <c:v>4.4444444444439997</c:v>
                      </c:pt>
                      <c:pt idx="21" formatCode="0">
                        <c:v>6.3106796116500004</c:v>
                      </c:pt>
                      <c:pt idx="22" formatCode="0">
                        <c:v>1.5151515151520001</c:v>
                      </c:pt>
                      <c:pt idx="23" formatCode="0">
                        <c:v>7.4074074074069998</c:v>
                      </c:pt>
                      <c:pt idx="24" formatCode="0">
                        <c:v>8.5714285714289993</c:v>
                      </c:pt>
                      <c:pt idx="25" formatCode="0">
                        <c:v>9.4339622641510008</c:v>
                      </c:pt>
                      <c:pt idx="26" formatCode="0">
                        <c:v>0</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AF89-4BCF-BD63-5E351450716C}"/>
                  </c:ext>
                </c:extLst>
              </c15:ser>
            </c15:filteredBarSeries>
            <c15:filteredBarSeries>
              <c15:ser>
                <c:idx val="2"/>
                <c:order val="2"/>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Sheet1!$D$1</c15:sqref>
                        </c15:formulaRef>
                      </c:ext>
                    </c:extLst>
                    <c:strCache>
                      <c:ptCount val="1"/>
                      <c:pt idx="0">
                        <c:v>Samazināt birokrātiju, atvieglot dokumentu noformēšanu</c:v>
                      </c:pt>
                    </c:strCache>
                  </c:strRef>
                </c:tx>
                <c:spPr>
                  <a:solidFill>
                    <a:srgbClr val="14A2BA"/>
                  </a:solidFill>
                  <a:ln>
                    <a:noFill/>
                  </a:ln>
                  <a:effectLst/>
                </c:spPr>
                <c:invertIfNegative val="0"/>
                <c:dLbls>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AF89-4BCF-BD63-5E351450716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Sheet1!$D$2:$D$28</c15:sqref>
                        </c15:formulaRef>
                      </c:ext>
                    </c:extLst>
                    <c:numCache>
                      <c:formatCode>General</c:formatCode>
                      <c:ptCount val="27"/>
                      <c:pt idx="0" formatCode="0">
                        <c:v>4.5454545454549997</c:v>
                      </c:pt>
                      <c:pt idx="2" formatCode="0">
                        <c:v>4.6153846153850004</c:v>
                      </c:pt>
                      <c:pt idx="3" formatCode="0">
                        <c:v>2.9411764705880001</c:v>
                      </c:pt>
                      <c:pt idx="4" formatCode="0">
                        <c:v>4.7619047619049999</c:v>
                      </c:pt>
                      <c:pt idx="6" formatCode="0">
                        <c:v>5.2884615384620002</c:v>
                      </c:pt>
                      <c:pt idx="7" formatCode="0">
                        <c:v>4.4554455445540002</c:v>
                      </c:pt>
                      <c:pt idx="8" formatCode="0">
                        <c:v>3.6144578313250002</c:v>
                      </c:pt>
                      <c:pt idx="9" formatCode="0">
                        <c:v>0</c:v>
                      </c:pt>
                      <c:pt idx="11" formatCode="0">
                        <c:v>0</c:v>
                      </c:pt>
                      <c:pt idx="12" formatCode="0">
                        <c:v>5.208333333333</c:v>
                      </c:pt>
                      <c:pt idx="13" formatCode="0">
                        <c:v>6.8181818181820004</c:v>
                      </c:pt>
                      <c:pt idx="14" formatCode="0">
                        <c:v>5.4347826086959996</c:v>
                      </c:pt>
                      <c:pt idx="15" formatCode="0">
                        <c:v>4.3956043956039998</c:v>
                      </c:pt>
                      <c:pt idx="17" formatCode="0">
                        <c:v>5.1886792452829997</c:v>
                      </c:pt>
                      <c:pt idx="18" formatCode="0">
                        <c:v>0</c:v>
                      </c:pt>
                      <c:pt idx="19" formatCode="0">
                        <c:v>2.2222222222219998</c:v>
                      </c:pt>
                      <c:pt idx="21" formatCode="0">
                        <c:v>4.8543689320389998</c:v>
                      </c:pt>
                      <c:pt idx="22" formatCode="0">
                        <c:v>6.0606060606060002</c:v>
                      </c:pt>
                      <c:pt idx="23" formatCode="0">
                        <c:v>4.9382716049380004</c:v>
                      </c:pt>
                      <c:pt idx="24" formatCode="0">
                        <c:v>2.8571428571430002</c:v>
                      </c:pt>
                      <c:pt idx="25" formatCode="0">
                        <c:v>5.660377358491</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8-AF89-4BCF-BD63-5E351450716C}"/>
                  </c:ext>
                </c:extLst>
              </c15:ser>
            </c15:filteredBarSeries>
            <c15:filteredBarSeries>
              <c15:ser>
                <c:idx val="3"/>
                <c:order val="3"/>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Sheet1!$E$1</c15:sqref>
                        </c15:formulaRef>
                      </c:ext>
                    </c:extLst>
                    <c:strCache>
                      <c:ptCount val="1"/>
                      <c:pt idx="0">
                        <c:v>Jāuzlabo mājaslapas pārskatāmību, tajā pieejamās informācijas apjomu</c:v>
                      </c:pt>
                    </c:strCache>
                  </c:strRef>
                </c:tx>
                <c:spPr>
                  <a:solidFill>
                    <a:srgbClr val="99E8F5"/>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AF89-4BCF-BD63-5E351450716C}"/>
                      </c:ext>
                    </c:extLst>
                  </c:dLbl>
                  <c:dLbl>
                    <c:idx val="1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AF89-4BCF-BD63-5E351450716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Sheet1!$E$2:$E$28</c15:sqref>
                        </c15:formulaRef>
                      </c:ext>
                    </c:extLst>
                    <c:numCache>
                      <c:formatCode>General</c:formatCode>
                      <c:ptCount val="27"/>
                      <c:pt idx="0" formatCode="0">
                        <c:v>4.5454545454549997</c:v>
                      </c:pt>
                      <c:pt idx="2" formatCode="0">
                        <c:v>4.3076923076920002</c:v>
                      </c:pt>
                      <c:pt idx="3" formatCode="0">
                        <c:v>0</c:v>
                      </c:pt>
                      <c:pt idx="4" formatCode="0">
                        <c:v>6.1224489795919999</c:v>
                      </c:pt>
                      <c:pt idx="6" formatCode="0">
                        <c:v>2.4038461538460001</c:v>
                      </c:pt>
                      <c:pt idx="7" formatCode="0">
                        <c:v>5.4455445544550001</c:v>
                      </c:pt>
                      <c:pt idx="8" formatCode="0">
                        <c:v>7.2289156626509996</c:v>
                      </c:pt>
                      <c:pt idx="9" formatCode="0">
                        <c:v>7.6923076923079998</c:v>
                      </c:pt>
                      <c:pt idx="11" formatCode="0">
                        <c:v>2.2988505747130001</c:v>
                      </c:pt>
                      <c:pt idx="12" formatCode="0">
                        <c:v>3.125</c:v>
                      </c:pt>
                      <c:pt idx="13" formatCode="0">
                        <c:v>7.9545454545450003</c:v>
                      </c:pt>
                      <c:pt idx="14" formatCode="0">
                        <c:v>3.2608695652169999</c:v>
                      </c:pt>
                      <c:pt idx="15" formatCode="0">
                        <c:v>8.7912087912089998</c:v>
                      </c:pt>
                      <c:pt idx="17" formatCode="0">
                        <c:v>3.7735849056599999</c:v>
                      </c:pt>
                      <c:pt idx="18" formatCode="0">
                        <c:v>13.51351351351</c:v>
                      </c:pt>
                      <c:pt idx="19" formatCode="0">
                        <c:v>4.4444444444439997</c:v>
                      </c:pt>
                      <c:pt idx="21" formatCode="0">
                        <c:v>4.8543689320389998</c:v>
                      </c:pt>
                      <c:pt idx="22" formatCode="0">
                        <c:v>1.5151515151520001</c:v>
                      </c:pt>
                      <c:pt idx="23" formatCode="0">
                        <c:v>7.4074074074069998</c:v>
                      </c:pt>
                      <c:pt idx="24" formatCode="0">
                        <c:v>5.7142857142860004</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B-AF89-4BCF-BD63-5E351450716C}"/>
                  </c:ext>
                </c:extLst>
              </c15:ser>
            </c15:filteredBarSeries>
            <c15:filteredBarSeries>
              <c15:ser>
                <c:idx val="4"/>
                <c:order val="4"/>
                <c:tx>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Sheet1!$F$1</c15:sqref>
                        </c15:formulaRef>
                      </c:ext>
                    </c:extLst>
                    <c:strCache>
                      <c:ptCount val="1"/>
                      <c:pt idx="0">
                        <c:v>Aktīvāk jākomunicē ar uzņēmumiem, jāpiedāvā pakalpojumi</c:v>
                      </c:pt>
                    </c:strCache>
                  </c:strRef>
                </c:tx>
                <c:spPr>
                  <a:solidFill>
                    <a:srgbClr val="D6F6FB"/>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AF89-4BCF-BD63-5E351450716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Sheet1!$A$2:$A$28</c15:sqref>
                        </c15:formulaRef>
                      </c:ext>
                    </c:extLst>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formulaRef>
                          <c15:sqref>Sheet1!$F$2:$F$28</c15:sqref>
                        </c15:formulaRef>
                      </c:ext>
                    </c:extLst>
                    <c:numCache>
                      <c:formatCode>General</c:formatCode>
                      <c:ptCount val="27"/>
                      <c:pt idx="0" formatCode="0">
                        <c:v>3.1620553359680001</c:v>
                      </c:pt>
                      <c:pt idx="2" formatCode="0">
                        <c:v>3.384615384615</c:v>
                      </c:pt>
                      <c:pt idx="3" formatCode="0">
                        <c:v>8.8235294117649996</c:v>
                      </c:pt>
                      <c:pt idx="4" formatCode="0">
                        <c:v>1.360544217687</c:v>
                      </c:pt>
                      <c:pt idx="6" formatCode="0">
                        <c:v>3.365384615385</c:v>
                      </c:pt>
                      <c:pt idx="7" formatCode="0">
                        <c:v>4.4554455445540002</c:v>
                      </c:pt>
                      <c:pt idx="8" formatCode="0">
                        <c:v>0</c:v>
                      </c:pt>
                      <c:pt idx="9" formatCode="0">
                        <c:v>0</c:v>
                      </c:pt>
                      <c:pt idx="11" formatCode="0">
                        <c:v>1.149425287356</c:v>
                      </c:pt>
                      <c:pt idx="12" formatCode="0">
                        <c:v>5.208333333333</c:v>
                      </c:pt>
                      <c:pt idx="13" formatCode="0">
                        <c:v>4.5454545454549997</c:v>
                      </c:pt>
                      <c:pt idx="14" formatCode="0">
                        <c:v>4.3478260869570002</c:v>
                      </c:pt>
                      <c:pt idx="15" formatCode="0">
                        <c:v>0</c:v>
                      </c:pt>
                      <c:pt idx="17" formatCode="0">
                        <c:v>3.5377358490569999</c:v>
                      </c:pt>
                      <c:pt idx="18" formatCode="0">
                        <c:v>2.7027027027030002</c:v>
                      </c:pt>
                      <c:pt idx="19" formatCode="0">
                        <c:v>0</c:v>
                      </c:pt>
                      <c:pt idx="21" formatCode="0">
                        <c:v>2.4271844660189998</c:v>
                      </c:pt>
                      <c:pt idx="22" formatCode="0">
                        <c:v>4.5454545454549997</c:v>
                      </c:pt>
                      <c:pt idx="23" formatCode="0">
                        <c:v>1.2345679012349999</c:v>
                      </c:pt>
                      <c:pt idx="24" formatCode="0">
                        <c:v>1.4285714285710001</c:v>
                      </c:pt>
                      <c:pt idx="25" formatCode="0">
                        <c:v>5.660377358491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F89-4BCF-BD63-5E351450716C}"/>
                  </c:ext>
                </c:extLst>
              </c15:ser>
            </c15:filteredBarSeries>
          </c:ext>
        </c:extLst>
      </c:barChart>
      <c:catAx>
        <c:axId val="-837936592"/>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37944208"/>
        <c:crosses val="autoZero"/>
        <c:auto val="1"/>
        <c:lblAlgn val="ctr"/>
        <c:lblOffset val="100"/>
        <c:noMultiLvlLbl val="0"/>
      </c:catAx>
      <c:valAx>
        <c:axId val="-837944208"/>
        <c:scaling>
          <c:orientation val="minMax"/>
          <c:max val="200"/>
          <c:min val="0"/>
        </c:scaling>
        <c:delete val="1"/>
        <c:axPos val="t"/>
        <c:numFmt formatCode="General" sourceLinked="0"/>
        <c:majorTickMark val="out"/>
        <c:minorTickMark val="none"/>
        <c:tickLblPos val="nextTo"/>
        <c:crossAx val="-837936592"/>
        <c:crosses val="autoZero"/>
        <c:crossBetween val="between"/>
      </c:valAx>
      <c:spPr>
        <a:noFill/>
        <a:ln>
          <a:noFill/>
        </a:ln>
        <a:effectLst/>
      </c:spPr>
    </c:plotArea>
    <c:legend>
      <c:legendPos val="r"/>
      <c:layout>
        <c:manualLayout>
          <c:xMode val="edge"/>
          <c:yMode val="edge"/>
          <c:x val="0.41209363947789468"/>
          <c:y val="0"/>
          <c:w val="0.15893336261057608"/>
          <c:h val="9.30377907355370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9059895650604464E-2"/>
          <c:w val="0.7969054419668129"/>
          <c:h val="0.85528839287438452"/>
        </c:manualLayout>
      </c:layout>
      <c:barChart>
        <c:barDir val="bar"/>
        <c:grouping val="clustered"/>
        <c:varyColors val="0"/>
        <c:ser>
          <c:idx val="3"/>
          <c:order val="0"/>
          <c:spPr>
            <a:solidFill>
              <a:srgbClr val="FFC000"/>
            </a:solidFill>
            <a:ln>
              <a:solidFill>
                <a:schemeClr val="bg1"/>
              </a:solidFill>
            </a:ln>
          </c:spPr>
          <c:invertIfNegative val="0"/>
          <c:dPt>
            <c:idx val="0"/>
            <c:invertIfNegative val="0"/>
            <c:bubble3D val="0"/>
            <c:extLst>
              <c:ext xmlns:c16="http://schemas.microsoft.com/office/drawing/2014/chart" uri="{C3380CC4-5D6E-409C-BE32-E72D297353CC}">
                <c16:uniqueId val="{00000000-EA70-4FEE-A036-F4ABA3D66F72}"/>
              </c:ext>
            </c:extLst>
          </c:dPt>
          <c:dPt>
            <c:idx val="3"/>
            <c:invertIfNegative val="0"/>
            <c:bubble3D val="0"/>
            <c:extLst>
              <c:ext xmlns:c16="http://schemas.microsoft.com/office/drawing/2014/chart" uri="{C3380CC4-5D6E-409C-BE32-E72D297353CC}">
                <c16:uniqueId val="{00000001-EA70-4FEE-A036-F4ABA3D66F72}"/>
              </c:ext>
            </c:extLst>
          </c:dPt>
          <c:dLbls>
            <c:numFmt formatCode="#,##0.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Atbalsts publicitātei ārvalstu nozaru medijos, kā arī reklāmas un mārketinga materiālu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produktu pielāgošanai ārvalstu tirgiem, t.sk. preču zīmes izstrādei un reģistrēšanai</c:v>
                </c:pt>
                <c:pt idx="17">
                  <c:v>Atbalsts telemārketinga pakalpojumiem</c:v>
                </c:pt>
              </c:strCache>
            </c:strRef>
          </c:cat>
          <c:val>
            <c:numRef>
              <c:f>Sheet1!$B$2:$B$19</c:f>
              <c:numCache>
                <c:formatCode>0.0</c:formatCode>
                <c:ptCount val="18"/>
                <c:pt idx="0">
                  <c:v>39.920948616600832</c:v>
                </c:pt>
                <c:pt idx="1">
                  <c:v>29.051383399209524</c:v>
                </c:pt>
                <c:pt idx="2">
                  <c:v>27.964426877470352</c:v>
                </c:pt>
                <c:pt idx="3">
                  <c:v>26.778656126482218</c:v>
                </c:pt>
                <c:pt idx="4">
                  <c:v>24.209486166007895</c:v>
                </c:pt>
                <c:pt idx="5">
                  <c:v>16.798418972332037</c:v>
                </c:pt>
                <c:pt idx="6">
                  <c:v>16.699604743082986</c:v>
                </c:pt>
                <c:pt idx="7">
                  <c:v>12.944664031620558</c:v>
                </c:pt>
                <c:pt idx="8">
                  <c:v>10.869565217391306</c:v>
                </c:pt>
                <c:pt idx="9">
                  <c:v>8.7944664031620619</c:v>
                </c:pt>
                <c:pt idx="10">
                  <c:v>8.4980237154150267</c:v>
                </c:pt>
                <c:pt idx="11">
                  <c:v>5.0395256916996152</c:v>
                </c:pt>
                <c:pt idx="12">
                  <c:v>4.7430830039525675</c:v>
                </c:pt>
                <c:pt idx="13">
                  <c:v>3.8537549407114646</c:v>
                </c:pt>
                <c:pt idx="14">
                  <c:v>1.877470355731226</c:v>
                </c:pt>
                <c:pt idx="15">
                  <c:v>0.79051383399209429</c:v>
                </c:pt>
                <c:pt idx="16">
                  <c:v>-15.217391304347819</c:v>
                </c:pt>
                <c:pt idx="17">
                  <c:v>-35.671936758893303</c:v>
                </c:pt>
              </c:numCache>
            </c:numRef>
          </c:val>
          <c:extLst>
            <c:ext xmlns:c16="http://schemas.microsoft.com/office/drawing/2014/chart" uri="{C3380CC4-5D6E-409C-BE32-E72D297353CC}">
              <c16:uniqueId val="{00000000-74F0-47BC-B5C1-8542F7E563FF}"/>
            </c:ext>
          </c:extLst>
        </c:ser>
        <c:dLbls>
          <c:showLegendKey val="0"/>
          <c:showVal val="0"/>
          <c:showCatName val="0"/>
          <c:showSerName val="0"/>
          <c:showPercent val="0"/>
          <c:showBubbleSize val="0"/>
        </c:dLbls>
        <c:gapWidth val="10"/>
        <c:overlap val="100"/>
        <c:axId val="-831356768"/>
        <c:axId val="-831352416"/>
      </c:barChart>
      <c:catAx>
        <c:axId val="-831356768"/>
        <c:scaling>
          <c:orientation val="maxMin"/>
        </c:scaling>
        <c:delete val="1"/>
        <c:axPos val="l"/>
        <c:numFmt formatCode="General" sourceLinked="1"/>
        <c:majorTickMark val="out"/>
        <c:minorTickMark val="none"/>
        <c:tickLblPos val="none"/>
        <c:crossAx val="-831352416"/>
        <c:crosses val="autoZero"/>
        <c:auto val="1"/>
        <c:lblAlgn val="ctr"/>
        <c:lblOffset val="0"/>
        <c:noMultiLvlLbl val="0"/>
      </c:catAx>
      <c:valAx>
        <c:axId val="-83135241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5676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69277366144738"/>
          <c:y val="6.9070727266119653E-2"/>
          <c:w val="0.48233619541051298"/>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individuālai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Ar produkta palaišanu eksporta tirgū saistītai reklāmas kampaņai, kā arī mārketinga vizuālo materiālu (bukletu, baneru vai videoklipu)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preču zīmēm, tai skaitā preču zīmes stratēģijas izstrādei un reģistrēšanai</c:v>
                </c:pt>
                <c:pt idx="17">
                  <c:v>Atbalsts telemārketinga pakalpojumiem</c:v>
                </c:pt>
              </c:strCache>
            </c:strRef>
          </c:cat>
          <c:val>
            <c:numRef>
              <c:f>Sheet1!$B$2:$B$19</c:f>
              <c:numCache>
                <c:formatCode>###0</c:formatCode>
                <c:ptCount val="18"/>
                <c:pt idx="0">
                  <c:v>44.664031620553359</c:v>
                </c:pt>
                <c:pt idx="1">
                  <c:v>34.189723320158109</c:v>
                </c:pt>
                <c:pt idx="2">
                  <c:v>38.537549407114625</c:v>
                </c:pt>
                <c:pt idx="3">
                  <c:v>33.003952569169961</c:v>
                </c:pt>
                <c:pt idx="4">
                  <c:v>33.003952569169961</c:v>
                </c:pt>
                <c:pt idx="5">
                  <c:v>33.794466403162055</c:v>
                </c:pt>
                <c:pt idx="6">
                  <c:v>22.134387351778656</c:v>
                </c:pt>
                <c:pt idx="7">
                  <c:v>25.889328063241106</c:v>
                </c:pt>
                <c:pt idx="8">
                  <c:v>32.806324110671937</c:v>
                </c:pt>
                <c:pt idx="9">
                  <c:v>28.063241106719367</c:v>
                </c:pt>
                <c:pt idx="10">
                  <c:v>23.517786561264824</c:v>
                </c:pt>
                <c:pt idx="11">
                  <c:v>24.110671936758894</c:v>
                </c:pt>
                <c:pt idx="12">
                  <c:v>22.92490118577075</c:v>
                </c:pt>
                <c:pt idx="13">
                  <c:v>24.110671936758894</c:v>
                </c:pt>
                <c:pt idx="14">
                  <c:v>24.110671936758894</c:v>
                </c:pt>
                <c:pt idx="15">
                  <c:v>21.936758893280633</c:v>
                </c:pt>
                <c:pt idx="16">
                  <c:v>20.948616600790515</c:v>
                </c:pt>
                <c:pt idx="17">
                  <c:v>10.079051383399209</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individuālai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Ar produkta palaišanu eksporta tirgū saistītai reklāmas kampaņai, kā arī mārketinga vizuālo materiālu (bukletu, baneru vai videoklipu)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preču zīmēm, tai skaitā preču zīmes stratēģijas izstrādei un reģistrēšanai</c:v>
                </c:pt>
                <c:pt idx="17">
                  <c:v>Atbalsts telemārketinga pakalpojumiem</c:v>
                </c:pt>
              </c:strCache>
            </c:strRef>
          </c:cat>
          <c:val>
            <c:numRef>
              <c:f>Sheet1!$C$2:$C$19</c:f>
              <c:numCache>
                <c:formatCode>###0</c:formatCode>
                <c:ptCount val="18"/>
                <c:pt idx="0">
                  <c:v>30.039525691699602</c:v>
                </c:pt>
                <c:pt idx="1">
                  <c:v>35.770750988142289</c:v>
                </c:pt>
                <c:pt idx="2">
                  <c:v>27.4703557312253</c:v>
                </c:pt>
                <c:pt idx="3">
                  <c:v>34.584980237154149</c:v>
                </c:pt>
                <c:pt idx="4">
                  <c:v>32.213438735177867</c:v>
                </c:pt>
                <c:pt idx="5">
                  <c:v>26.086956521739129</c:v>
                </c:pt>
                <c:pt idx="6">
                  <c:v>41.699604743083</c:v>
                </c:pt>
                <c:pt idx="7">
                  <c:v>31.225296442687743</c:v>
                </c:pt>
                <c:pt idx="8">
                  <c:v>24.308300395256918</c:v>
                </c:pt>
                <c:pt idx="9">
                  <c:v>27.27272727272727</c:v>
                </c:pt>
                <c:pt idx="10">
                  <c:v>32.015810276679844</c:v>
                </c:pt>
                <c:pt idx="11">
                  <c:v>29.841897233201582</c:v>
                </c:pt>
                <c:pt idx="12">
                  <c:v>26.086956521739129</c:v>
                </c:pt>
                <c:pt idx="13">
                  <c:v>24.308300395256918</c:v>
                </c:pt>
                <c:pt idx="14">
                  <c:v>26.086956521739129</c:v>
                </c:pt>
                <c:pt idx="15">
                  <c:v>27.865612648221344</c:v>
                </c:pt>
                <c:pt idx="16">
                  <c:v>19.960474308300398</c:v>
                </c:pt>
                <c:pt idx="17">
                  <c:v>19.565217391304348</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Drīzāk nenoderīgs</c:v>
                </c:pt>
              </c:strCache>
            </c:strRef>
          </c:tx>
          <c:spPr>
            <a:solidFill>
              <a:srgbClr val="F1AA99"/>
            </a:solidFill>
            <a:ln>
              <a:noFill/>
            </a:ln>
          </c:spPr>
          <c:invertIfNegative val="0"/>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individuālai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Ar produkta palaišanu eksporta tirgū saistītai reklāmas kampaņai, kā arī mārketinga vizuālo materiālu (bukletu, baneru vai videoklipu)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preču zīmēm, tai skaitā preču zīmes stratēģijas izstrādei un reģistrēšanai</c:v>
                </c:pt>
                <c:pt idx="17">
                  <c:v>Atbalsts telemārketinga pakalpojumiem</c:v>
                </c:pt>
              </c:strCache>
            </c:strRef>
          </c:cat>
          <c:val>
            <c:numRef>
              <c:f>Sheet1!$D$2:$D$19</c:f>
              <c:numCache>
                <c:formatCode>###0</c:formatCode>
                <c:ptCount val="18"/>
                <c:pt idx="0">
                  <c:v>7.9051383399209492</c:v>
                </c:pt>
                <c:pt idx="1">
                  <c:v>9.6837944664031621</c:v>
                </c:pt>
                <c:pt idx="2">
                  <c:v>11.857707509881422</c:v>
                </c:pt>
                <c:pt idx="3">
                  <c:v>13.043478260869565</c:v>
                </c:pt>
                <c:pt idx="4">
                  <c:v>14.624505928853754</c:v>
                </c:pt>
                <c:pt idx="5">
                  <c:v>16.205533596837945</c:v>
                </c:pt>
                <c:pt idx="6">
                  <c:v>15.019762845849801</c:v>
                </c:pt>
                <c:pt idx="7">
                  <c:v>14.822134387351779</c:v>
                </c:pt>
                <c:pt idx="8">
                  <c:v>14.822134387351779</c:v>
                </c:pt>
                <c:pt idx="9">
                  <c:v>17.588932806324113</c:v>
                </c:pt>
                <c:pt idx="10">
                  <c:v>17.786561264822133</c:v>
                </c:pt>
                <c:pt idx="11">
                  <c:v>18.972332015810274</c:v>
                </c:pt>
                <c:pt idx="12">
                  <c:v>14.624505928853754</c:v>
                </c:pt>
                <c:pt idx="13">
                  <c:v>15.41501976284585</c:v>
                </c:pt>
                <c:pt idx="14">
                  <c:v>18.379446640316203</c:v>
                </c:pt>
                <c:pt idx="15">
                  <c:v>22.727272727272727</c:v>
                </c:pt>
                <c:pt idx="16">
                  <c:v>20.750988142292488</c:v>
                </c:pt>
                <c:pt idx="17">
                  <c:v>22.134387351778656</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individuālai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Ar produkta palaišanu eksporta tirgū saistītai reklāmas kampaņai, kā arī mārketinga vizuālo materiālu (bukletu, baneru vai videoklipu)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preču zīmēm, tai skaitā preču zīmes stratēģijas izstrādei un reģistrēšanai</c:v>
                </c:pt>
                <c:pt idx="17">
                  <c:v>Atbalsts telemārketinga pakalpojumiem</c:v>
                </c:pt>
              </c:strCache>
            </c:strRef>
          </c:cat>
          <c:val>
            <c:numRef>
              <c:f>Sheet1!$E$2:$E$19</c:f>
              <c:numCache>
                <c:formatCode>###0</c:formatCode>
                <c:ptCount val="18"/>
                <c:pt idx="0">
                  <c:v>15.810276679841898</c:v>
                </c:pt>
                <c:pt idx="1">
                  <c:v>18.181818181818183</c:v>
                </c:pt>
                <c:pt idx="2">
                  <c:v>18.379446640316203</c:v>
                </c:pt>
                <c:pt idx="3">
                  <c:v>16.996047430830039</c:v>
                </c:pt>
                <c:pt idx="4">
                  <c:v>17.588932806324113</c:v>
                </c:pt>
                <c:pt idx="5">
                  <c:v>21.936758893280633</c:v>
                </c:pt>
                <c:pt idx="6">
                  <c:v>18.774703557312254</c:v>
                </c:pt>
                <c:pt idx="7">
                  <c:v>21.146245059288539</c:v>
                </c:pt>
                <c:pt idx="8">
                  <c:v>26.679841897233203</c:v>
                </c:pt>
                <c:pt idx="9">
                  <c:v>24.110671936758894</c:v>
                </c:pt>
                <c:pt idx="10">
                  <c:v>22.134387351778656</c:v>
                </c:pt>
                <c:pt idx="11">
                  <c:v>24.505928853754941</c:v>
                </c:pt>
                <c:pt idx="12">
                  <c:v>23.913043478260871</c:v>
                </c:pt>
                <c:pt idx="13">
                  <c:v>24.703557312252965</c:v>
                </c:pt>
                <c:pt idx="14">
                  <c:v>26.086956521739129</c:v>
                </c:pt>
                <c:pt idx="15">
                  <c:v>23.715415019762844</c:v>
                </c:pt>
                <c:pt idx="16">
                  <c:v>35.770750988142289</c:v>
                </c:pt>
                <c:pt idx="17">
                  <c:v>44.466403162055336</c:v>
                </c:pt>
              </c:numCache>
            </c:numRef>
          </c:val>
          <c:extLst>
            <c:ext xmlns:c16="http://schemas.microsoft.com/office/drawing/2014/chart" uri="{C3380CC4-5D6E-409C-BE32-E72D297353CC}">
              <c16:uniqueId val="{00000003-B388-446C-87EF-F1EB6D04FF9B}"/>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Atbalsts Latvijas uzņēmumiem individuālai dalībai ārvalstu izstādēs, konferencēs, kontaktbiržās klātienē vai attālināti</c:v>
                </c:pt>
                <c:pt idx="1">
                  <c:v>Kontaktu atlase ārvalstu tirgos</c:v>
                </c:pt>
                <c:pt idx="2">
                  <c:v>Atbalsts pakalpojumu digitalizācijai</c:v>
                </c:pt>
                <c:pt idx="3">
                  <c:v>Konsultācijas par ārvalstu tirgiem</c:v>
                </c:pt>
                <c:pt idx="4">
                  <c:v>Potenciālo ārvalstu iepircēju vizītes Latvijā</c:v>
                </c:pt>
                <c:pt idx="5">
                  <c:v>Ar produkta palaišanu eksporta tirgū saistītai reklāmas kampaņai, kā arī mārketinga vizuālo materiālu (bukletu, baneru vai videoklipu) izstrādei</c:v>
                </c:pt>
                <c:pt idx="6">
                  <c:v>LIAA organizētie biznesa un nozaru forumi, semināri un kontaktbiržas</c:v>
                </c:pt>
                <c:pt idx="7">
                  <c:v>LIAA ārvalstu pārstāvniecību atbalsts</c:v>
                </c:pt>
                <c:pt idx="8">
                  <c:v>Atbalsts produktu vai pakalpojumu sertificēšanai</c:v>
                </c:pt>
                <c:pt idx="9">
                  <c:v>Atbalsts dalībai LIAA organizētajos nacionālajos stendos</c:v>
                </c:pt>
                <c:pt idx="10">
                  <c:v>Atbalsts dalībai LIAA organizētajās tirdzniecības misijās</c:v>
                </c:pt>
                <c:pt idx="11">
                  <c:v>Atbalsts tirgus pētījumu izstrādei</c:v>
                </c:pt>
                <c:pt idx="12">
                  <c:v>Zaļā koridora atbalsts investīciju projektu realizēšanā</c:v>
                </c:pt>
                <c:pt idx="13">
                  <c:v>Lielo investīciju programma ar kapitāla atlaidi</c:v>
                </c:pt>
                <c:pt idx="14">
                  <c:v>Atbalsts eksporta menedžera piesaistei</c:v>
                </c:pt>
                <c:pt idx="15">
                  <c:v>Atbalsts dalībai starptautiskajās nozaru asociācijās</c:v>
                </c:pt>
                <c:pt idx="16">
                  <c:v>Atbalsts preču zīmēm, tai skaitā preču zīmes stratēģijas izstrādei un reģistrēšanai</c:v>
                </c:pt>
                <c:pt idx="17">
                  <c:v>Atbalsts telemārketinga pakalpojumiem</c:v>
                </c:pt>
              </c:strCache>
            </c:strRef>
          </c:cat>
          <c:val>
            <c:numRef>
              <c:f>Sheet1!$F$2:$F$19</c:f>
              <c:numCache>
                <c:formatCode>###0</c:formatCode>
                <c:ptCount val="18"/>
                <c:pt idx="0">
                  <c:v>1.5810276679841897</c:v>
                </c:pt>
                <c:pt idx="1">
                  <c:v>2.1739130434782608</c:v>
                </c:pt>
                <c:pt idx="2">
                  <c:v>3.7549407114624502</c:v>
                </c:pt>
                <c:pt idx="3">
                  <c:v>2.3715415019762842</c:v>
                </c:pt>
                <c:pt idx="4">
                  <c:v>2.5691699604743086</c:v>
                </c:pt>
                <c:pt idx="5">
                  <c:v>1.9762845849802373</c:v>
                </c:pt>
                <c:pt idx="6">
                  <c:v>2.3715415019762842</c:v>
                </c:pt>
                <c:pt idx="7">
                  <c:v>6.9169960474308301</c:v>
                </c:pt>
                <c:pt idx="8">
                  <c:v>1.383399209486166</c:v>
                </c:pt>
                <c:pt idx="9">
                  <c:v>2.9644268774703555</c:v>
                </c:pt>
                <c:pt idx="10">
                  <c:v>4.5454545454545459</c:v>
                </c:pt>
                <c:pt idx="11">
                  <c:v>2.5691699604743086</c:v>
                </c:pt>
                <c:pt idx="12">
                  <c:v>12.450592885375494</c:v>
                </c:pt>
                <c:pt idx="13">
                  <c:v>11.462450592885375</c:v>
                </c:pt>
                <c:pt idx="14">
                  <c:v>5.3359683794466397</c:v>
                </c:pt>
                <c:pt idx="15">
                  <c:v>3.7549407114624502</c:v>
                </c:pt>
                <c:pt idx="16">
                  <c:v>2.5691699604743086</c:v>
                </c:pt>
                <c:pt idx="17">
                  <c:v>3.7549407114624502</c:v>
                </c:pt>
              </c:numCache>
            </c:numRef>
          </c:val>
          <c:extLst>
            <c:ext xmlns:c16="http://schemas.microsoft.com/office/drawing/2014/chart" uri="{C3380CC4-5D6E-409C-BE32-E72D297353CC}">
              <c16:uniqueId val="{00000000-8D64-4F69-827D-D4D471CCE524}"/>
            </c:ext>
          </c:extLst>
        </c:ser>
        <c:dLbls>
          <c:showLegendKey val="0"/>
          <c:showVal val="0"/>
          <c:showCatName val="0"/>
          <c:showSerName val="0"/>
          <c:showPercent val="0"/>
          <c:showBubbleSize val="0"/>
        </c:dLbls>
        <c:gapWidth val="10"/>
        <c:overlap val="100"/>
        <c:axId val="-831358400"/>
        <c:axId val="-831360032"/>
      </c:barChart>
      <c:catAx>
        <c:axId val="-831358400"/>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60032"/>
        <c:crosses val="autoZero"/>
        <c:auto val="1"/>
        <c:lblAlgn val="ctr"/>
        <c:lblOffset val="100"/>
        <c:noMultiLvlLbl val="0"/>
      </c:catAx>
      <c:valAx>
        <c:axId val="-831360032"/>
        <c:scaling>
          <c:orientation val="minMax"/>
          <c:max val="100"/>
          <c:min val="0"/>
        </c:scaling>
        <c:delete val="1"/>
        <c:axPos val="t"/>
        <c:numFmt formatCode="0\%" sourceLinked="0"/>
        <c:majorTickMark val="out"/>
        <c:minorTickMark val="none"/>
        <c:tickLblPos val="high"/>
        <c:crossAx val="-831358400"/>
        <c:crosses val="autoZero"/>
        <c:crossBetween val="between"/>
      </c:valAx>
    </c:plotArea>
    <c:legend>
      <c:legendPos val="t"/>
      <c:layout>
        <c:manualLayout>
          <c:xMode val="edge"/>
          <c:yMode val="edge"/>
          <c:x val="0.37604757562566615"/>
          <c:y val="1.0638126856426733E-2"/>
          <c:w val="0.62395240879138902"/>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1992024651750974E-2"/>
          <c:w val="0.7969054419668129"/>
          <c:h val="0.8623562338295232"/>
        </c:manualLayout>
      </c:layout>
      <c:barChart>
        <c:barDir val="bar"/>
        <c:grouping val="clustered"/>
        <c:varyColors val="0"/>
        <c:ser>
          <c:idx val="3"/>
          <c:order val="0"/>
          <c:spPr>
            <a:solidFill>
              <a:srgbClr val="FFC000"/>
            </a:solidFill>
            <a:ln>
              <a:solidFill>
                <a:schemeClr val="bg1"/>
              </a:solidFill>
            </a:ln>
          </c:spPr>
          <c:invertIfNegative val="0"/>
          <c:dPt>
            <c:idx val="2"/>
            <c:invertIfNegative val="0"/>
            <c:bubble3D val="0"/>
            <c:extLst>
              <c:ext xmlns:c16="http://schemas.microsoft.com/office/drawing/2014/chart" uri="{C3380CC4-5D6E-409C-BE32-E72D297353CC}">
                <c16:uniqueId val="{00000000-6548-4A47-A701-DD51C1C59B71}"/>
              </c:ext>
            </c:extLst>
          </c:dPt>
          <c:dPt>
            <c:idx val="5"/>
            <c:invertIfNegative val="0"/>
            <c:bubble3D val="0"/>
            <c:extLst>
              <c:ext xmlns:c16="http://schemas.microsoft.com/office/drawing/2014/chart" uri="{C3380CC4-5D6E-409C-BE32-E72D297353CC}">
                <c16:uniqueId val="{00000001-6548-4A47-A701-DD51C1C59B71}"/>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Sheet1!$B$2:$B$18</c:f>
              <c:numCache>
                <c:formatCode>0.0</c:formatCode>
                <c:ptCount val="17"/>
                <c:pt idx="1">
                  <c:v>39.920948616600832</c:v>
                </c:pt>
                <c:pt idx="2">
                  <c:v>39.940239043824661</c:v>
                </c:pt>
                <c:pt idx="3">
                  <c:v>20.6</c:v>
                </c:pt>
                <c:pt idx="4">
                  <c:v>8.8000000000000007</c:v>
                </c:pt>
                <c:pt idx="6">
                  <c:v>29.051383399209524</c:v>
                </c:pt>
                <c:pt idx="7">
                  <c:v>23.705179282868535</c:v>
                </c:pt>
                <c:pt idx="8">
                  <c:v>6.9</c:v>
                </c:pt>
                <c:pt idx="9">
                  <c:v>-0.5</c:v>
                </c:pt>
                <c:pt idx="11">
                  <c:v>27.964426877470352</c:v>
                </c:pt>
                <c:pt idx="13">
                  <c:v>26.778656126482218</c:v>
                </c:pt>
                <c:pt idx="14">
                  <c:v>25.199203187251012</c:v>
                </c:pt>
                <c:pt idx="15">
                  <c:v>6.6</c:v>
                </c:pt>
                <c:pt idx="16">
                  <c:v>0.8</c:v>
                </c:pt>
              </c:numCache>
            </c:numRef>
          </c:val>
          <c:extLst>
            <c:ext xmlns:c16="http://schemas.microsoft.com/office/drawing/2014/chart" uri="{C3380CC4-5D6E-409C-BE32-E72D297353CC}">
              <c16:uniqueId val="{00000000-74F0-47BC-B5C1-8542F7E563FF}"/>
            </c:ext>
          </c:extLst>
        </c:ser>
        <c:dLbls>
          <c:showLegendKey val="0"/>
          <c:showVal val="0"/>
          <c:showCatName val="0"/>
          <c:showSerName val="0"/>
          <c:showPercent val="0"/>
          <c:showBubbleSize val="0"/>
        </c:dLbls>
        <c:gapWidth val="10"/>
        <c:overlap val="100"/>
        <c:axId val="-831347520"/>
        <c:axId val="-831357856"/>
      </c:barChart>
      <c:catAx>
        <c:axId val="-831347520"/>
        <c:scaling>
          <c:orientation val="maxMin"/>
        </c:scaling>
        <c:delete val="1"/>
        <c:axPos val="l"/>
        <c:numFmt formatCode="General" sourceLinked="1"/>
        <c:majorTickMark val="out"/>
        <c:minorTickMark val="none"/>
        <c:tickLblPos val="none"/>
        <c:crossAx val="-831357856"/>
        <c:crosses val="autoZero"/>
        <c:auto val="1"/>
        <c:lblAlgn val="ctr"/>
        <c:lblOffset val="0"/>
        <c:noMultiLvlLbl val="0"/>
      </c:catAx>
      <c:valAx>
        <c:axId val="-83135785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47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Sheet1!$B$2:$B$18</c:f>
              <c:numCache>
                <c:formatCode>###0</c:formatCode>
                <c:ptCount val="17"/>
                <c:pt idx="1">
                  <c:v>44.664031620553359</c:v>
                </c:pt>
                <c:pt idx="2">
                  <c:v>41.235059760956176</c:v>
                </c:pt>
                <c:pt idx="3">
                  <c:v>31.7</c:v>
                </c:pt>
                <c:pt idx="4">
                  <c:v>28.2</c:v>
                </c:pt>
                <c:pt idx="6">
                  <c:v>34.189723320158109</c:v>
                </c:pt>
                <c:pt idx="7">
                  <c:v>29.482071713147413</c:v>
                </c:pt>
                <c:pt idx="8">
                  <c:v>22.2</c:v>
                </c:pt>
                <c:pt idx="9">
                  <c:v>23.6</c:v>
                </c:pt>
                <c:pt idx="11">
                  <c:v>38.537549407114625</c:v>
                </c:pt>
                <c:pt idx="13">
                  <c:v>33.003952569169961</c:v>
                </c:pt>
                <c:pt idx="14">
                  <c:v>24.501992031872511</c:v>
                </c:pt>
                <c:pt idx="15">
                  <c:v>19.399999999999999</c:v>
                </c:pt>
                <c:pt idx="16">
                  <c:v>21.4</c:v>
                </c:pt>
              </c:numCache>
            </c:numRef>
          </c:val>
          <c:extLst>
            <c:ext xmlns:c16="http://schemas.microsoft.com/office/drawing/2014/chart" uri="{C3380CC4-5D6E-409C-BE32-E72D297353CC}">
              <c16:uniqueId val="{00000000-B388-446C-87EF-F1EB6D04FF9B}"/>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Sheet1!$C$2:$C$18</c:f>
              <c:numCache>
                <c:formatCode>###0</c:formatCode>
                <c:ptCount val="17"/>
                <c:pt idx="1">
                  <c:v>30.039525691699602</c:v>
                </c:pt>
                <c:pt idx="2">
                  <c:v>33.864541832669318</c:v>
                </c:pt>
                <c:pt idx="3">
                  <c:v>32.1</c:v>
                </c:pt>
                <c:pt idx="4">
                  <c:v>28</c:v>
                </c:pt>
                <c:pt idx="6">
                  <c:v>35.770750988142289</c:v>
                </c:pt>
                <c:pt idx="7">
                  <c:v>35.657370517928285</c:v>
                </c:pt>
                <c:pt idx="8">
                  <c:v>36.299999999999997</c:v>
                </c:pt>
                <c:pt idx="9">
                  <c:v>27.6</c:v>
                </c:pt>
                <c:pt idx="11">
                  <c:v>27.4703557312253</c:v>
                </c:pt>
                <c:pt idx="13">
                  <c:v>34.584980237154149</c:v>
                </c:pt>
                <c:pt idx="14">
                  <c:v>44.422310756972109</c:v>
                </c:pt>
                <c:pt idx="15">
                  <c:v>39.5</c:v>
                </c:pt>
                <c:pt idx="16">
                  <c:v>32.9</c:v>
                </c:pt>
              </c:numCache>
            </c:numRef>
          </c:val>
          <c:extLst>
            <c:ext xmlns:c16="http://schemas.microsoft.com/office/drawing/2014/chart" uri="{C3380CC4-5D6E-409C-BE32-E72D297353CC}">
              <c16:uniqueId val="{00000001-B388-446C-87EF-F1EB6D04FF9B}"/>
            </c:ext>
          </c:extLst>
        </c:ser>
        <c:ser>
          <c:idx val="2"/>
          <c:order val="2"/>
          <c:tx>
            <c:strRef>
              <c:f>Sheet1!$D$1</c:f>
              <c:strCache>
                <c:ptCount val="1"/>
                <c:pt idx="0">
                  <c:v>Drīzāk nenoderīgs</c:v>
                </c:pt>
              </c:strCache>
            </c:strRef>
          </c:tx>
          <c:spPr>
            <a:solidFill>
              <a:srgbClr val="F1AA99"/>
            </a:solidFill>
            <a:ln>
              <a:noFill/>
            </a:ln>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B-432A-82CA-60A4D61A6916}"/>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Sheet1!$D$2:$D$18</c:f>
              <c:numCache>
                <c:formatCode>###0</c:formatCode>
                <c:ptCount val="17"/>
                <c:pt idx="1">
                  <c:v>7.9051383399209492</c:v>
                </c:pt>
                <c:pt idx="2">
                  <c:v>10.95617529880478</c:v>
                </c:pt>
                <c:pt idx="3">
                  <c:v>16.7</c:v>
                </c:pt>
                <c:pt idx="4">
                  <c:v>17.3</c:v>
                </c:pt>
                <c:pt idx="6">
                  <c:v>9.6837944664031621</c:v>
                </c:pt>
                <c:pt idx="7">
                  <c:v>17.729083665338646</c:v>
                </c:pt>
                <c:pt idx="8">
                  <c:v>12.5</c:v>
                </c:pt>
                <c:pt idx="9">
                  <c:v>15.5</c:v>
                </c:pt>
                <c:pt idx="11">
                  <c:v>11.857707509881422</c:v>
                </c:pt>
                <c:pt idx="13">
                  <c:v>13.043478260869565</c:v>
                </c:pt>
                <c:pt idx="14">
                  <c:v>13.944223107569719</c:v>
                </c:pt>
                <c:pt idx="15">
                  <c:v>12.3</c:v>
                </c:pt>
                <c:pt idx="16">
                  <c:v>11.5</c:v>
                </c:pt>
              </c:numCache>
            </c:numRef>
          </c:val>
          <c:extLst>
            <c:ext xmlns:c16="http://schemas.microsoft.com/office/drawing/2014/chart" uri="{C3380CC4-5D6E-409C-BE32-E72D297353CC}">
              <c16:uniqueId val="{00000002-B388-446C-87EF-F1EB6D04FF9B}"/>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Sheet1!$E$2:$E$18</c:f>
              <c:numCache>
                <c:formatCode>###0</c:formatCode>
                <c:ptCount val="17"/>
                <c:pt idx="1">
                  <c:v>15.810276679841898</c:v>
                </c:pt>
                <c:pt idx="2">
                  <c:v>12.749003984063744</c:v>
                </c:pt>
                <c:pt idx="3">
                  <c:v>18.8</c:v>
                </c:pt>
                <c:pt idx="4">
                  <c:v>24.8</c:v>
                </c:pt>
                <c:pt idx="6">
                  <c:v>18.181818181818183</c:v>
                </c:pt>
                <c:pt idx="7">
                  <c:v>14.741035856573706</c:v>
                </c:pt>
                <c:pt idx="8">
                  <c:v>27.2</c:v>
                </c:pt>
                <c:pt idx="9">
                  <c:v>30.2</c:v>
                </c:pt>
                <c:pt idx="11">
                  <c:v>18.379446640316203</c:v>
                </c:pt>
                <c:pt idx="13">
                  <c:v>16.996047430830039</c:v>
                </c:pt>
                <c:pt idx="14">
                  <c:v>14.54183266932271</c:v>
                </c:pt>
                <c:pt idx="15">
                  <c:v>26.4</c:v>
                </c:pt>
                <c:pt idx="16">
                  <c:v>31.3</c:v>
                </c:pt>
              </c:numCache>
            </c:numRef>
          </c:val>
          <c:extLst>
            <c:ext xmlns:c16="http://schemas.microsoft.com/office/drawing/2014/chart" uri="{C3380CC4-5D6E-409C-BE32-E72D297353CC}">
              <c16:uniqueId val="{00000003-B388-446C-87EF-F1EB6D04FF9B}"/>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Atbalsts Latvijas uzņēmumiem individuālai dalībai ārvalstu izstādēs, konferencēs, kontaktbiržās klātienē vai attālināti</c:v>
                </c:pt>
                <c:pt idx="1">
                  <c:v>06.-07.2025., n=506</c:v>
                </c:pt>
                <c:pt idx="2">
                  <c:v>02.-03.2024., n=502</c:v>
                </c:pt>
                <c:pt idx="3">
                  <c:v>11.-12.2022., n=504</c:v>
                </c:pt>
                <c:pt idx="4">
                  <c:v>09.-10.2021., n=504</c:v>
                </c:pt>
                <c:pt idx="5">
                  <c:v>Kontaktu atlase ārvalstu tirgos</c:v>
                </c:pt>
                <c:pt idx="6">
                  <c:v>06.-07.2025., n=506</c:v>
                </c:pt>
                <c:pt idx="7">
                  <c:v>02.-03.2024., n=502</c:v>
                </c:pt>
                <c:pt idx="8">
                  <c:v>11.-12.2022., n=504</c:v>
                </c:pt>
                <c:pt idx="9">
                  <c:v>09.-10.2021., n=504</c:v>
                </c:pt>
                <c:pt idx="10">
                  <c:v>Atbalsts pakalpojumu digitalizācijai</c:v>
                </c:pt>
                <c:pt idx="11">
                  <c:v>06.-07.2025., n=506</c:v>
                </c:pt>
                <c:pt idx="12">
                  <c:v>Konsultācijas par ārvalstu tirgiem</c:v>
                </c:pt>
                <c:pt idx="13">
                  <c:v>06.-07.2025., n=506</c:v>
                </c:pt>
                <c:pt idx="14">
                  <c:v>02.-03.2024., n=502</c:v>
                </c:pt>
                <c:pt idx="15">
                  <c:v>11.-12.2022., n=504</c:v>
                </c:pt>
                <c:pt idx="16">
                  <c:v>09.-10.2021., n=504</c:v>
                </c:pt>
              </c:strCache>
            </c:strRef>
          </c:cat>
          <c:val>
            <c:numRef>
              <c:f>Sheet1!$F$2:$F$18</c:f>
              <c:numCache>
                <c:formatCode>###0</c:formatCode>
                <c:ptCount val="17"/>
                <c:pt idx="1">
                  <c:v>1.5810276679841897</c:v>
                </c:pt>
                <c:pt idx="2">
                  <c:v>1.1952191235059761</c:v>
                </c:pt>
                <c:pt idx="3">
                  <c:v>0.6</c:v>
                </c:pt>
                <c:pt idx="4">
                  <c:v>1.8</c:v>
                </c:pt>
                <c:pt idx="6">
                  <c:v>2.1739130434782608</c:v>
                </c:pt>
                <c:pt idx="7">
                  <c:v>2.3904382470119523</c:v>
                </c:pt>
                <c:pt idx="8">
                  <c:v>1.8</c:v>
                </c:pt>
                <c:pt idx="9">
                  <c:v>3.2</c:v>
                </c:pt>
                <c:pt idx="11">
                  <c:v>3.7549407114624502</c:v>
                </c:pt>
                <c:pt idx="13">
                  <c:v>2.3715415019762842</c:v>
                </c:pt>
                <c:pt idx="14">
                  <c:v>2.5896414342629481</c:v>
                </c:pt>
                <c:pt idx="15">
                  <c:v>2.4</c:v>
                </c:pt>
                <c:pt idx="16">
                  <c:v>2.8</c:v>
                </c:pt>
              </c:numCache>
            </c:numRef>
          </c:val>
          <c:extLst>
            <c:ext xmlns:c16="http://schemas.microsoft.com/office/drawing/2014/chart" uri="{C3380CC4-5D6E-409C-BE32-E72D297353CC}">
              <c16:uniqueId val="{00000001-9DDE-4F27-B8D9-638F2ADBC8D5}"/>
            </c:ext>
          </c:extLst>
        </c:ser>
        <c:dLbls>
          <c:showLegendKey val="0"/>
          <c:showVal val="0"/>
          <c:showCatName val="0"/>
          <c:showSerName val="0"/>
          <c:showPercent val="0"/>
          <c:showBubbleSize val="0"/>
        </c:dLbls>
        <c:gapWidth val="10"/>
        <c:overlap val="100"/>
        <c:axId val="-831359488"/>
        <c:axId val="-831348064"/>
      </c:barChart>
      <c:catAx>
        <c:axId val="-83135948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48064"/>
        <c:crosses val="autoZero"/>
        <c:auto val="1"/>
        <c:lblAlgn val="ctr"/>
        <c:lblOffset val="100"/>
        <c:noMultiLvlLbl val="0"/>
      </c:catAx>
      <c:valAx>
        <c:axId val="-831348064"/>
        <c:scaling>
          <c:orientation val="minMax"/>
          <c:max val="100"/>
          <c:min val="0"/>
        </c:scaling>
        <c:delete val="1"/>
        <c:axPos val="t"/>
        <c:numFmt formatCode="0\%" sourceLinked="0"/>
        <c:majorTickMark val="out"/>
        <c:minorTickMark val="none"/>
        <c:tickLblPos val="high"/>
        <c:crossAx val="-831359488"/>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1992024651750974E-2"/>
          <c:w val="0.7969054419668129"/>
          <c:h val="0.8623562338295232"/>
        </c:manualLayout>
      </c:layout>
      <c:barChart>
        <c:barDir val="bar"/>
        <c:grouping val="clustered"/>
        <c:varyColors val="0"/>
        <c:ser>
          <c:idx val="3"/>
          <c:order val="0"/>
          <c:spPr>
            <a:solidFill>
              <a:srgbClr val="FFC000"/>
            </a:solidFill>
            <a:ln>
              <a:solidFill>
                <a:schemeClr val="bg1"/>
              </a:solidFill>
            </a:ln>
          </c:spPr>
          <c:invertIfNegative val="0"/>
          <c:dPt>
            <c:idx val="2"/>
            <c:invertIfNegative val="0"/>
            <c:bubble3D val="0"/>
            <c:extLst>
              <c:ext xmlns:c16="http://schemas.microsoft.com/office/drawing/2014/chart" uri="{C3380CC4-5D6E-409C-BE32-E72D297353CC}">
                <c16:uniqueId val="{00000000-6159-42D9-9E4A-A60AD4AF4ED9}"/>
              </c:ext>
            </c:extLst>
          </c:dPt>
          <c:dPt>
            <c:idx val="5"/>
            <c:invertIfNegative val="0"/>
            <c:bubble3D val="0"/>
            <c:extLst>
              <c:ext xmlns:c16="http://schemas.microsoft.com/office/drawing/2014/chart" uri="{C3380CC4-5D6E-409C-BE32-E72D297353CC}">
                <c16:uniqueId val="{00000001-6159-42D9-9E4A-A60AD4AF4ED9}"/>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Sheet1!$B$2:$B$21</c:f>
              <c:numCache>
                <c:formatCode>0.0</c:formatCode>
                <c:ptCount val="20"/>
                <c:pt idx="1">
                  <c:v>24.209486166007895</c:v>
                </c:pt>
                <c:pt idx="2">
                  <c:v>14.143426294820726</c:v>
                </c:pt>
                <c:pt idx="3">
                  <c:v>2.6</c:v>
                </c:pt>
                <c:pt idx="4">
                  <c:v>-2.2000000000000002</c:v>
                </c:pt>
                <c:pt idx="6">
                  <c:v>16.798418972332037</c:v>
                </c:pt>
                <c:pt idx="7">
                  <c:v>20.019920318725092</c:v>
                </c:pt>
                <c:pt idx="8">
                  <c:v>-0.1</c:v>
                </c:pt>
                <c:pt idx="9">
                  <c:v>-7.8</c:v>
                </c:pt>
                <c:pt idx="11">
                  <c:v>16.699604743082986</c:v>
                </c:pt>
                <c:pt idx="12">
                  <c:v>13.745019920318722</c:v>
                </c:pt>
                <c:pt idx="13">
                  <c:v>5.5</c:v>
                </c:pt>
                <c:pt idx="14">
                  <c:v>3.4</c:v>
                </c:pt>
                <c:pt idx="16">
                  <c:v>12.944664031620558</c:v>
                </c:pt>
                <c:pt idx="17">
                  <c:v>11.553784860557782</c:v>
                </c:pt>
                <c:pt idx="18">
                  <c:v>1.3</c:v>
                </c:pt>
                <c:pt idx="19">
                  <c:v>-10.8</c:v>
                </c:pt>
              </c:numCache>
            </c:numRef>
          </c:val>
          <c:extLst>
            <c:ext xmlns:c16="http://schemas.microsoft.com/office/drawing/2014/chart" uri="{C3380CC4-5D6E-409C-BE32-E72D297353CC}">
              <c16:uniqueId val="{00000002-6159-42D9-9E4A-A60AD4AF4ED9}"/>
            </c:ext>
          </c:extLst>
        </c:ser>
        <c:dLbls>
          <c:showLegendKey val="0"/>
          <c:showVal val="0"/>
          <c:showCatName val="0"/>
          <c:showSerName val="0"/>
          <c:showPercent val="0"/>
          <c:showBubbleSize val="0"/>
        </c:dLbls>
        <c:gapWidth val="10"/>
        <c:overlap val="100"/>
        <c:axId val="-831347520"/>
        <c:axId val="-831357856"/>
      </c:barChart>
      <c:catAx>
        <c:axId val="-831347520"/>
        <c:scaling>
          <c:orientation val="maxMin"/>
        </c:scaling>
        <c:delete val="1"/>
        <c:axPos val="l"/>
        <c:numFmt formatCode="General" sourceLinked="1"/>
        <c:majorTickMark val="out"/>
        <c:minorTickMark val="none"/>
        <c:tickLblPos val="none"/>
        <c:crossAx val="-831357856"/>
        <c:crosses val="autoZero"/>
        <c:auto val="1"/>
        <c:lblAlgn val="ctr"/>
        <c:lblOffset val="0"/>
        <c:noMultiLvlLbl val="0"/>
      </c:catAx>
      <c:valAx>
        <c:axId val="-83135785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47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Sheet1!$B$2:$B$21</c:f>
              <c:numCache>
                <c:formatCode>###0</c:formatCode>
                <c:ptCount val="20"/>
                <c:pt idx="1">
                  <c:v>33.003952569169961</c:v>
                </c:pt>
                <c:pt idx="2">
                  <c:v>22.908366533864541</c:v>
                </c:pt>
                <c:pt idx="3">
                  <c:v>21.2</c:v>
                </c:pt>
                <c:pt idx="4">
                  <c:v>20.8</c:v>
                </c:pt>
                <c:pt idx="6">
                  <c:v>33.794466403162055</c:v>
                </c:pt>
                <c:pt idx="7">
                  <c:v>29.282868525896415</c:v>
                </c:pt>
                <c:pt idx="8">
                  <c:v>21.4</c:v>
                </c:pt>
                <c:pt idx="9">
                  <c:v>19.600000000000001</c:v>
                </c:pt>
                <c:pt idx="11">
                  <c:v>22.134387351778656</c:v>
                </c:pt>
                <c:pt idx="12">
                  <c:v>15.139442231075698</c:v>
                </c:pt>
                <c:pt idx="13">
                  <c:v>15.7</c:v>
                </c:pt>
                <c:pt idx="14">
                  <c:v>19</c:v>
                </c:pt>
                <c:pt idx="16">
                  <c:v>25.889328063241106</c:v>
                </c:pt>
                <c:pt idx="17">
                  <c:v>23.107569721115535</c:v>
                </c:pt>
                <c:pt idx="18">
                  <c:v>19.2</c:v>
                </c:pt>
                <c:pt idx="19">
                  <c:v>16.5</c:v>
                </c:pt>
              </c:numCache>
            </c:numRef>
          </c:val>
          <c:extLst>
            <c:ext xmlns:c16="http://schemas.microsoft.com/office/drawing/2014/chart" uri="{C3380CC4-5D6E-409C-BE32-E72D297353CC}">
              <c16:uniqueId val="{00000000-D02A-4216-AF24-797EA7DB1D03}"/>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Sheet1!$C$2:$C$21</c:f>
              <c:numCache>
                <c:formatCode>###0</c:formatCode>
                <c:ptCount val="20"/>
                <c:pt idx="1">
                  <c:v>32.213438735177867</c:v>
                </c:pt>
                <c:pt idx="2">
                  <c:v>38.047808764940235</c:v>
                </c:pt>
                <c:pt idx="3">
                  <c:v>34.9</c:v>
                </c:pt>
                <c:pt idx="4">
                  <c:v>30.2</c:v>
                </c:pt>
                <c:pt idx="6">
                  <c:v>26.086956521739129</c:v>
                </c:pt>
                <c:pt idx="7">
                  <c:v>34.462151394422314</c:v>
                </c:pt>
                <c:pt idx="8">
                  <c:v>31.7</c:v>
                </c:pt>
                <c:pt idx="9">
                  <c:v>27.8</c:v>
                </c:pt>
                <c:pt idx="11">
                  <c:v>41.699604743083</c:v>
                </c:pt>
                <c:pt idx="12">
                  <c:v>46.812749003984059</c:v>
                </c:pt>
                <c:pt idx="13">
                  <c:v>42.9</c:v>
                </c:pt>
                <c:pt idx="14">
                  <c:v>38.1</c:v>
                </c:pt>
                <c:pt idx="16">
                  <c:v>31.225296442687743</c:v>
                </c:pt>
                <c:pt idx="17">
                  <c:v>32.86852589641434</c:v>
                </c:pt>
                <c:pt idx="18">
                  <c:v>33.700000000000003</c:v>
                </c:pt>
                <c:pt idx="19">
                  <c:v>27.6</c:v>
                </c:pt>
              </c:numCache>
            </c:numRef>
          </c:val>
          <c:extLst>
            <c:ext xmlns:c16="http://schemas.microsoft.com/office/drawing/2014/chart" uri="{C3380CC4-5D6E-409C-BE32-E72D297353CC}">
              <c16:uniqueId val="{00000001-D02A-4216-AF24-797EA7DB1D03}"/>
            </c:ext>
          </c:extLst>
        </c:ser>
        <c:ser>
          <c:idx val="2"/>
          <c:order val="2"/>
          <c:tx>
            <c:strRef>
              <c:f>Sheet1!$D$1</c:f>
              <c:strCache>
                <c:ptCount val="1"/>
                <c:pt idx="0">
                  <c:v>Drīzāk nenoderīgs</c:v>
                </c:pt>
              </c:strCache>
            </c:strRef>
          </c:tx>
          <c:spPr>
            <a:solidFill>
              <a:srgbClr val="F1AA99"/>
            </a:solidFill>
            <a:ln>
              <a:noFill/>
            </a:ln>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A-4216-AF24-797EA7DB1D03}"/>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Sheet1!$D$2:$D$21</c:f>
              <c:numCache>
                <c:formatCode>###0</c:formatCode>
                <c:ptCount val="20"/>
                <c:pt idx="1">
                  <c:v>14.624505928853754</c:v>
                </c:pt>
                <c:pt idx="2">
                  <c:v>17.729083665338646</c:v>
                </c:pt>
                <c:pt idx="3">
                  <c:v>10.1</c:v>
                </c:pt>
                <c:pt idx="4">
                  <c:v>15.7</c:v>
                </c:pt>
                <c:pt idx="6">
                  <c:v>16.205533596837945</c:v>
                </c:pt>
                <c:pt idx="7">
                  <c:v>15.936254980079681</c:v>
                </c:pt>
                <c:pt idx="8">
                  <c:v>15.9</c:v>
                </c:pt>
                <c:pt idx="9">
                  <c:v>18.3</c:v>
                </c:pt>
                <c:pt idx="11">
                  <c:v>15.019762845849801</c:v>
                </c:pt>
                <c:pt idx="12">
                  <c:v>19.322709163346612</c:v>
                </c:pt>
                <c:pt idx="13">
                  <c:v>13.3</c:v>
                </c:pt>
                <c:pt idx="14">
                  <c:v>12.5</c:v>
                </c:pt>
                <c:pt idx="16">
                  <c:v>14.822134387351779</c:v>
                </c:pt>
                <c:pt idx="17">
                  <c:v>20.517928286852591</c:v>
                </c:pt>
                <c:pt idx="18">
                  <c:v>14.7</c:v>
                </c:pt>
                <c:pt idx="19">
                  <c:v>15.9</c:v>
                </c:pt>
              </c:numCache>
            </c:numRef>
          </c:val>
          <c:extLst>
            <c:ext xmlns:c16="http://schemas.microsoft.com/office/drawing/2014/chart" uri="{C3380CC4-5D6E-409C-BE32-E72D297353CC}">
              <c16:uniqueId val="{00000003-D02A-4216-AF24-797EA7DB1D03}"/>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Sheet1!$E$2:$E$21</c:f>
              <c:numCache>
                <c:formatCode>###0</c:formatCode>
                <c:ptCount val="20"/>
                <c:pt idx="1">
                  <c:v>17.588932806324113</c:v>
                </c:pt>
                <c:pt idx="2">
                  <c:v>18.924302788844621</c:v>
                </c:pt>
                <c:pt idx="3">
                  <c:v>31</c:v>
                </c:pt>
                <c:pt idx="4">
                  <c:v>30.2</c:v>
                </c:pt>
                <c:pt idx="6">
                  <c:v>21.936758893280633</c:v>
                </c:pt>
                <c:pt idx="7">
                  <c:v>18.525896414342629</c:v>
                </c:pt>
                <c:pt idx="8">
                  <c:v>29.4</c:v>
                </c:pt>
                <c:pt idx="9">
                  <c:v>32.1</c:v>
                </c:pt>
                <c:pt idx="11">
                  <c:v>18.774703557312254</c:v>
                </c:pt>
                <c:pt idx="12">
                  <c:v>15.139442231075698</c:v>
                </c:pt>
                <c:pt idx="13">
                  <c:v>25</c:v>
                </c:pt>
                <c:pt idx="14">
                  <c:v>28.4</c:v>
                </c:pt>
                <c:pt idx="16">
                  <c:v>21.146245059288539</c:v>
                </c:pt>
                <c:pt idx="17">
                  <c:v>17.729083665338646</c:v>
                </c:pt>
                <c:pt idx="18">
                  <c:v>27.4</c:v>
                </c:pt>
                <c:pt idx="19">
                  <c:v>33.1</c:v>
                </c:pt>
              </c:numCache>
            </c:numRef>
          </c:val>
          <c:extLst>
            <c:ext xmlns:c16="http://schemas.microsoft.com/office/drawing/2014/chart" uri="{C3380CC4-5D6E-409C-BE32-E72D297353CC}">
              <c16:uniqueId val="{00000004-D02A-4216-AF24-797EA7DB1D03}"/>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Potenciālo ārvalstu iepircēju vizītes Latvijā</c:v>
                </c:pt>
                <c:pt idx="1">
                  <c:v>06.-07.2025., n=506</c:v>
                </c:pt>
                <c:pt idx="2">
                  <c:v>02.-03.2024., n=502</c:v>
                </c:pt>
                <c:pt idx="3">
                  <c:v>11.-12.2022., n=504</c:v>
                </c:pt>
                <c:pt idx="4">
                  <c:v>09.-10.2021., n=504</c:v>
                </c:pt>
                <c:pt idx="5">
                  <c:v>Ar produkta palaišanu eksporta tirgū saistītai reklāmas kampaņai, kā arī mārketinga vizuālo materiālu (bukletu, baneru vai videoklipu) izstrādei </c:v>
                </c:pt>
                <c:pt idx="6">
                  <c:v>06.-07.2025., n=506</c:v>
                </c:pt>
                <c:pt idx="7">
                  <c:v>02.-03.2024., n=502</c:v>
                </c:pt>
                <c:pt idx="8">
                  <c:v>11.-12.2022., n=504</c:v>
                </c:pt>
                <c:pt idx="9">
                  <c:v>09.-10.2021., n=504</c:v>
                </c:pt>
                <c:pt idx="10">
                  <c:v>LIAA organizētie biznesa un nozaru forumi, semināri un kontaktbiržas</c:v>
                </c:pt>
                <c:pt idx="11">
                  <c:v>06.-07.2025., n=506</c:v>
                </c:pt>
                <c:pt idx="12">
                  <c:v>02.-03.2024., n=502</c:v>
                </c:pt>
                <c:pt idx="13">
                  <c:v>11.-12.2022., n=504</c:v>
                </c:pt>
                <c:pt idx="14">
                  <c:v>09.-10.2021., n=504</c:v>
                </c:pt>
                <c:pt idx="15">
                  <c:v>LIAA ārvalstu pārstāvniecību atbalsts</c:v>
                </c:pt>
                <c:pt idx="16">
                  <c:v>06.-07.2025., n=506</c:v>
                </c:pt>
                <c:pt idx="17">
                  <c:v>02.-03.2024., n=502</c:v>
                </c:pt>
                <c:pt idx="18">
                  <c:v>11.-12.2022., n=504</c:v>
                </c:pt>
                <c:pt idx="19">
                  <c:v>09.-10.2021., n=504</c:v>
                </c:pt>
              </c:strCache>
            </c:strRef>
          </c:cat>
          <c:val>
            <c:numRef>
              <c:f>Sheet1!$F$2:$F$21</c:f>
              <c:numCache>
                <c:formatCode>###0</c:formatCode>
                <c:ptCount val="20"/>
                <c:pt idx="1">
                  <c:v>2.5691699604743086</c:v>
                </c:pt>
                <c:pt idx="2">
                  <c:v>2.3904382470119523</c:v>
                </c:pt>
                <c:pt idx="3">
                  <c:v>2.8</c:v>
                </c:pt>
                <c:pt idx="4">
                  <c:v>3.2</c:v>
                </c:pt>
                <c:pt idx="6">
                  <c:v>1.9762845849802373</c:v>
                </c:pt>
                <c:pt idx="7">
                  <c:v>1.7928286852589643</c:v>
                </c:pt>
                <c:pt idx="8">
                  <c:v>1.6</c:v>
                </c:pt>
                <c:pt idx="9">
                  <c:v>2.2000000000000002</c:v>
                </c:pt>
                <c:pt idx="11">
                  <c:v>2.3715415019762842</c:v>
                </c:pt>
                <c:pt idx="12">
                  <c:v>3.5856573705179287</c:v>
                </c:pt>
                <c:pt idx="13">
                  <c:v>3.2</c:v>
                </c:pt>
                <c:pt idx="14">
                  <c:v>2</c:v>
                </c:pt>
                <c:pt idx="16">
                  <c:v>6.9169960474308301</c:v>
                </c:pt>
                <c:pt idx="17">
                  <c:v>5.7768924302788838</c:v>
                </c:pt>
                <c:pt idx="18">
                  <c:v>5</c:v>
                </c:pt>
                <c:pt idx="19">
                  <c:v>6.9</c:v>
                </c:pt>
              </c:numCache>
            </c:numRef>
          </c:val>
          <c:extLst>
            <c:ext xmlns:c16="http://schemas.microsoft.com/office/drawing/2014/chart" uri="{C3380CC4-5D6E-409C-BE32-E72D297353CC}">
              <c16:uniqueId val="{00000005-D02A-4216-AF24-797EA7DB1D03}"/>
            </c:ext>
          </c:extLst>
        </c:ser>
        <c:dLbls>
          <c:showLegendKey val="0"/>
          <c:showVal val="0"/>
          <c:showCatName val="0"/>
          <c:showSerName val="0"/>
          <c:showPercent val="0"/>
          <c:showBubbleSize val="0"/>
        </c:dLbls>
        <c:gapWidth val="10"/>
        <c:overlap val="100"/>
        <c:axId val="-831359488"/>
        <c:axId val="-831348064"/>
      </c:barChart>
      <c:catAx>
        <c:axId val="-83135948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48064"/>
        <c:crosses val="autoZero"/>
        <c:auto val="1"/>
        <c:lblAlgn val="ctr"/>
        <c:lblOffset val="100"/>
        <c:noMultiLvlLbl val="0"/>
      </c:catAx>
      <c:valAx>
        <c:axId val="-831348064"/>
        <c:scaling>
          <c:orientation val="minMax"/>
          <c:max val="100"/>
          <c:min val="0"/>
        </c:scaling>
        <c:delete val="1"/>
        <c:axPos val="t"/>
        <c:numFmt formatCode="0\%" sourceLinked="0"/>
        <c:majorTickMark val="out"/>
        <c:minorTickMark val="none"/>
        <c:tickLblPos val="high"/>
        <c:crossAx val="-831359488"/>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Sheet1!$B$2:$B$21</c:f>
              <c:numCache>
                <c:formatCode>###0</c:formatCode>
                <c:ptCount val="20"/>
                <c:pt idx="1">
                  <c:v>32.806324110671937</c:v>
                </c:pt>
                <c:pt idx="2">
                  <c:v>32.270916334661351</c:v>
                </c:pt>
                <c:pt idx="3">
                  <c:v>21.6</c:v>
                </c:pt>
                <c:pt idx="4">
                  <c:v>21.6</c:v>
                </c:pt>
                <c:pt idx="6">
                  <c:v>28.063241106719367</c:v>
                </c:pt>
                <c:pt idx="7">
                  <c:v>26.49402390438247</c:v>
                </c:pt>
                <c:pt idx="8">
                  <c:v>20.399999999999999</c:v>
                </c:pt>
                <c:pt idx="9">
                  <c:v>17.7</c:v>
                </c:pt>
                <c:pt idx="11">
                  <c:v>23.517786561264824</c:v>
                </c:pt>
                <c:pt idx="12">
                  <c:v>18.127490039840637</c:v>
                </c:pt>
                <c:pt idx="13">
                  <c:v>14.9</c:v>
                </c:pt>
                <c:pt idx="14">
                  <c:v>14.1</c:v>
                </c:pt>
                <c:pt idx="16">
                  <c:v>24.110671936758894</c:v>
                </c:pt>
                <c:pt idx="17">
                  <c:v>17.330677290836654</c:v>
                </c:pt>
                <c:pt idx="18">
                  <c:v>17.5</c:v>
                </c:pt>
                <c:pt idx="19">
                  <c:v>16.3</c:v>
                </c:pt>
              </c:numCache>
            </c:numRef>
          </c:val>
          <c:extLst>
            <c:ext xmlns:c16="http://schemas.microsoft.com/office/drawing/2014/chart" uri="{C3380CC4-5D6E-409C-BE32-E72D297353CC}">
              <c16:uniqueId val="{00000000-D02A-4216-AF24-797EA7DB1D03}"/>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Sheet1!$C$2:$C$21</c:f>
              <c:numCache>
                <c:formatCode>###0</c:formatCode>
                <c:ptCount val="20"/>
                <c:pt idx="1">
                  <c:v>24.308300395256918</c:v>
                </c:pt>
                <c:pt idx="2">
                  <c:v>26.892430278884461</c:v>
                </c:pt>
                <c:pt idx="3">
                  <c:v>25.6</c:v>
                </c:pt>
                <c:pt idx="4">
                  <c:v>21.2</c:v>
                </c:pt>
                <c:pt idx="6">
                  <c:v>27.27272727272727</c:v>
                </c:pt>
                <c:pt idx="7">
                  <c:v>32.270916334661351</c:v>
                </c:pt>
                <c:pt idx="8">
                  <c:v>29.2</c:v>
                </c:pt>
                <c:pt idx="9">
                  <c:v>25.8</c:v>
                </c:pt>
                <c:pt idx="11">
                  <c:v>32.015810276679844</c:v>
                </c:pt>
                <c:pt idx="12">
                  <c:v>37.051792828685258</c:v>
                </c:pt>
                <c:pt idx="13">
                  <c:v>29</c:v>
                </c:pt>
                <c:pt idx="14">
                  <c:v>23.4</c:v>
                </c:pt>
                <c:pt idx="16">
                  <c:v>29.841897233201582</c:v>
                </c:pt>
                <c:pt idx="17">
                  <c:v>36.852589641434264</c:v>
                </c:pt>
                <c:pt idx="18">
                  <c:v>29.2</c:v>
                </c:pt>
                <c:pt idx="19">
                  <c:v>27.6</c:v>
                </c:pt>
              </c:numCache>
            </c:numRef>
          </c:val>
          <c:extLst>
            <c:ext xmlns:c16="http://schemas.microsoft.com/office/drawing/2014/chart" uri="{C3380CC4-5D6E-409C-BE32-E72D297353CC}">
              <c16:uniqueId val="{00000001-D02A-4216-AF24-797EA7DB1D03}"/>
            </c:ext>
          </c:extLst>
        </c:ser>
        <c:ser>
          <c:idx val="2"/>
          <c:order val="2"/>
          <c:tx>
            <c:strRef>
              <c:f>Sheet1!$D$1</c:f>
              <c:strCache>
                <c:ptCount val="1"/>
                <c:pt idx="0">
                  <c:v>Drīzāk nenoderīgs</c:v>
                </c:pt>
              </c:strCache>
            </c:strRef>
          </c:tx>
          <c:spPr>
            <a:solidFill>
              <a:srgbClr val="F1AA99"/>
            </a:solidFill>
            <a:ln>
              <a:noFill/>
            </a:ln>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A-4216-AF24-797EA7DB1D03}"/>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Sheet1!$D$2:$D$21</c:f>
              <c:numCache>
                <c:formatCode>###0</c:formatCode>
                <c:ptCount val="20"/>
                <c:pt idx="1">
                  <c:v>14.822134387351779</c:v>
                </c:pt>
                <c:pt idx="2">
                  <c:v>14.940239043824702</c:v>
                </c:pt>
                <c:pt idx="3">
                  <c:v>20.2</c:v>
                </c:pt>
                <c:pt idx="4">
                  <c:v>20.8</c:v>
                </c:pt>
                <c:pt idx="6">
                  <c:v>17.588932806324113</c:v>
                </c:pt>
                <c:pt idx="7">
                  <c:v>19.920318725099602</c:v>
                </c:pt>
                <c:pt idx="8">
                  <c:v>15.1</c:v>
                </c:pt>
                <c:pt idx="9">
                  <c:v>16.899999999999999</c:v>
                </c:pt>
                <c:pt idx="11">
                  <c:v>17.786561264822133</c:v>
                </c:pt>
                <c:pt idx="12">
                  <c:v>20.916334661354583</c:v>
                </c:pt>
                <c:pt idx="13">
                  <c:v>16.5</c:v>
                </c:pt>
                <c:pt idx="14">
                  <c:v>17.5</c:v>
                </c:pt>
                <c:pt idx="16">
                  <c:v>18.972332015810274</c:v>
                </c:pt>
                <c:pt idx="17">
                  <c:v>21.91235059760956</c:v>
                </c:pt>
                <c:pt idx="18">
                  <c:v>12.5</c:v>
                </c:pt>
                <c:pt idx="19">
                  <c:v>18.100000000000001</c:v>
                </c:pt>
              </c:numCache>
            </c:numRef>
          </c:val>
          <c:extLst>
            <c:ext xmlns:c16="http://schemas.microsoft.com/office/drawing/2014/chart" uri="{C3380CC4-5D6E-409C-BE32-E72D297353CC}">
              <c16:uniqueId val="{00000003-D02A-4216-AF24-797EA7DB1D03}"/>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Sheet1!$E$2:$E$21</c:f>
              <c:numCache>
                <c:formatCode>###0</c:formatCode>
                <c:ptCount val="20"/>
                <c:pt idx="1">
                  <c:v>26.679841897233203</c:v>
                </c:pt>
                <c:pt idx="2">
                  <c:v>22.509960159362549</c:v>
                </c:pt>
                <c:pt idx="3">
                  <c:v>31.7</c:v>
                </c:pt>
                <c:pt idx="4">
                  <c:v>33.700000000000003</c:v>
                </c:pt>
                <c:pt idx="6">
                  <c:v>24.110671936758894</c:v>
                </c:pt>
                <c:pt idx="7">
                  <c:v>17.330677290836654</c:v>
                </c:pt>
                <c:pt idx="8">
                  <c:v>32.1</c:v>
                </c:pt>
                <c:pt idx="9">
                  <c:v>35.700000000000003</c:v>
                </c:pt>
                <c:pt idx="11">
                  <c:v>22.134387351778656</c:v>
                </c:pt>
                <c:pt idx="12">
                  <c:v>18.127490039840637</c:v>
                </c:pt>
                <c:pt idx="13">
                  <c:v>35.9</c:v>
                </c:pt>
                <c:pt idx="14">
                  <c:v>39.1</c:v>
                </c:pt>
                <c:pt idx="16">
                  <c:v>24.505928853754941</c:v>
                </c:pt>
                <c:pt idx="17">
                  <c:v>20.318725099601593</c:v>
                </c:pt>
                <c:pt idx="18">
                  <c:v>38.700000000000003</c:v>
                </c:pt>
                <c:pt idx="19">
                  <c:v>35.700000000000003</c:v>
                </c:pt>
              </c:numCache>
            </c:numRef>
          </c:val>
          <c:extLst>
            <c:ext xmlns:c16="http://schemas.microsoft.com/office/drawing/2014/chart" uri="{C3380CC4-5D6E-409C-BE32-E72D297353CC}">
              <c16:uniqueId val="{00000004-D02A-4216-AF24-797EA7DB1D03}"/>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Sheet1!$F$2:$F$21</c:f>
              <c:numCache>
                <c:formatCode>###0</c:formatCode>
                <c:ptCount val="20"/>
                <c:pt idx="1">
                  <c:v>1.383399209486166</c:v>
                </c:pt>
                <c:pt idx="2">
                  <c:v>3.3864541832669319</c:v>
                </c:pt>
                <c:pt idx="3">
                  <c:v>0.8</c:v>
                </c:pt>
                <c:pt idx="4">
                  <c:v>2.6</c:v>
                </c:pt>
                <c:pt idx="6">
                  <c:v>2.9644268774703555</c:v>
                </c:pt>
                <c:pt idx="7">
                  <c:v>3.9840637450199203</c:v>
                </c:pt>
                <c:pt idx="8">
                  <c:v>3.2</c:v>
                </c:pt>
                <c:pt idx="9">
                  <c:v>4</c:v>
                </c:pt>
                <c:pt idx="11">
                  <c:v>4.5454545454545459</c:v>
                </c:pt>
                <c:pt idx="12">
                  <c:v>5.7768924302788838</c:v>
                </c:pt>
                <c:pt idx="13">
                  <c:v>3.8</c:v>
                </c:pt>
                <c:pt idx="14">
                  <c:v>6</c:v>
                </c:pt>
                <c:pt idx="16">
                  <c:v>2.5691699604743086</c:v>
                </c:pt>
                <c:pt idx="17">
                  <c:v>3.5856573705179287</c:v>
                </c:pt>
                <c:pt idx="18">
                  <c:v>2.2000000000000002</c:v>
                </c:pt>
                <c:pt idx="19">
                  <c:v>2.4</c:v>
                </c:pt>
              </c:numCache>
            </c:numRef>
          </c:val>
          <c:extLst>
            <c:ext xmlns:c16="http://schemas.microsoft.com/office/drawing/2014/chart" uri="{C3380CC4-5D6E-409C-BE32-E72D297353CC}">
              <c16:uniqueId val="{00000005-D02A-4216-AF24-797EA7DB1D03}"/>
            </c:ext>
          </c:extLst>
        </c:ser>
        <c:dLbls>
          <c:showLegendKey val="0"/>
          <c:showVal val="0"/>
          <c:showCatName val="0"/>
          <c:showSerName val="0"/>
          <c:showPercent val="0"/>
          <c:showBubbleSize val="0"/>
        </c:dLbls>
        <c:gapWidth val="10"/>
        <c:overlap val="100"/>
        <c:axId val="-831359488"/>
        <c:axId val="-831348064"/>
      </c:barChart>
      <c:catAx>
        <c:axId val="-83135948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48064"/>
        <c:crosses val="autoZero"/>
        <c:auto val="1"/>
        <c:lblAlgn val="ctr"/>
        <c:lblOffset val="100"/>
        <c:noMultiLvlLbl val="0"/>
      </c:catAx>
      <c:valAx>
        <c:axId val="-831348064"/>
        <c:scaling>
          <c:orientation val="minMax"/>
          <c:max val="100"/>
          <c:min val="0"/>
        </c:scaling>
        <c:delete val="1"/>
        <c:axPos val="t"/>
        <c:numFmt formatCode="0\%" sourceLinked="0"/>
        <c:majorTickMark val="out"/>
        <c:minorTickMark val="none"/>
        <c:tickLblPos val="high"/>
        <c:crossAx val="-831359488"/>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1992024651750974E-2"/>
          <c:w val="0.7969054419668129"/>
          <c:h val="0.8623562338295232"/>
        </c:manualLayout>
      </c:layout>
      <c:barChart>
        <c:barDir val="bar"/>
        <c:grouping val="clustered"/>
        <c:varyColors val="0"/>
        <c:ser>
          <c:idx val="3"/>
          <c:order val="0"/>
          <c:spPr>
            <a:solidFill>
              <a:srgbClr val="FFC000"/>
            </a:solidFill>
            <a:ln>
              <a:solidFill>
                <a:schemeClr val="bg1"/>
              </a:solidFill>
            </a:ln>
          </c:spPr>
          <c:invertIfNegative val="0"/>
          <c:dPt>
            <c:idx val="2"/>
            <c:invertIfNegative val="0"/>
            <c:bubble3D val="0"/>
            <c:extLst>
              <c:ext xmlns:c16="http://schemas.microsoft.com/office/drawing/2014/chart" uri="{C3380CC4-5D6E-409C-BE32-E72D297353CC}">
                <c16:uniqueId val="{00000000-6159-42D9-9E4A-A60AD4AF4ED9}"/>
              </c:ext>
            </c:extLst>
          </c:dPt>
          <c:dPt>
            <c:idx val="5"/>
            <c:invertIfNegative val="0"/>
            <c:bubble3D val="0"/>
            <c:extLst>
              <c:ext xmlns:c16="http://schemas.microsoft.com/office/drawing/2014/chart" uri="{C3380CC4-5D6E-409C-BE32-E72D297353CC}">
                <c16:uniqueId val="{00000001-6159-42D9-9E4A-A60AD4AF4ED9}"/>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Atbalsts produktu vai pakalpojumu sertificēšanai</c:v>
                </c:pt>
                <c:pt idx="1">
                  <c:v>06.-07.2025., n=506</c:v>
                </c:pt>
                <c:pt idx="2">
                  <c:v>02.-03.2024., n=502</c:v>
                </c:pt>
                <c:pt idx="3">
                  <c:v>11.-12.2022., n=504</c:v>
                </c:pt>
                <c:pt idx="4">
                  <c:v>09.-10.2021., n=504</c:v>
                </c:pt>
                <c:pt idx="5">
                  <c:v>Atbalsts dalībai LIAA organizētajos nacionālajos stendos</c:v>
                </c:pt>
                <c:pt idx="6">
                  <c:v>06.-07.2025., n=506</c:v>
                </c:pt>
                <c:pt idx="7">
                  <c:v>02.-03.2024., n=502</c:v>
                </c:pt>
                <c:pt idx="8">
                  <c:v>11.-12.2022., n=504</c:v>
                </c:pt>
                <c:pt idx="9">
                  <c:v>09.-10.2021., n=504</c:v>
                </c:pt>
                <c:pt idx="10">
                  <c:v>Atbalsts dalībai LIAA organizētajās tirdzniecības misijās</c:v>
                </c:pt>
                <c:pt idx="11">
                  <c:v>06.-07.2025., n=506</c:v>
                </c:pt>
                <c:pt idx="12">
                  <c:v>02.-03.2024., n=502</c:v>
                </c:pt>
                <c:pt idx="13">
                  <c:v>11.-12.2022., n=504</c:v>
                </c:pt>
                <c:pt idx="14">
                  <c:v>09.-10.2021., n=504</c:v>
                </c:pt>
                <c:pt idx="15">
                  <c:v>Atbalsts tirgus pētījumu izstrādei</c:v>
                </c:pt>
                <c:pt idx="16">
                  <c:v>06.-07.2025., n=506</c:v>
                </c:pt>
                <c:pt idx="17">
                  <c:v>02.-03.2024., n=502</c:v>
                </c:pt>
                <c:pt idx="18">
                  <c:v>11.-12.2022., n=504</c:v>
                </c:pt>
                <c:pt idx="19">
                  <c:v>09.-10.2021., n=504</c:v>
                </c:pt>
              </c:strCache>
            </c:strRef>
          </c:cat>
          <c:val>
            <c:numRef>
              <c:f>Sheet1!$B$2:$B$21</c:f>
              <c:numCache>
                <c:formatCode>0.0</c:formatCode>
                <c:ptCount val="20"/>
                <c:pt idx="1">
                  <c:v>10.869565217391306</c:v>
                </c:pt>
                <c:pt idx="2">
                  <c:v>15.7370517928287</c:v>
                </c:pt>
                <c:pt idx="3">
                  <c:v>-7.4</c:v>
                </c:pt>
                <c:pt idx="4">
                  <c:v>-11.9</c:v>
                </c:pt>
                <c:pt idx="6">
                  <c:v>8.7944664031620619</c:v>
                </c:pt>
                <c:pt idx="7">
                  <c:v>15.338645418326694</c:v>
                </c:pt>
                <c:pt idx="8">
                  <c:v>-4.7</c:v>
                </c:pt>
                <c:pt idx="9">
                  <c:v>-13.6</c:v>
                </c:pt>
                <c:pt idx="11">
                  <c:v>8.4980237154150267</c:v>
                </c:pt>
                <c:pt idx="12">
                  <c:v>8.0677290836653359</c:v>
                </c:pt>
                <c:pt idx="13">
                  <c:v>-14.8</c:v>
                </c:pt>
                <c:pt idx="14">
                  <c:v>-22.1</c:v>
                </c:pt>
                <c:pt idx="16">
                  <c:v>5.0395256916996152</c:v>
                </c:pt>
                <c:pt idx="17">
                  <c:v>4.4820717131474108</c:v>
                </c:pt>
                <c:pt idx="18">
                  <c:v>-12.9</c:v>
                </c:pt>
                <c:pt idx="19">
                  <c:v>-14.7</c:v>
                </c:pt>
              </c:numCache>
            </c:numRef>
          </c:val>
          <c:extLst>
            <c:ext xmlns:c16="http://schemas.microsoft.com/office/drawing/2014/chart" uri="{C3380CC4-5D6E-409C-BE32-E72D297353CC}">
              <c16:uniqueId val="{00000002-6159-42D9-9E4A-A60AD4AF4ED9}"/>
            </c:ext>
          </c:extLst>
        </c:ser>
        <c:dLbls>
          <c:showLegendKey val="0"/>
          <c:showVal val="0"/>
          <c:showCatName val="0"/>
          <c:showSerName val="0"/>
          <c:showPercent val="0"/>
          <c:showBubbleSize val="0"/>
        </c:dLbls>
        <c:gapWidth val="10"/>
        <c:overlap val="100"/>
        <c:axId val="-831347520"/>
        <c:axId val="-831357856"/>
      </c:barChart>
      <c:catAx>
        <c:axId val="-831347520"/>
        <c:scaling>
          <c:orientation val="maxMin"/>
        </c:scaling>
        <c:delete val="1"/>
        <c:axPos val="l"/>
        <c:numFmt formatCode="General" sourceLinked="1"/>
        <c:majorTickMark val="out"/>
        <c:minorTickMark val="none"/>
        <c:tickLblPos val="none"/>
        <c:crossAx val="-831357856"/>
        <c:crosses val="autoZero"/>
        <c:auto val="1"/>
        <c:lblAlgn val="ctr"/>
        <c:lblOffset val="0"/>
        <c:noMultiLvlLbl val="0"/>
      </c:catAx>
      <c:valAx>
        <c:axId val="-83135785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47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Esmu labi informēts/-a</c:v>
                </c:pt>
              </c:strCache>
            </c:strRef>
          </c:tx>
          <c:spPr>
            <a:solidFill>
              <a:srgbClr val="0A515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Sheet1!$B$2:$B$6</c:f>
              <c:numCache>
                <c:formatCode>0</c:formatCode>
                <c:ptCount val="5"/>
                <c:pt idx="0">
                  <c:v>17.984189723320156</c:v>
                </c:pt>
                <c:pt idx="1">
                  <c:v>22.310756972111552</c:v>
                </c:pt>
                <c:pt idx="2">
                  <c:v>22.2</c:v>
                </c:pt>
                <c:pt idx="3">
                  <c:v>16.3</c:v>
                </c:pt>
                <c:pt idx="4" formatCode="0.0">
                  <c:v>17.399999999999999</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Kopumā esmu informēts/-a, tomēr ir arī neskaidri jautājumi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Sheet1!$C$2:$C$6</c:f>
              <c:numCache>
                <c:formatCode>0</c:formatCode>
                <c:ptCount val="5"/>
                <c:pt idx="0">
                  <c:v>28.458498023715418</c:v>
                </c:pt>
                <c:pt idx="1">
                  <c:v>27.290836653386453</c:v>
                </c:pt>
                <c:pt idx="2">
                  <c:v>29.8</c:v>
                </c:pt>
                <c:pt idx="3">
                  <c:v>29.2</c:v>
                </c:pt>
                <c:pt idx="4" formatCode="0.0">
                  <c:v>25.4</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Zinu par to ļoti maz</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Sheet1!$D$2:$D$6</c:f>
              <c:numCache>
                <c:formatCode>0</c:formatCode>
                <c:ptCount val="5"/>
                <c:pt idx="0">
                  <c:v>33.003952569169961</c:v>
                </c:pt>
                <c:pt idx="1">
                  <c:v>34.063745019920319</c:v>
                </c:pt>
                <c:pt idx="2">
                  <c:v>26.2</c:v>
                </c:pt>
                <c:pt idx="3">
                  <c:v>31.2</c:v>
                </c:pt>
                <c:pt idx="4" formatCode="0.0">
                  <c:v>27.8</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Neko par to nezinu</c:v>
                </c:pt>
              </c:strCache>
            </c:strRef>
          </c:tx>
          <c:spPr>
            <a:solidFill>
              <a:schemeClr val="accent5"/>
            </a:solidFill>
            <a:ln>
              <a:no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5F9-49A5-A925-BDF0740685B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Sheet1!$E$2:$E$6</c:f>
              <c:numCache>
                <c:formatCode>0</c:formatCode>
                <c:ptCount val="5"/>
                <c:pt idx="0">
                  <c:v>20.355731225296442</c:v>
                </c:pt>
                <c:pt idx="1">
                  <c:v>15.936254980079701</c:v>
                </c:pt>
                <c:pt idx="2">
                  <c:v>21.6</c:v>
                </c:pt>
                <c:pt idx="3">
                  <c:v>23</c:v>
                </c:pt>
                <c:pt idx="4" formatCode="0.0">
                  <c:v>28.4</c:v>
                </c:pt>
              </c:numCache>
            </c:numRef>
          </c:val>
          <c:extLst>
            <c:ext xmlns:c16="http://schemas.microsoft.com/office/drawing/2014/chart" uri="{C3380CC4-5D6E-409C-BE32-E72D297353CC}">
              <c16:uniqueId val="{00000003-8D29-4CF2-8558-06C520A1370B}"/>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F9-49A5-A925-BDF0740685BF}"/>
                </c:ext>
              </c:extLst>
            </c:dLbl>
            <c:dLbl>
              <c:idx val="1"/>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F9-49A5-A925-BDF0740685BF}"/>
                </c:ext>
              </c:extLst>
            </c:dLbl>
            <c:dLbl>
              <c:idx val="2"/>
              <c:layout>
                <c:manualLayout>
                  <c:x val="1.2651432199376393E-2"/>
                  <c:y val="0"/>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F9-49A5-A925-BDF0740685BF}"/>
                </c:ext>
              </c:extLst>
            </c:dLbl>
            <c:dLbl>
              <c:idx val="3"/>
              <c:layout>
                <c:manualLayout>
                  <c:x val="1.1352945289729547E-2"/>
                  <c:y val="1.0969166172955972E-16"/>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F3-48EF-80EC-5BE44D949B4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06.-07.2025., n=506</c:v>
                </c:pt>
                <c:pt idx="1">
                  <c:v>02.-03.2024., n=502</c:v>
                </c:pt>
                <c:pt idx="2">
                  <c:v>11.-12.2022., n=504</c:v>
                </c:pt>
                <c:pt idx="3">
                  <c:v>09.-10.2021., n=504</c:v>
                </c:pt>
                <c:pt idx="4">
                  <c:v>08.-09.2020., n=500</c:v>
                </c:pt>
              </c:strCache>
            </c:strRef>
          </c:cat>
          <c:val>
            <c:numRef>
              <c:f>Sheet1!$F$2:$F$6</c:f>
              <c:numCache>
                <c:formatCode>0.0</c:formatCode>
                <c:ptCount val="5"/>
                <c:pt idx="0">
                  <c:v>0.19762845849802371</c:v>
                </c:pt>
                <c:pt idx="1">
                  <c:v>0.39840637450199201</c:v>
                </c:pt>
                <c:pt idx="2">
                  <c:v>0.2</c:v>
                </c:pt>
                <c:pt idx="3">
                  <c:v>0.4</c:v>
                </c:pt>
                <c:pt idx="4">
                  <c:v>1</c:v>
                </c:pt>
              </c:numCache>
            </c:numRef>
          </c:val>
          <c:extLst>
            <c:ext xmlns:c16="http://schemas.microsoft.com/office/drawing/2014/chart" uri="{C3380CC4-5D6E-409C-BE32-E72D297353CC}">
              <c16:uniqueId val="{00000004-8D29-4CF2-8558-06C520A1370B}"/>
            </c:ext>
          </c:extLst>
        </c:ser>
        <c:dLbls>
          <c:dLblPos val="ctr"/>
          <c:showLegendKey val="0"/>
          <c:showVal val="1"/>
          <c:showCatName val="0"/>
          <c:showSerName val="0"/>
          <c:showPercent val="0"/>
          <c:showBubbleSize val="0"/>
        </c:dLbls>
        <c:gapWidth val="17"/>
        <c:overlap val="100"/>
        <c:axId val="-1002347312"/>
        <c:axId val="-1002345680"/>
      </c:barChart>
      <c:catAx>
        <c:axId val="-1002347312"/>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2345680"/>
        <c:crosses val="autoZero"/>
        <c:auto val="1"/>
        <c:lblAlgn val="ctr"/>
        <c:lblOffset val="100"/>
        <c:noMultiLvlLbl val="0"/>
      </c:catAx>
      <c:valAx>
        <c:axId val="-1002345680"/>
        <c:scaling>
          <c:orientation val="minMax"/>
        </c:scaling>
        <c:delete val="1"/>
        <c:axPos val="b"/>
        <c:numFmt formatCode="0%" sourceLinked="1"/>
        <c:majorTickMark val="none"/>
        <c:minorTickMark val="none"/>
        <c:tickLblPos val="nextTo"/>
        <c:crossAx val="-1002347312"/>
        <c:crosses val="max"/>
        <c:crossBetween val="between"/>
      </c:valAx>
      <c:spPr>
        <a:noFill/>
        <a:ln>
          <a:noFill/>
        </a:ln>
        <a:effectLst/>
      </c:spPr>
    </c:plotArea>
    <c:legend>
      <c:legendPos val="t"/>
      <c:layout>
        <c:manualLayout>
          <c:xMode val="edge"/>
          <c:yMode val="edge"/>
          <c:x val="7.9028318993328475E-2"/>
          <c:y val="0"/>
          <c:w val="0.91070205415095973"/>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Sheet1!$B$2:$B$11</c:f>
              <c:numCache>
                <c:formatCode>###0</c:formatCode>
                <c:ptCount val="10"/>
                <c:pt idx="1">
                  <c:v>22.92490118577075</c:v>
                </c:pt>
                <c:pt idx="3">
                  <c:v>24.110671936758894</c:v>
                </c:pt>
                <c:pt idx="4">
                  <c:v>19.721115537848604</c:v>
                </c:pt>
                <c:pt idx="6">
                  <c:v>24.110671936758894</c:v>
                </c:pt>
                <c:pt idx="7">
                  <c:v>18.725099601593627</c:v>
                </c:pt>
                <c:pt idx="8">
                  <c:v>11.9</c:v>
                </c:pt>
                <c:pt idx="9">
                  <c:v>11.9</c:v>
                </c:pt>
              </c:numCache>
            </c:numRef>
          </c:val>
          <c:extLst>
            <c:ext xmlns:c16="http://schemas.microsoft.com/office/drawing/2014/chart" uri="{C3380CC4-5D6E-409C-BE32-E72D297353CC}">
              <c16:uniqueId val="{00000000-D02A-4216-AF24-797EA7DB1D03}"/>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Sheet1!$C$2:$C$11</c:f>
              <c:numCache>
                <c:formatCode>###0</c:formatCode>
                <c:ptCount val="10"/>
                <c:pt idx="1">
                  <c:v>26.086956521739129</c:v>
                </c:pt>
                <c:pt idx="3">
                  <c:v>24.308300395256918</c:v>
                </c:pt>
                <c:pt idx="4">
                  <c:v>28.286852589641438</c:v>
                </c:pt>
                <c:pt idx="6">
                  <c:v>26.086956521739129</c:v>
                </c:pt>
                <c:pt idx="7">
                  <c:v>33.466135458167329</c:v>
                </c:pt>
                <c:pt idx="8">
                  <c:v>26</c:v>
                </c:pt>
                <c:pt idx="9">
                  <c:v>19.399999999999999</c:v>
                </c:pt>
              </c:numCache>
            </c:numRef>
          </c:val>
          <c:extLst>
            <c:ext xmlns:c16="http://schemas.microsoft.com/office/drawing/2014/chart" uri="{C3380CC4-5D6E-409C-BE32-E72D297353CC}">
              <c16:uniqueId val="{00000001-D02A-4216-AF24-797EA7DB1D03}"/>
            </c:ext>
          </c:extLst>
        </c:ser>
        <c:ser>
          <c:idx val="2"/>
          <c:order val="2"/>
          <c:tx>
            <c:strRef>
              <c:f>Sheet1!$D$1</c:f>
              <c:strCache>
                <c:ptCount val="1"/>
                <c:pt idx="0">
                  <c:v>Drīzāk nenoderīgs</c:v>
                </c:pt>
              </c:strCache>
            </c:strRef>
          </c:tx>
          <c:spPr>
            <a:solidFill>
              <a:srgbClr val="F1AA99"/>
            </a:solidFill>
            <a:ln>
              <a:noFill/>
            </a:ln>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A-4216-AF24-797EA7DB1D03}"/>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Sheet1!$D$2:$D$11</c:f>
              <c:numCache>
                <c:formatCode>###0</c:formatCode>
                <c:ptCount val="10"/>
                <c:pt idx="1">
                  <c:v>14.624505928853754</c:v>
                </c:pt>
                <c:pt idx="3">
                  <c:v>15.41501976284585</c:v>
                </c:pt>
                <c:pt idx="4">
                  <c:v>17.330677290836654</c:v>
                </c:pt>
                <c:pt idx="6">
                  <c:v>18.379446640316203</c:v>
                </c:pt>
                <c:pt idx="7">
                  <c:v>22.310756972111552</c:v>
                </c:pt>
                <c:pt idx="8">
                  <c:v>14.7</c:v>
                </c:pt>
                <c:pt idx="9">
                  <c:v>22.8</c:v>
                </c:pt>
              </c:numCache>
            </c:numRef>
          </c:val>
          <c:extLst>
            <c:ext xmlns:c16="http://schemas.microsoft.com/office/drawing/2014/chart" uri="{C3380CC4-5D6E-409C-BE32-E72D297353CC}">
              <c16:uniqueId val="{00000003-D02A-4216-AF24-797EA7DB1D03}"/>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Sheet1!$E$2:$E$11</c:f>
              <c:numCache>
                <c:formatCode>###0</c:formatCode>
                <c:ptCount val="10"/>
                <c:pt idx="1">
                  <c:v>23.913043478260871</c:v>
                </c:pt>
                <c:pt idx="3">
                  <c:v>24.703557312252965</c:v>
                </c:pt>
                <c:pt idx="4">
                  <c:v>23.107569721115535</c:v>
                </c:pt>
                <c:pt idx="6">
                  <c:v>26.086956521739129</c:v>
                </c:pt>
                <c:pt idx="7">
                  <c:v>20.318725099601593</c:v>
                </c:pt>
                <c:pt idx="8">
                  <c:v>42.7</c:v>
                </c:pt>
                <c:pt idx="9">
                  <c:v>41.3</c:v>
                </c:pt>
              </c:numCache>
            </c:numRef>
          </c:val>
          <c:extLst>
            <c:ext xmlns:c16="http://schemas.microsoft.com/office/drawing/2014/chart" uri="{C3380CC4-5D6E-409C-BE32-E72D297353CC}">
              <c16:uniqueId val="{00000004-D02A-4216-AF24-797EA7DB1D03}"/>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Sheet1!$F$2:$F$11</c:f>
              <c:numCache>
                <c:formatCode>###0</c:formatCode>
                <c:ptCount val="10"/>
                <c:pt idx="1">
                  <c:v>12.450592885375494</c:v>
                </c:pt>
                <c:pt idx="3">
                  <c:v>11.462450592885375</c:v>
                </c:pt>
                <c:pt idx="4">
                  <c:v>11.553784860557768</c:v>
                </c:pt>
                <c:pt idx="6">
                  <c:v>5.3359683794466397</c:v>
                </c:pt>
                <c:pt idx="7">
                  <c:v>5.1792828685258963</c:v>
                </c:pt>
                <c:pt idx="8">
                  <c:v>4.8</c:v>
                </c:pt>
                <c:pt idx="9">
                  <c:v>4.5999999999999996</c:v>
                </c:pt>
              </c:numCache>
            </c:numRef>
          </c:val>
          <c:extLst>
            <c:ext xmlns:c16="http://schemas.microsoft.com/office/drawing/2014/chart" uri="{C3380CC4-5D6E-409C-BE32-E72D297353CC}">
              <c16:uniqueId val="{00000005-D02A-4216-AF24-797EA7DB1D03}"/>
            </c:ext>
          </c:extLst>
        </c:ser>
        <c:dLbls>
          <c:showLegendKey val="0"/>
          <c:showVal val="0"/>
          <c:showCatName val="0"/>
          <c:showSerName val="0"/>
          <c:showPercent val="0"/>
          <c:showBubbleSize val="0"/>
        </c:dLbls>
        <c:gapWidth val="10"/>
        <c:overlap val="100"/>
        <c:axId val="-831359488"/>
        <c:axId val="-831348064"/>
      </c:barChart>
      <c:catAx>
        <c:axId val="-83135948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48064"/>
        <c:crosses val="autoZero"/>
        <c:auto val="1"/>
        <c:lblAlgn val="ctr"/>
        <c:lblOffset val="100"/>
        <c:noMultiLvlLbl val="0"/>
      </c:catAx>
      <c:valAx>
        <c:axId val="-831348064"/>
        <c:scaling>
          <c:orientation val="minMax"/>
          <c:max val="100"/>
          <c:min val="0"/>
        </c:scaling>
        <c:delete val="1"/>
        <c:axPos val="t"/>
        <c:numFmt formatCode="0\%" sourceLinked="0"/>
        <c:majorTickMark val="out"/>
        <c:minorTickMark val="none"/>
        <c:tickLblPos val="high"/>
        <c:crossAx val="-831359488"/>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1992024651750974E-2"/>
          <c:w val="0.7969054419668129"/>
          <c:h val="0.8623562338295232"/>
        </c:manualLayout>
      </c:layout>
      <c:barChart>
        <c:barDir val="bar"/>
        <c:grouping val="clustered"/>
        <c:varyColors val="0"/>
        <c:ser>
          <c:idx val="3"/>
          <c:order val="0"/>
          <c:spPr>
            <a:solidFill>
              <a:srgbClr val="FFC000"/>
            </a:solidFill>
            <a:ln>
              <a:solidFill>
                <a:schemeClr val="bg1"/>
              </a:solidFill>
            </a:ln>
          </c:spPr>
          <c:invertIfNegative val="0"/>
          <c:dPt>
            <c:idx val="2"/>
            <c:invertIfNegative val="0"/>
            <c:bubble3D val="0"/>
            <c:extLst>
              <c:ext xmlns:c16="http://schemas.microsoft.com/office/drawing/2014/chart" uri="{C3380CC4-5D6E-409C-BE32-E72D297353CC}">
                <c16:uniqueId val="{00000000-6159-42D9-9E4A-A60AD4AF4ED9}"/>
              </c:ext>
            </c:extLst>
          </c:dPt>
          <c:dPt>
            <c:idx val="5"/>
            <c:invertIfNegative val="0"/>
            <c:bubble3D val="0"/>
            <c:extLst>
              <c:ext xmlns:c16="http://schemas.microsoft.com/office/drawing/2014/chart" uri="{C3380CC4-5D6E-409C-BE32-E72D297353CC}">
                <c16:uniqueId val="{00000001-6159-42D9-9E4A-A60AD4AF4ED9}"/>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Zaļā koridora atbalsts investīciju projektu realizēšanā</c:v>
                </c:pt>
                <c:pt idx="1">
                  <c:v>06.-07.2025., n=506</c:v>
                </c:pt>
                <c:pt idx="2">
                  <c:v>Lielo investīciju programma ar kapitāla atlaidi</c:v>
                </c:pt>
                <c:pt idx="3">
                  <c:v>06.-07.2025., n=506</c:v>
                </c:pt>
                <c:pt idx="4">
                  <c:v>02.-03.2024., n=502</c:v>
                </c:pt>
                <c:pt idx="5">
                  <c:v>Atbalsts eksporta menedžera piesaistei</c:v>
                </c:pt>
                <c:pt idx="6">
                  <c:v>06.-07.2025., n=506</c:v>
                </c:pt>
                <c:pt idx="7">
                  <c:v>02.-03.2024., n=502</c:v>
                </c:pt>
                <c:pt idx="8">
                  <c:v>11.-12.2022., n=504</c:v>
                </c:pt>
                <c:pt idx="9">
                  <c:v>09.-10.2021., n=504</c:v>
                </c:pt>
              </c:strCache>
            </c:strRef>
          </c:cat>
          <c:val>
            <c:numRef>
              <c:f>Sheet1!$B$2:$B$11</c:f>
              <c:numCache>
                <c:formatCode>0.0</c:formatCode>
                <c:ptCount val="10"/>
                <c:pt idx="1">
                  <c:v>4.7430830039525675</c:v>
                </c:pt>
                <c:pt idx="3">
                  <c:v>3.8537549407114646</c:v>
                </c:pt>
                <c:pt idx="4">
                  <c:v>2.091633466135459</c:v>
                </c:pt>
                <c:pt idx="6">
                  <c:v>1.877470355731226</c:v>
                </c:pt>
                <c:pt idx="7">
                  <c:v>3.9840637450199199</c:v>
                </c:pt>
                <c:pt idx="8">
                  <c:v>-25.2</c:v>
                </c:pt>
                <c:pt idx="9">
                  <c:v>-31.1</c:v>
                </c:pt>
              </c:numCache>
            </c:numRef>
          </c:val>
          <c:extLst>
            <c:ext xmlns:c16="http://schemas.microsoft.com/office/drawing/2014/chart" uri="{C3380CC4-5D6E-409C-BE32-E72D297353CC}">
              <c16:uniqueId val="{00000002-6159-42D9-9E4A-A60AD4AF4ED9}"/>
            </c:ext>
          </c:extLst>
        </c:ser>
        <c:dLbls>
          <c:showLegendKey val="0"/>
          <c:showVal val="0"/>
          <c:showCatName val="0"/>
          <c:showSerName val="0"/>
          <c:showPercent val="0"/>
          <c:showBubbleSize val="0"/>
        </c:dLbls>
        <c:gapWidth val="10"/>
        <c:overlap val="100"/>
        <c:axId val="-831347520"/>
        <c:axId val="-831357856"/>
      </c:barChart>
      <c:catAx>
        <c:axId val="-831347520"/>
        <c:scaling>
          <c:orientation val="maxMin"/>
        </c:scaling>
        <c:delete val="1"/>
        <c:axPos val="l"/>
        <c:numFmt formatCode="General" sourceLinked="1"/>
        <c:majorTickMark val="out"/>
        <c:minorTickMark val="none"/>
        <c:tickLblPos val="none"/>
        <c:crossAx val="-831357856"/>
        <c:crosses val="autoZero"/>
        <c:auto val="1"/>
        <c:lblAlgn val="ctr"/>
        <c:lblOffset val="0"/>
        <c:noMultiLvlLbl val="0"/>
      </c:catAx>
      <c:valAx>
        <c:axId val="-83135785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47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433162661839885"/>
          <c:y val="6.9070727266119653E-2"/>
          <c:w val="0.41508837638657264"/>
          <c:h val="0.84079960092637462"/>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Sheet1!$B$2:$B$16</c:f>
              <c:numCache>
                <c:formatCode>###0</c:formatCode>
                <c:ptCount val="15"/>
                <c:pt idx="1">
                  <c:v>21.936758893280633</c:v>
                </c:pt>
                <c:pt idx="2">
                  <c:v>16.135458167330675</c:v>
                </c:pt>
                <c:pt idx="3">
                  <c:v>13.3</c:v>
                </c:pt>
                <c:pt idx="4">
                  <c:v>14.5</c:v>
                </c:pt>
                <c:pt idx="6">
                  <c:v>20.948616600790515</c:v>
                </c:pt>
                <c:pt idx="7">
                  <c:v>21.513944223107568</c:v>
                </c:pt>
                <c:pt idx="8">
                  <c:v>13.1</c:v>
                </c:pt>
                <c:pt idx="9">
                  <c:v>13.5</c:v>
                </c:pt>
                <c:pt idx="11">
                  <c:v>10.079051383399209</c:v>
                </c:pt>
                <c:pt idx="12">
                  <c:v>9.3625498007968133</c:v>
                </c:pt>
                <c:pt idx="13">
                  <c:v>9.6999999999999993</c:v>
                </c:pt>
                <c:pt idx="14">
                  <c:v>8.6999999999999993</c:v>
                </c:pt>
              </c:numCache>
            </c:numRef>
          </c:val>
          <c:extLst>
            <c:ext xmlns:c16="http://schemas.microsoft.com/office/drawing/2014/chart" uri="{C3380CC4-5D6E-409C-BE32-E72D297353CC}">
              <c16:uniqueId val="{00000000-D02A-4216-AF24-797EA7DB1D03}"/>
            </c:ext>
          </c:extLst>
        </c:ser>
        <c:ser>
          <c:idx val="1"/>
          <c:order val="1"/>
          <c:tx>
            <c:strRef>
              <c:f>Sheet1!$C$1</c:f>
              <c:strCache>
                <c:ptCount val="1"/>
                <c:pt idx="0">
                  <c:v>Drīzāk noderīgs</c:v>
                </c:pt>
              </c:strCache>
            </c:strRef>
          </c:tx>
          <c:spPr>
            <a:solidFill>
              <a:srgbClr val="14A2BA"/>
            </a:solidFill>
            <a:ln>
              <a:noFill/>
            </a:ln>
          </c:spPr>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Sheet1!$C$2:$C$16</c:f>
              <c:numCache>
                <c:formatCode>###0</c:formatCode>
                <c:ptCount val="15"/>
                <c:pt idx="1">
                  <c:v>27.865612648221344</c:v>
                </c:pt>
                <c:pt idx="2">
                  <c:v>36.65338645418327</c:v>
                </c:pt>
                <c:pt idx="3">
                  <c:v>30.6</c:v>
                </c:pt>
                <c:pt idx="4">
                  <c:v>27</c:v>
                </c:pt>
                <c:pt idx="6">
                  <c:v>19.960474308300398</c:v>
                </c:pt>
                <c:pt idx="7">
                  <c:v>30.876494023904382</c:v>
                </c:pt>
                <c:pt idx="8">
                  <c:v>25.2</c:v>
                </c:pt>
                <c:pt idx="9">
                  <c:v>19</c:v>
                </c:pt>
                <c:pt idx="11">
                  <c:v>19.565217391304348</c:v>
                </c:pt>
                <c:pt idx="12">
                  <c:v>20.119521912350596</c:v>
                </c:pt>
                <c:pt idx="13">
                  <c:v>15.5</c:v>
                </c:pt>
                <c:pt idx="14">
                  <c:v>17.100000000000001</c:v>
                </c:pt>
              </c:numCache>
            </c:numRef>
          </c:val>
          <c:extLst>
            <c:ext xmlns:c16="http://schemas.microsoft.com/office/drawing/2014/chart" uri="{C3380CC4-5D6E-409C-BE32-E72D297353CC}">
              <c16:uniqueId val="{00000001-D02A-4216-AF24-797EA7DB1D03}"/>
            </c:ext>
          </c:extLst>
        </c:ser>
        <c:ser>
          <c:idx val="2"/>
          <c:order val="2"/>
          <c:tx>
            <c:strRef>
              <c:f>Sheet1!$D$1</c:f>
              <c:strCache>
                <c:ptCount val="1"/>
                <c:pt idx="0">
                  <c:v>Drīzāk nenoderīgs</c:v>
                </c:pt>
              </c:strCache>
            </c:strRef>
          </c:tx>
          <c:spPr>
            <a:solidFill>
              <a:srgbClr val="F1AA99"/>
            </a:solidFill>
            <a:ln>
              <a:noFill/>
            </a:ln>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A-4216-AF24-797EA7DB1D03}"/>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Sheet1!$D$2:$D$16</c:f>
              <c:numCache>
                <c:formatCode>###0</c:formatCode>
                <c:ptCount val="15"/>
                <c:pt idx="1">
                  <c:v>22.727272727272727</c:v>
                </c:pt>
                <c:pt idx="2">
                  <c:v>24.10358565737052</c:v>
                </c:pt>
                <c:pt idx="3">
                  <c:v>16.7</c:v>
                </c:pt>
                <c:pt idx="4">
                  <c:v>17.100000000000001</c:v>
                </c:pt>
                <c:pt idx="6">
                  <c:v>20.750988142292488</c:v>
                </c:pt>
                <c:pt idx="7">
                  <c:v>22.509960159362549</c:v>
                </c:pt>
                <c:pt idx="8">
                  <c:v>21.8</c:v>
                </c:pt>
                <c:pt idx="9">
                  <c:v>21</c:v>
                </c:pt>
                <c:pt idx="11">
                  <c:v>22.134387351778656</c:v>
                </c:pt>
                <c:pt idx="12">
                  <c:v>27.490039840637447</c:v>
                </c:pt>
                <c:pt idx="13">
                  <c:v>18.100000000000001</c:v>
                </c:pt>
                <c:pt idx="14">
                  <c:v>19</c:v>
                </c:pt>
              </c:numCache>
            </c:numRef>
          </c:val>
          <c:extLst>
            <c:ext xmlns:c16="http://schemas.microsoft.com/office/drawing/2014/chart" uri="{C3380CC4-5D6E-409C-BE32-E72D297353CC}">
              <c16:uniqueId val="{00000003-D02A-4216-AF24-797EA7DB1D03}"/>
            </c:ext>
          </c:extLst>
        </c:ser>
        <c:ser>
          <c:idx val="3"/>
          <c:order val="3"/>
          <c:tx>
            <c:strRef>
              <c:f>Sheet1!$E$1</c:f>
              <c:strCache>
                <c:ptCount val="1"/>
                <c:pt idx="0">
                  <c:v>Pilnīgi nenoderīgs</c:v>
                </c:pt>
              </c:strCache>
            </c:strRef>
          </c:tx>
          <c:spPr>
            <a:solidFill>
              <a:srgbClr val="B2371A"/>
            </a:solidFill>
            <a:ln>
              <a:no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Sheet1!$E$2:$E$16</c:f>
              <c:numCache>
                <c:formatCode>###0</c:formatCode>
                <c:ptCount val="15"/>
                <c:pt idx="1">
                  <c:v>23.715415019762844</c:v>
                </c:pt>
                <c:pt idx="2">
                  <c:v>19.123505976095618</c:v>
                </c:pt>
                <c:pt idx="3">
                  <c:v>34.700000000000003</c:v>
                </c:pt>
                <c:pt idx="4">
                  <c:v>35.700000000000003</c:v>
                </c:pt>
                <c:pt idx="6">
                  <c:v>35.770750988142289</c:v>
                </c:pt>
                <c:pt idx="7">
                  <c:v>22.908366533864541</c:v>
                </c:pt>
                <c:pt idx="8">
                  <c:v>38.299999999999997</c:v>
                </c:pt>
                <c:pt idx="9">
                  <c:v>43.5</c:v>
                </c:pt>
                <c:pt idx="11">
                  <c:v>44.466403162055336</c:v>
                </c:pt>
                <c:pt idx="12">
                  <c:v>38.645418326693225</c:v>
                </c:pt>
                <c:pt idx="13">
                  <c:v>53.2</c:v>
                </c:pt>
                <c:pt idx="14">
                  <c:v>51.2</c:v>
                </c:pt>
              </c:numCache>
            </c:numRef>
          </c:val>
          <c:extLst>
            <c:ext xmlns:c16="http://schemas.microsoft.com/office/drawing/2014/chart" uri="{C3380CC4-5D6E-409C-BE32-E72D297353CC}">
              <c16:uniqueId val="{00000004-D02A-4216-AF24-797EA7DB1D03}"/>
            </c:ext>
          </c:extLst>
        </c:ser>
        <c:ser>
          <c:idx val="4"/>
          <c:order val="4"/>
          <c:tx>
            <c:strRef>
              <c:f>Sheet1!$F$1</c:f>
              <c:strCache>
                <c:ptCount val="1"/>
                <c:pt idx="0">
                  <c:v>Grūti pateikt</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Sheet1!$F$2:$F$16</c:f>
              <c:numCache>
                <c:formatCode>###0</c:formatCode>
                <c:ptCount val="15"/>
                <c:pt idx="1">
                  <c:v>3.7549407114624502</c:v>
                </c:pt>
                <c:pt idx="2">
                  <c:v>3.9840637450199203</c:v>
                </c:pt>
                <c:pt idx="3">
                  <c:v>4.8</c:v>
                </c:pt>
                <c:pt idx="4">
                  <c:v>5.8</c:v>
                </c:pt>
                <c:pt idx="6">
                  <c:v>2.5691699604743086</c:v>
                </c:pt>
                <c:pt idx="7">
                  <c:v>2.1912350597609564</c:v>
                </c:pt>
                <c:pt idx="8">
                  <c:v>1.6</c:v>
                </c:pt>
                <c:pt idx="9">
                  <c:v>3</c:v>
                </c:pt>
                <c:pt idx="11">
                  <c:v>3.7549407114624502</c:v>
                </c:pt>
                <c:pt idx="12">
                  <c:v>4.3824701195219129</c:v>
                </c:pt>
                <c:pt idx="13">
                  <c:v>3.6</c:v>
                </c:pt>
                <c:pt idx="14">
                  <c:v>4</c:v>
                </c:pt>
              </c:numCache>
            </c:numRef>
          </c:val>
          <c:extLst>
            <c:ext xmlns:c16="http://schemas.microsoft.com/office/drawing/2014/chart" uri="{C3380CC4-5D6E-409C-BE32-E72D297353CC}">
              <c16:uniqueId val="{00000005-D02A-4216-AF24-797EA7DB1D03}"/>
            </c:ext>
          </c:extLst>
        </c:ser>
        <c:dLbls>
          <c:showLegendKey val="0"/>
          <c:showVal val="0"/>
          <c:showCatName val="0"/>
          <c:showSerName val="0"/>
          <c:showPercent val="0"/>
          <c:showBubbleSize val="0"/>
        </c:dLbls>
        <c:gapWidth val="10"/>
        <c:overlap val="100"/>
        <c:axId val="-831359488"/>
        <c:axId val="-831348064"/>
      </c:barChart>
      <c:catAx>
        <c:axId val="-831359488"/>
        <c:scaling>
          <c:orientation val="maxMin"/>
        </c:scaling>
        <c:delete val="0"/>
        <c:axPos val="l"/>
        <c:numFmt formatCode="General" sourceLinked="1"/>
        <c:majorTickMark val="out"/>
        <c:minorTickMark val="none"/>
        <c:tickLblPos val="nextTo"/>
        <c:spPr>
          <a:ln>
            <a:solidFill>
              <a:schemeClr val="bg1">
                <a:lumMod val="50000"/>
              </a:schemeClr>
            </a:solidFill>
          </a:ln>
        </c:spPr>
        <c:txPr>
          <a:bodyPr/>
          <a:lstStyle/>
          <a:p>
            <a:pPr>
              <a:defRPr sz="1000">
                <a:solidFill>
                  <a:schemeClr val="tx1"/>
                </a:solidFill>
              </a:defRPr>
            </a:pPr>
            <a:endParaRPr lang="en-US"/>
          </a:p>
        </c:txPr>
        <c:crossAx val="-831348064"/>
        <c:crosses val="autoZero"/>
        <c:auto val="1"/>
        <c:lblAlgn val="ctr"/>
        <c:lblOffset val="100"/>
        <c:noMultiLvlLbl val="0"/>
      </c:catAx>
      <c:valAx>
        <c:axId val="-831348064"/>
        <c:scaling>
          <c:orientation val="minMax"/>
          <c:max val="100"/>
          <c:min val="0"/>
        </c:scaling>
        <c:delete val="1"/>
        <c:axPos val="t"/>
        <c:numFmt formatCode="0\%" sourceLinked="0"/>
        <c:majorTickMark val="out"/>
        <c:minorTickMark val="none"/>
        <c:tickLblPos val="high"/>
        <c:crossAx val="-831359488"/>
        <c:crosses val="autoZero"/>
        <c:crossBetween val="between"/>
      </c:valAx>
    </c:plotArea>
    <c:legend>
      <c:legendPos val="t"/>
      <c:layout>
        <c:manualLayout>
          <c:xMode val="edge"/>
          <c:yMode val="edge"/>
          <c:x val="0.37604757562566615"/>
          <c:y val="1.0638126856426733E-2"/>
          <c:w val="0.62395242437433385"/>
          <c:h val="4.4307261378941122E-2"/>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7.1992024651750974E-2"/>
          <c:w val="0.7969054419668129"/>
          <c:h val="0.8623562338295232"/>
        </c:manualLayout>
      </c:layout>
      <c:barChart>
        <c:barDir val="bar"/>
        <c:grouping val="clustered"/>
        <c:varyColors val="0"/>
        <c:ser>
          <c:idx val="3"/>
          <c:order val="0"/>
          <c:spPr>
            <a:solidFill>
              <a:srgbClr val="FFC000"/>
            </a:solidFill>
            <a:ln>
              <a:solidFill>
                <a:schemeClr val="bg1"/>
              </a:solidFill>
            </a:ln>
          </c:spPr>
          <c:invertIfNegative val="0"/>
          <c:dPt>
            <c:idx val="2"/>
            <c:invertIfNegative val="0"/>
            <c:bubble3D val="0"/>
            <c:extLst>
              <c:ext xmlns:c16="http://schemas.microsoft.com/office/drawing/2014/chart" uri="{C3380CC4-5D6E-409C-BE32-E72D297353CC}">
                <c16:uniqueId val="{00000000-6159-42D9-9E4A-A60AD4AF4ED9}"/>
              </c:ext>
            </c:extLst>
          </c:dPt>
          <c:dPt>
            <c:idx val="5"/>
            <c:invertIfNegative val="0"/>
            <c:bubble3D val="0"/>
            <c:extLst>
              <c:ext xmlns:c16="http://schemas.microsoft.com/office/drawing/2014/chart" uri="{C3380CC4-5D6E-409C-BE32-E72D297353CC}">
                <c16:uniqueId val="{00000001-6159-42D9-9E4A-A60AD4AF4ED9}"/>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Atbalsts dalībai starptautiskajās nozaru asociācijās</c:v>
                </c:pt>
                <c:pt idx="1">
                  <c:v>06.-07.2025., n=506</c:v>
                </c:pt>
                <c:pt idx="2">
                  <c:v>02.-03.2024., n=502</c:v>
                </c:pt>
                <c:pt idx="3">
                  <c:v>11.-12.2022., n=504</c:v>
                </c:pt>
                <c:pt idx="4">
                  <c:v>09.-10.2021., n=504</c:v>
                </c:pt>
                <c:pt idx="5">
                  <c:v>Atbalsts preču zīmēm, tai skaitā preču zīmes stratēģijas izstrādei un reģistrēšanai</c:v>
                </c:pt>
                <c:pt idx="6">
                  <c:v>06.-07.2025., n=506</c:v>
                </c:pt>
                <c:pt idx="7">
                  <c:v>02.-03.2024., n=502</c:v>
                </c:pt>
                <c:pt idx="8">
                  <c:v>11.-12.2022., n=504</c:v>
                </c:pt>
                <c:pt idx="9">
                  <c:v>09.-10.2021., n=504</c:v>
                </c:pt>
                <c:pt idx="10">
                  <c:v>Atbalsts telemārketinga pakalpojumiem</c:v>
                </c:pt>
                <c:pt idx="11">
                  <c:v>06.-07.2025., n=506</c:v>
                </c:pt>
                <c:pt idx="12">
                  <c:v>02.-03.2024., n=502</c:v>
                </c:pt>
                <c:pt idx="13">
                  <c:v>11.-12.2022., n=504</c:v>
                </c:pt>
                <c:pt idx="14">
                  <c:v>09.-10.2021., n=504</c:v>
                </c:pt>
              </c:strCache>
            </c:strRef>
          </c:cat>
          <c:val>
            <c:numRef>
              <c:f>Sheet1!$B$2:$B$16</c:f>
              <c:numCache>
                <c:formatCode>0.0</c:formatCode>
                <c:ptCount val="15"/>
                <c:pt idx="1">
                  <c:v>0.79051383399209429</c:v>
                </c:pt>
                <c:pt idx="2">
                  <c:v>3.2868525896414322</c:v>
                </c:pt>
                <c:pt idx="3">
                  <c:v>-14.5</c:v>
                </c:pt>
                <c:pt idx="4">
                  <c:v>-16.3</c:v>
                </c:pt>
                <c:pt idx="6">
                  <c:v>-15.217391304347819</c:v>
                </c:pt>
                <c:pt idx="7">
                  <c:v>2.788844621513944</c:v>
                </c:pt>
                <c:pt idx="8">
                  <c:v>-23.5</c:v>
                </c:pt>
                <c:pt idx="9">
                  <c:v>-31</c:v>
                </c:pt>
                <c:pt idx="11">
                  <c:v>-35.671936758893303</c:v>
                </c:pt>
                <c:pt idx="12">
                  <c:v>-32.968127490039883</c:v>
                </c:pt>
                <c:pt idx="13">
                  <c:v>-44.8</c:v>
                </c:pt>
                <c:pt idx="14">
                  <c:v>-43.5</c:v>
                </c:pt>
              </c:numCache>
            </c:numRef>
          </c:val>
          <c:extLst>
            <c:ext xmlns:c16="http://schemas.microsoft.com/office/drawing/2014/chart" uri="{C3380CC4-5D6E-409C-BE32-E72D297353CC}">
              <c16:uniqueId val="{00000002-6159-42D9-9E4A-A60AD4AF4ED9}"/>
            </c:ext>
          </c:extLst>
        </c:ser>
        <c:dLbls>
          <c:showLegendKey val="0"/>
          <c:showVal val="0"/>
          <c:showCatName val="0"/>
          <c:showSerName val="0"/>
          <c:showPercent val="0"/>
          <c:showBubbleSize val="0"/>
        </c:dLbls>
        <c:gapWidth val="10"/>
        <c:overlap val="100"/>
        <c:axId val="-831347520"/>
        <c:axId val="-831357856"/>
      </c:barChart>
      <c:catAx>
        <c:axId val="-831347520"/>
        <c:scaling>
          <c:orientation val="maxMin"/>
        </c:scaling>
        <c:delete val="1"/>
        <c:axPos val="l"/>
        <c:numFmt formatCode="General" sourceLinked="1"/>
        <c:majorTickMark val="out"/>
        <c:minorTickMark val="none"/>
        <c:tickLblPos val="none"/>
        <c:crossAx val="-831357856"/>
        <c:crosses val="autoZero"/>
        <c:auto val="1"/>
        <c:lblAlgn val="ctr"/>
        <c:lblOffset val="0"/>
        <c:noMultiLvlLbl val="0"/>
      </c:catAx>
      <c:valAx>
        <c:axId val="-831357856"/>
        <c:scaling>
          <c:orientation val="minMax"/>
          <c:max val="100"/>
          <c:min val="-100"/>
        </c:scaling>
        <c:delete val="0"/>
        <c:axPos val="b"/>
        <c:numFmt formatCode="0" sourceLinked="0"/>
        <c:majorTickMark val="out"/>
        <c:minorTickMark val="none"/>
        <c:tickLblPos val="nextTo"/>
        <c:spPr>
          <a:ln>
            <a:solidFill>
              <a:schemeClr val="bg1"/>
            </a:solidFill>
          </a:ln>
        </c:spPr>
        <c:txPr>
          <a:bodyPr/>
          <a:lstStyle/>
          <a:p>
            <a:pPr>
              <a:defRPr sz="1000">
                <a:solidFill>
                  <a:schemeClr val="bg1"/>
                </a:solidFill>
              </a:defRPr>
            </a:pPr>
            <a:endParaRPr lang="en-US"/>
          </a:p>
        </c:txPr>
        <c:crossAx val="-8313475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9152704771975"/>
          <c:y val="6.7075082085701537E-2"/>
          <c:w val="0.64398604258265946"/>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1688-4350-8714-4973FE5EED32}"/>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1688-4350-8714-4973FE5EED32}"/>
                </c:ext>
              </c:extLst>
            </c:dLbl>
            <c:dLbl>
              <c:idx val="2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1688-4350-8714-4973FE5EED3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44.664031620549999</c:v>
                </c:pt>
                <c:pt idx="2" formatCode="0">
                  <c:v>44.615384615380002</c:v>
                </c:pt>
                <c:pt idx="3" formatCode="0">
                  <c:v>38.23529411765</c:v>
                </c:pt>
                <c:pt idx="4" formatCode="0">
                  <c:v>46.258503401360002</c:v>
                </c:pt>
                <c:pt idx="6" formatCode="0">
                  <c:v>42.788461538459998</c:v>
                </c:pt>
                <c:pt idx="7" formatCode="0">
                  <c:v>43.069306930689997</c:v>
                </c:pt>
                <c:pt idx="8" formatCode="0">
                  <c:v>51.807228915659998</c:v>
                </c:pt>
                <c:pt idx="9" formatCode="0">
                  <c:v>53.846153846150003</c:v>
                </c:pt>
                <c:pt idx="11" formatCode="0">
                  <c:v>40.22988505747</c:v>
                </c:pt>
                <c:pt idx="12" formatCode="0">
                  <c:v>41.666666666669997</c:v>
                </c:pt>
                <c:pt idx="13" formatCode="0">
                  <c:v>47.727272727269998</c:v>
                </c:pt>
                <c:pt idx="14" formatCode="0">
                  <c:v>40.217391304350002</c:v>
                </c:pt>
                <c:pt idx="15" formatCode="0">
                  <c:v>56.043956043960002</c:v>
                </c:pt>
                <c:pt idx="17" formatCode="0">
                  <c:v>45.754716981130002</c:v>
                </c:pt>
                <c:pt idx="18" formatCode="0">
                  <c:v>45.945945945950001</c:v>
                </c:pt>
                <c:pt idx="19" formatCode="0">
                  <c:v>33.333333333330003</c:v>
                </c:pt>
                <c:pt idx="21" formatCode="0">
                  <c:v>50.970873786410003</c:v>
                </c:pt>
                <c:pt idx="22" formatCode="0">
                  <c:v>45.454545454550001</c:v>
                </c:pt>
                <c:pt idx="23" formatCode="0">
                  <c:v>40.740740740740002</c:v>
                </c:pt>
                <c:pt idx="24" formatCode="0">
                  <c:v>45.71428571429</c:v>
                </c:pt>
                <c:pt idx="25" formatCode="0">
                  <c:v>33.962264150940001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D1B6-43CC-8A69-0E9CF251C1CC}"/>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30.0395256917</c:v>
                </c:pt>
                <c:pt idx="2" formatCode="0">
                  <c:v>28.92307692308</c:v>
                </c:pt>
                <c:pt idx="3" formatCode="0">
                  <c:v>35.294117647059998</c:v>
                </c:pt>
                <c:pt idx="4" formatCode="0">
                  <c:v>31.292517006800001</c:v>
                </c:pt>
                <c:pt idx="6" formatCode="0">
                  <c:v>29.807692307690001</c:v>
                </c:pt>
                <c:pt idx="7" formatCode="0">
                  <c:v>31.683168316829999</c:v>
                </c:pt>
                <c:pt idx="8" formatCode="0">
                  <c:v>26.50602409639</c:v>
                </c:pt>
                <c:pt idx="9" formatCode="0">
                  <c:v>30.769230769229999</c:v>
                </c:pt>
                <c:pt idx="11" formatCode="0">
                  <c:v>29.885057471260001</c:v>
                </c:pt>
                <c:pt idx="12" formatCode="0">
                  <c:v>32.291666666669997</c:v>
                </c:pt>
                <c:pt idx="13" formatCode="0">
                  <c:v>26.136363636359999</c:v>
                </c:pt>
                <c:pt idx="14" formatCode="0">
                  <c:v>36.956521739129997</c:v>
                </c:pt>
                <c:pt idx="15" formatCode="0">
                  <c:v>23.07692307692</c:v>
                </c:pt>
                <c:pt idx="17" formatCode="0">
                  <c:v>29.95283018868</c:v>
                </c:pt>
                <c:pt idx="18" formatCode="0">
                  <c:v>27.027027027030002</c:v>
                </c:pt>
                <c:pt idx="19" formatCode="0">
                  <c:v>33.333333333330003</c:v>
                </c:pt>
                <c:pt idx="21" formatCode="0">
                  <c:v>29.611650485439998</c:v>
                </c:pt>
                <c:pt idx="22" formatCode="0">
                  <c:v>25.75757575758</c:v>
                </c:pt>
                <c:pt idx="23" formatCode="0">
                  <c:v>30.86419753086</c:v>
                </c:pt>
                <c:pt idx="24" formatCode="0">
                  <c:v>27.142857142859999</c:v>
                </c:pt>
                <c:pt idx="25" formatCode="0">
                  <c:v>32.07547169811</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1B6-43CC-8A69-0E9CF251C1CC}"/>
            </c:ext>
          </c:extLst>
        </c:ser>
        <c:ser>
          <c:idx val="2"/>
          <c:order val="2"/>
          <c:tx>
            <c:strRef>
              <c:f>Sheet1!$D$1</c:f>
              <c:strCache>
                <c:ptCount val="1"/>
                <c:pt idx="0">
                  <c:v>Drīzāk nenoderīgs</c:v>
                </c:pt>
              </c:strCache>
            </c:strRef>
          </c:tx>
          <c:spPr>
            <a:solidFill>
              <a:srgbClr val="F1AA99"/>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1688-4350-8714-4973FE5EED32}"/>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1688-4350-8714-4973FE5EED3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7.9051383399209998</c:v>
                </c:pt>
                <c:pt idx="2" formatCode="0">
                  <c:v>9.8461538461539995</c:v>
                </c:pt>
                <c:pt idx="3" formatCode="0">
                  <c:v>2.9411764705880001</c:v>
                </c:pt>
                <c:pt idx="4" formatCode="0">
                  <c:v>4.7619047619049999</c:v>
                </c:pt>
                <c:pt idx="6" formatCode="0">
                  <c:v>9.1346153846149996</c:v>
                </c:pt>
                <c:pt idx="7" formatCode="0">
                  <c:v>6.9306930693069999</c:v>
                </c:pt>
                <c:pt idx="8" formatCode="0">
                  <c:v>7.2289156626509996</c:v>
                </c:pt>
                <c:pt idx="9" formatCode="0">
                  <c:v>7.6923076923079998</c:v>
                </c:pt>
                <c:pt idx="11" formatCode="0">
                  <c:v>8.0459770114939992</c:v>
                </c:pt>
                <c:pt idx="12" formatCode="0">
                  <c:v>9.375</c:v>
                </c:pt>
                <c:pt idx="13" formatCode="0">
                  <c:v>11.36363636364</c:v>
                </c:pt>
                <c:pt idx="14" formatCode="0">
                  <c:v>5.4347826086959996</c:v>
                </c:pt>
                <c:pt idx="15" formatCode="0">
                  <c:v>6.5934065934069999</c:v>
                </c:pt>
                <c:pt idx="17" formatCode="0">
                  <c:v>7.0754716981129997</c:v>
                </c:pt>
                <c:pt idx="18" formatCode="0">
                  <c:v>8.1081081081080004</c:v>
                </c:pt>
                <c:pt idx="19" formatCode="0">
                  <c:v>15.55555555556</c:v>
                </c:pt>
                <c:pt idx="21" formatCode="0">
                  <c:v>5.3398058252430003</c:v>
                </c:pt>
                <c:pt idx="22" formatCode="0">
                  <c:v>7.5757575757579998</c:v>
                </c:pt>
                <c:pt idx="23" formatCode="0">
                  <c:v>11.11111111111</c:v>
                </c:pt>
                <c:pt idx="24" formatCode="0">
                  <c:v>7.1428571428570002</c:v>
                </c:pt>
                <c:pt idx="25" formatCode="0">
                  <c:v>11.32075471698</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D1B6-43CC-8A69-0E9CF251C1CC}"/>
            </c:ext>
          </c:extLst>
        </c:ser>
        <c:ser>
          <c:idx val="3"/>
          <c:order val="3"/>
          <c:tx>
            <c:strRef>
              <c:f>Sheet1!$E$1</c:f>
              <c:strCache>
                <c:ptCount val="1"/>
                <c:pt idx="0">
                  <c:v>Pilnīgi nenoderīgs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15.810276679839999</c:v>
                </c:pt>
                <c:pt idx="2" formatCode="0">
                  <c:v>14.769230769229999</c:v>
                </c:pt>
                <c:pt idx="3" formatCode="0">
                  <c:v>23.529411764710002</c:v>
                </c:pt>
                <c:pt idx="4" formatCode="0">
                  <c:v>16.326530612239999</c:v>
                </c:pt>
                <c:pt idx="6" formatCode="0">
                  <c:v>16.82692307692</c:v>
                </c:pt>
                <c:pt idx="7" formatCode="0">
                  <c:v>16.336633663370002</c:v>
                </c:pt>
                <c:pt idx="8" formatCode="0">
                  <c:v>13.25301204819</c:v>
                </c:pt>
                <c:pt idx="9" formatCode="0">
                  <c:v>7.6923076923079998</c:v>
                </c:pt>
                <c:pt idx="11" formatCode="0">
                  <c:v>20.689655172409999</c:v>
                </c:pt>
                <c:pt idx="12" formatCode="0">
                  <c:v>13.54166666667</c:v>
                </c:pt>
                <c:pt idx="13" formatCode="0">
                  <c:v>12.5</c:v>
                </c:pt>
                <c:pt idx="14" formatCode="0">
                  <c:v>17.391304347830001</c:v>
                </c:pt>
                <c:pt idx="15" formatCode="0">
                  <c:v>14.28571428571</c:v>
                </c:pt>
                <c:pt idx="17" formatCode="0">
                  <c:v>15.566037735849999</c:v>
                </c:pt>
                <c:pt idx="18" formatCode="0">
                  <c:v>16.216216216220001</c:v>
                </c:pt>
                <c:pt idx="19" formatCode="0">
                  <c:v>17.777777777779999</c:v>
                </c:pt>
                <c:pt idx="21" formatCode="0">
                  <c:v>13.1067961165</c:v>
                </c:pt>
                <c:pt idx="22" formatCode="0">
                  <c:v>19.696969696970001</c:v>
                </c:pt>
                <c:pt idx="23" formatCode="0">
                  <c:v>14.814814814809999</c:v>
                </c:pt>
                <c:pt idx="24" formatCode="0">
                  <c:v>18.571428571430001</c:v>
                </c:pt>
                <c:pt idx="25" formatCode="0">
                  <c:v>20.754716981129999</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D1B6-43CC-8A69-0E9CF251C1CC}"/>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1.5810276679840001</c:v>
                </c:pt>
                <c:pt idx="2" formatCode="0">
                  <c:v>1.8461538461539999</c:v>
                </c:pt>
                <c:pt idx="3" formatCode="0">
                  <c:v>0</c:v>
                </c:pt>
                <c:pt idx="4" formatCode="0">
                  <c:v>1.360544217687</c:v>
                </c:pt>
                <c:pt idx="6" formatCode="0">
                  <c:v>1.442307692308</c:v>
                </c:pt>
                <c:pt idx="7" formatCode="0">
                  <c:v>1.9801980198019999</c:v>
                </c:pt>
                <c:pt idx="8" formatCode="0">
                  <c:v>1.204819277108</c:v>
                </c:pt>
                <c:pt idx="9" formatCode="0">
                  <c:v>0</c:v>
                </c:pt>
                <c:pt idx="11" formatCode="0">
                  <c:v>1.149425287356</c:v>
                </c:pt>
                <c:pt idx="12" formatCode="0">
                  <c:v>3.125</c:v>
                </c:pt>
                <c:pt idx="13" formatCode="0">
                  <c:v>2.2727272727269998</c:v>
                </c:pt>
                <c:pt idx="14" formatCode="0">
                  <c:v>0</c:v>
                </c:pt>
                <c:pt idx="15" formatCode="0">
                  <c:v>0</c:v>
                </c:pt>
                <c:pt idx="17" formatCode="0">
                  <c:v>1.6509433962260001</c:v>
                </c:pt>
                <c:pt idx="18" formatCode="0">
                  <c:v>2.7027027027030002</c:v>
                </c:pt>
                <c:pt idx="19" formatCode="0">
                  <c:v>0</c:v>
                </c:pt>
                <c:pt idx="21" formatCode="0">
                  <c:v>0.97087378640779998</c:v>
                </c:pt>
                <c:pt idx="22" formatCode="0">
                  <c:v>1.5151515151520001</c:v>
                </c:pt>
                <c:pt idx="23" formatCode="0">
                  <c:v>2.4691358024690002</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D1B6-43CC-8A69-0E9CF251C1CC}"/>
            </c:ext>
          </c:extLst>
        </c:ser>
        <c:dLbls>
          <c:showLegendKey val="0"/>
          <c:showVal val="1"/>
          <c:showCatName val="0"/>
          <c:showSerName val="0"/>
          <c:showPercent val="0"/>
          <c:showBubbleSize val="0"/>
        </c:dLbls>
        <c:gapWidth val="50"/>
        <c:overlap val="100"/>
        <c:axId val="-828024880"/>
        <c:axId val="-828023248"/>
      </c:barChart>
      <c:catAx>
        <c:axId val="-8280248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28023248"/>
        <c:crosses val="autoZero"/>
        <c:auto val="1"/>
        <c:lblAlgn val="ctr"/>
        <c:lblOffset val="100"/>
        <c:noMultiLvlLbl val="0"/>
      </c:catAx>
      <c:valAx>
        <c:axId val="-828023248"/>
        <c:scaling>
          <c:orientation val="minMax"/>
          <c:max val="100"/>
          <c:min val="0"/>
        </c:scaling>
        <c:delete val="1"/>
        <c:axPos val="t"/>
        <c:numFmt formatCode="General" sourceLinked="0"/>
        <c:majorTickMark val="out"/>
        <c:minorTickMark val="none"/>
        <c:tickLblPos val="nextTo"/>
        <c:crossAx val="-82802488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Latvijas uzņēmumiem individuālai dalībai ārvalstu izstādēs, konferencēs, kontaktbiržās klātienē vai attālināti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78-4E15-AD64-46D5BA4798D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78-4E15-AD64-46D5BA4798DF}"/>
              </c:ext>
            </c:extLst>
          </c:dPt>
          <c:dLbls>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253034547152194"/>
                      <c:h val="7.066624602315788E-2"/>
                    </c:manualLayout>
                  </c15:layout>
                  <c15:dlblFieldTable/>
                  <c15:showDataLabelsRange val="0"/>
                </c:ext>
                <c:ext xmlns:c16="http://schemas.microsoft.com/office/drawing/2014/chart" uri="{C3380CC4-5D6E-409C-BE32-E72D297353CC}">
                  <c16:uniqueId val="{00000002-5CF9-45AC-82B2-57CD369403C8}"/>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39.9209486166</c:v>
                </c:pt>
                <c:pt idx="2" formatCode="0.0">
                  <c:v>39.384615384619998</c:v>
                </c:pt>
                <c:pt idx="3" formatCode="0.0">
                  <c:v>30.882352941179999</c:v>
                </c:pt>
                <c:pt idx="4" formatCode="0.0">
                  <c:v>43.197278911559998</c:v>
                </c:pt>
                <c:pt idx="6" formatCode="0.0">
                  <c:v>36.298076923080004</c:v>
                </c:pt>
                <c:pt idx="7" formatCode="0.0">
                  <c:v>39.108910891089998</c:v>
                </c:pt>
                <c:pt idx="8" formatCode="0.0">
                  <c:v>48.192771084340002</c:v>
                </c:pt>
                <c:pt idx="9" formatCode="0.0">
                  <c:v>57.692307692310003</c:v>
                </c:pt>
                <c:pt idx="11" formatCode="0.0">
                  <c:v>30.45977011494</c:v>
                </c:pt>
                <c:pt idx="12" formatCode="0.0">
                  <c:v>39.583333333330003</c:v>
                </c:pt>
                <c:pt idx="13" formatCode="0.0">
                  <c:v>42.613636363639998</c:v>
                </c:pt>
                <c:pt idx="14" formatCode="0.0">
                  <c:v>38.586956521739999</c:v>
                </c:pt>
                <c:pt idx="15" formatCode="0.0">
                  <c:v>50</c:v>
                </c:pt>
                <c:pt idx="17" formatCode="0.0">
                  <c:v>41.627358490570003</c:v>
                </c:pt>
                <c:pt idx="18" formatCode="0.0">
                  <c:v>39.189189189190003</c:v>
                </c:pt>
                <c:pt idx="19" formatCode="0.0">
                  <c:v>24.444444444439998</c:v>
                </c:pt>
                <c:pt idx="21" formatCode="0.0">
                  <c:v>50</c:v>
                </c:pt>
                <c:pt idx="22" formatCode="0.0">
                  <c:v>34.848484848479998</c:v>
                </c:pt>
                <c:pt idx="23" formatCode="0.0">
                  <c:v>35.802469135800003</c:v>
                </c:pt>
                <c:pt idx="24" formatCode="0.0">
                  <c:v>37.142857142860002</c:v>
                </c:pt>
                <c:pt idx="25" formatCode="0.0">
                  <c:v>23.584905660379999</c:v>
                </c:pt>
                <c:pt idx="26" formatCode="0.0">
                  <c:v>28.33333333333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28019440"/>
        <c:axId val="-828021072"/>
      </c:barChart>
      <c:catAx>
        <c:axId val="-828019440"/>
        <c:scaling>
          <c:orientation val="maxMin"/>
        </c:scaling>
        <c:delete val="1"/>
        <c:axPos val="l"/>
        <c:numFmt formatCode="General" sourceLinked="1"/>
        <c:majorTickMark val="out"/>
        <c:minorTickMark val="none"/>
        <c:tickLblPos val="none"/>
        <c:crossAx val="-828021072"/>
        <c:crosses val="autoZero"/>
        <c:auto val="1"/>
        <c:lblAlgn val="ctr"/>
        <c:lblOffset val="0"/>
        <c:noMultiLvlLbl val="0"/>
      </c:catAx>
      <c:valAx>
        <c:axId val="-82802107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2801944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9152704771975"/>
          <c:y val="6.7075082085701537E-2"/>
          <c:w val="0.64398604258265946"/>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C563-4405-B276-CF0809C9C372}"/>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C563-4405-B276-CF0809C9C37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34.189723320159999</c:v>
                </c:pt>
                <c:pt idx="2" formatCode="0">
                  <c:v>33.846153846150003</c:v>
                </c:pt>
                <c:pt idx="3" formatCode="0">
                  <c:v>26.470588235289998</c:v>
                </c:pt>
                <c:pt idx="4" formatCode="0">
                  <c:v>36.734693877550001</c:v>
                </c:pt>
                <c:pt idx="6" formatCode="0">
                  <c:v>34.615384615380002</c:v>
                </c:pt>
                <c:pt idx="7" formatCode="0">
                  <c:v>36.138613861389999</c:v>
                </c:pt>
                <c:pt idx="8" formatCode="0">
                  <c:v>31.325301204820001</c:v>
                </c:pt>
                <c:pt idx="9" formatCode="0">
                  <c:v>15.38461538462</c:v>
                </c:pt>
                <c:pt idx="11" formatCode="0">
                  <c:v>35.632183908050003</c:v>
                </c:pt>
                <c:pt idx="12" formatCode="0">
                  <c:v>34.375</c:v>
                </c:pt>
                <c:pt idx="13" formatCode="0">
                  <c:v>35.227272727269998</c:v>
                </c:pt>
                <c:pt idx="14" formatCode="0">
                  <c:v>32.608695652169999</c:v>
                </c:pt>
                <c:pt idx="15" formatCode="0">
                  <c:v>29.670329670329998</c:v>
                </c:pt>
                <c:pt idx="17" formatCode="0">
                  <c:v>36.084905660380002</c:v>
                </c:pt>
                <c:pt idx="18" formatCode="0">
                  <c:v>29.72972972973</c:v>
                </c:pt>
                <c:pt idx="19" formatCode="0">
                  <c:v>20</c:v>
                </c:pt>
                <c:pt idx="21" formatCode="0">
                  <c:v>35.436893203879997</c:v>
                </c:pt>
                <c:pt idx="22" formatCode="0">
                  <c:v>37.87878787879</c:v>
                </c:pt>
                <c:pt idx="23" formatCode="0">
                  <c:v>27.16049382716</c:v>
                </c:pt>
                <c:pt idx="24" formatCode="0">
                  <c:v>41.428571428570002</c:v>
                </c:pt>
                <c:pt idx="25" formatCode="0">
                  <c:v>24.52830188679</c:v>
                </c:pt>
                <c:pt idx="26" formatCode="0">
                  <c:v>36.666666666669997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DFA8-4213-BA0E-2072E52DC0C2}"/>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C563-4405-B276-CF0809C9C372}"/>
                </c:ext>
              </c:extLst>
            </c:dLbl>
            <c:dLbl>
              <c:idx val="17"/>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C563-4405-B276-CF0809C9C372}"/>
                </c:ext>
              </c:extLst>
            </c:dLbl>
            <c:dLbl>
              <c:idx val="1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C563-4405-B276-CF0809C9C372}"/>
                </c:ext>
              </c:extLst>
            </c:dLbl>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C563-4405-B276-CF0809C9C3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35.770750988140001</c:v>
                </c:pt>
                <c:pt idx="2" formatCode="0">
                  <c:v>32.307692307689997</c:v>
                </c:pt>
                <c:pt idx="3" formatCode="0">
                  <c:v>44.117647058819998</c:v>
                </c:pt>
                <c:pt idx="4" formatCode="0">
                  <c:v>41.496598639459997</c:v>
                </c:pt>
                <c:pt idx="6" formatCode="0">
                  <c:v>34.134615384619998</c:v>
                </c:pt>
                <c:pt idx="7" formatCode="0">
                  <c:v>35.148514851489999</c:v>
                </c:pt>
                <c:pt idx="8" formatCode="0">
                  <c:v>39.759036144580001</c:v>
                </c:pt>
                <c:pt idx="9" formatCode="0">
                  <c:v>46.153846153849997</c:v>
                </c:pt>
                <c:pt idx="11" formatCode="0">
                  <c:v>32.183908045979997</c:v>
                </c:pt>
                <c:pt idx="12" formatCode="0">
                  <c:v>40.625</c:v>
                </c:pt>
                <c:pt idx="13" formatCode="0">
                  <c:v>32.954545454550001</c:v>
                </c:pt>
                <c:pt idx="14" formatCode="0">
                  <c:v>34.782608695649998</c:v>
                </c:pt>
                <c:pt idx="15" formatCode="0">
                  <c:v>40.659340659340003</c:v>
                </c:pt>
                <c:pt idx="17" formatCode="0">
                  <c:v>33.726415094339998</c:v>
                </c:pt>
                <c:pt idx="18" formatCode="0">
                  <c:v>40.54054054054</c:v>
                </c:pt>
                <c:pt idx="19" formatCode="0">
                  <c:v>51.111111111109999</c:v>
                </c:pt>
                <c:pt idx="21" formatCode="0">
                  <c:v>39.320388349509997</c:v>
                </c:pt>
                <c:pt idx="22" formatCode="0">
                  <c:v>24.24242424242</c:v>
                </c:pt>
                <c:pt idx="23" formatCode="0">
                  <c:v>39.50617283951</c:v>
                </c:pt>
                <c:pt idx="24" formatCode="0">
                  <c:v>38.571428571429998</c:v>
                </c:pt>
                <c:pt idx="25" formatCode="0">
                  <c:v>32.07547169811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DFA8-4213-BA0E-2072E52DC0C2}"/>
            </c:ext>
          </c:extLst>
        </c:ser>
        <c:ser>
          <c:idx val="2"/>
          <c:order val="2"/>
          <c:tx>
            <c:strRef>
              <c:f>Sheet1!$D$1</c:f>
              <c:strCache>
                <c:ptCount val="1"/>
                <c:pt idx="0">
                  <c:v>Drīzāk nenoderīgs</c:v>
                </c:pt>
              </c:strCache>
            </c:strRef>
          </c:tx>
          <c:spPr>
            <a:solidFill>
              <a:srgbClr val="F1AA99"/>
            </a:solidFill>
            <a:ln>
              <a:noFill/>
            </a:ln>
            <a:effectLst/>
          </c:spPr>
          <c:invertIfNegative val="0"/>
          <c:dLbls>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C563-4405-B276-CF0809C9C37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9.6837944664030005</c:v>
                </c:pt>
                <c:pt idx="2" formatCode="0">
                  <c:v>11.38461538462</c:v>
                </c:pt>
                <c:pt idx="3" formatCode="0">
                  <c:v>8.8235294117649996</c:v>
                </c:pt>
                <c:pt idx="4" formatCode="0">
                  <c:v>6.1224489795919999</c:v>
                </c:pt>
                <c:pt idx="6" formatCode="0">
                  <c:v>11.057692307690001</c:v>
                </c:pt>
                <c:pt idx="7" formatCode="0">
                  <c:v>8.9108910891090005</c:v>
                </c:pt>
                <c:pt idx="8" formatCode="0">
                  <c:v>7.2289156626509996</c:v>
                </c:pt>
                <c:pt idx="9" formatCode="0">
                  <c:v>15.38461538462</c:v>
                </c:pt>
                <c:pt idx="11" formatCode="0">
                  <c:v>11.494252873560001</c:v>
                </c:pt>
                <c:pt idx="12" formatCode="0">
                  <c:v>6.25</c:v>
                </c:pt>
                <c:pt idx="13" formatCode="0">
                  <c:v>11.36363636364</c:v>
                </c:pt>
                <c:pt idx="14" formatCode="0">
                  <c:v>11.95652173913</c:v>
                </c:pt>
                <c:pt idx="15" formatCode="0">
                  <c:v>9.8901098901100006</c:v>
                </c:pt>
                <c:pt idx="17" formatCode="0">
                  <c:v>10.14150943396</c:v>
                </c:pt>
                <c:pt idx="18" formatCode="0">
                  <c:v>8.1081081081080004</c:v>
                </c:pt>
                <c:pt idx="19" formatCode="0">
                  <c:v>6.666666666667</c:v>
                </c:pt>
                <c:pt idx="21" formatCode="0">
                  <c:v>8.2524271844660007</c:v>
                </c:pt>
                <c:pt idx="22" formatCode="0">
                  <c:v>15.15151515152</c:v>
                </c:pt>
                <c:pt idx="23" formatCode="0">
                  <c:v>11.11111111111</c:v>
                </c:pt>
                <c:pt idx="24" formatCode="0">
                  <c:v>2.8571428571430002</c:v>
                </c:pt>
                <c:pt idx="25" formatCode="0">
                  <c:v>13.207547169810001</c:v>
                </c:pt>
                <c:pt idx="26" formatCode="0">
                  <c:v>13.33333333333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DFA8-4213-BA0E-2072E52DC0C2}"/>
            </c:ext>
          </c:extLst>
        </c:ser>
        <c:ser>
          <c:idx val="3"/>
          <c:order val="3"/>
          <c:tx>
            <c:strRef>
              <c:f>Sheet1!$E$1</c:f>
              <c:strCache>
                <c:ptCount val="1"/>
                <c:pt idx="0">
                  <c:v>Pilnīgi nenoderīgs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18.181818181819999</c:v>
                </c:pt>
                <c:pt idx="2" formatCode="0">
                  <c:v>19.384615384619998</c:v>
                </c:pt>
                <c:pt idx="3" formatCode="0">
                  <c:v>20.58823529412</c:v>
                </c:pt>
                <c:pt idx="4" formatCode="0">
                  <c:v>14.96598639456</c:v>
                </c:pt>
                <c:pt idx="6" formatCode="0">
                  <c:v>18.75</c:v>
                </c:pt>
                <c:pt idx="7" formatCode="0">
                  <c:v>17.326732673270001</c:v>
                </c:pt>
                <c:pt idx="8" formatCode="0">
                  <c:v>18.072289156629999</c:v>
                </c:pt>
                <c:pt idx="9" formatCode="0">
                  <c:v>23.07692307692</c:v>
                </c:pt>
                <c:pt idx="11" formatCode="0">
                  <c:v>18.390804597700001</c:v>
                </c:pt>
                <c:pt idx="12" formatCode="0">
                  <c:v>17.70833333333</c:v>
                </c:pt>
                <c:pt idx="13" formatCode="0">
                  <c:v>17.045454545449999</c:v>
                </c:pt>
                <c:pt idx="14" formatCode="0">
                  <c:v>20.652173913039999</c:v>
                </c:pt>
                <c:pt idx="15" formatCode="0">
                  <c:v>17.58241758242</c:v>
                </c:pt>
                <c:pt idx="17" formatCode="0">
                  <c:v>17.92452830189</c:v>
                </c:pt>
                <c:pt idx="18" formatCode="0">
                  <c:v>18.918918918919999</c:v>
                </c:pt>
                <c:pt idx="19" formatCode="0">
                  <c:v>20</c:v>
                </c:pt>
                <c:pt idx="21" formatCode="0">
                  <c:v>15.53398058252</c:v>
                </c:pt>
                <c:pt idx="22" formatCode="0">
                  <c:v>22.727272727270002</c:v>
                </c:pt>
                <c:pt idx="23" formatCode="0">
                  <c:v>17.283950617279999</c:v>
                </c:pt>
                <c:pt idx="24" formatCode="0">
                  <c:v>17.142857142859999</c:v>
                </c:pt>
                <c:pt idx="25" formatCode="0">
                  <c:v>26.415094339620001</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DFA8-4213-BA0E-2072E52DC0C2}"/>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2.1739130434780001</c:v>
                </c:pt>
                <c:pt idx="2" formatCode="0">
                  <c:v>3.0769230769229998</c:v>
                </c:pt>
                <c:pt idx="3" formatCode="0">
                  <c:v>0</c:v>
                </c:pt>
                <c:pt idx="4" formatCode="0">
                  <c:v>0.68027210884349998</c:v>
                </c:pt>
                <c:pt idx="6" formatCode="0">
                  <c:v>1.442307692308</c:v>
                </c:pt>
                <c:pt idx="7" formatCode="0">
                  <c:v>2.4752475247520001</c:v>
                </c:pt>
                <c:pt idx="8" formatCode="0">
                  <c:v>3.6144578313250002</c:v>
                </c:pt>
                <c:pt idx="9" formatCode="0">
                  <c:v>0</c:v>
                </c:pt>
                <c:pt idx="11" formatCode="0">
                  <c:v>2.2988505747130001</c:v>
                </c:pt>
                <c:pt idx="12" formatCode="0">
                  <c:v>1.041666666667</c:v>
                </c:pt>
                <c:pt idx="13" formatCode="0">
                  <c:v>3.4090909090910002</c:v>
                </c:pt>
                <c:pt idx="14" formatCode="0">
                  <c:v>0</c:v>
                </c:pt>
                <c:pt idx="15" formatCode="0">
                  <c:v>2.1978021978019999</c:v>
                </c:pt>
                <c:pt idx="17" formatCode="0">
                  <c:v>2.1226415094340001</c:v>
                </c:pt>
                <c:pt idx="18" formatCode="0">
                  <c:v>2.7027027027030002</c:v>
                </c:pt>
                <c:pt idx="19" formatCode="0">
                  <c:v>2.2222222222219998</c:v>
                </c:pt>
                <c:pt idx="21" formatCode="0">
                  <c:v>1.456310679612</c:v>
                </c:pt>
                <c:pt idx="22" formatCode="0">
                  <c:v>0</c:v>
                </c:pt>
                <c:pt idx="23" formatCode="0">
                  <c:v>4.9382716049380004</c:v>
                </c:pt>
                <c:pt idx="24" formatCode="0">
                  <c:v>0</c:v>
                </c:pt>
                <c:pt idx="25" formatCode="0">
                  <c:v>3.7735849056599999</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DFA8-4213-BA0E-2072E52DC0C2}"/>
            </c:ext>
          </c:extLst>
        </c:ser>
        <c:dLbls>
          <c:showLegendKey val="0"/>
          <c:showVal val="1"/>
          <c:showCatName val="0"/>
          <c:showSerName val="0"/>
          <c:showPercent val="0"/>
          <c:showBubbleSize val="0"/>
        </c:dLbls>
        <c:gapWidth val="50"/>
        <c:overlap val="100"/>
        <c:axId val="-952406016"/>
        <c:axId val="-952403296"/>
      </c:barChart>
      <c:catAx>
        <c:axId val="-95240601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03296"/>
        <c:crosses val="autoZero"/>
        <c:auto val="1"/>
        <c:lblAlgn val="ctr"/>
        <c:lblOffset val="100"/>
        <c:noMultiLvlLbl val="0"/>
      </c:catAx>
      <c:valAx>
        <c:axId val="-952403296"/>
        <c:scaling>
          <c:orientation val="minMax"/>
          <c:max val="100"/>
          <c:min val="0"/>
        </c:scaling>
        <c:delete val="1"/>
        <c:axPos val="t"/>
        <c:numFmt formatCode="General" sourceLinked="0"/>
        <c:majorTickMark val="out"/>
        <c:minorTickMark val="none"/>
        <c:tickLblPos val="nextTo"/>
        <c:crossAx val="-952406016"/>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Kontaktu atlase ārvalstu tirgos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1D4-49E2-B55E-A356E3D6A68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1D4-49E2-B55E-A356E3D6A68F}"/>
              </c:ext>
            </c:extLst>
          </c:dPt>
          <c:dLbls>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669467787114845"/>
                      <c:h val="7.066624602315788E-2"/>
                    </c:manualLayout>
                  </c15:layout>
                  <c15:dlblFieldTable/>
                  <c15:showDataLabelsRange val="0"/>
                </c:ext>
                <c:ext xmlns:c16="http://schemas.microsoft.com/office/drawing/2014/chart" uri="{C3380CC4-5D6E-409C-BE32-E72D297353CC}">
                  <c16:uniqueId val="{00000002-FB29-4204-ACCA-DC534C072D40}"/>
                </c:ext>
              </c:extLst>
            </c:dLbl>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FB29-4204-ACCA-DC534C072D40}"/>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29.05138339921</c:v>
                </c:pt>
                <c:pt idx="2" formatCode="0.0">
                  <c:v>24.92307692308</c:v>
                </c:pt>
                <c:pt idx="3" formatCode="0.0">
                  <c:v>23.529411764710002</c:v>
                </c:pt>
                <c:pt idx="4" formatCode="0.0">
                  <c:v>39.455782312929998</c:v>
                </c:pt>
                <c:pt idx="6" formatCode="0.0">
                  <c:v>27.403846153850001</c:v>
                </c:pt>
                <c:pt idx="7" formatCode="0.0">
                  <c:v>31.930693069309999</c:v>
                </c:pt>
                <c:pt idx="8" formatCode="0.0">
                  <c:v>29.518072289159999</c:v>
                </c:pt>
                <c:pt idx="9" formatCode="0.0">
                  <c:v>7.6923076923079998</c:v>
                </c:pt>
                <c:pt idx="11" formatCode="0.0">
                  <c:v>27.586206896549999</c:v>
                </c:pt>
                <c:pt idx="12" formatCode="0.0">
                  <c:v>33.854166666669997</c:v>
                </c:pt>
                <c:pt idx="13" formatCode="0.0">
                  <c:v>28.977272727270002</c:v>
                </c:pt>
                <c:pt idx="14" formatCode="0.0">
                  <c:v>23.369565217390001</c:v>
                </c:pt>
                <c:pt idx="15" formatCode="0.0">
                  <c:v>27.47252747253</c:v>
                </c:pt>
                <c:pt idx="17" formatCode="0.0">
                  <c:v>29.95283018868</c:v>
                </c:pt>
                <c:pt idx="18" formatCode="0.0">
                  <c:v>27.027027027030002</c:v>
                </c:pt>
                <c:pt idx="19" formatCode="0.0">
                  <c:v>22.222222222220001</c:v>
                </c:pt>
                <c:pt idx="21" formatCode="0.0">
                  <c:v>35.436893203879997</c:v>
                </c:pt>
                <c:pt idx="22" formatCode="0.0">
                  <c:v>19.696969696970001</c:v>
                </c:pt>
                <c:pt idx="23" formatCode="0.0">
                  <c:v>24.074074074070001</c:v>
                </c:pt>
                <c:pt idx="24" formatCode="0.0">
                  <c:v>42.142857142860002</c:v>
                </c:pt>
                <c:pt idx="25" formatCode="0.0">
                  <c:v>7.547169811321</c:v>
                </c:pt>
                <c:pt idx="26" formatCode="0.0">
                  <c:v>26.66666666667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01120"/>
        <c:axId val="-952409824"/>
      </c:barChart>
      <c:catAx>
        <c:axId val="-952401120"/>
        <c:scaling>
          <c:orientation val="maxMin"/>
        </c:scaling>
        <c:delete val="1"/>
        <c:axPos val="l"/>
        <c:numFmt formatCode="General" sourceLinked="1"/>
        <c:majorTickMark val="out"/>
        <c:minorTickMark val="none"/>
        <c:tickLblPos val="none"/>
        <c:crossAx val="-952409824"/>
        <c:crosses val="autoZero"/>
        <c:auto val="1"/>
        <c:lblAlgn val="ctr"/>
        <c:lblOffset val="0"/>
        <c:noMultiLvlLbl val="0"/>
      </c:catAx>
      <c:valAx>
        <c:axId val="-952409824"/>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01120"/>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CFDB-4A3B-A030-21AB54BAA1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38.537549407109999</c:v>
                </c:pt>
                <c:pt idx="2" formatCode="0">
                  <c:v>38.769230769229999</c:v>
                </c:pt>
                <c:pt idx="3" formatCode="0">
                  <c:v>35.294117647059998</c:v>
                </c:pt>
                <c:pt idx="4" formatCode="0">
                  <c:v>38.77551020408</c:v>
                </c:pt>
                <c:pt idx="6" formatCode="0">
                  <c:v>37.980769230770001</c:v>
                </c:pt>
                <c:pt idx="7" formatCode="0">
                  <c:v>38.613861386140002</c:v>
                </c:pt>
                <c:pt idx="8" formatCode="0">
                  <c:v>40.963855421689999</c:v>
                </c:pt>
                <c:pt idx="9" formatCode="0">
                  <c:v>30.769230769229999</c:v>
                </c:pt>
                <c:pt idx="11" formatCode="0">
                  <c:v>37.931034482759998</c:v>
                </c:pt>
                <c:pt idx="12" formatCode="0">
                  <c:v>35.416666666669997</c:v>
                </c:pt>
                <c:pt idx="13" formatCode="0">
                  <c:v>40.909090909089997</c:v>
                </c:pt>
                <c:pt idx="14" formatCode="0">
                  <c:v>42.391304347830001</c:v>
                </c:pt>
                <c:pt idx="15" formatCode="0">
                  <c:v>35.164835164839999</c:v>
                </c:pt>
                <c:pt idx="17" formatCode="0">
                  <c:v>39.858490566039997</c:v>
                </c:pt>
                <c:pt idx="18" formatCode="0">
                  <c:v>40.54054054054</c:v>
                </c:pt>
                <c:pt idx="19" formatCode="0">
                  <c:v>24.444444444439998</c:v>
                </c:pt>
                <c:pt idx="21" formatCode="0">
                  <c:v>42.718446601940002</c:v>
                </c:pt>
                <c:pt idx="22" formatCode="0">
                  <c:v>36.363636363639998</c:v>
                </c:pt>
                <c:pt idx="23" formatCode="0">
                  <c:v>45.67901234568</c:v>
                </c:pt>
                <c:pt idx="24" formatCode="0">
                  <c:v>31.428571428569999</c:v>
                </c:pt>
                <c:pt idx="25" formatCode="0">
                  <c:v>30.188679245279999</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3AB4-42F3-B01E-9B1DF9957977}"/>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27.470355731230001</c:v>
                </c:pt>
                <c:pt idx="2" formatCode="0">
                  <c:v>29.230769230770001</c:v>
                </c:pt>
                <c:pt idx="3" formatCode="0">
                  <c:v>20.58823529412</c:v>
                </c:pt>
                <c:pt idx="4" formatCode="0">
                  <c:v>25.17006802721</c:v>
                </c:pt>
                <c:pt idx="6" formatCode="0">
                  <c:v>28.365384615380002</c:v>
                </c:pt>
                <c:pt idx="7" formatCode="0">
                  <c:v>24.75247524752</c:v>
                </c:pt>
                <c:pt idx="8" formatCode="0">
                  <c:v>32.530120481929998</c:v>
                </c:pt>
                <c:pt idx="9" formatCode="0">
                  <c:v>23.07692307692</c:v>
                </c:pt>
                <c:pt idx="11" formatCode="0">
                  <c:v>27.586206896549999</c:v>
                </c:pt>
                <c:pt idx="12" formatCode="0">
                  <c:v>29.16666666667</c:v>
                </c:pt>
                <c:pt idx="13" formatCode="0">
                  <c:v>23.863636363640001</c:v>
                </c:pt>
                <c:pt idx="14" formatCode="0">
                  <c:v>29.347826086960001</c:v>
                </c:pt>
                <c:pt idx="15" formatCode="0">
                  <c:v>32.967032967030001</c:v>
                </c:pt>
                <c:pt idx="17" formatCode="0">
                  <c:v>26.415094339620001</c:v>
                </c:pt>
                <c:pt idx="18" formatCode="0">
                  <c:v>29.72972972973</c:v>
                </c:pt>
                <c:pt idx="19" formatCode="0">
                  <c:v>35.555555555559998</c:v>
                </c:pt>
                <c:pt idx="21" formatCode="0">
                  <c:v>27.18446601942</c:v>
                </c:pt>
                <c:pt idx="22" formatCode="0">
                  <c:v>27.272727272729998</c:v>
                </c:pt>
                <c:pt idx="23" formatCode="0">
                  <c:v>23.456790123459999</c:v>
                </c:pt>
                <c:pt idx="24" formatCode="0">
                  <c:v>31.428571428569999</c:v>
                </c:pt>
                <c:pt idx="25" formatCode="0">
                  <c:v>28.301886792449999</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3AB4-42F3-B01E-9B1DF9957977}"/>
            </c:ext>
          </c:extLst>
        </c:ser>
        <c:ser>
          <c:idx val="2"/>
          <c:order val="2"/>
          <c:tx>
            <c:strRef>
              <c:f>Sheet1!$D$1</c:f>
              <c:strCache>
                <c:ptCount val="1"/>
                <c:pt idx="0">
                  <c:v>Drīzāk nenoderīgs</c:v>
                </c:pt>
              </c:strCache>
            </c:strRef>
          </c:tx>
          <c:spPr>
            <a:solidFill>
              <a:srgbClr val="F1AA99"/>
            </a:solidFill>
            <a:ln>
              <a:noFill/>
            </a:ln>
            <a:effectLst/>
          </c:spPr>
          <c:invertIfNegative val="0"/>
          <c:dLbls>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CFDB-4A3B-A030-21AB54BAA1B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11.857707509880001</c:v>
                </c:pt>
                <c:pt idx="2" formatCode="0">
                  <c:v>11.692307692309999</c:v>
                </c:pt>
                <c:pt idx="3" formatCode="0">
                  <c:v>14.70588235294</c:v>
                </c:pt>
                <c:pt idx="4" formatCode="0">
                  <c:v>11.564625850340001</c:v>
                </c:pt>
                <c:pt idx="6" formatCode="0">
                  <c:v>11.53846153846</c:v>
                </c:pt>
                <c:pt idx="7" formatCode="0">
                  <c:v>13.36633663366</c:v>
                </c:pt>
                <c:pt idx="8" formatCode="0">
                  <c:v>8.4337349397590007</c:v>
                </c:pt>
                <c:pt idx="9" formatCode="0">
                  <c:v>15.38461538462</c:v>
                </c:pt>
                <c:pt idx="11" formatCode="0">
                  <c:v>10.34482758621</c:v>
                </c:pt>
                <c:pt idx="12" formatCode="0">
                  <c:v>14.58333333333</c:v>
                </c:pt>
                <c:pt idx="13" formatCode="0">
                  <c:v>11.36363636364</c:v>
                </c:pt>
                <c:pt idx="14" formatCode="0">
                  <c:v>13.04347826087</c:v>
                </c:pt>
                <c:pt idx="15" formatCode="0">
                  <c:v>9.8901098901100006</c:v>
                </c:pt>
                <c:pt idx="17" formatCode="0">
                  <c:v>11.792452830189999</c:v>
                </c:pt>
                <c:pt idx="18" formatCode="0">
                  <c:v>16.216216216220001</c:v>
                </c:pt>
                <c:pt idx="19" formatCode="0">
                  <c:v>8.8888888888889994</c:v>
                </c:pt>
                <c:pt idx="21" formatCode="0">
                  <c:v>8.2524271844660007</c:v>
                </c:pt>
                <c:pt idx="22" formatCode="0">
                  <c:v>13.63636363636</c:v>
                </c:pt>
                <c:pt idx="23" formatCode="0">
                  <c:v>13.58024691358</c:v>
                </c:pt>
                <c:pt idx="24" formatCode="0">
                  <c:v>14.28571428571</c:v>
                </c:pt>
                <c:pt idx="25" formatCode="0">
                  <c:v>15.09433962264</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3AB4-42F3-B01E-9B1DF9957977}"/>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CFDB-4A3B-A030-21AB54BAA1BB}"/>
                </c:ext>
              </c:extLst>
            </c:dLbl>
            <c:dLbl>
              <c:idx val="1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CFDB-4A3B-A030-21AB54BAA1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18.379446640320001</c:v>
                </c:pt>
                <c:pt idx="2" formatCode="0">
                  <c:v>15.692307692309999</c:v>
                </c:pt>
                <c:pt idx="3" formatCode="0">
                  <c:v>29.41176470588</c:v>
                </c:pt>
                <c:pt idx="4" formatCode="0">
                  <c:v>21.768707482989999</c:v>
                </c:pt>
                <c:pt idx="6" formatCode="0">
                  <c:v>20.192307692309999</c:v>
                </c:pt>
                <c:pt idx="7" formatCode="0">
                  <c:v>18.316831683170001</c:v>
                </c:pt>
                <c:pt idx="8" formatCode="0">
                  <c:v>15.66265060241</c:v>
                </c:pt>
                <c:pt idx="9" formatCode="0">
                  <c:v>7.6923076923079998</c:v>
                </c:pt>
                <c:pt idx="11" formatCode="0">
                  <c:v>22.988505747129999</c:v>
                </c:pt>
                <c:pt idx="12" formatCode="0">
                  <c:v>18.75</c:v>
                </c:pt>
                <c:pt idx="13" formatCode="0">
                  <c:v>20.454545454550001</c:v>
                </c:pt>
                <c:pt idx="14" formatCode="0">
                  <c:v>11.95652173913</c:v>
                </c:pt>
                <c:pt idx="15" formatCode="0">
                  <c:v>17.58241758242</c:v>
                </c:pt>
                <c:pt idx="17" formatCode="0">
                  <c:v>18.396226415089998</c:v>
                </c:pt>
                <c:pt idx="18" formatCode="0">
                  <c:v>5.4054054054050003</c:v>
                </c:pt>
                <c:pt idx="19" formatCode="0">
                  <c:v>28.888888888890001</c:v>
                </c:pt>
                <c:pt idx="21" formatCode="0">
                  <c:v>18.932038834949999</c:v>
                </c:pt>
                <c:pt idx="22" formatCode="0">
                  <c:v>19.696969696970001</c:v>
                </c:pt>
                <c:pt idx="23" formatCode="0">
                  <c:v>14.814814814809999</c:v>
                </c:pt>
                <c:pt idx="24" formatCode="0">
                  <c:v>18.571428571430001</c:v>
                </c:pt>
                <c:pt idx="25" formatCode="0">
                  <c:v>18.867924528300001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3AB4-42F3-B01E-9B1DF9957977}"/>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CFDB-4A3B-A030-21AB54BAA1B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3.7549407114619999</c:v>
                </c:pt>
                <c:pt idx="2" formatCode="0">
                  <c:v>4.6153846153850004</c:v>
                </c:pt>
                <c:pt idx="3" formatCode="0">
                  <c:v>0</c:v>
                </c:pt>
                <c:pt idx="4" formatCode="0">
                  <c:v>2.7210884353739999</c:v>
                </c:pt>
                <c:pt idx="6" formatCode="0">
                  <c:v>1.923076923077</c:v>
                </c:pt>
                <c:pt idx="7" formatCode="0">
                  <c:v>4.9504950495050002</c:v>
                </c:pt>
                <c:pt idx="8" formatCode="0">
                  <c:v>2.409638554217</c:v>
                </c:pt>
                <c:pt idx="9" formatCode="0">
                  <c:v>23.07692307692</c:v>
                </c:pt>
                <c:pt idx="11" formatCode="0">
                  <c:v>1.149425287356</c:v>
                </c:pt>
                <c:pt idx="12" formatCode="0">
                  <c:v>2.083333333333</c:v>
                </c:pt>
                <c:pt idx="13" formatCode="0">
                  <c:v>3.4090909090910002</c:v>
                </c:pt>
                <c:pt idx="14" formatCode="0">
                  <c:v>3.2608695652169999</c:v>
                </c:pt>
                <c:pt idx="15" formatCode="0">
                  <c:v>4.3956043956039998</c:v>
                </c:pt>
                <c:pt idx="17" formatCode="0">
                  <c:v>3.5377358490569999</c:v>
                </c:pt>
                <c:pt idx="18" formatCode="0">
                  <c:v>8.1081081081080004</c:v>
                </c:pt>
                <c:pt idx="19" formatCode="0">
                  <c:v>2.2222222222219998</c:v>
                </c:pt>
                <c:pt idx="21" formatCode="0">
                  <c:v>2.9126213592229999</c:v>
                </c:pt>
                <c:pt idx="22" formatCode="0">
                  <c:v>3.0303030303030001</c:v>
                </c:pt>
                <c:pt idx="23" formatCode="0">
                  <c:v>2.4691358024690002</c:v>
                </c:pt>
                <c:pt idx="24" formatCode="0">
                  <c:v>4.2857142857139996</c:v>
                </c:pt>
                <c:pt idx="25" formatCode="0">
                  <c:v>7.547169811321</c:v>
                </c:pt>
                <c:pt idx="26" formatCode="0">
                  <c:v>6.666666666667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3AB4-42F3-B01E-9B1DF9957977}"/>
            </c:ext>
          </c:extLst>
        </c:ser>
        <c:dLbls>
          <c:showLegendKey val="0"/>
          <c:showVal val="1"/>
          <c:showCatName val="0"/>
          <c:showSerName val="0"/>
          <c:showPercent val="0"/>
          <c:showBubbleSize val="0"/>
        </c:dLbls>
        <c:gapWidth val="50"/>
        <c:overlap val="100"/>
        <c:axId val="-819280592"/>
        <c:axId val="-819277872"/>
      </c:barChart>
      <c:catAx>
        <c:axId val="-8192805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7872"/>
        <c:crosses val="autoZero"/>
        <c:auto val="1"/>
        <c:lblAlgn val="ctr"/>
        <c:lblOffset val="100"/>
        <c:noMultiLvlLbl val="0"/>
      </c:catAx>
      <c:valAx>
        <c:axId val="-819277872"/>
        <c:scaling>
          <c:orientation val="minMax"/>
          <c:max val="100"/>
          <c:min val="0"/>
        </c:scaling>
        <c:delete val="1"/>
        <c:axPos val="t"/>
        <c:numFmt formatCode="General" sourceLinked="0"/>
        <c:majorTickMark val="out"/>
        <c:minorTickMark val="none"/>
        <c:tickLblPos val="nextTo"/>
        <c:crossAx val="-81928059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Atbalsts pakalpojumu digitalizācijai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597-4412-822A-84E47B51818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597-4412-822A-84E47B518185}"/>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27.96442687747</c:v>
                </c:pt>
                <c:pt idx="2" formatCode="0.0">
                  <c:v>31.846153846149999</c:v>
                </c:pt>
                <c:pt idx="3" formatCode="0.0">
                  <c:v>8.8235294117649996</c:v>
                </c:pt>
                <c:pt idx="4" formatCode="0.0">
                  <c:v>23.809523809520002</c:v>
                </c:pt>
                <c:pt idx="6" formatCode="0.0">
                  <c:v>26.20192307692</c:v>
                </c:pt>
                <c:pt idx="7" formatCode="0.0">
                  <c:v>25.9900990099</c:v>
                </c:pt>
                <c:pt idx="8" formatCode="0.0">
                  <c:v>37.349397590359999</c:v>
                </c:pt>
                <c:pt idx="9" formatCode="0.0">
                  <c:v>26.92307692308</c:v>
                </c:pt>
                <c:pt idx="11" formatCode="0.0">
                  <c:v>23.563218390799999</c:v>
                </c:pt>
                <c:pt idx="12" formatCode="0.0">
                  <c:v>23.95833333333</c:v>
                </c:pt>
                <c:pt idx="13" formatCode="0.0">
                  <c:v>26.704545454550001</c:v>
                </c:pt>
                <c:pt idx="14" formatCode="0.0">
                  <c:v>38.586956521739999</c:v>
                </c:pt>
                <c:pt idx="15" formatCode="0.0">
                  <c:v>29.120879120880002</c:v>
                </c:pt>
                <c:pt idx="17" formatCode="0.0">
                  <c:v>28.773584905660002</c:v>
                </c:pt>
                <c:pt idx="18" formatCode="0.0">
                  <c:v>41.891891891889998</c:v>
                </c:pt>
                <c:pt idx="19" formatCode="0.0">
                  <c:v>8.8888888888889994</c:v>
                </c:pt>
                <c:pt idx="21" formatCode="0.0">
                  <c:v>33.252427184470001</c:v>
                </c:pt>
                <c:pt idx="22" formatCode="0.0">
                  <c:v>23.484848484850001</c:v>
                </c:pt>
                <c:pt idx="23" formatCode="0.0">
                  <c:v>35.802469135800003</c:v>
                </c:pt>
                <c:pt idx="24" formatCode="0.0">
                  <c:v>21.428571428569999</c:v>
                </c:pt>
                <c:pt idx="25" formatCode="0.0">
                  <c:v>17.92452830189</c:v>
                </c:pt>
                <c:pt idx="26" formatCode="0.0">
                  <c:v>13.33333333333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74608"/>
        <c:axId val="-819267536"/>
      </c:barChart>
      <c:catAx>
        <c:axId val="-819274608"/>
        <c:scaling>
          <c:orientation val="maxMin"/>
        </c:scaling>
        <c:delete val="1"/>
        <c:axPos val="l"/>
        <c:numFmt formatCode="General" sourceLinked="1"/>
        <c:majorTickMark val="out"/>
        <c:minorTickMark val="none"/>
        <c:tickLblPos val="none"/>
        <c:crossAx val="-819267536"/>
        <c:crosses val="autoZero"/>
        <c:auto val="1"/>
        <c:lblAlgn val="ctr"/>
        <c:lblOffset val="0"/>
        <c:noMultiLvlLbl val="0"/>
      </c:catAx>
      <c:valAx>
        <c:axId val="-819267536"/>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7460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4281484706991"/>
          <c:y val="0.1328234535888197"/>
          <c:w val="0.713505495500936"/>
          <c:h val="0.84107755988904132"/>
        </c:manualLayout>
      </c:layout>
      <c:barChart>
        <c:barDir val="bar"/>
        <c:grouping val="percentStacked"/>
        <c:varyColors val="0"/>
        <c:ser>
          <c:idx val="0"/>
          <c:order val="0"/>
          <c:tx>
            <c:strRef>
              <c:f>Sheet1!$B$1</c:f>
              <c:strCache>
                <c:ptCount val="1"/>
                <c:pt idx="0">
                  <c:v>Esmu labi informēts/-a</c:v>
                </c:pt>
              </c:strCache>
            </c:strRef>
          </c:tx>
          <c:spPr>
            <a:solidFill>
              <a:srgbClr val="0A515D"/>
            </a:solidFill>
            <a:ln>
              <a:noFill/>
            </a:ln>
            <a:effectLst/>
          </c:spPr>
          <c:invertIfNegative val="0"/>
          <c:dPt>
            <c:idx val="0"/>
            <c:invertIfNegative val="0"/>
            <c:bubble3D val="0"/>
            <c:spPr>
              <a:solidFill>
                <a:srgbClr val="0A515D"/>
              </a:solidFill>
              <a:ln>
                <a:noFill/>
              </a:ln>
              <a:effectLst/>
            </c:spPr>
            <c:extLst>
              <c:ext xmlns:c16="http://schemas.microsoft.com/office/drawing/2014/chart" uri="{C3380CC4-5D6E-409C-BE32-E72D297353CC}">
                <c16:uniqueId val="{00000001-8281-4687-9FE8-907EDE749E37}"/>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Sheet1!$B$2:$B$5</c:f>
              <c:numCache>
                <c:formatCode>General</c:formatCode>
                <c:ptCount val="4"/>
                <c:pt idx="0" formatCode="0">
                  <c:v>17.984189723320156</c:v>
                </c:pt>
                <c:pt idx="2" formatCode="0">
                  <c:v>30.364372469635626</c:v>
                </c:pt>
                <c:pt idx="3" formatCode="0">
                  <c:v>6.2992125984251963</c:v>
                </c:pt>
              </c:numCache>
            </c:numRef>
          </c:val>
          <c:extLst>
            <c:ext xmlns:c16="http://schemas.microsoft.com/office/drawing/2014/chart" uri="{C3380CC4-5D6E-409C-BE32-E72D297353CC}">
              <c16:uniqueId val="{00000000-8D29-4CF2-8558-06C520A1370B}"/>
            </c:ext>
          </c:extLst>
        </c:ser>
        <c:ser>
          <c:idx val="1"/>
          <c:order val="1"/>
          <c:tx>
            <c:strRef>
              <c:f>Sheet1!$C$1</c:f>
              <c:strCache>
                <c:ptCount val="1"/>
                <c:pt idx="0">
                  <c:v>Kopumā esmu informēts/-a, tomēr ir arī neskaidri jautājumi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Sheet1!$C$2:$C$5</c:f>
              <c:numCache>
                <c:formatCode>General</c:formatCode>
                <c:ptCount val="4"/>
                <c:pt idx="0" formatCode="0">
                  <c:v>28.458498023715418</c:v>
                </c:pt>
                <c:pt idx="2" formatCode="0">
                  <c:v>40.48582995951417</c:v>
                </c:pt>
                <c:pt idx="3" formatCode="0">
                  <c:v>16.535433070866144</c:v>
                </c:pt>
              </c:numCache>
            </c:numRef>
          </c:val>
          <c:extLst>
            <c:ext xmlns:c16="http://schemas.microsoft.com/office/drawing/2014/chart" uri="{C3380CC4-5D6E-409C-BE32-E72D297353CC}">
              <c16:uniqueId val="{00000001-8D29-4CF2-8558-06C520A1370B}"/>
            </c:ext>
          </c:extLst>
        </c:ser>
        <c:ser>
          <c:idx val="2"/>
          <c:order val="2"/>
          <c:tx>
            <c:strRef>
              <c:f>Sheet1!$D$1</c:f>
              <c:strCache>
                <c:ptCount val="1"/>
                <c:pt idx="0">
                  <c:v>Zinu par to ļoti maz</c:v>
                </c:pt>
              </c:strCache>
            </c:strRef>
          </c:tx>
          <c:spPr>
            <a:solidFill>
              <a:srgbClr val="F1AA9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Sheet1!$D$2:$D$5</c:f>
              <c:numCache>
                <c:formatCode>General</c:formatCode>
                <c:ptCount val="4"/>
                <c:pt idx="0" formatCode="0">
                  <c:v>33.003952569169961</c:v>
                </c:pt>
                <c:pt idx="2" formatCode="0">
                  <c:v>24.696356275303643</c:v>
                </c:pt>
                <c:pt idx="3" formatCode="0">
                  <c:v>41.732283464566926</c:v>
                </c:pt>
              </c:numCache>
            </c:numRef>
          </c:val>
          <c:extLst>
            <c:ext xmlns:c16="http://schemas.microsoft.com/office/drawing/2014/chart" uri="{C3380CC4-5D6E-409C-BE32-E72D297353CC}">
              <c16:uniqueId val="{00000002-8D29-4CF2-8558-06C520A1370B}"/>
            </c:ext>
          </c:extLst>
        </c:ser>
        <c:ser>
          <c:idx val="3"/>
          <c:order val="3"/>
          <c:tx>
            <c:strRef>
              <c:f>Sheet1!$E$1</c:f>
              <c:strCache>
                <c:ptCount val="1"/>
                <c:pt idx="0">
                  <c:v>Neko par to nezinu</c:v>
                </c:pt>
              </c:strCache>
            </c:strRef>
          </c:tx>
          <c:spPr>
            <a:solidFill>
              <a:schemeClr val="accent5"/>
            </a:solidFill>
            <a:ln>
              <a:no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281-4687-9FE8-907EDE749E37}"/>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Sheet1!$E$2:$E$5</c:f>
              <c:numCache>
                <c:formatCode>General</c:formatCode>
                <c:ptCount val="4"/>
                <c:pt idx="0" formatCode="0">
                  <c:v>20.355731225296442</c:v>
                </c:pt>
                <c:pt idx="2" formatCode="0">
                  <c:v>4.048582995951417</c:v>
                </c:pt>
                <c:pt idx="3" formatCode="0">
                  <c:v>35.433070866141733</c:v>
                </c:pt>
              </c:numCache>
            </c:numRef>
          </c:val>
          <c:extLst>
            <c:ext xmlns:c16="http://schemas.microsoft.com/office/drawing/2014/chart" uri="{C3380CC4-5D6E-409C-BE32-E72D297353CC}">
              <c16:uniqueId val="{00000003-8D29-4CF2-8558-06C520A1370B}"/>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81-4687-9FE8-907EDE749E37}"/>
                </c:ext>
              </c:extLst>
            </c:dLbl>
            <c:dLbl>
              <c:idx val="2"/>
              <c:layout>
                <c:manualLayout>
                  <c:x val="7.5686301931530316E-3"/>
                  <c:y val="0"/>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81-4687-9FE8-907EDE749E37}"/>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 respondenti, n=506</c:v>
                </c:pt>
                <c:pt idx="2">
                  <c:v>Respondenti, kas pēdējā gada laikā IR kontaktējušies ar LIAA vai saņēmuši kādu LIAA pakalpojumu, n=247</c:v>
                </c:pt>
                <c:pt idx="3">
                  <c:v>Respondenti, kas pēdējā gada laikā NAV kontaktējušies ar LIAA vai saņēmuši kādu LIAA pakalpojumu, n=254</c:v>
                </c:pt>
              </c:strCache>
            </c:strRef>
          </c:cat>
          <c:val>
            <c:numRef>
              <c:f>Sheet1!$F$2:$F$5</c:f>
              <c:numCache>
                <c:formatCode>General</c:formatCode>
                <c:ptCount val="4"/>
                <c:pt idx="0" formatCode="0.0">
                  <c:v>0.19762845849802371</c:v>
                </c:pt>
                <c:pt idx="2" formatCode="0.0">
                  <c:v>0.40485829959514169</c:v>
                </c:pt>
              </c:numCache>
            </c:numRef>
          </c:val>
          <c:extLst>
            <c:ext xmlns:c16="http://schemas.microsoft.com/office/drawing/2014/chart" uri="{C3380CC4-5D6E-409C-BE32-E72D297353CC}">
              <c16:uniqueId val="{00000004-8D29-4CF2-8558-06C520A1370B}"/>
            </c:ext>
          </c:extLst>
        </c:ser>
        <c:dLbls>
          <c:dLblPos val="ctr"/>
          <c:showLegendKey val="0"/>
          <c:showVal val="1"/>
          <c:showCatName val="0"/>
          <c:showSerName val="0"/>
          <c:showPercent val="0"/>
          <c:showBubbleSize val="0"/>
        </c:dLbls>
        <c:gapWidth val="17"/>
        <c:overlap val="100"/>
        <c:axId val="-1002357648"/>
        <c:axId val="-1002345136"/>
      </c:barChart>
      <c:catAx>
        <c:axId val="-1002357648"/>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2345136"/>
        <c:crosses val="autoZero"/>
        <c:auto val="1"/>
        <c:lblAlgn val="ctr"/>
        <c:lblOffset val="100"/>
        <c:noMultiLvlLbl val="0"/>
      </c:catAx>
      <c:valAx>
        <c:axId val="-1002345136"/>
        <c:scaling>
          <c:orientation val="minMax"/>
        </c:scaling>
        <c:delete val="1"/>
        <c:axPos val="b"/>
        <c:numFmt formatCode="0%" sourceLinked="1"/>
        <c:majorTickMark val="none"/>
        <c:minorTickMark val="none"/>
        <c:tickLblPos val="nextTo"/>
        <c:crossAx val="-1002357648"/>
        <c:crosses val="max"/>
        <c:crossBetween val="between"/>
      </c:valAx>
      <c:spPr>
        <a:noFill/>
        <a:ln>
          <a:noFill/>
        </a:ln>
        <a:effectLst/>
      </c:spPr>
    </c:plotArea>
    <c:legend>
      <c:legendPos val="t"/>
      <c:layout>
        <c:manualLayout>
          <c:xMode val="edge"/>
          <c:yMode val="edge"/>
          <c:x val="7.9028318993328475E-2"/>
          <c:y val="0"/>
          <c:w val="0.91070205415095973"/>
          <c:h val="0.151624491884539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1AC2-4591-B361-BFED8694C41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33.003952569170004</c:v>
                </c:pt>
                <c:pt idx="2" formatCode="0">
                  <c:v>33.230769230770001</c:v>
                </c:pt>
                <c:pt idx="3" formatCode="0">
                  <c:v>44.117647058819998</c:v>
                </c:pt>
                <c:pt idx="4" formatCode="0">
                  <c:v>29.93197278912</c:v>
                </c:pt>
                <c:pt idx="6" formatCode="0">
                  <c:v>31.25</c:v>
                </c:pt>
                <c:pt idx="7" formatCode="0">
                  <c:v>33.663366336629998</c:v>
                </c:pt>
                <c:pt idx="8" formatCode="0">
                  <c:v>38.554216867469997</c:v>
                </c:pt>
                <c:pt idx="9" formatCode="0">
                  <c:v>15.38461538462</c:v>
                </c:pt>
                <c:pt idx="11" formatCode="0">
                  <c:v>36.781609195400002</c:v>
                </c:pt>
                <c:pt idx="12" formatCode="0">
                  <c:v>34.375</c:v>
                </c:pt>
                <c:pt idx="13" formatCode="0">
                  <c:v>31.818181818180001</c:v>
                </c:pt>
                <c:pt idx="14" formatCode="0">
                  <c:v>32.608695652169999</c:v>
                </c:pt>
                <c:pt idx="15" formatCode="0">
                  <c:v>29.670329670329998</c:v>
                </c:pt>
                <c:pt idx="17" formatCode="0">
                  <c:v>34.66981132075</c:v>
                </c:pt>
                <c:pt idx="18" formatCode="0">
                  <c:v>32.432432432429998</c:v>
                </c:pt>
                <c:pt idx="19" formatCode="0">
                  <c:v>17.777777777779999</c:v>
                </c:pt>
                <c:pt idx="21" formatCode="0">
                  <c:v>30.582524271840001</c:v>
                </c:pt>
                <c:pt idx="22" formatCode="0">
                  <c:v>31.818181818180001</c:v>
                </c:pt>
                <c:pt idx="23" formatCode="0">
                  <c:v>41.97530864198</c:v>
                </c:pt>
                <c:pt idx="24" formatCode="0">
                  <c:v>40</c:v>
                </c:pt>
                <c:pt idx="25" formatCode="0">
                  <c:v>22.64150943396</c:v>
                </c:pt>
                <c:pt idx="26" formatCode="0">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E18-4754-A318-ED0510A33A78}"/>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34.584980237149999</c:v>
                </c:pt>
                <c:pt idx="2" formatCode="0">
                  <c:v>34.769230769229999</c:v>
                </c:pt>
                <c:pt idx="3" formatCode="0">
                  <c:v>23.529411764710002</c:v>
                </c:pt>
                <c:pt idx="4" formatCode="0">
                  <c:v>36.734693877550001</c:v>
                </c:pt>
                <c:pt idx="6" formatCode="0">
                  <c:v>32.692307692310003</c:v>
                </c:pt>
                <c:pt idx="7" formatCode="0">
                  <c:v>37.128712871289999</c:v>
                </c:pt>
                <c:pt idx="8" formatCode="0">
                  <c:v>33.734939759040003</c:v>
                </c:pt>
                <c:pt idx="9" formatCode="0">
                  <c:v>30.769230769229999</c:v>
                </c:pt>
                <c:pt idx="11" formatCode="0">
                  <c:v>27.586206896549999</c:v>
                </c:pt>
                <c:pt idx="12" formatCode="0">
                  <c:v>37.5</c:v>
                </c:pt>
                <c:pt idx="13" formatCode="0">
                  <c:v>36.363636363639998</c:v>
                </c:pt>
                <c:pt idx="14" formatCode="0">
                  <c:v>34.782608695649998</c:v>
                </c:pt>
                <c:pt idx="15" formatCode="0">
                  <c:v>38.461538461540002</c:v>
                </c:pt>
                <c:pt idx="17" formatCode="0">
                  <c:v>33.254716981130002</c:v>
                </c:pt>
                <c:pt idx="18" formatCode="0">
                  <c:v>40.54054054054</c:v>
                </c:pt>
                <c:pt idx="19" formatCode="0">
                  <c:v>42.222222222219997</c:v>
                </c:pt>
                <c:pt idx="21" formatCode="0">
                  <c:v>37.378640776700003</c:v>
                </c:pt>
                <c:pt idx="22" formatCode="0">
                  <c:v>33.333333333330003</c:v>
                </c:pt>
                <c:pt idx="23" formatCode="0">
                  <c:v>28.395061728400002</c:v>
                </c:pt>
                <c:pt idx="24" formatCode="0">
                  <c:v>35.71428571429</c:v>
                </c:pt>
                <c:pt idx="25" formatCode="0">
                  <c:v>30.188679245279999</c:v>
                </c:pt>
                <c:pt idx="26" formatCode="0">
                  <c:v>40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E18-4754-A318-ED0510A33A78}"/>
            </c:ext>
          </c:extLst>
        </c:ser>
        <c:ser>
          <c:idx val="2"/>
          <c:order val="2"/>
          <c:tx>
            <c:strRef>
              <c:f>Sheet1!$D$1</c:f>
              <c:strCache>
                <c:ptCount val="1"/>
                <c:pt idx="0">
                  <c:v>Drīzāk nenoderīgs</c:v>
                </c:pt>
              </c:strCache>
            </c:strRef>
          </c:tx>
          <c:spPr>
            <a:solidFill>
              <a:srgbClr val="F1AA99"/>
            </a:solidFill>
            <a:ln>
              <a:noFill/>
            </a:ln>
            <a:effectLst/>
          </c:spPr>
          <c:invertIfNegative val="0"/>
          <c:dLbls>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1AC2-4591-B361-BFED8694C41C}"/>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1AC2-4591-B361-BFED8694C41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13.04347826087</c:v>
                </c:pt>
                <c:pt idx="2" formatCode="0">
                  <c:v>12.92307692308</c:v>
                </c:pt>
                <c:pt idx="3" formatCode="0">
                  <c:v>14.70588235294</c:v>
                </c:pt>
                <c:pt idx="4" formatCode="0">
                  <c:v>12.925170068030001</c:v>
                </c:pt>
                <c:pt idx="6" formatCode="0">
                  <c:v>13.46153846154</c:v>
                </c:pt>
                <c:pt idx="7" formatCode="0">
                  <c:v>13.861386138609999</c:v>
                </c:pt>
                <c:pt idx="8" formatCode="0">
                  <c:v>6.0240963855420002</c:v>
                </c:pt>
                <c:pt idx="9" formatCode="0">
                  <c:v>38.461538461540002</c:v>
                </c:pt>
                <c:pt idx="11" formatCode="0">
                  <c:v>14.942528735630001</c:v>
                </c:pt>
                <c:pt idx="12" formatCode="0">
                  <c:v>7.291666666667</c:v>
                </c:pt>
                <c:pt idx="13" formatCode="0">
                  <c:v>17.045454545449999</c:v>
                </c:pt>
                <c:pt idx="14" formatCode="0">
                  <c:v>15.21739130435</c:v>
                </c:pt>
                <c:pt idx="15" formatCode="0">
                  <c:v>10.98901098901</c:v>
                </c:pt>
                <c:pt idx="17" formatCode="0">
                  <c:v>12.97169811321</c:v>
                </c:pt>
                <c:pt idx="18" formatCode="0">
                  <c:v>5.4054054054050003</c:v>
                </c:pt>
                <c:pt idx="19" formatCode="0">
                  <c:v>20</c:v>
                </c:pt>
                <c:pt idx="21" formatCode="0">
                  <c:v>15.53398058252</c:v>
                </c:pt>
                <c:pt idx="22" formatCode="0">
                  <c:v>9.0909090909089993</c:v>
                </c:pt>
                <c:pt idx="23" formatCode="0">
                  <c:v>16.049382716050001</c:v>
                </c:pt>
                <c:pt idx="24" formatCode="0">
                  <c:v>8.5714285714289993</c:v>
                </c:pt>
                <c:pt idx="25" formatCode="0">
                  <c:v>15.09433962264</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E18-4754-A318-ED0510A33A78}"/>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1AC2-4591-B361-BFED8694C4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16.99604743083</c:v>
                </c:pt>
                <c:pt idx="2" formatCode="0">
                  <c:v>16.307692307690001</c:v>
                </c:pt>
                <c:pt idx="3" formatCode="0">
                  <c:v>17.647058823529999</c:v>
                </c:pt>
                <c:pt idx="4" formatCode="0">
                  <c:v>18.367346938779999</c:v>
                </c:pt>
                <c:pt idx="6" formatCode="0">
                  <c:v>19.711538461540002</c:v>
                </c:pt>
                <c:pt idx="7" formatCode="0">
                  <c:v>13.36633663366</c:v>
                </c:pt>
                <c:pt idx="8" formatCode="0">
                  <c:v>19.27710843373</c:v>
                </c:pt>
                <c:pt idx="9" formatCode="0">
                  <c:v>15.38461538462</c:v>
                </c:pt>
                <c:pt idx="11" formatCode="0">
                  <c:v>18.390804597700001</c:v>
                </c:pt>
                <c:pt idx="12" formatCode="0">
                  <c:v>18.75</c:v>
                </c:pt>
                <c:pt idx="13" formatCode="0">
                  <c:v>12.5</c:v>
                </c:pt>
                <c:pt idx="14" formatCode="0">
                  <c:v>15.21739130435</c:v>
                </c:pt>
                <c:pt idx="15" formatCode="0">
                  <c:v>19.780219780220001</c:v>
                </c:pt>
                <c:pt idx="17" formatCode="0">
                  <c:v>16.745283018870001</c:v>
                </c:pt>
                <c:pt idx="18" formatCode="0">
                  <c:v>18.918918918919999</c:v>
                </c:pt>
                <c:pt idx="19" formatCode="0">
                  <c:v>17.777777777779999</c:v>
                </c:pt>
                <c:pt idx="21" formatCode="0">
                  <c:v>15.048543689320001</c:v>
                </c:pt>
                <c:pt idx="22" formatCode="0">
                  <c:v>22.727272727270002</c:v>
                </c:pt>
                <c:pt idx="23" formatCode="0">
                  <c:v>12.345679012350001</c:v>
                </c:pt>
                <c:pt idx="24" formatCode="0">
                  <c:v>14.28571428571</c:v>
                </c:pt>
                <c:pt idx="25" formatCode="0">
                  <c:v>28.301886792449999</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E18-4754-A318-ED0510A33A78}"/>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1AC2-4591-B361-BFED8694C41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2.371541501976</c:v>
                </c:pt>
                <c:pt idx="2" formatCode="0">
                  <c:v>2.7692307692310001</c:v>
                </c:pt>
                <c:pt idx="3" formatCode="0">
                  <c:v>0</c:v>
                </c:pt>
                <c:pt idx="4" formatCode="0">
                  <c:v>2.040816326531</c:v>
                </c:pt>
                <c:pt idx="6" formatCode="0">
                  <c:v>2.884615384615</c:v>
                </c:pt>
                <c:pt idx="7" formatCode="0">
                  <c:v>1.9801980198019999</c:v>
                </c:pt>
                <c:pt idx="8" formatCode="0">
                  <c:v>2.409638554217</c:v>
                </c:pt>
                <c:pt idx="9" formatCode="0">
                  <c:v>0</c:v>
                </c:pt>
                <c:pt idx="11" formatCode="0">
                  <c:v>2.2988505747130001</c:v>
                </c:pt>
                <c:pt idx="12" formatCode="0">
                  <c:v>2.083333333333</c:v>
                </c:pt>
                <c:pt idx="13" formatCode="0">
                  <c:v>2.2727272727269998</c:v>
                </c:pt>
                <c:pt idx="14" formatCode="0">
                  <c:v>2.1739130434780001</c:v>
                </c:pt>
                <c:pt idx="15" formatCode="0">
                  <c:v>1.098901098901</c:v>
                </c:pt>
                <c:pt idx="17" formatCode="0">
                  <c:v>2.3584905660379998</c:v>
                </c:pt>
                <c:pt idx="18" formatCode="0">
                  <c:v>2.7027027027030002</c:v>
                </c:pt>
                <c:pt idx="19" formatCode="0">
                  <c:v>2.2222222222219998</c:v>
                </c:pt>
                <c:pt idx="21" formatCode="0">
                  <c:v>1.456310679612</c:v>
                </c:pt>
                <c:pt idx="22" formatCode="0">
                  <c:v>3.0303030303030001</c:v>
                </c:pt>
                <c:pt idx="23" formatCode="0">
                  <c:v>1.2345679012349999</c:v>
                </c:pt>
                <c:pt idx="24" formatCode="0">
                  <c:v>1.4285714285710001</c:v>
                </c:pt>
                <c:pt idx="25" formatCode="0">
                  <c:v>3.7735849056599999</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0E18-4754-A318-ED0510A33A78}"/>
            </c:ext>
          </c:extLst>
        </c:ser>
        <c:dLbls>
          <c:showLegendKey val="0"/>
          <c:showVal val="1"/>
          <c:showCatName val="0"/>
          <c:showSerName val="0"/>
          <c:showPercent val="0"/>
          <c:showBubbleSize val="0"/>
        </c:dLbls>
        <c:gapWidth val="50"/>
        <c:overlap val="100"/>
        <c:axId val="-828022160"/>
        <c:axId val="-828018896"/>
      </c:barChart>
      <c:catAx>
        <c:axId val="-82802216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28018896"/>
        <c:crosses val="autoZero"/>
        <c:auto val="1"/>
        <c:lblAlgn val="ctr"/>
        <c:lblOffset val="100"/>
        <c:noMultiLvlLbl val="0"/>
      </c:catAx>
      <c:valAx>
        <c:axId val="-828018896"/>
        <c:scaling>
          <c:orientation val="minMax"/>
          <c:max val="100"/>
          <c:min val="0"/>
        </c:scaling>
        <c:delete val="1"/>
        <c:axPos val="t"/>
        <c:numFmt formatCode="General" sourceLinked="0"/>
        <c:majorTickMark val="out"/>
        <c:minorTickMark val="none"/>
        <c:tickLblPos val="nextTo"/>
        <c:crossAx val="-828022160"/>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Konsultācijas par ārvalstu tirgiem</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EAE-4BF9-A283-2C2FBAB02400}"/>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EAE-4BF9-A283-2C2FBAB02400}"/>
              </c:ext>
            </c:extLst>
          </c:dPt>
          <c:dLbls>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0B22-41D5-83F5-7AC761A79479}"/>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26.778656126480001</c:v>
                </c:pt>
                <c:pt idx="2" formatCode="0.0">
                  <c:v>27.846153846149999</c:v>
                </c:pt>
                <c:pt idx="3" formatCode="0.0">
                  <c:v>30.882352941179999</c:v>
                </c:pt>
                <c:pt idx="4" formatCode="0.0">
                  <c:v>23.469387755100001</c:v>
                </c:pt>
                <c:pt idx="6" formatCode="0.0">
                  <c:v>21.153846153850001</c:v>
                </c:pt>
                <c:pt idx="7" formatCode="0.0">
                  <c:v>31.930693069309999</c:v>
                </c:pt>
                <c:pt idx="8" formatCode="0.0">
                  <c:v>33.132530120479998</c:v>
                </c:pt>
                <c:pt idx="9" formatCode="0.0">
                  <c:v>-3.8461538461539999</c:v>
                </c:pt>
                <c:pt idx="11" formatCode="0.0">
                  <c:v>24.712643678159999</c:v>
                </c:pt>
                <c:pt idx="12" formatCode="0.0">
                  <c:v>30.72916666667</c:v>
                </c:pt>
                <c:pt idx="13" formatCode="0.0">
                  <c:v>28.977272727270002</c:v>
                </c:pt>
                <c:pt idx="14" formatCode="0.0">
                  <c:v>27.173913043479999</c:v>
                </c:pt>
                <c:pt idx="15" formatCode="0.0">
                  <c:v>23.62637362637</c:v>
                </c:pt>
                <c:pt idx="17" formatCode="0.0">
                  <c:v>28.066037735849999</c:v>
                </c:pt>
                <c:pt idx="18" formatCode="0.0">
                  <c:v>31.081081081080001</c:v>
                </c:pt>
                <c:pt idx="19" formatCode="0.0">
                  <c:v>11.11111111111</c:v>
                </c:pt>
                <c:pt idx="21" formatCode="0.0">
                  <c:v>26.456310679609999</c:v>
                </c:pt>
                <c:pt idx="22" formatCode="0.0">
                  <c:v>21.21212121212</c:v>
                </c:pt>
                <c:pt idx="23" formatCode="0.0">
                  <c:v>35.802469135800003</c:v>
                </c:pt>
                <c:pt idx="24" formatCode="0.0">
                  <c:v>39.28571428571</c:v>
                </c:pt>
                <c:pt idx="25" formatCode="0.0">
                  <c:v>1.88679245283</c:v>
                </c:pt>
                <c:pt idx="26" formatCode="0.0">
                  <c:v>31.66666666667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28018352"/>
        <c:axId val="-828017808"/>
      </c:barChart>
      <c:catAx>
        <c:axId val="-828018352"/>
        <c:scaling>
          <c:orientation val="maxMin"/>
        </c:scaling>
        <c:delete val="1"/>
        <c:axPos val="l"/>
        <c:numFmt formatCode="General" sourceLinked="1"/>
        <c:majorTickMark val="out"/>
        <c:minorTickMark val="none"/>
        <c:tickLblPos val="none"/>
        <c:crossAx val="-828017808"/>
        <c:crosses val="autoZero"/>
        <c:auto val="1"/>
        <c:lblAlgn val="ctr"/>
        <c:lblOffset val="0"/>
        <c:noMultiLvlLbl val="0"/>
      </c:catAx>
      <c:valAx>
        <c:axId val="-82801780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28018352"/>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D576-42D0-950D-8FE2B5A19610}"/>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D576-42D0-950D-8FE2B5A1961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33.003952569170004</c:v>
                </c:pt>
                <c:pt idx="2" formatCode="0">
                  <c:v>34.461538461540002</c:v>
                </c:pt>
                <c:pt idx="3" formatCode="0">
                  <c:v>26.470588235289998</c:v>
                </c:pt>
                <c:pt idx="4" formatCode="0">
                  <c:v>31.292517006800001</c:v>
                </c:pt>
                <c:pt idx="6" formatCode="0">
                  <c:v>28.846153846149999</c:v>
                </c:pt>
                <c:pt idx="7" formatCode="0">
                  <c:v>33.168316831680002</c:v>
                </c:pt>
                <c:pt idx="8" formatCode="0">
                  <c:v>43.373493975899997</c:v>
                </c:pt>
                <c:pt idx="9" formatCode="0">
                  <c:v>30.769230769229999</c:v>
                </c:pt>
                <c:pt idx="11" formatCode="0">
                  <c:v>22.988505747129999</c:v>
                </c:pt>
                <c:pt idx="12" formatCode="0">
                  <c:v>33.333333333330003</c:v>
                </c:pt>
                <c:pt idx="13" formatCode="0">
                  <c:v>38.636363636360002</c:v>
                </c:pt>
                <c:pt idx="14" formatCode="0">
                  <c:v>33.695652173909998</c:v>
                </c:pt>
                <c:pt idx="15" formatCode="0">
                  <c:v>39.560439560440003</c:v>
                </c:pt>
                <c:pt idx="17" formatCode="0">
                  <c:v>32.311320754720001</c:v>
                </c:pt>
                <c:pt idx="18" formatCode="0">
                  <c:v>37.837837837839999</c:v>
                </c:pt>
                <c:pt idx="19" formatCode="0">
                  <c:v>35.555555555559998</c:v>
                </c:pt>
                <c:pt idx="21" formatCode="0">
                  <c:v>37.864077669899999</c:v>
                </c:pt>
                <c:pt idx="22" formatCode="0">
                  <c:v>27.272727272729998</c:v>
                </c:pt>
                <c:pt idx="23" formatCode="0">
                  <c:v>27.16049382716</c:v>
                </c:pt>
                <c:pt idx="24" formatCode="0">
                  <c:v>32.857142857139998</c:v>
                </c:pt>
                <c:pt idx="25" formatCode="0">
                  <c:v>35.849056603770002</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B02D-4215-AF94-59DB07503A10}"/>
            </c:ext>
          </c:extLst>
        </c:ser>
        <c:ser>
          <c:idx val="1"/>
          <c:order val="1"/>
          <c:tx>
            <c:strRef>
              <c:f>Sheet1!$C$1</c:f>
              <c:strCache>
                <c:ptCount val="1"/>
                <c:pt idx="0">
                  <c:v>Drīzāk noderīgs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32.213438735179999</c:v>
                </c:pt>
                <c:pt idx="2" formatCode="0">
                  <c:v>34.461538461540002</c:v>
                </c:pt>
                <c:pt idx="3" formatCode="0">
                  <c:v>35.294117647059998</c:v>
                </c:pt>
                <c:pt idx="4" formatCode="0">
                  <c:v>26.530612244899999</c:v>
                </c:pt>
                <c:pt idx="6" formatCode="0">
                  <c:v>29.807692307690001</c:v>
                </c:pt>
                <c:pt idx="7" formatCode="0">
                  <c:v>34.653465346529998</c:v>
                </c:pt>
                <c:pt idx="8" formatCode="0">
                  <c:v>30.120481927709999</c:v>
                </c:pt>
                <c:pt idx="9" formatCode="0">
                  <c:v>46.153846153849997</c:v>
                </c:pt>
                <c:pt idx="11" formatCode="0">
                  <c:v>31.034482758620001</c:v>
                </c:pt>
                <c:pt idx="12" formatCode="0">
                  <c:v>26.04166666667</c:v>
                </c:pt>
                <c:pt idx="13" formatCode="0">
                  <c:v>26.136363636359999</c:v>
                </c:pt>
                <c:pt idx="14" formatCode="0">
                  <c:v>35.869565217389997</c:v>
                </c:pt>
                <c:pt idx="15" formatCode="0">
                  <c:v>34.065934065930001</c:v>
                </c:pt>
                <c:pt idx="17" formatCode="0">
                  <c:v>32.311320754720001</c:v>
                </c:pt>
                <c:pt idx="18" formatCode="0">
                  <c:v>27.027027027030002</c:v>
                </c:pt>
                <c:pt idx="19" formatCode="0">
                  <c:v>35.555555555559998</c:v>
                </c:pt>
                <c:pt idx="21" formatCode="0">
                  <c:v>29.611650485439998</c:v>
                </c:pt>
                <c:pt idx="22" formatCode="0">
                  <c:v>27.272727272729998</c:v>
                </c:pt>
                <c:pt idx="23" formatCode="0">
                  <c:v>40.740740740740002</c:v>
                </c:pt>
                <c:pt idx="24" formatCode="0">
                  <c:v>34.28571428571</c:v>
                </c:pt>
                <c:pt idx="25" formatCode="0">
                  <c:v>28.301886792449999</c:v>
                </c:pt>
                <c:pt idx="26" formatCode="0">
                  <c:v>40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B02D-4215-AF94-59DB07503A10}"/>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14.624505928850001</c:v>
                </c:pt>
                <c:pt idx="2" formatCode="0">
                  <c:v>14.153846153850001</c:v>
                </c:pt>
                <c:pt idx="3" formatCode="0">
                  <c:v>17.647058823529999</c:v>
                </c:pt>
                <c:pt idx="4" formatCode="0">
                  <c:v>14.96598639456</c:v>
                </c:pt>
                <c:pt idx="6" formatCode="0">
                  <c:v>15.38461538462</c:v>
                </c:pt>
                <c:pt idx="7" formatCode="0">
                  <c:v>15.84158415842</c:v>
                </c:pt>
                <c:pt idx="8" formatCode="0">
                  <c:v>10.84337349398</c:v>
                </c:pt>
                <c:pt idx="9" formatCode="0">
                  <c:v>7.6923076923079998</c:v>
                </c:pt>
                <c:pt idx="11" formatCode="0">
                  <c:v>17.241379310340001</c:v>
                </c:pt>
                <c:pt idx="12" formatCode="0">
                  <c:v>14.58333333333</c:v>
                </c:pt>
                <c:pt idx="13" formatCode="0">
                  <c:v>15.909090909090001</c:v>
                </c:pt>
                <c:pt idx="14" formatCode="0">
                  <c:v>17.391304347830001</c:v>
                </c:pt>
                <c:pt idx="15" formatCode="0">
                  <c:v>9.8901098901100006</c:v>
                </c:pt>
                <c:pt idx="17" formatCode="0">
                  <c:v>14.386792452830001</c:v>
                </c:pt>
                <c:pt idx="18" formatCode="0">
                  <c:v>16.216216216220001</c:v>
                </c:pt>
                <c:pt idx="19" formatCode="0">
                  <c:v>15.55555555556</c:v>
                </c:pt>
                <c:pt idx="21" formatCode="0">
                  <c:v>15.048543689320001</c:v>
                </c:pt>
                <c:pt idx="22" formatCode="0">
                  <c:v>12.12121212121</c:v>
                </c:pt>
                <c:pt idx="23" formatCode="0">
                  <c:v>14.814814814809999</c:v>
                </c:pt>
                <c:pt idx="24" formatCode="0">
                  <c:v>12.857142857139999</c:v>
                </c:pt>
                <c:pt idx="25" formatCode="0">
                  <c:v>15.09433962264</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B02D-4215-AF94-59DB07503A10}"/>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D576-42D0-950D-8FE2B5A19610}"/>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D576-42D0-950D-8FE2B5A19610}"/>
                </c:ext>
              </c:extLst>
            </c:dLbl>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D576-42D0-950D-8FE2B5A19610}"/>
                </c:ext>
              </c:extLst>
            </c:dLbl>
            <c:dLbl>
              <c:idx val="1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D576-42D0-950D-8FE2B5A19610}"/>
                </c:ext>
              </c:extLst>
            </c:dLbl>
            <c:dLbl>
              <c:idx val="2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D576-42D0-950D-8FE2B5A196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17.588932806319999</c:v>
                </c:pt>
                <c:pt idx="2" formatCode="0">
                  <c:v>14.46153846154</c:v>
                </c:pt>
                <c:pt idx="3" formatCode="0">
                  <c:v>14.70588235294</c:v>
                </c:pt>
                <c:pt idx="4" formatCode="0">
                  <c:v>25.17006802721</c:v>
                </c:pt>
                <c:pt idx="6" formatCode="0">
                  <c:v>23.557692307690001</c:v>
                </c:pt>
                <c:pt idx="7" formatCode="0">
                  <c:v>13.861386138609999</c:v>
                </c:pt>
                <c:pt idx="8" formatCode="0">
                  <c:v>12.04819277108</c:v>
                </c:pt>
                <c:pt idx="9" formatCode="0">
                  <c:v>15.38461538462</c:v>
                </c:pt>
                <c:pt idx="11" formatCode="0">
                  <c:v>26.436781609200001</c:v>
                </c:pt>
                <c:pt idx="12" formatCode="0">
                  <c:v>21.875</c:v>
                </c:pt>
                <c:pt idx="13" formatCode="0">
                  <c:v>18.181818181819999</c:v>
                </c:pt>
                <c:pt idx="14" formatCode="0">
                  <c:v>10.869565217390001</c:v>
                </c:pt>
                <c:pt idx="15" formatCode="0">
                  <c:v>14.28571428571</c:v>
                </c:pt>
                <c:pt idx="17" formatCode="0">
                  <c:v>18.396226415089998</c:v>
                </c:pt>
                <c:pt idx="18" formatCode="0">
                  <c:v>13.51351351351</c:v>
                </c:pt>
                <c:pt idx="19" formatCode="0">
                  <c:v>13.33333333333</c:v>
                </c:pt>
                <c:pt idx="21" formatCode="0">
                  <c:v>15.048543689320001</c:v>
                </c:pt>
                <c:pt idx="22" formatCode="0">
                  <c:v>30.303030303029999</c:v>
                </c:pt>
                <c:pt idx="23" formatCode="0">
                  <c:v>16.049382716050001</c:v>
                </c:pt>
                <c:pt idx="24" formatCode="0">
                  <c:v>15.71428571429</c:v>
                </c:pt>
                <c:pt idx="25" formatCode="0">
                  <c:v>16.981132075470001</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B02D-4215-AF94-59DB07503A10}"/>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2.5691699604739999</c:v>
                </c:pt>
                <c:pt idx="2" formatCode="0">
                  <c:v>2.4615384615379998</c:v>
                </c:pt>
                <c:pt idx="3" formatCode="0">
                  <c:v>5.8823529411760003</c:v>
                </c:pt>
                <c:pt idx="4" formatCode="0">
                  <c:v>2.040816326531</c:v>
                </c:pt>
                <c:pt idx="6" formatCode="0">
                  <c:v>2.4038461538460001</c:v>
                </c:pt>
                <c:pt idx="7" formatCode="0">
                  <c:v>2.4752475247520001</c:v>
                </c:pt>
                <c:pt idx="8" formatCode="0">
                  <c:v>3.6144578313250002</c:v>
                </c:pt>
                <c:pt idx="9" formatCode="0">
                  <c:v>0</c:v>
                </c:pt>
                <c:pt idx="11" formatCode="0">
                  <c:v>2.2988505747130001</c:v>
                </c:pt>
                <c:pt idx="12" formatCode="0">
                  <c:v>4.166666666667</c:v>
                </c:pt>
                <c:pt idx="13" formatCode="0">
                  <c:v>1.136363636364</c:v>
                </c:pt>
                <c:pt idx="14" formatCode="0">
                  <c:v>2.1739130434780001</c:v>
                </c:pt>
                <c:pt idx="15" formatCode="0">
                  <c:v>2.1978021978019999</c:v>
                </c:pt>
                <c:pt idx="17" formatCode="0">
                  <c:v>2.5943396226419999</c:v>
                </c:pt>
                <c:pt idx="18" formatCode="0">
                  <c:v>5.4054054054050003</c:v>
                </c:pt>
                <c:pt idx="19" formatCode="0">
                  <c:v>0</c:v>
                </c:pt>
                <c:pt idx="21" formatCode="0">
                  <c:v>2.4271844660189998</c:v>
                </c:pt>
                <c:pt idx="22" formatCode="0">
                  <c:v>3.0303030303030001</c:v>
                </c:pt>
                <c:pt idx="23" formatCode="0">
                  <c:v>1.2345679012349999</c:v>
                </c:pt>
                <c:pt idx="24" formatCode="0">
                  <c:v>4.2857142857139996</c:v>
                </c:pt>
                <c:pt idx="25" formatCode="0">
                  <c:v>3.7735849056599999</c:v>
                </c:pt>
                <c:pt idx="26" formatCode="0">
                  <c:v>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B02D-4215-AF94-59DB07503A10}"/>
            </c:ext>
          </c:extLst>
        </c:ser>
        <c:dLbls>
          <c:showLegendKey val="0"/>
          <c:showVal val="1"/>
          <c:showCatName val="0"/>
          <c:showSerName val="0"/>
          <c:showPercent val="0"/>
          <c:showBubbleSize val="0"/>
        </c:dLbls>
        <c:gapWidth val="50"/>
        <c:overlap val="100"/>
        <c:axId val="-952415264"/>
        <c:axId val="-952412000"/>
      </c:barChart>
      <c:catAx>
        <c:axId val="-9524152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12000"/>
        <c:crosses val="autoZero"/>
        <c:auto val="1"/>
        <c:lblAlgn val="ctr"/>
        <c:lblOffset val="100"/>
        <c:noMultiLvlLbl val="0"/>
      </c:catAx>
      <c:valAx>
        <c:axId val="-952412000"/>
        <c:scaling>
          <c:orientation val="minMax"/>
          <c:max val="100"/>
          <c:min val="0"/>
        </c:scaling>
        <c:delete val="1"/>
        <c:axPos val="t"/>
        <c:numFmt formatCode="General" sourceLinked="0"/>
        <c:majorTickMark val="out"/>
        <c:minorTickMark val="none"/>
        <c:tickLblPos val="nextTo"/>
        <c:crossAx val="-952415264"/>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Potenciālo ārvalstu iepircēju vizītes Latvijā</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481-4A65-A07E-0CB32936402C}"/>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481-4A65-A07E-0CB32936402C}"/>
              </c:ext>
            </c:extLst>
          </c:dPt>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085901027077496"/>
                      <c:h val="7.066624602315788E-2"/>
                    </c:manualLayout>
                  </c15:layout>
                  <c15:dlblFieldTable/>
                  <c15:showDataLabelsRange val="0"/>
                </c:ext>
                <c:ext xmlns:c16="http://schemas.microsoft.com/office/drawing/2014/chart" uri="{C3380CC4-5D6E-409C-BE32-E72D297353CC}">
                  <c16:uniqueId val="{00000002-8B08-477B-8B31-0331155E6573}"/>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8921568627450978"/>
                      <c:h val="7.066624602315788E-2"/>
                    </c:manualLayout>
                  </c15:layout>
                  <c15:dlblFieldTable/>
                  <c15:showDataLabelsRange val="0"/>
                </c:ext>
                <c:ext xmlns:c16="http://schemas.microsoft.com/office/drawing/2014/chart" uri="{C3380CC4-5D6E-409C-BE32-E72D297353CC}">
                  <c16:uniqueId val="{00000003-8B08-477B-8B31-0331155E6573}"/>
                </c:ext>
              </c:extLst>
            </c:dLbl>
            <c:dLbl>
              <c:idx val="6"/>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003734827264235"/>
                      <c:h val="7.066624602315788E-2"/>
                    </c:manualLayout>
                  </c15:layout>
                  <c15:dlblFieldTable/>
                  <c15:showDataLabelsRange val="0"/>
                </c:ext>
                <c:ext xmlns:c16="http://schemas.microsoft.com/office/drawing/2014/chart" uri="{C3380CC4-5D6E-409C-BE32-E72D297353CC}">
                  <c16:uniqueId val="{00000004-8B08-477B-8B31-0331155E6573}"/>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3085901027077502"/>
                      <c:h val="7.066624602315788E-2"/>
                    </c:manualLayout>
                  </c15:layout>
                  <c15:dlblFieldTable/>
                  <c15:showDataLabelsRange val="0"/>
                </c:ext>
                <c:ext xmlns:c16="http://schemas.microsoft.com/office/drawing/2014/chart" uri="{C3380CC4-5D6E-409C-BE32-E72D297353CC}">
                  <c16:uniqueId val="{00000005-8B08-477B-8B31-0331155E6573}"/>
                </c:ext>
              </c:extLst>
            </c:dLbl>
            <c:dLbl>
              <c:idx val="1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8B08-477B-8B31-0331155E6573}"/>
                </c:ext>
              </c:extLst>
            </c:dLbl>
            <c:dLbl>
              <c:idx val="2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8B08-477B-8B31-0331155E657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24.209486166009999</c:v>
                </c:pt>
                <c:pt idx="2" formatCode="0.0">
                  <c:v>30.153846153850001</c:v>
                </c:pt>
                <c:pt idx="3" formatCode="0.0">
                  <c:v>20.58823529412</c:v>
                </c:pt>
                <c:pt idx="4" formatCode="0.0">
                  <c:v>11.904761904760001</c:v>
                </c:pt>
                <c:pt idx="6" formatCode="0.0">
                  <c:v>12.5</c:v>
                </c:pt>
                <c:pt idx="7" formatCode="0.0">
                  <c:v>28.71287128713</c:v>
                </c:pt>
                <c:pt idx="8" formatCode="0.0">
                  <c:v>40.963855421689999</c:v>
                </c:pt>
                <c:pt idx="9" formatCode="0.0">
                  <c:v>34.615384615380002</c:v>
                </c:pt>
                <c:pt idx="11" formatCode="0.0">
                  <c:v>3.4482758620689999</c:v>
                </c:pt>
                <c:pt idx="12" formatCode="0.0">
                  <c:v>17.1875</c:v>
                </c:pt>
                <c:pt idx="13" formatCode="0.0">
                  <c:v>25.568181818180001</c:v>
                </c:pt>
                <c:pt idx="14" formatCode="0.0">
                  <c:v>32.065217391300003</c:v>
                </c:pt>
                <c:pt idx="15" formatCode="0.0">
                  <c:v>37.362637362640001</c:v>
                </c:pt>
                <c:pt idx="17" formatCode="0.0">
                  <c:v>22.87735849057</c:v>
                </c:pt>
                <c:pt idx="18" formatCode="0.0">
                  <c:v>29.72972972973</c:v>
                </c:pt>
                <c:pt idx="19" formatCode="0.0">
                  <c:v>32.222222222219997</c:v>
                </c:pt>
                <c:pt idx="21" formatCode="0.0">
                  <c:v>30.097087378640001</c:v>
                </c:pt>
                <c:pt idx="22" formatCode="0.0">
                  <c:v>4.5454545454549997</c:v>
                </c:pt>
                <c:pt idx="23" formatCode="0.0">
                  <c:v>24.074074074070001</c:v>
                </c:pt>
                <c:pt idx="24" formatCode="0.0">
                  <c:v>27.857142857140001</c:v>
                </c:pt>
                <c:pt idx="25" formatCode="0.0">
                  <c:v>25.47169811321</c:v>
                </c:pt>
                <c:pt idx="26" formatCode="0.0">
                  <c:v>16.66666666667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11456"/>
        <c:axId val="-952410912"/>
      </c:barChart>
      <c:catAx>
        <c:axId val="-952411456"/>
        <c:scaling>
          <c:orientation val="maxMin"/>
        </c:scaling>
        <c:delete val="1"/>
        <c:axPos val="l"/>
        <c:numFmt formatCode="General" sourceLinked="1"/>
        <c:majorTickMark val="out"/>
        <c:minorTickMark val="none"/>
        <c:tickLblPos val="none"/>
        <c:crossAx val="-952410912"/>
        <c:crosses val="autoZero"/>
        <c:auto val="1"/>
        <c:lblAlgn val="ctr"/>
        <c:lblOffset val="0"/>
        <c:noMultiLvlLbl val="0"/>
      </c:catAx>
      <c:valAx>
        <c:axId val="-95241091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11456"/>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11647317935828"/>
          <c:y val="6.7075082085701537E-2"/>
          <c:w val="0.5302611974734545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6"/>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7370-41FE-9F62-0C2A8394FC72}"/>
                </c:ext>
              </c:extLst>
            </c:dLbl>
            <c:dLbl>
              <c:idx val="8"/>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7370-41FE-9F62-0C2A8394FC72}"/>
                </c:ext>
              </c:extLst>
            </c:dLbl>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7370-41FE-9F62-0C2A8394FC72}"/>
                </c:ext>
              </c:extLst>
            </c:dLbl>
            <c:dLbl>
              <c:idx val="19"/>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7370-41FE-9F62-0C2A8394FC72}"/>
                </c:ext>
              </c:extLst>
            </c:dLbl>
            <c:dLbl>
              <c:idx val="21"/>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7370-41FE-9F62-0C2A8394FC72}"/>
                </c:ext>
              </c:extLst>
            </c:dLbl>
            <c:dLbl>
              <c:idx val="2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7370-41FE-9F62-0C2A8394FC7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33.794466403160001</c:v>
                </c:pt>
                <c:pt idx="2" formatCode="0">
                  <c:v>34.153846153849997</c:v>
                </c:pt>
                <c:pt idx="3" formatCode="0">
                  <c:v>29.41176470588</c:v>
                </c:pt>
                <c:pt idx="4" formatCode="0">
                  <c:v>34.013605442180001</c:v>
                </c:pt>
                <c:pt idx="6" formatCode="0">
                  <c:v>39.423076923080004</c:v>
                </c:pt>
                <c:pt idx="7" formatCode="0">
                  <c:v>34.158415841580002</c:v>
                </c:pt>
                <c:pt idx="8" formatCode="0">
                  <c:v>20.481927710840001</c:v>
                </c:pt>
                <c:pt idx="9" formatCode="0">
                  <c:v>23.07692307692</c:v>
                </c:pt>
                <c:pt idx="11" formatCode="0">
                  <c:v>42.528735632180002</c:v>
                </c:pt>
                <c:pt idx="12" formatCode="0">
                  <c:v>35.416666666669997</c:v>
                </c:pt>
                <c:pt idx="13" formatCode="0">
                  <c:v>32.954545454550001</c:v>
                </c:pt>
                <c:pt idx="14" formatCode="0">
                  <c:v>34.782608695649998</c:v>
                </c:pt>
                <c:pt idx="15" formatCode="0">
                  <c:v>25.274725274729999</c:v>
                </c:pt>
                <c:pt idx="17" formatCode="0">
                  <c:v>36.084905660380002</c:v>
                </c:pt>
                <c:pt idx="18" formatCode="0">
                  <c:v>24.324324324319999</c:v>
                </c:pt>
                <c:pt idx="19" formatCode="0">
                  <c:v>20</c:v>
                </c:pt>
                <c:pt idx="21" formatCode="0">
                  <c:v>38.834951456310002</c:v>
                </c:pt>
                <c:pt idx="22" formatCode="0">
                  <c:v>31.818181818180001</c:v>
                </c:pt>
                <c:pt idx="23" formatCode="0">
                  <c:v>37.037037037040001</c:v>
                </c:pt>
                <c:pt idx="24" formatCode="0">
                  <c:v>22.857142857140001</c:v>
                </c:pt>
                <c:pt idx="25" formatCode="0">
                  <c:v>33.962264150940001</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F12E-4287-AA6B-F3030406BE0F}"/>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7370-41FE-9F62-0C2A8394FC72}"/>
                </c:ext>
              </c:extLst>
            </c:dLbl>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7370-41FE-9F62-0C2A8394FC72}"/>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8-7370-41FE-9F62-0C2A8394FC72}"/>
                </c:ext>
              </c:extLst>
            </c:dLbl>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9-7370-41FE-9F62-0C2A8394FC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26.086956521739999</c:v>
                </c:pt>
                <c:pt idx="2" formatCode="0">
                  <c:v>29.230769230770001</c:v>
                </c:pt>
                <c:pt idx="3" formatCode="0">
                  <c:v>23.529411764710002</c:v>
                </c:pt>
                <c:pt idx="4" formatCode="0">
                  <c:v>19.72789115646</c:v>
                </c:pt>
                <c:pt idx="6" formatCode="0">
                  <c:v>22.115384615380002</c:v>
                </c:pt>
                <c:pt idx="7" formatCode="0">
                  <c:v>27.22772277228</c:v>
                </c:pt>
                <c:pt idx="8" formatCode="0">
                  <c:v>34.939759036140003</c:v>
                </c:pt>
                <c:pt idx="9" formatCode="0">
                  <c:v>15.38461538462</c:v>
                </c:pt>
                <c:pt idx="11" formatCode="0">
                  <c:v>19.54022988506</c:v>
                </c:pt>
                <c:pt idx="12" formatCode="0">
                  <c:v>28.125</c:v>
                </c:pt>
                <c:pt idx="13" formatCode="0">
                  <c:v>22.727272727270002</c:v>
                </c:pt>
                <c:pt idx="14" formatCode="0">
                  <c:v>25</c:v>
                </c:pt>
                <c:pt idx="15" formatCode="0">
                  <c:v>29.670329670329998</c:v>
                </c:pt>
                <c:pt idx="17" formatCode="0">
                  <c:v>25.943396226419999</c:v>
                </c:pt>
                <c:pt idx="18" formatCode="0">
                  <c:v>21.621621621620001</c:v>
                </c:pt>
                <c:pt idx="19" formatCode="0">
                  <c:v>31.111111111109999</c:v>
                </c:pt>
                <c:pt idx="21" formatCode="0">
                  <c:v>20.388349514560002</c:v>
                </c:pt>
                <c:pt idx="22" formatCode="0">
                  <c:v>30.303030303029999</c:v>
                </c:pt>
                <c:pt idx="23" formatCode="0">
                  <c:v>32.098765432100002</c:v>
                </c:pt>
                <c:pt idx="24" formatCode="0">
                  <c:v>31.428571428569999</c:v>
                </c:pt>
                <c:pt idx="25" formatCode="0">
                  <c:v>22.64150943396</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F12E-4287-AA6B-F3030406BE0F}"/>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16.205533596839999</c:v>
                </c:pt>
                <c:pt idx="2" formatCode="0">
                  <c:v>15.692307692309999</c:v>
                </c:pt>
                <c:pt idx="3" formatCode="0">
                  <c:v>14.70588235294</c:v>
                </c:pt>
                <c:pt idx="4" formatCode="0">
                  <c:v>17.687074829930001</c:v>
                </c:pt>
                <c:pt idx="6" formatCode="0">
                  <c:v>16.346153846149999</c:v>
                </c:pt>
                <c:pt idx="7" formatCode="0">
                  <c:v>15.84158415842</c:v>
                </c:pt>
                <c:pt idx="8" formatCode="0">
                  <c:v>14.457831325300001</c:v>
                </c:pt>
                <c:pt idx="9" formatCode="0">
                  <c:v>30.769230769229999</c:v>
                </c:pt>
                <c:pt idx="11" formatCode="0">
                  <c:v>17.241379310340001</c:v>
                </c:pt>
                <c:pt idx="12" formatCode="0">
                  <c:v>13.54166666667</c:v>
                </c:pt>
                <c:pt idx="13" formatCode="0">
                  <c:v>21.590909090909999</c:v>
                </c:pt>
                <c:pt idx="14" formatCode="0">
                  <c:v>18.478260869570001</c:v>
                </c:pt>
                <c:pt idx="15" formatCode="0">
                  <c:v>12.08791208791</c:v>
                </c:pt>
                <c:pt idx="17" formatCode="0">
                  <c:v>14.85849056604</c:v>
                </c:pt>
                <c:pt idx="18" formatCode="0">
                  <c:v>21.621621621620001</c:v>
                </c:pt>
                <c:pt idx="19" formatCode="0">
                  <c:v>24.444444444439998</c:v>
                </c:pt>
                <c:pt idx="21" formatCode="0">
                  <c:v>18.44660194175</c:v>
                </c:pt>
                <c:pt idx="22" formatCode="0">
                  <c:v>12.12121212121</c:v>
                </c:pt>
                <c:pt idx="23" formatCode="0">
                  <c:v>13.58024691358</c:v>
                </c:pt>
                <c:pt idx="24" formatCode="0">
                  <c:v>18.571428571430001</c:v>
                </c:pt>
                <c:pt idx="25" formatCode="0">
                  <c:v>7.547169811321</c:v>
                </c:pt>
                <c:pt idx="26" formatCode="0">
                  <c:v>26.66666666667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F12E-4287-AA6B-F3030406BE0F}"/>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A-7370-41FE-9F62-0C2A8394FC72}"/>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B-7370-41FE-9F62-0C2A8394FC72}"/>
                </c:ext>
              </c:extLst>
            </c:dLbl>
            <c:dLbl>
              <c:idx val="1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C-7370-41FE-9F62-0C2A8394FC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21.93675889328</c:v>
                </c:pt>
                <c:pt idx="2" formatCode="0">
                  <c:v>18.461538461540002</c:v>
                </c:pt>
                <c:pt idx="3" formatCode="0">
                  <c:v>29.41176470588</c:v>
                </c:pt>
                <c:pt idx="4" formatCode="0">
                  <c:v>27.891156462590001</c:v>
                </c:pt>
                <c:pt idx="6" formatCode="0">
                  <c:v>21.153846153850001</c:v>
                </c:pt>
                <c:pt idx="7" formatCode="0">
                  <c:v>19.801980198020001</c:v>
                </c:pt>
                <c:pt idx="8" formatCode="0">
                  <c:v>27.71084337349</c:v>
                </c:pt>
                <c:pt idx="9" formatCode="0">
                  <c:v>30.769230769229999</c:v>
                </c:pt>
                <c:pt idx="11" formatCode="0">
                  <c:v>20.689655172409999</c:v>
                </c:pt>
                <c:pt idx="12" formatCode="0">
                  <c:v>19.79166666667</c:v>
                </c:pt>
                <c:pt idx="13" formatCode="0">
                  <c:v>21.590909090909999</c:v>
                </c:pt>
                <c:pt idx="14" formatCode="0">
                  <c:v>19.565217391299999</c:v>
                </c:pt>
                <c:pt idx="15" formatCode="0">
                  <c:v>29.670329670329998</c:v>
                </c:pt>
                <c:pt idx="17" formatCode="0">
                  <c:v>20.990566037739999</c:v>
                </c:pt>
                <c:pt idx="18" formatCode="0">
                  <c:v>32.432432432429998</c:v>
                </c:pt>
                <c:pt idx="19" formatCode="0">
                  <c:v>22.222222222220001</c:v>
                </c:pt>
                <c:pt idx="21" formatCode="0">
                  <c:v>21.84466019417</c:v>
                </c:pt>
                <c:pt idx="22" formatCode="0">
                  <c:v>22.727272727270002</c:v>
                </c:pt>
                <c:pt idx="23" formatCode="0">
                  <c:v>16.049382716050001</c:v>
                </c:pt>
                <c:pt idx="24" formatCode="0">
                  <c:v>25.71428571429</c:v>
                </c:pt>
                <c:pt idx="25" formatCode="0">
                  <c:v>28.301886792449999</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F12E-4287-AA6B-F3030406BE0F}"/>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D-7370-41FE-9F62-0C2A8394FC72}"/>
                </c:ext>
              </c:extLst>
            </c:dLbl>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E-7370-41FE-9F62-0C2A8394FC7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1.9762845849799999</c:v>
                </c:pt>
                <c:pt idx="2" formatCode="0">
                  <c:v>2.4615384615379998</c:v>
                </c:pt>
                <c:pt idx="3" formatCode="0">
                  <c:v>2.9411764705880001</c:v>
                </c:pt>
                <c:pt idx="4" formatCode="0">
                  <c:v>0.68027210884349998</c:v>
                </c:pt>
                <c:pt idx="6" formatCode="0">
                  <c:v>0.96153846153849998</c:v>
                </c:pt>
                <c:pt idx="7" formatCode="0">
                  <c:v>2.970297029703</c:v>
                </c:pt>
                <c:pt idx="8" formatCode="0">
                  <c:v>2.409638554217</c:v>
                </c:pt>
                <c:pt idx="9" formatCode="0">
                  <c:v>0</c:v>
                </c:pt>
                <c:pt idx="11" formatCode="0">
                  <c:v>0</c:v>
                </c:pt>
                <c:pt idx="12" formatCode="0">
                  <c:v>3.125</c:v>
                </c:pt>
                <c:pt idx="13" formatCode="0">
                  <c:v>1.136363636364</c:v>
                </c:pt>
                <c:pt idx="14" formatCode="0">
                  <c:v>2.1739130434780001</c:v>
                </c:pt>
                <c:pt idx="15" formatCode="0">
                  <c:v>3.2967032967029999</c:v>
                </c:pt>
                <c:pt idx="17" formatCode="0">
                  <c:v>2.1226415094340001</c:v>
                </c:pt>
                <c:pt idx="18" formatCode="0">
                  <c:v>0</c:v>
                </c:pt>
                <c:pt idx="19" formatCode="0">
                  <c:v>2.2222222222219998</c:v>
                </c:pt>
                <c:pt idx="21" formatCode="0">
                  <c:v>0.48543689320389999</c:v>
                </c:pt>
                <c:pt idx="22" formatCode="0">
                  <c:v>3.0303030303030001</c:v>
                </c:pt>
                <c:pt idx="23" formatCode="0">
                  <c:v>1.2345679012349999</c:v>
                </c:pt>
                <c:pt idx="24" formatCode="0">
                  <c:v>1.4285714285710001</c:v>
                </c:pt>
                <c:pt idx="25" formatCode="0">
                  <c:v>7.547169811321</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F12E-4287-AA6B-F3030406BE0F}"/>
            </c:ext>
          </c:extLst>
        </c:ser>
        <c:dLbls>
          <c:showLegendKey val="0"/>
          <c:showVal val="1"/>
          <c:showCatName val="0"/>
          <c:showSerName val="0"/>
          <c:showPercent val="0"/>
          <c:showBubbleSize val="0"/>
        </c:dLbls>
        <c:gapWidth val="50"/>
        <c:overlap val="100"/>
        <c:axId val="-819274064"/>
        <c:axId val="-819272432"/>
      </c:barChart>
      <c:catAx>
        <c:axId val="-81927406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19272432"/>
        <c:crosses val="autoZero"/>
        <c:auto val="1"/>
        <c:lblAlgn val="ctr"/>
        <c:lblOffset val="100"/>
        <c:noMultiLvlLbl val="0"/>
      </c:catAx>
      <c:valAx>
        <c:axId val="-819272432"/>
        <c:scaling>
          <c:orientation val="minMax"/>
          <c:max val="100"/>
          <c:min val="0"/>
        </c:scaling>
        <c:delete val="1"/>
        <c:axPos val="t"/>
        <c:numFmt formatCode="General" sourceLinked="0"/>
        <c:majorTickMark val="out"/>
        <c:minorTickMark val="none"/>
        <c:tickLblPos val="nextTo"/>
        <c:crossAx val="-819274064"/>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Ar produkta palaišanu eksporta tirgū saistītai reklāmas kampaņai, kā arī mārketinga vizuālo materiālu (bukletu, baneru vai videoklipu) izstrādei</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A7C-4425-944E-D28812991021}"/>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A7C-4425-944E-D28812991021}"/>
              </c:ext>
            </c:extLst>
          </c:dPt>
          <c:dLbls>
            <c:dLbl>
              <c:idx val="2"/>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2530345471522"/>
                      <c:h val="7.066624602315788E-2"/>
                    </c:manualLayout>
                  </c15:layout>
                  <c15:dlblFieldTable/>
                  <c15:showDataLabelsRange val="0"/>
                </c:ext>
                <c:ext xmlns:c16="http://schemas.microsoft.com/office/drawing/2014/chart" uri="{C3380CC4-5D6E-409C-BE32-E72D297353CC}">
                  <c16:uniqueId val="{00000002-0F2A-42F2-B9F7-C805735DDEE9}"/>
                </c:ext>
              </c:extLst>
            </c:dLbl>
            <c:dLbl>
              <c:idx val="17"/>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6003734827264241"/>
                      <c:h val="7.066624602315788E-2"/>
                    </c:manualLayout>
                  </c15:layout>
                  <c15:dlblFieldTable/>
                  <c15:showDataLabelsRange val="0"/>
                </c:ext>
                <c:ext xmlns:c16="http://schemas.microsoft.com/office/drawing/2014/chart" uri="{C3380CC4-5D6E-409C-BE32-E72D297353CC}">
                  <c16:uniqueId val="{00000003-0F2A-42F2-B9F7-C805735DDEE9}"/>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16.798418972330001</c:v>
                </c:pt>
                <c:pt idx="2" formatCode="0.0">
                  <c:v>22.461538461540002</c:v>
                </c:pt>
                <c:pt idx="3" formatCode="0.0">
                  <c:v>4.4117647058819998</c:v>
                </c:pt>
                <c:pt idx="4" formatCode="0.0">
                  <c:v>7.1428571428570002</c:v>
                </c:pt>
                <c:pt idx="6" formatCode="0.0">
                  <c:v>21.153846153850001</c:v>
                </c:pt>
                <c:pt idx="7" formatCode="0.0">
                  <c:v>20.049504950500001</c:v>
                </c:pt>
                <c:pt idx="8" formatCode="0.0">
                  <c:v>3.0120481927710001</c:v>
                </c:pt>
                <c:pt idx="9" formatCode="0.0">
                  <c:v>-15.38461538462</c:v>
                </c:pt>
                <c:pt idx="11" formatCode="0.0">
                  <c:v>22.988505747129999</c:v>
                </c:pt>
                <c:pt idx="12" formatCode="0.0">
                  <c:v>22.91666666667</c:v>
                </c:pt>
                <c:pt idx="13" formatCode="0.0">
                  <c:v>11.931818181820001</c:v>
                </c:pt>
                <c:pt idx="14" formatCode="0.0">
                  <c:v>18.478260869570001</c:v>
                </c:pt>
                <c:pt idx="15" formatCode="0.0">
                  <c:v>4.3956043956039998</c:v>
                </c:pt>
                <c:pt idx="17" formatCode="0.0">
                  <c:v>20.636792452830001</c:v>
                </c:pt>
                <c:pt idx="18" formatCode="0.0">
                  <c:v>-8.1081081081080004</c:v>
                </c:pt>
                <c:pt idx="19" formatCode="0.0">
                  <c:v>1.1111111111109999</c:v>
                </c:pt>
                <c:pt idx="21" formatCode="0.0">
                  <c:v>17.96116504854</c:v>
                </c:pt>
                <c:pt idx="22" formatCode="0.0">
                  <c:v>18.181818181819999</c:v>
                </c:pt>
                <c:pt idx="23" formatCode="0.0">
                  <c:v>30.246913580249998</c:v>
                </c:pt>
                <c:pt idx="24" formatCode="0.0">
                  <c:v>3.5714285714290002</c:v>
                </c:pt>
                <c:pt idx="25" formatCode="0.0">
                  <c:v>13.207547169810001</c:v>
                </c:pt>
                <c:pt idx="26" formatCode="0.0">
                  <c:v>6.666666666667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819271888"/>
        <c:axId val="-819275152"/>
      </c:barChart>
      <c:catAx>
        <c:axId val="-819271888"/>
        <c:scaling>
          <c:orientation val="maxMin"/>
        </c:scaling>
        <c:delete val="1"/>
        <c:axPos val="l"/>
        <c:numFmt formatCode="General" sourceLinked="1"/>
        <c:majorTickMark val="out"/>
        <c:minorTickMark val="none"/>
        <c:tickLblPos val="none"/>
        <c:crossAx val="-819275152"/>
        <c:crosses val="autoZero"/>
        <c:auto val="1"/>
        <c:lblAlgn val="ctr"/>
        <c:lblOffset val="0"/>
        <c:noMultiLvlLbl val="0"/>
      </c:catAx>
      <c:valAx>
        <c:axId val="-819275152"/>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819271888"/>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90785895725318"/>
          <c:y val="6.7075082085701537E-2"/>
          <c:w val="0.64246971067312597"/>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dLbl>
              <c:idx val="2"/>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F655-44B0-9E28-BEA550167A92}"/>
                </c:ext>
              </c:extLst>
            </c:dLbl>
            <c:dLbl>
              <c:idx val="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F655-44B0-9E28-BEA550167A9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22.134387351779999</c:v>
                </c:pt>
                <c:pt idx="2" formatCode="0">
                  <c:v>17.538461538459998</c:v>
                </c:pt>
                <c:pt idx="3" formatCode="0">
                  <c:v>17.647058823529999</c:v>
                </c:pt>
                <c:pt idx="4" formatCode="0">
                  <c:v>33.333333333330003</c:v>
                </c:pt>
                <c:pt idx="6" formatCode="0">
                  <c:v>24.519230769229999</c:v>
                </c:pt>
                <c:pt idx="7" formatCode="0">
                  <c:v>21.78217821782</c:v>
                </c:pt>
                <c:pt idx="8" formatCode="0">
                  <c:v>20.481927710840001</c:v>
                </c:pt>
                <c:pt idx="9" formatCode="0">
                  <c:v>0</c:v>
                </c:pt>
                <c:pt idx="11" formatCode="0">
                  <c:v>29.885057471260001</c:v>
                </c:pt>
                <c:pt idx="12" formatCode="0">
                  <c:v>20.83333333333</c:v>
                </c:pt>
                <c:pt idx="13" formatCode="0">
                  <c:v>27.272727272729998</c:v>
                </c:pt>
                <c:pt idx="14" formatCode="0">
                  <c:v>20.652173913039999</c:v>
                </c:pt>
                <c:pt idx="15" formatCode="0">
                  <c:v>15.38461538462</c:v>
                </c:pt>
                <c:pt idx="17" formatCode="0">
                  <c:v>22.40566037736</c:v>
                </c:pt>
                <c:pt idx="18" formatCode="0">
                  <c:v>18.918918918919999</c:v>
                </c:pt>
                <c:pt idx="19" formatCode="0">
                  <c:v>22.222222222220001</c:v>
                </c:pt>
                <c:pt idx="21" formatCode="0">
                  <c:v>23.786407766989999</c:v>
                </c:pt>
                <c:pt idx="22" formatCode="0">
                  <c:v>21.21212121212</c:v>
                </c:pt>
                <c:pt idx="23" formatCode="0">
                  <c:v>25.925925925929999</c:v>
                </c:pt>
                <c:pt idx="24" formatCode="0">
                  <c:v>24.28571428571</c:v>
                </c:pt>
                <c:pt idx="25" formatCode="0">
                  <c:v>15.09433962264</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F454-46EB-8149-18AEBBBF741A}"/>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4"/>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2-F655-44B0-9E28-BEA550167A92}"/>
                </c:ext>
              </c:extLst>
            </c:dLbl>
            <c:dLbl>
              <c:idx val="8"/>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F655-44B0-9E28-BEA550167A92}"/>
                </c:ext>
              </c:extLst>
            </c:dLbl>
            <c:dLbl>
              <c:idx val="9"/>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4-F655-44B0-9E28-BEA550167A9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41.699604743080002</c:v>
                </c:pt>
                <c:pt idx="2" formatCode="0">
                  <c:v>44</c:v>
                </c:pt>
                <c:pt idx="3" formatCode="0">
                  <c:v>50</c:v>
                </c:pt>
                <c:pt idx="4" formatCode="0">
                  <c:v>34.693877551020002</c:v>
                </c:pt>
                <c:pt idx="6" formatCode="0">
                  <c:v>37.5</c:v>
                </c:pt>
                <c:pt idx="7" formatCode="0">
                  <c:v>39.603960396040002</c:v>
                </c:pt>
                <c:pt idx="8" formatCode="0">
                  <c:v>51.807228915659998</c:v>
                </c:pt>
                <c:pt idx="9" formatCode="0">
                  <c:v>76.923076923080004</c:v>
                </c:pt>
                <c:pt idx="11" formatCode="0">
                  <c:v>33.333333333330003</c:v>
                </c:pt>
                <c:pt idx="12" formatCode="0">
                  <c:v>38.541666666669997</c:v>
                </c:pt>
                <c:pt idx="13" formatCode="0">
                  <c:v>37.5</c:v>
                </c:pt>
                <c:pt idx="14" formatCode="0">
                  <c:v>45.652173913040002</c:v>
                </c:pt>
                <c:pt idx="15" formatCode="0">
                  <c:v>49.45054945055</c:v>
                </c:pt>
                <c:pt idx="17" formatCode="0">
                  <c:v>40.801886792449999</c:v>
                </c:pt>
                <c:pt idx="18" formatCode="0">
                  <c:v>45.945945945950001</c:v>
                </c:pt>
                <c:pt idx="19" formatCode="0">
                  <c:v>46.666666666669997</c:v>
                </c:pt>
                <c:pt idx="21" formatCode="0">
                  <c:v>44.174757281550001</c:v>
                </c:pt>
                <c:pt idx="22" formatCode="0">
                  <c:v>37.87878787879</c:v>
                </c:pt>
                <c:pt idx="23" formatCode="0">
                  <c:v>35.802469135800003</c:v>
                </c:pt>
                <c:pt idx="24" formatCode="0">
                  <c:v>47.142857142860002</c:v>
                </c:pt>
                <c:pt idx="25" formatCode="0">
                  <c:v>37.735849056600003</c:v>
                </c:pt>
                <c:pt idx="26" formatCode="0">
                  <c:v>43.333333333330003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F454-46EB-8149-18AEBBBF741A}"/>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15.01976284585</c:v>
                </c:pt>
                <c:pt idx="2" formatCode="0">
                  <c:v>16.92307692308</c:v>
                </c:pt>
                <c:pt idx="3" formatCode="0">
                  <c:v>11.76470588235</c:v>
                </c:pt>
                <c:pt idx="4" formatCode="0">
                  <c:v>11.564625850340001</c:v>
                </c:pt>
                <c:pt idx="6" formatCode="0">
                  <c:v>15.38461538462</c:v>
                </c:pt>
                <c:pt idx="7" formatCode="0">
                  <c:v>16.831683168320001</c:v>
                </c:pt>
                <c:pt idx="8" formatCode="0">
                  <c:v>9.638554216867</c:v>
                </c:pt>
                <c:pt idx="9" formatCode="0">
                  <c:v>15.38461538462</c:v>
                </c:pt>
                <c:pt idx="11" formatCode="0">
                  <c:v>19.54022988506</c:v>
                </c:pt>
                <c:pt idx="12" formatCode="0">
                  <c:v>16.66666666667</c:v>
                </c:pt>
                <c:pt idx="13" formatCode="0">
                  <c:v>15.909090909090001</c:v>
                </c:pt>
                <c:pt idx="14" formatCode="0">
                  <c:v>14.130434782609999</c:v>
                </c:pt>
                <c:pt idx="15" formatCode="0">
                  <c:v>13.186813186809999</c:v>
                </c:pt>
                <c:pt idx="17" formatCode="0">
                  <c:v>15.566037735849999</c:v>
                </c:pt>
                <c:pt idx="18" formatCode="0">
                  <c:v>8.1081081081080004</c:v>
                </c:pt>
                <c:pt idx="19" formatCode="0">
                  <c:v>15.55555555556</c:v>
                </c:pt>
                <c:pt idx="21" formatCode="0">
                  <c:v>14.077669902909999</c:v>
                </c:pt>
                <c:pt idx="22" formatCode="0">
                  <c:v>12.12121212121</c:v>
                </c:pt>
                <c:pt idx="23" formatCode="0">
                  <c:v>19.753086419750002</c:v>
                </c:pt>
                <c:pt idx="24" formatCode="0">
                  <c:v>11.428571428570001</c:v>
                </c:pt>
                <c:pt idx="25" formatCode="0">
                  <c:v>15.09433962264</c:v>
                </c:pt>
                <c:pt idx="26" formatCode="0">
                  <c:v>23.33333333333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F454-46EB-8149-18AEBBBF741A}"/>
            </c:ext>
          </c:extLst>
        </c:ser>
        <c:ser>
          <c:idx val="3"/>
          <c:order val="3"/>
          <c:tx>
            <c:strRef>
              <c:f>Sheet1!$E$1</c:f>
              <c:strCache>
                <c:ptCount val="1"/>
                <c:pt idx="0">
                  <c:v>Pilnīgi nenoderīgs</c:v>
                </c:pt>
              </c:strCache>
            </c:strRef>
          </c:tx>
          <c:spPr>
            <a:solidFill>
              <a:srgbClr val="B2371A"/>
            </a:solidFill>
            <a:ln>
              <a:noFill/>
            </a:ln>
            <a:effectLst/>
          </c:spPr>
          <c:invertIfNegative val="0"/>
          <c:dLbls>
            <c:dLbl>
              <c:idx val="25"/>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F655-44B0-9E28-BEA550167A9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18.774703557310001</c:v>
                </c:pt>
                <c:pt idx="2" formatCode="0">
                  <c:v>19.07692307692</c:v>
                </c:pt>
                <c:pt idx="3" formatCode="0">
                  <c:v>17.647058823529999</c:v>
                </c:pt>
                <c:pt idx="4" formatCode="0">
                  <c:v>18.367346938779999</c:v>
                </c:pt>
                <c:pt idx="6" formatCode="0">
                  <c:v>19.711538461540002</c:v>
                </c:pt>
                <c:pt idx="7" formatCode="0">
                  <c:v>18.811881188120001</c:v>
                </c:pt>
                <c:pt idx="8" formatCode="0">
                  <c:v>18.072289156629999</c:v>
                </c:pt>
                <c:pt idx="9" formatCode="0">
                  <c:v>7.6923076923079998</c:v>
                </c:pt>
                <c:pt idx="11" formatCode="0">
                  <c:v>14.942528735630001</c:v>
                </c:pt>
                <c:pt idx="12" formatCode="0">
                  <c:v>20.83333333333</c:v>
                </c:pt>
                <c:pt idx="13" formatCode="0">
                  <c:v>18.181818181819999</c:v>
                </c:pt>
                <c:pt idx="14" formatCode="0">
                  <c:v>16.304347826090002</c:v>
                </c:pt>
                <c:pt idx="15" formatCode="0">
                  <c:v>21.978021978019999</c:v>
                </c:pt>
                <c:pt idx="17" formatCode="0">
                  <c:v>18.632075471699999</c:v>
                </c:pt>
                <c:pt idx="18" formatCode="0">
                  <c:v>24.324324324319999</c:v>
                </c:pt>
                <c:pt idx="19" formatCode="0">
                  <c:v>15.55555555556</c:v>
                </c:pt>
                <c:pt idx="21" formatCode="0">
                  <c:v>17.475728155340001</c:v>
                </c:pt>
                <c:pt idx="22" formatCode="0">
                  <c:v>24.24242424242</c:v>
                </c:pt>
                <c:pt idx="23" formatCode="0">
                  <c:v>12.345679012350001</c:v>
                </c:pt>
                <c:pt idx="24" formatCode="0">
                  <c:v>15.71428571429</c:v>
                </c:pt>
                <c:pt idx="25" formatCode="0">
                  <c:v>30.188679245279999</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F454-46EB-8149-18AEBBBF741A}"/>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21"/>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6-F655-44B0-9E28-BEA550167A92}"/>
                </c:ext>
              </c:extLst>
            </c:dLbl>
            <c:dLbl>
              <c:idx val="23"/>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F655-44B0-9E28-BEA550167A9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2.371541501976</c:v>
                </c:pt>
                <c:pt idx="2" formatCode="0">
                  <c:v>2.4615384615379998</c:v>
                </c:pt>
                <c:pt idx="3" formatCode="0">
                  <c:v>2.9411764705880001</c:v>
                </c:pt>
                <c:pt idx="4" formatCode="0">
                  <c:v>2.040816326531</c:v>
                </c:pt>
                <c:pt idx="6" formatCode="0">
                  <c:v>2.884615384615</c:v>
                </c:pt>
                <c:pt idx="7" formatCode="0">
                  <c:v>2.970297029703</c:v>
                </c:pt>
                <c:pt idx="8" formatCode="0">
                  <c:v>0</c:v>
                </c:pt>
                <c:pt idx="9" formatCode="0">
                  <c:v>0</c:v>
                </c:pt>
                <c:pt idx="11" formatCode="0">
                  <c:v>2.2988505747130001</c:v>
                </c:pt>
                <c:pt idx="12" formatCode="0">
                  <c:v>3.125</c:v>
                </c:pt>
                <c:pt idx="13" formatCode="0">
                  <c:v>1.136363636364</c:v>
                </c:pt>
                <c:pt idx="14" formatCode="0">
                  <c:v>3.2608695652169999</c:v>
                </c:pt>
                <c:pt idx="15" formatCode="0">
                  <c:v>0</c:v>
                </c:pt>
                <c:pt idx="17" formatCode="0">
                  <c:v>2.5943396226419999</c:v>
                </c:pt>
                <c:pt idx="18" formatCode="0">
                  <c:v>2.7027027027030002</c:v>
                </c:pt>
                <c:pt idx="19" formatCode="0">
                  <c:v>0</c:v>
                </c:pt>
                <c:pt idx="21" formatCode="0">
                  <c:v>0.48543689320389999</c:v>
                </c:pt>
                <c:pt idx="22" formatCode="0">
                  <c:v>4.5454545454549997</c:v>
                </c:pt>
                <c:pt idx="23" formatCode="0">
                  <c:v>6.1728395061730001</c:v>
                </c:pt>
                <c:pt idx="24" formatCode="0">
                  <c:v>1.4285714285710001</c:v>
                </c:pt>
                <c:pt idx="25" formatCode="0">
                  <c:v>1.88679245283</c:v>
                </c:pt>
                <c:pt idx="26" formatCode="0">
                  <c:v>3.333333333333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F454-46EB-8149-18AEBBBF741A}"/>
            </c:ext>
          </c:extLst>
        </c:ser>
        <c:dLbls>
          <c:showLegendKey val="0"/>
          <c:showVal val="1"/>
          <c:showCatName val="0"/>
          <c:showSerName val="0"/>
          <c:showPercent val="0"/>
          <c:showBubbleSize val="0"/>
        </c:dLbls>
        <c:gapWidth val="50"/>
        <c:overlap val="100"/>
        <c:axId val="-952407648"/>
        <c:axId val="-952410368"/>
      </c:barChart>
      <c:catAx>
        <c:axId val="-9524076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10368"/>
        <c:crosses val="autoZero"/>
        <c:auto val="1"/>
        <c:lblAlgn val="ctr"/>
        <c:lblOffset val="100"/>
        <c:noMultiLvlLbl val="0"/>
      </c:catAx>
      <c:valAx>
        <c:axId val="-952410368"/>
        <c:scaling>
          <c:orientation val="minMax"/>
          <c:max val="100"/>
          <c:min val="0"/>
        </c:scaling>
        <c:delete val="1"/>
        <c:axPos val="t"/>
        <c:numFmt formatCode="General" sourceLinked="0"/>
        <c:majorTickMark val="out"/>
        <c:minorTickMark val="none"/>
        <c:tickLblPos val="nextTo"/>
        <c:crossAx val="-952407648"/>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LIAA organizētie biznesa un nozaru forumi, semināri un kontaktbiržas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EB6-4080-9E60-E920B64A185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EB6-4080-9E60-E920B64A185F}"/>
              </c:ext>
            </c:extLst>
          </c:dPt>
          <c:dLbls>
            <c:dLbl>
              <c:idx val="25"/>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4133380386275244"/>
                      <c:h val="7.066624602315788E-2"/>
                    </c:manualLayout>
                  </c15:layout>
                  <c15:dlblFieldTable/>
                  <c15:showDataLabelsRange val="0"/>
                </c:ext>
                <c:ext xmlns:c16="http://schemas.microsoft.com/office/drawing/2014/chart" uri="{C3380CC4-5D6E-409C-BE32-E72D297353CC}">
                  <c16:uniqueId val="{00000002-2993-4407-9A76-078AE8261102}"/>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16.699604743079998</c:v>
                </c:pt>
                <c:pt idx="2" formatCode="0.0">
                  <c:v>12</c:v>
                </c:pt>
                <c:pt idx="3" formatCode="0.0">
                  <c:v>19.117647058820001</c:v>
                </c:pt>
                <c:pt idx="4" formatCode="0.0">
                  <c:v>26.530612244899999</c:v>
                </c:pt>
                <c:pt idx="6" formatCode="0.0">
                  <c:v>15.86538461538</c:v>
                </c:pt>
                <c:pt idx="7" formatCode="0.0">
                  <c:v>14.356435643559999</c:v>
                </c:pt>
                <c:pt idx="8" formatCode="0.0">
                  <c:v>23.49397590361</c:v>
                </c:pt>
                <c:pt idx="9" formatCode="0.0">
                  <c:v>23.07692307692</c:v>
                </c:pt>
                <c:pt idx="11" formatCode="0.0">
                  <c:v>21.839080459769999</c:v>
                </c:pt>
                <c:pt idx="12" formatCode="0.0">
                  <c:v>10.9375</c:v>
                </c:pt>
                <c:pt idx="13" formatCode="0.0">
                  <c:v>19.886363636359999</c:v>
                </c:pt>
                <c:pt idx="14" formatCode="0.0">
                  <c:v>20.108695652169999</c:v>
                </c:pt>
                <c:pt idx="15" formatCode="0.0">
                  <c:v>11.53846153846</c:v>
                </c:pt>
                <c:pt idx="17" formatCode="0.0">
                  <c:v>16.39150943396</c:v>
                </c:pt>
                <c:pt idx="18" formatCode="0.0">
                  <c:v>13.51351351351</c:v>
                </c:pt>
                <c:pt idx="19" formatCode="0.0">
                  <c:v>22.222222222220001</c:v>
                </c:pt>
                <c:pt idx="21" formatCode="0.0">
                  <c:v>21.359223300970001</c:v>
                </c:pt>
                <c:pt idx="22" formatCode="0.0">
                  <c:v>9.8484848484850005</c:v>
                </c:pt>
                <c:pt idx="23" formatCode="0.0">
                  <c:v>21.604938271599998</c:v>
                </c:pt>
                <c:pt idx="24" formatCode="0.0">
                  <c:v>26.428571428569999</c:v>
                </c:pt>
                <c:pt idx="25" formatCode="0.0">
                  <c:v>-3.7735849056599999</c:v>
                </c:pt>
                <c:pt idx="26" formatCode="0.0">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07104"/>
        <c:axId val="-952408736"/>
      </c:barChart>
      <c:catAx>
        <c:axId val="-952407104"/>
        <c:scaling>
          <c:orientation val="maxMin"/>
        </c:scaling>
        <c:delete val="1"/>
        <c:axPos val="l"/>
        <c:numFmt formatCode="General" sourceLinked="1"/>
        <c:majorTickMark val="out"/>
        <c:minorTickMark val="none"/>
        <c:tickLblPos val="none"/>
        <c:crossAx val="-952408736"/>
        <c:crosses val="autoZero"/>
        <c:auto val="1"/>
        <c:lblAlgn val="ctr"/>
        <c:lblOffset val="0"/>
        <c:noMultiLvlLbl val="0"/>
      </c:catAx>
      <c:valAx>
        <c:axId val="-952408736"/>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07104"/>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87519513818621"/>
          <c:y val="6.7075082085701537E-2"/>
          <c:w val="0.64550237449219294"/>
          <c:h val="0.92580534818058657"/>
        </c:manualLayout>
      </c:layout>
      <c:barChart>
        <c:barDir val="bar"/>
        <c:grouping val="stacked"/>
        <c:varyColors val="0"/>
        <c:ser>
          <c:idx val="0"/>
          <c:order val="0"/>
          <c:tx>
            <c:strRef>
              <c:f>Sheet1!$B$1</c:f>
              <c:strCache>
                <c:ptCount val="1"/>
                <c:pt idx="0">
                  <c:v>Ļoti noderīgs</c:v>
                </c:pt>
              </c:strCache>
            </c:strRef>
          </c:tx>
          <c:spPr>
            <a:solidFill>
              <a:srgbClr val="0A515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
                  <c:v>25.889328063240001</c:v>
                </c:pt>
                <c:pt idx="2" formatCode="0">
                  <c:v>24</c:v>
                </c:pt>
                <c:pt idx="3" formatCode="0">
                  <c:v>26.470588235289998</c:v>
                </c:pt>
                <c:pt idx="4" formatCode="0">
                  <c:v>29.93197278912</c:v>
                </c:pt>
                <c:pt idx="6" formatCode="0">
                  <c:v>25</c:v>
                </c:pt>
                <c:pt idx="7" formatCode="0">
                  <c:v>26.73267326733</c:v>
                </c:pt>
                <c:pt idx="8" formatCode="0">
                  <c:v>26.50602409639</c:v>
                </c:pt>
                <c:pt idx="9" formatCode="0">
                  <c:v>23.07692307692</c:v>
                </c:pt>
                <c:pt idx="11" formatCode="0">
                  <c:v>26.436781609200001</c:v>
                </c:pt>
                <c:pt idx="12" formatCode="0">
                  <c:v>30.20833333333</c:v>
                </c:pt>
                <c:pt idx="13" formatCode="0">
                  <c:v>31.818181818180001</c:v>
                </c:pt>
                <c:pt idx="14" formatCode="0">
                  <c:v>18.478260869570001</c:v>
                </c:pt>
                <c:pt idx="15" formatCode="0">
                  <c:v>24.175824175820001</c:v>
                </c:pt>
                <c:pt idx="17" formatCode="0">
                  <c:v>26.650943396230002</c:v>
                </c:pt>
                <c:pt idx="18" formatCode="0">
                  <c:v>16.216216216220001</c:v>
                </c:pt>
                <c:pt idx="19" formatCode="0">
                  <c:v>26.66666666667</c:v>
                </c:pt>
                <c:pt idx="21" formatCode="0">
                  <c:v>29.611650485439998</c:v>
                </c:pt>
                <c:pt idx="22" formatCode="0">
                  <c:v>24.24242424242</c:v>
                </c:pt>
                <c:pt idx="23" formatCode="0">
                  <c:v>27.16049382716</c:v>
                </c:pt>
                <c:pt idx="24" formatCode="0">
                  <c:v>25.71428571429</c:v>
                </c:pt>
                <c:pt idx="25" formatCode="0">
                  <c:v>15.09433962264</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375-4EE0-8D4C-42012FD3CC7D}"/>
            </c:ext>
          </c:extLst>
        </c:ser>
        <c:ser>
          <c:idx val="1"/>
          <c:order val="1"/>
          <c:tx>
            <c:strRef>
              <c:f>Sheet1!$C$1</c:f>
              <c:strCache>
                <c:ptCount val="1"/>
                <c:pt idx="0">
                  <c:v>Drīzāk noderīgs</c:v>
                </c:pt>
              </c:strCache>
            </c:strRef>
          </c:tx>
          <c:spPr>
            <a:solidFill>
              <a:schemeClr val="accent2"/>
            </a:solidFill>
            <a:ln>
              <a:noFill/>
            </a:ln>
            <a:effectLst/>
          </c:spPr>
          <c:invertIfNegative val="0"/>
          <c:dLbls>
            <c:dLbl>
              <c:idx val="24"/>
              <c:tx>
                <c:rich>
                  <a:bodyPr/>
                  <a:lstStyle/>
                  <a:p>
                    <a:fld id="{0A6B0133-2D5C-4F0D-82C1-060BC9331B03}" type="VALUE">
                      <a:rPr lang="en-US">
                        <a:solidFill>
                          <a:srgbClr val="00B050"/>
                        </a:solidFill>
                      </a:rPr>
                      <a:pPr/>
                      <a:t>[VALUE]</a:t>
                    </a:fld>
                    <a:r>
                      <a:rPr lang="en-US">
                        <a:solidFill>
                          <a:srgbClr val="00B05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0-08B0-4ACA-A4AD-321EA30BBE3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Sheet1!$C$2:$C$28</c:f>
              <c:numCache>
                <c:formatCode>General</c:formatCode>
                <c:ptCount val="27"/>
                <c:pt idx="0" formatCode="0">
                  <c:v>31.225296442689999</c:v>
                </c:pt>
                <c:pt idx="2" formatCode="0">
                  <c:v>32</c:v>
                </c:pt>
                <c:pt idx="3" formatCode="0">
                  <c:v>35.294117647059998</c:v>
                </c:pt>
                <c:pt idx="4" formatCode="0">
                  <c:v>28.571428571430001</c:v>
                </c:pt>
                <c:pt idx="6" formatCode="0">
                  <c:v>29.807692307690001</c:v>
                </c:pt>
                <c:pt idx="7" formatCode="0">
                  <c:v>31.188118811879999</c:v>
                </c:pt>
                <c:pt idx="8" formatCode="0">
                  <c:v>31.325301204820001</c:v>
                </c:pt>
                <c:pt idx="9" formatCode="0">
                  <c:v>53.846153846150003</c:v>
                </c:pt>
                <c:pt idx="11" formatCode="0">
                  <c:v>31.034482758620001</c:v>
                </c:pt>
                <c:pt idx="12" formatCode="0">
                  <c:v>27.08333333333</c:v>
                </c:pt>
                <c:pt idx="13" formatCode="0">
                  <c:v>28.409090909090001</c:v>
                </c:pt>
                <c:pt idx="14" formatCode="0">
                  <c:v>34.782608695649998</c:v>
                </c:pt>
                <c:pt idx="15" formatCode="0">
                  <c:v>36.26373626374</c:v>
                </c:pt>
                <c:pt idx="17" formatCode="0">
                  <c:v>30.896226415089998</c:v>
                </c:pt>
                <c:pt idx="18" formatCode="0">
                  <c:v>35.135135135139997</c:v>
                </c:pt>
                <c:pt idx="19" formatCode="0">
                  <c:v>31.111111111109999</c:v>
                </c:pt>
                <c:pt idx="21" formatCode="0">
                  <c:v>29.611650485439998</c:v>
                </c:pt>
                <c:pt idx="22" formatCode="0">
                  <c:v>27.272727272729998</c:v>
                </c:pt>
                <c:pt idx="23" formatCode="0">
                  <c:v>27.16049382716</c:v>
                </c:pt>
                <c:pt idx="24" formatCode="0">
                  <c:v>41.428571428570002</c:v>
                </c:pt>
                <c:pt idx="25" formatCode="0">
                  <c:v>33.962264150940001</c:v>
                </c:pt>
                <c:pt idx="26" formatCode="0">
                  <c:v>33.333333333330003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2375-4EE0-8D4C-42012FD3CC7D}"/>
            </c:ext>
          </c:extLst>
        </c:ser>
        <c:ser>
          <c:idx val="2"/>
          <c:order val="2"/>
          <c:tx>
            <c:strRef>
              <c:f>Sheet1!$D$1</c:f>
              <c:strCache>
                <c:ptCount val="1"/>
                <c:pt idx="0">
                  <c:v>Drīzāk nenoderīgs</c:v>
                </c:pt>
              </c:strCache>
            </c:strRef>
          </c:tx>
          <c:spPr>
            <a:solidFill>
              <a:srgbClr val="F1AA9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Sheet1!$D$2:$D$28</c:f>
              <c:numCache>
                <c:formatCode>General</c:formatCode>
                <c:ptCount val="27"/>
                <c:pt idx="0" formatCode="0">
                  <c:v>14.822134387349999</c:v>
                </c:pt>
                <c:pt idx="2" formatCode="0">
                  <c:v>16.307692307690001</c:v>
                </c:pt>
                <c:pt idx="3" formatCode="0">
                  <c:v>11.76470588235</c:v>
                </c:pt>
                <c:pt idx="4" formatCode="0">
                  <c:v>12.244897959179999</c:v>
                </c:pt>
                <c:pt idx="6" formatCode="0">
                  <c:v>15.38461538462</c:v>
                </c:pt>
                <c:pt idx="7" formatCode="0">
                  <c:v>14.851485148509999</c:v>
                </c:pt>
                <c:pt idx="8" formatCode="0">
                  <c:v>12.04819277108</c:v>
                </c:pt>
                <c:pt idx="9" formatCode="0">
                  <c:v>23.07692307692</c:v>
                </c:pt>
                <c:pt idx="11" formatCode="0">
                  <c:v>14.942528735630001</c:v>
                </c:pt>
                <c:pt idx="12" formatCode="0">
                  <c:v>14.58333333333</c:v>
                </c:pt>
                <c:pt idx="13" formatCode="0">
                  <c:v>18.181818181819999</c:v>
                </c:pt>
                <c:pt idx="14" formatCode="0">
                  <c:v>14.130434782609999</c:v>
                </c:pt>
                <c:pt idx="15" formatCode="0">
                  <c:v>13.186813186809999</c:v>
                </c:pt>
                <c:pt idx="17" formatCode="0">
                  <c:v>14.85849056604</c:v>
                </c:pt>
                <c:pt idx="18" formatCode="0">
                  <c:v>21.621621621620001</c:v>
                </c:pt>
                <c:pt idx="19" formatCode="0">
                  <c:v>8.8888888888889994</c:v>
                </c:pt>
                <c:pt idx="21" formatCode="0">
                  <c:v>14.077669902909999</c:v>
                </c:pt>
                <c:pt idx="22" formatCode="0">
                  <c:v>19.696969696970001</c:v>
                </c:pt>
                <c:pt idx="23" formatCode="0">
                  <c:v>17.283950617279999</c:v>
                </c:pt>
                <c:pt idx="24" formatCode="0">
                  <c:v>10</c:v>
                </c:pt>
                <c:pt idx="25" formatCode="0">
                  <c:v>13.207547169810001</c:v>
                </c:pt>
                <c:pt idx="26" formatCode="0">
                  <c:v>16.66666666667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2375-4EE0-8D4C-42012FD3CC7D}"/>
            </c:ext>
          </c:extLst>
        </c:ser>
        <c:ser>
          <c:idx val="3"/>
          <c:order val="3"/>
          <c:tx>
            <c:strRef>
              <c:f>Sheet1!$E$1</c:f>
              <c:strCache>
                <c:ptCount val="1"/>
                <c:pt idx="0">
                  <c:v>Pilnīgi nenoderīgs</c:v>
                </c:pt>
              </c:strCache>
            </c:strRef>
          </c:tx>
          <c:spPr>
            <a:solidFill>
              <a:srgbClr val="B237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Sheet1!$E$2:$E$28</c:f>
              <c:numCache>
                <c:formatCode>General</c:formatCode>
                <c:ptCount val="27"/>
                <c:pt idx="0" formatCode="0">
                  <c:v>21.146245059289999</c:v>
                </c:pt>
                <c:pt idx="2" formatCode="0">
                  <c:v>19.384615384619998</c:v>
                </c:pt>
                <c:pt idx="3" formatCode="0">
                  <c:v>20.58823529412</c:v>
                </c:pt>
                <c:pt idx="4" formatCode="0">
                  <c:v>25.17006802721</c:v>
                </c:pt>
                <c:pt idx="6" formatCode="0">
                  <c:v>23.07692307692</c:v>
                </c:pt>
                <c:pt idx="7" formatCode="0">
                  <c:v>19.801980198020001</c:v>
                </c:pt>
                <c:pt idx="8" formatCode="0">
                  <c:v>22.89156626506</c:v>
                </c:pt>
                <c:pt idx="9" formatCode="0">
                  <c:v>0</c:v>
                </c:pt>
                <c:pt idx="11" formatCode="0">
                  <c:v>19.54022988506</c:v>
                </c:pt>
                <c:pt idx="12" formatCode="0">
                  <c:v>19.79166666667</c:v>
                </c:pt>
                <c:pt idx="13" formatCode="0">
                  <c:v>20.454545454550001</c:v>
                </c:pt>
                <c:pt idx="14" formatCode="0">
                  <c:v>25</c:v>
                </c:pt>
                <c:pt idx="15" formatCode="0">
                  <c:v>20.879120879119998</c:v>
                </c:pt>
                <c:pt idx="17" formatCode="0">
                  <c:v>20.754716981129999</c:v>
                </c:pt>
                <c:pt idx="18" formatCode="0">
                  <c:v>18.918918918919999</c:v>
                </c:pt>
                <c:pt idx="19" formatCode="0">
                  <c:v>26.66666666667</c:v>
                </c:pt>
                <c:pt idx="21" formatCode="0">
                  <c:v>19.902912621359999</c:v>
                </c:pt>
                <c:pt idx="22" formatCode="0">
                  <c:v>22.727272727270002</c:v>
                </c:pt>
                <c:pt idx="23" formatCode="0">
                  <c:v>18.518518518520001</c:v>
                </c:pt>
                <c:pt idx="24" formatCode="0">
                  <c:v>20</c:v>
                </c:pt>
                <c:pt idx="25" formatCode="0">
                  <c:v>30.188679245279999</c:v>
                </c:pt>
                <c:pt idx="26" formatCode="0">
                  <c:v>20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2375-4EE0-8D4C-42012FD3CC7D}"/>
            </c:ext>
          </c:extLst>
        </c:ser>
        <c:ser>
          <c:idx val="4"/>
          <c:order val="4"/>
          <c:tx>
            <c:strRef>
              <c:f>Sheet1!$F$1</c:f>
              <c:strCache>
                <c:ptCount val="1"/>
                <c:pt idx="0">
                  <c:v>Grūti pateikt</c:v>
                </c:pt>
              </c:strCache>
            </c:strRef>
          </c:tx>
          <c:spPr>
            <a:solidFill>
              <a:schemeClr val="bg1">
                <a:lumMod val="75000"/>
              </a:schemeClr>
            </a:solidFill>
            <a:ln>
              <a:noFill/>
            </a:ln>
            <a:effectLst/>
          </c:spPr>
          <c:invertIfNegative val="0"/>
          <c:dLbls>
            <c:dLbl>
              <c:idx val="13"/>
              <c:tx>
                <c:rich>
                  <a:bodyPr/>
                  <a:lstStyle/>
                  <a:p>
                    <a:fld id="{0A6B0133-2D5C-4F0D-82C1-060BC9331B03}" type="VALUE">
                      <a:rPr lang="en-US">
                        <a:solidFill>
                          <a:srgbClr val="FF0000"/>
                        </a:solidFill>
                      </a:rPr>
                      <a:pPr/>
                      <a:t>[VALUE]</a:t>
                    </a:fld>
                    <a:r>
                      <a:rPr lang="en-US">
                        <a:solidFill>
                          <a:srgbClr val="FF0000"/>
                        </a:solidFill>
                      </a:rPr>
                      <a:t> ↓</a:t>
                    </a:r>
                  </a:p>
                </c:rich>
              </c:tx>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08B0-4ACA-A4AD-321EA30BBE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Sheet1!$F$2:$F$28</c:f>
              <c:numCache>
                <c:formatCode>General</c:formatCode>
                <c:ptCount val="27"/>
                <c:pt idx="0" formatCode="0">
                  <c:v>6.9169960474309997</c:v>
                </c:pt>
                <c:pt idx="2" formatCode="0">
                  <c:v>8.3076923076919993</c:v>
                </c:pt>
                <c:pt idx="3" formatCode="0">
                  <c:v>5.8823529411760003</c:v>
                </c:pt>
                <c:pt idx="4" formatCode="0">
                  <c:v>4.0816326530609999</c:v>
                </c:pt>
                <c:pt idx="6" formatCode="0">
                  <c:v>6.7307692307689999</c:v>
                </c:pt>
                <c:pt idx="7" formatCode="0">
                  <c:v>7.4257425742569998</c:v>
                </c:pt>
                <c:pt idx="8" formatCode="0">
                  <c:v>7.2289156626509996</c:v>
                </c:pt>
                <c:pt idx="9" formatCode="0">
                  <c:v>0</c:v>
                </c:pt>
                <c:pt idx="11" formatCode="0">
                  <c:v>8.0459770114939992</c:v>
                </c:pt>
                <c:pt idx="12" formatCode="0">
                  <c:v>8.333333333333</c:v>
                </c:pt>
                <c:pt idx="13" formatCode="0">
                  <c:v>1.136363636364</c:v>
                </c:pt>
                <c:pt idx="14" formatCode="0">
                  <c:v>7.6086956521740001</c:v>
                </c:pt>
                <c:pt idx="15" formatCode="0">
                  <c:v>5.4945054945049998</c:v>
                </c:pt>
                <c:pt idx="17" formatCode="0">
                  <c:v>6.839622641509</c:v>
                </c:pt>
                <c:pt idx="18" formatCode="0">
                  <c:v>8.1081081081080004</c:v>
                </c:pt>
                <c:pt idx="19" formatCode="0">
                  <c:v>6.666666666667</c:v>
                </c:pt>
                <c:pt idx="21" formatCode="0">
                  <c:v>6.796116504854</c:v>
                </c:pt>
                <c:pt idx="22" formatCode="0">
                  <c:v>6.0606060606060002</c:v>
                </c:pt>
                <c:pt idx="23" formatCode="0">
                  <c:v>9.8765432098769992</c:v>
                </c:pt>
                <c:pt idx="24" formatCode="0">
                  <c:v>2.8571428571430002</c:v>
                </c:pt>
                <c:pt idx="25" formatCode="0">
                  <c:v>7.547169811321</c:v>
                </c:pt>
                <c:pt idx="26" formatCode="0">
                  <c:v>10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2375-4EE0-8D4C-42012FD3CC7D}"/>
            </c:ext>
          </c:extLst>
        </c:ser>
        <c:dLbls>
          <c:showLegendKey val="0"/>
          <c:showVal val="1"/>
          <c:showCatName val="0"/>
          <c:showSerName val="0"/>
          <c:showPercent val="0"/>
          <c:showBubbleSize val="0"/>
        </c:dLbls>
        <c:gapWidth val="50"/>
        <c:overlap val="100"/>
        <c:axId val="-952408192"/>
        <c:axId val="-952406560"/>
      </c:barChart>
      <c:catAx>
        <c:axId val="-9524081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52406560"/>
        <c:crosses val="autoZero"/>
        <c:auto val="1"/>
        <c:lblAlgn val="ctr"/>
        <c:lblOffset val="100"/>
        <c:noMultiLvlLbl val="0"/>
      </c:catAx>
      <c:valAx>
        <c:axId val="-952406560"/>
        <c:scaling>
          <c:orientation val="minMax"/>
          <c:max val="100"/>
          <c:min val="0"/>
        </c:scaling>
        <c:delete val="1"/>
        <c:axPos val="t"/>
        <c:numFmt formatCode="General" sourceLinked="0"/>
        <c:majorTickMark val="out"/>
        <c:minorTickMark val="none"/>
        <c:tickLblPos val="nextTo"/>
        <c:crossAx val="-952408192"/>
        <c:crosses val="autoZero"/>
        <c:crossBetween val="between"/>
      </c:valAx>
      <c:spPr>
        <a:noFill/>
        <a:ln>
          <a:noFill/>
        </a:ln>
        <a:effectLst/>
      </c:spPr>
    </c:plotArea>
    <c:legend>
      <c:legendPos val="r"/>
      <c:layout>
        <c:manualLayout>
          <c:xMode val="edge"/>
          <c:yMode val="edge"/>
          <c:x val="0.24813988621067237"/>
          <c:y val="1.1782849257991304E-3"/>
          <c:w val="0.7518601137893276"/>
          <c:h val="3.72765399544396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349445367346"/>
          <c:y val="0.11276426012100249"/>
          <c:w val="0.84942648985974634"/>
          <c:h val="0.83819400964869173"/>
        </c:manualLayout>
      </c:layout>
      <c:barChart>
        <c:barDir val="bar"/>
        <c:grouping val="clustered"/>
        <c:varyColors val="0"/>
        <c:ser>
          <c:idx val="0"/>
          <c:order val="0"/>
          <c:tx>
            <c:strRef>
              <c:f>Sheet1!$B$1</c:f>
              <c:strCache>
                <c:ptCount val="1"/>
                <c:pt idx="0">
                  <c:v>LIAA ārvalstu pārstāvniecību atbalsts</c:v>
                </c:pt>
              </c:strCache>
            </c:strRef>
          </c:tx>
          <c:spPr>
            <a:solidFill>
              <a:srgbClr val="FFC000"/>
            </a:solidFill>
            <a:ln>
              <a:solidFill>
                <a:schemeClr val="bg1"/>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8BE-4328-A2A9-8E7534E6250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8BE-4328-A2A9-8E7534E62505}"/>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Sheet1!$A$2:$A$28</c:f>
              <c:strCache>
                <c:ptCount val="27"/>
                <c:pt idx="0">
                  <c:v>Visi respondenti, n=506</c:v>
                </c:pt>
                <c:pt idx="1">
                  <c:v>NOZARE</c:v>
                </c:pt>
                <c:pt idx="2">
                  <c:v>Ražošana, n=325</c:v>
                </c:pt>
                <c:pt idx="3">
                  <c:v>Būvniecība, n=34*</c:v>
                </c:pt>
                <c:pt idx="4">
                  <c:v>Pakalpojumi, n=147</c:v>
                </c:pt>
                <c:pt idx="5">
                  <c:v>DARBINIEKU SKAITS</c:v>
                </c:pt>
                <c:pt idx="6">
                  <c:v>1-9 darbnieki, n=208</c:v>
                </c:pt>
                <c:pt idx="7">
                  <c:v>10-49 darbnieki, n=202</c:v>
                </c:pt>
                <c:pt idx="8">
                  <c:v>50-249 darbnieki, n=83</c:v>
                </c:pt>
                <c:pt idx="9">
                  <c:v>250 un vairāk darbnieku, n=13**</c:v>
                </c:pt>
                <c:pt idx="10">
                  <c:v>APGROZĪJUMS</c:v>
                </c:pt>
                <c:pt idx="11">
                  <c:v>1. kvintile (Līdz 290 000 EUR), n=87</c:v>
                </c:pt>
                <c:pt idx="12">
                  <c:v>2. kvintile (290 001 - 700 000 EUR), n=96</c:v>
                </c:pt>
                <c:pt idx="13">
                  <c:v>3. kvintile (700 001 - 1 900 000 EUR), n=88</c:v>
                </c:pt>
                <c:pt idx="14">
                  <c:v>4. kvintile (1 900 001 - 6 400 000 EUR), n=92</c:v>
                </c:pt>
                <c:pt idx="15">
                  <c:v>5. kvintile (6 400 001 EUR un vairāk), n=91</c:v>
                </c:pt>
                <c:pt idx="16">
                  <c:v>PĀRSTĀVĒTAIS KAPITĀLS</c:v>
                </c:pt>
                <c:pt idx="17">
                  <c:v>Tikai vietējais kapitāls, n=424</c:v>
                </c:pt>
                <c:pt idx="18">
                  <c:v>Gan vietējais kapitāls, gan ārvalstu kapitāls, n=37*</c:v>
                </c:pt>
                <c:pt idx="19">
                  <c:v>Tikai ārvalstu kapitāls, n=45*</c:v>
                </c:pt>
                <c:pt idx="20">
                  <c:v>REĢIONS</c:v>
                </c:pt>
                <c:pt idx="21">
                  <c:v>Rīga, n=206</c:v>
                </c:pt>
                <c:pt idx="22">
                  <c:v>Rīgas reģions, n=66</c:v>
                </c:pt>
                <c:pt idx="23">
                  <c:v>Vidzeme, n=81</c:v>
                </c:pt>
                <c:pt idx="24">
                  <c:v>Kurzeme, n=70</c:v>
                </c:pt>
                <c:pt idx="25">
                  <c:v>Zemgale, n=53</c:v>
                </c:pt>
                <c:pt idx="26">
                  <c:v>Latgale, n=30*</c:v>
                </c:pt>
              </c:strCache>
            </c:strRef>
          </c:cat>
          <c:val>
            <c:numRef>
              <c:f>Sheet1!$B$2:$B$28</c:f>
              <c:numCache>
                <c:formatCode>General</c:formatCode>
                <c:ptCount val="27"/>
                <c:pt idx="0" formatCode="0.0">
                  <c:v>12.94466403162</c:v>
                </c:pt>
                <c:pt idx="2" formatCode="0.0">
                  <c:v>12.46153846154</c:v>
                </c:pt>
                <c:pt idx="3" formatCode="0.0">
                  <c:v>17.647058823529999</c:v>
                </c:pt>
                <c:pt idx="4" formatCode="0.0">
                  <c:v>12.925170068030001</c:v>
                </c:pt>
                <c:pt idx="6" formatCode="0.0">
                  <c:v>9.1346153846149996</c:v>
                </c:pt>
                <c:pt idx="7" formatCode="0.0">
                  <c:v>15.09900990099</c:v>
                </c:pt>
                <c:pt idx="8" formatCode="0.0">
                  <c:v>13.25301204819</c:v>
                </c:pt>
                <c:pt idx="9" formatCode="0.0">
                  <c:v>38.461538461540002</c:v>
                </c:pt>
                <c:pt idx="11" formatCode="0.0">
                  <c:v>14.942528735630001</c:v>
                </c:pt>
                <c:pt idx="12" formatCode="0.0">
                  <c:v>16.66666666667</c:v>
                </c:pt>
                <c:pt idx="13" formatCode="0.0">
                  <c:v>16.477272727270002</c:v>
                </c:pt>
                <c:pt idx="14" formatCode="0.0">
                  <c:v>3.8043478260870001</c:v>
                </c:pt>
                <c:pt idx="15" formatCode="0.0">
                  <c:v>14.835164835160001</c:v>
                </c:pt>
                <c:pt idx="17" formatCode="0.0">
                  <c:v>13.91509433962</c:v>
                </c:pt>
                <c:pt idx="18" formatCode="0.0">
                  <c:v>4.0540540540540002</c:v>
                </c:pt>
                <c:pt idx="19" formatCode="0.0">
                  <c:v>11.11111111111</c:v>
                </c:pt>
                <c:pt idx="21" formatCode="0.0">
                  <c:v>17.475728155340001</c:v>
                </c:pt>
                <c:pt idx="22" formatCode="0.0">
                  <c:v>5.3030303030299999</c:v>
                </c:pt>
                <c:pt idx="23" formatCode="0.0">
                  <c:v>13.58024691358</c:v>
                </c:pt>
                <c:pt idx="24" formatCode="0.0">
                  <c:v>21.428571428569999</c:v>
                </c:pt>
                <c:pt idx="25" formatCode="0.0">
                  <c:v>-4.7169811320750004</c:v>
                </c:pt>
                <c:pt idx="26" formatCode="0.0">
                  <c:v>8.333333333333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4F0-47BC-B5C1-8542F7E563FF}"/>
            </c:ext>
          </c:extLst>
        </c:ser>
        <c:dLbls>
          <c:showLegendKey val="0"/>
          <c:showVal val="1"/>
          <c:showCatName val="0"/>
          <c:showSerName val="0"/>
          <c:showPercent val="0"/>
          <c:showBubbleSize val="0"/>
        </c:dLbls>
        <c:gapWidth val="10"/>
        <c:overlap val="100"/>
        <c:axId val="-952405472"/>
        <c:axId val="-952404928"/>
      </c:barChart>
      <c:catAx>
        <c:axId val="-952405472"/>
        <c:scaling>
          <c:orientation val="maxMin"/>
        </c:scaling>
        <c:delete val="1"/>
        <c:axPos val="l"/>
        <c:numFmt formatCode="General" sourceLinked="1"/>
        <c:majorTickMark val="out"/>
        <c:minorTickMark val="none"/>
        <c:tickLblPos val="none"/>
        <c:crossAx val="-952404928"/>
        <c:crosses val="autoZero"/>
        <c:auto val="1"/>
        <c:lblAlgn val="ctr"/>
        <c:lblOffset val="0"/>
        <c:noMultiLvlLbl val="0"/>
      </c:catAx>
      <c:valAx>
        <c:axId val="-952404928"/>
        <c:scaling>
          <c:orientation val="minMax"/>
          <c:max val="100"/>
          <c:min val="-100"/>
        </c:scaling>
        <c:delete val="0"/>
        <c:axPos val="b"/>
        <c:numFmt formatCode="General" sourceLinked="0"/>
        <c:majorTickMark val="out"/>
        <c:minorTickMark val="none"/>
        <c:tickLblPos val="nextTo"/>
        <c:spPr>
          <a:ln>
            <a:solidFill>
              <a:schemeClr val="bg1"/>
            </a:solidFill>
          </a:ln>
        </c:spPr>
        <c:txPr>
          <a:bodyPr/>
          <a:lstStyle/>
          <a:p>
            <a:pPr>
              <a:defRPr>
                <a:solidFill>
                  <a:schemeClr val="bg1"/>
                </a:solidFill>
              </a:defRPr>
            </a:pPr>
            <a:endParaRPr lang="en-US"/>
          </a:p>
        </c:txPr>
        <c:crossAx val="-952405472"/>
        <c:crosses val="max"/>
        <c:crossBetween val="between"/>
        <c:majorUnit val="25"/>
      </c:valAx>
      <c:spPr>
        <a:noFill/>
        <a:ln w="23031">
          <a:noFill/>
        </a:ln>
      </c:spPr>
    </c:plotArea>
    <c:plotVisOnly val="1"/>
    <c:dispBlanksAs val="gap"/>
    <c:showDLblsOverMax val="0"/>
  </c:chart>
  <c:spPr>
    <a:noFill/>
    <a:ln>
      <a:noFill/>
    </a:ln>
  </c:spPr>
  <c:txPr>
    <a:bodyPr/>
    <a:lstStyle/>
    <a:p>
      <a:pPr>
        <a:defRPr sz="1100" b="0" i="0" u="none" strike="noStrike" baseline="0">
          <a:solidFill>
            <a:schemeClr val="tx1"/>
          </a:solidFill>
          <a:latin typeface="+mn-lt"/>
          <a:ea typeface="Tahoma"/>
          <a:cs typeface="Tahom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t-LT"/>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23C7210-B3CF-4674-8748-D51044E18A02}" type="slidenum">
              <a:rPr lang="lt-LT" smtClean="0"/>
              <a:pPr/>
              <a:t>‹#›</a:t>
            </a:fld>
            <a:endParaRPr lang="lt-LT"/>
          </a:p>
        </p:txBody>
      </p:sp>
    </p:spTree>
    <p:extLst>
      <p:ext uri="{BB962C8B-B14F-4D97-AF65-F5344CB8AC3E}">
        <p14:creationId xmlns:p14="http://schemas.microsoft.com/office/powerpoint/2010/main" val="53939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EE948DD-93C8-4050-ADB1-F5C0565DA06B}" type="datetimeFigureOut">
              <a:rPr lang="lt-LT" smtClean="0"/>
              <a:pPr/>
              <a:t>2025-07-15</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56A2B44-49CB-4723-964D-A9AF7BF96B3A}" type="slidenum">
              <a:rPr lang="lt-LT" smtClean="0"/>
              <a:pPr/>
              <a:t>‹#›</a:t>
            </a:fld>
            <a:endParaRPr lang="lt-LT"/>
          </a:p>
        </p:txBody>
      </p:sp>
    </p:spTree>
    <p:extLst>
      <p:ext uri="{BB962C8B-B14F-4D97-AF65-F5344CB8AC3E}">
        <p14:creationId xmlns:p14="http://schemas.microsoft.com/office/powerpoint/2010/main" val="102522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724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56A2B44-49CB-4723-964D-A9AF7BF96B3A}"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269053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745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28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A2B44-49CB-4723-964D-A9AF7BF96B3A}" type="slidenum">
              <a:rPr lang="lt-LT" smtClean="0"/>
              <a:pPr/>
              <a:t>19</a:t>
            </a:fld>
            <a:endParaRPr lang="lt-LT"/>
          </a:p>
        </p:txBody>
      </p:sp>
    </p:spTree>
    <p:extLst>
      <p:ext uri="{BB962C8B-B14F-4D97-AF65-F5344CB8AC3E}">
        <p14:creationId xmlns:p14="http://schemas.microsoft.com/office/powerpoint/2010/main" val="109714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256338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2" name="Title 1"/>
          <p:cNvSpPr>
            <a:spLocks noGrp="1"/>
          </p:cNvSpPr>
          <p:nvPr>
            <p:ph type="title"/>
          </p:nvPr>
        </p:nvSpPr>
        <p:spPr>
          <a:xfrm>
            <a:off x="407832" y="1"/>
            <a:ext cx="10547551" cy="903600"/>
          </a:xfrm>
        </p:spPr>
        <p:txBody>
          <a:bodyPr anchor="ctr">
            <a:normAutofit/>
          </a:bodyPr>
          <a:lstStyle>
            <a:lvl1pPr>
              <a:defRPr sz="3200" b="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r>
              <a:rPr lang="en-US" dirty="0"/>
              <a:t>Click to edit Master title style</a:t>
            </a:r>
            <a:endParaRPr lang="lt-LT" dirty="0"/>
          </a:p>
        </p:txBody>
      </p:sp>
    </p:spTree>
    <p:extLst>
      <p:ext uri="{BB962C8B-B14F-4D97-AF65-F5344CB8AC3E}">
        <p14:creationId xmlns:p14="http://schemas.microsoft.com/office/powerpoint/2010/main" val="297911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16200000" flipV="1">
            <a:off x="552086" y="-552097"/>
            <a:ext cx="6858001" cy="7962186"/>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271" y="46759"/>
            <a:ext cx="1016000" cy="546608"/>
          </a:xfrm>
          <a:prstGeom prst="rect">
            <a:avLst/>
          </a:prstGeom>
        </p:spPr>
      </p:pic>
    </p:spTree>
    <p:extLst>
      <p:ext uri="{BB962C8B-B14F-4D97-AF65-F5344CB8AC3E}">
        <p14:creationId xmlns:p14="http://schemas.microsoft.com/office/powerpoint/2010/main" val="413697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5400000" flipH="1" flipV="1">
            <a:off x="5989948" y="655948"/>
            <a:ext cx="6858001" cy="5546103"/>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1119799" y="0"/>
            <a:ext cx="1072201" cy="622789"/>
          </a:xfrm>
          <a:prstGeom prst="rect">
            <a:avLst/>
          </a:prstGeom>
        </p:spPr>
      </p:pic>
    </p:spTree>
    <p:extLst>
      <p:ext uri="{BB962C8B-B14F-4D97-AF65-F5344CB8AC3E}">
        <p14:creationId xmlns:p14="http://schemas.microsoft.com/office/powerpoint/2010/main" val="129768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16200000" flipV="1">
            <a:off x="-796775" y="796766"/>
            <a:ext cx="6858001" cy="5264462"/>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271" y="46759"/>
            <a:ext cx="1016000" cy="546608"/>
          </a:xfrm>
          <a:prstGeom prst="rect">
            <a:avLst/>
          </a:prstGeom>
        </p:spPr>
      </p:pic>
    </p:spTree>
    <p:extLst>
      <p:ext uri="{BB962C8B-B14F-4D97-AF65-F5344CB8AC3E}">
        <p14:creationId xmlns:p14="http://schemas.microsoft.com/office/powerpoint/2010/main" val="139629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16200000" flipV="1">
            <a:off x="-1462599" y="1462592"/>
            <a:ext cx="6858001" cy="393281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271" y="46759"/>
            <a:ext cx="1016000" cy="546608"/>
          </a:xfrm>
          <a:prstGeom prst="rect">
            <a:avLst/>
          </a:prstGeom>
        </p:spPr>
      </p:pic>
      <p:sp>
        <p:nvSpPr>
          <p:cNvPr id="9" name="Google Shape;176;p26"/>
          <p:cNvSpPr/>
          <p:nvPr userDrawn="1"/>
        </p:nvSpPr>
        <p:spPr>
          <a:xfrm rot="5400000">
            <a:off x="9710630" y="-522154"/>
            <a:ext cx="4350175" cy="2626980"/>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344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271" y="46759"/>
            <a:ext cx="1016000" cy="546608"/>
          </a:xfrm>
          <a:prstGeom prst="rect">
            <a:avLst/>
          </a:prstGeom>
        </p:spPr>
      </p:pic>
      <p:sp>
        <p:nvSpPr>
          <p:cNvPr id="5" name="Flowchart: Manual Input 6"/>
          <p:cNvSpPr/>
          <p:nvPr userDrawn="1"/>
        </p:nvSpPr>
        <p:spPr>
          <a:xfrm rot="16200000" flipV="1">
            <a:off x="-2390313" y="2390312"/>
            <a:ext cx="6858000" cy="20773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49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99"/>
                </a:moveTo>
                <a:lnTo>
                  <a:pt x="10000" y="0"/>
                </a:lnTo>
                <a:lnTo>
                  <a:pt x="10000" y="10000"/>
                </a:lnTo>
                <a:lnTo>
                  <a:pt x="0" y="10000"/>
                </a:lnTo>
                <a:lnTo>
                  <a:pt x="0" y="64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0043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5400000" flipH="1" flipV="1">
            <a:off x="6796594" y="1462595"/>
            <a:ext cx="6858001" cy="393281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1119799" y="6235211"/>
            <a:ext cx="1072201" cy="622789"/>
          </a:xfrm>
          <a:prstGeom prst="rect">
            <a:avLst/>
          </a:prstGeom>
        </p:spPr>
      </p:pic>
    </p:spTree>
    <p:extLst>
      <p:ext uri="{BB962C8B-B14F-4D97-AF65-F5344CB8AC3E}">
        <p14:creationId xmlns:p14="http://schemas.microsoft.com/office/powerpoint/2010/main" val="412156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5400000" flipH="1" flipV="1">
            <a:off x="7114821" y="1780822"/>
            <a:ext cx="6858001" cy="3296356"/>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1119799" y="6235211"/>
            <a:ext cx="1072201" cy="622789"/>
          </a:xfrm>
          <a:prstGeom prst="rect">
            <a:avLst/>
          </a:prstGeom>
        </p:spPr>
      </p:pic>
    </p:spTree>
    <p:extLst>
      <p:ext uri="{BB962C8B-B14F-4D97-AF65-F5344CB8AC3E}">
        <p14:creationId xmlns:p14="http://schemas.microsoft.com/office/powerpoint/2010/main" val="672584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userDrawn="1">
  <p:cSld name="Section 1">
    <p:spTree>
      <p:nvGrpSpPr>
        <p:cNvPr id="1" name="Shape 37"/>
        <p:cNvGrpSpPr/>
        <p:nvPr/>
      </p:nvGrpSpPr>
      <p:grpSpPr>
        <a:xfrm>
          <a:off x="0" y="0"/>
          <a:ext cx="0" cy="0"/>
          <a:chOff x="0" y="0"/>
          <a:chExt cx="0" cy="0"/>
        </a:xfrm>
      </p:grpSpPr>
      <p:sp>
        <p:nvSpPr>
          <p:cNvPr id="6" name="Pentagon 5"/>
          <p:cNvSpPr/>
          <p:nvPr userDrawn="1"/>
        </p:nvSpPr>
        <p:spPr>
          <a:xfrm>
            <a:off x="-1" y="-2"/>
            <a:ext cx="2725272" cy="685800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73731" y="0"/>
            <a:ext cx="1421403" cy="825623"/>
          </a:xfrm>
          <a:prstGeom prst="rect">
            <a:avLst/>
          </a:prstGeom>
        </p:spPr>
      </p:pic>
    </p:spTree>
    <p:extLst>
      <p:ext uri="{BB962C8B-B14F-4D97-AF65-F5344CB8AC3E}">
        <p14:creationId xmlns:p14="http://schemas.microsoft.com/office/powerpoint/2010/main" val="292970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2" preserve="1" userDrawn="1">
  <p:cSld name="Title + Design 2">
    <p:spTree>
      <p:nvGrpSpPr>
        <p:cNvPr id="1" name="Shape 86"/>
        <p:cNvGrpSpPr/>
        <p:nvPr/>
      </p:nvGrpSpPr>
      <p:grpSpPr>
        <a:xfrm>
          <a:off x="0" y="0"/>
          <a:ext cx="0" cy="0"/>
          <a:chOff x="0" y="0"/>
          <a:chExt cx="0" cy="0"/>
        </a:xfrm>
      </p:grpSpPr>
      <p:sp>
        <p:nvSpPr>
          <p:cNvPr id="7" name="Flowchart: Manual Input 6"/>
          <p:cNvSpPr/>
          <p:nvPr userDrawn="1"/>
        </p:nvSpPr>
        <p:spPr>
          <a:xfrm rot="10800000">
            <a:off x="-9" y="-7"/>
            <a:ext cx="12191999" cy="14192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49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99"/>
                </a:moveTo>
                <a:lnTo>
                  <a:pt x="10000" y="0"/>
                </a:lnTo>
                <a:lnTo>
                  <a:pt x="10000" y="10000"/>
                </a:lnTo>
                <a:lnTo>
                  <a:pt x="0" y="10000"/>
                </a:lnTo>
                <a:lnTo>
                  <a:pt x="0" y="64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1119798" y="0"/>
            <a:ext cx="1072201" cy="622789"/>
          </a:xfrm>
          <a:prstGeom prst="rect">
            <a:avLst/>
          </a:prstGeom>
        </p:spPr>
      </p:pic>
      <p:sp>
        <p:nvSpPr>
          <p:cNvPr id="5" name="Google Shape;176;p26"/>
          <p:cNvSpPr/>
          <p:nvPr userDrawn="1"/>
        </p:nvSpPr>
        <p:spPr>
          <a:xfrm rot="5400000">
            <a:off x="9710630" y="-522154"/>
            <a:ext cx="4350175" cy="2626980"/>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33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2" preserve="1" userDrawn="1">
  <p:cSld name="1_Title + Design 2">
    <p:spTree>
      <p:nvGrpSpPr>
        <p:cNvPr id="1" name="Shape 86"/>
        <p:cNvGrpSpPr/>
        <p:nvPr/>
      </p:nvGrpSpPr>
      <p:grpSpPr>
        <a:xfrm>
          <a:off x="0" y="0"/>
          <a:ext cx="0" cy="0"/>
          <a:chOff x="0" y="0"/>
          <a:chExt cx="0" cy="0"/>
        </a:xfrm>
      </p:grpSpPr>
      <p:sp>
        <p:nvSpPr>
          <p:cNvPr id="7" name="Flowchart: Manual Input 6"/>
          <p:cNvSpPr/>
          <p:nvPr userDrawn="1"/>
        </p:nvSpPr>
        <p:spPr>
          <a:xfrm rot="10800000" flipV="1">
            <a:off x="1" y="4987944"/>
            <a:ext cx="12191999" cy="1870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49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99"/>
                </a:moveTo>
                <a:lnTo>
                  <a:pt x="10000" y="0"/>
                </a:lnTo>
                <a:lnTo>
                  <a:pt x="10000" y="10000"/>
                </a:lnTo>
                <a:lnTo>
                  <a:pt x="0" y="10000"/>
                </a:lnTo>
                <a:lnTo>
                  <a:pt x="0" y="64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01164" y="6198262"/>
            <a:ext cx="1072201" cy="622789"/>
          </a:xfrm>
          <a:prstGeom prst="rect">
            <a:avLst/>
          </a:prstGeom>
        </p:spPr>
      </p:pic>
      <p:sp>
        <p:nvSpPr>
          <p:cNvPr id="9" name="Google Shape;162;p26"/>
          <p:cNvSpPr/>
          <p:nvPr userDrawn="1"/>
        </p:nvSpPr>
        <p:spPr>
          <a:xfrm rot="-4500033">
            <a:off x="-1697909" y="4093864"/>
            <a:ext cx="4350156" cy="2626989"/>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648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QUESTION">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73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0547551" cy="903600"/>
          </a:xfrm>
        </p:spPr>
        <p:txBody>
          <a:bodyPr anchor="ctr">
            <a:normAutofit/>
          </a:bodyPr>
          <a:lstStyle>
            <a:lvl1pPr>
              <a:defRPr sz="3200" b="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910606"/>
            <a:ext cx="9566831" cy="547891"/>
          </a:xfrm>
        </p:spPr>
        <p:txBody>
          <a:bodyPr anchor="b" anchorCtr="0">
            <a:noAutofit/>
          </a:bodyPr>
          <a:lstStyle>
            <a:lvl1pPr marL="0" indent="0">
              <a:lnSpc>
                <a:spcPct val="100000"/>
              </a:lnSpc>
              <a:spcBef>
                <a:spcPts val="0"/>
              </a:spcBef>
              <a:buSzPct val="50000"/>
              <a:buFont typeface="Wingdings" panose="05000000000000000000" pitchFamily="2" charset="2"/>
              <a:buNone/>
              <a:defRPr sz="1000" i="0" baseline="0">
                <a:solidFill>
                  <a:schemeClr val="bg1">
                    <a:lumMod val="50000"/>
                  </a:schemeClr>
                </a:solidFill>
                <a:latin typeface="+mn-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86249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1052699" y="0"/>
            <a:ext cx="1139301" cy="661764"/>
          </a:xfrm>
          <a:prstGeom prst="rect">
            <a:avLst/>
          </a:prstGeom>
        </p:spPr>
      </p:pic>
      <p:sp>
        <p:nvSpPr>
          <p:cNvPr id="6" name="Text Placeholder 7"/>
          <p:cNvSpPr txBox="1">
            <a:spLocks/>
          </p:cNvSpPr>
          <p:nvPr userDrawn="1"/>
        </p:nvSpPr>
        <p:spPr>
          <a:xfrm>
            <a:off x="5067446" y="6474994"/>
            <a:ext cx="2448052"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1017BF13-972B-4B85-B3E1-F5DD6A7635E8}" type="slidenum">
              <a:rPr lang="en-US" smtClean="0"/>
              <a:pPr/>
              <a:t>‹#›</a:t>
            </a:fld>
            <a:endParaRPr lang="lt-LT" dirty="0"/>
          </a:p>
        </p:txBody>
      </p:sp>
      <p:sp>
        <p:nvSpPr>
          <p:cNvPr id="8" name="Text Placeholder 7"/>
          <p:cNvSpPr txBox="1">
            <a:spLocks/>
          </p:cNvSpPr>
          <p:nvPr userDrawn="1"/>
        </p:nvSpPr>
        <p:spPr>
          <a:xfrm>
            <a:off x="-155249" y="6474994"/>
            <a:ext cx="4927273" cy="38300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0" algn="l" defTabSz="914400" rtl="0" eaLnBrk="1" fontAlgn="auto" latinLnBrk="0" hangingPunct="1">
              <a:lnSpc>
                <a:spcPct val="100000"/>
              </a:lnSpc>
              <a:spcBef>
                <a:spcPct val="0"/>
              </a:spcBef>
              <a:spcAft>
                <a:spcPts val="0"/>
              </a:spcAft>
              <a:buClrTx/>
              <a:buSzTx/>
              <a:buFontTx/>
              <a:buNone/>
              <a:tabLst/>
              <a:defRPr/>
            </a:pPr>
            <a:r>
              <a:rPr lang="lv-LV" sz="1200" dirty="0">
                <a:latin typeface="+mn-lt"/>
                <a:ea typeface="Cambria Math" panose="02040503050406030204" pitchFamily="18" charset="0"/>
                <a:cs typeface="Arial" panose="020B0604020202020204" pitchFamily="34" charset="0"/>
              </a:rPr>
              <a:t>Latvijas eksportējošo uzņēmumu aptauja</a:t>
            </a:r>
          </a:p>
        </p:txBody>
      </p:sp>
      <p:sp>
        <p:nvSpPr>
          <p:cNvPr id="9" name="Text Placeholder 7"/>
          <p:cNvSpPr txBox="1">
            <a:spLocks/>
          </p:cNvSpPr>
          <p:nvPr userDrawn="1"/>
        </p:nvSpPr>
        <p:spPr>
          <a:xfrm>
            <a:off x="10413507" y="6474994"/>
            <a:ext cx="1686758"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lv-LV" dirty="0"/>
              <a:t>XX, 2024</a:t>
            </a:r>
            <a:endParaRPr lang="lt-LT" dirty="0"/>
          </a:p>
        </p:txBody>
      </p:sp>
    </p:spTree>
    <p:extLst>
      <p:ext uri="{BB962C8B-B14F-4D97-AF65-F5344CB8AC3E}">
        <p14:creationId xmlns:p14="http://schemas.microsoft.com/office/powerpoint/2010/main" val="1937989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columns" preserve="1" userDrawn="1">
  <p:cSld name="Four columns">
    <p:spTree>
      <p:nvGrpSpPr>
        <p:cNvPr id="1" name="Shape 46"/>
        <p:cNvGrpSpPr/>
        <p:nvPr/>
      </p:nvGrpSpPr>
      <p:grpSpPr>
        <a:xfrm>
          <a:off x="0" y="0"/>
          <a:ext cx="0" cy="0"/>
          <a:chOff x="0" y="0"/>
          <a:chExt cx="0" cy="0"/>
        </a:xfrm>
      </p:grpSpPr>
      <p:sp>
        <p:nvSpPr>
          <p:cNvPr id="11" name="Google Shape;162;p26"/>
          <p:cNvSpPr/>
          <p:nvPr userDrawn="1"/>
        </p:nvSpPr>
        <p:spPr>
          <a:xfrm rot="-4500033">
            <a:off x="-1697909" y="4093864"/>
            <a:ext cx="4350156" cy="2626989"/>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76;p26"/>
          <p:cNvSpPr/>
          <p:nvPr userDrawn="1"/>
        </p:nvSpPr>
        <p:spPr>
          <a:xfrm rot="5400000">
            <a:off x="9710630" y="-522154"/>
            <a:ext cx="4350175" cy="2626980"/>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47" y="6169653"/>
            <a:ext cx="1016000" cy="546608"/>
          </a:xfrm>
          <a:prstGeom prst="rect">
            <a:avLst/>
          </a:prstGeom>
        </p:spPr>
      </p:pic>
    </p:spTree>
    <p:extLst>
      <p:ext uri="{BB962C8B-B14F-4D97-AF65-F5344CB8AC3E}">
        <p14:creationId xmlns:p14="http://schemas.microsoft.com/office/powerpoint/2010/main" val="1312883948"/>
      </p:ext>
    </p:extLst>
  </p:cSld>
  <p:clrMapOvr>
    <a:masterClrMapping/>
  </p:clrMapOvr>
  <p:extLst>
    <p:ext uri="{DCECCB84-F9BA-43D5-87BE-67443E8EF086}">
      <p15:sldGuideLst xmlns:p15="http://schemas.microsoft.com/office/powerpoint/2012/main">
        <p15:guide id="1" orient="horz" pos="1985">
          <p15:clr>
            <a:srgbClr val="FA7B17"/>
          </p15:clr>
        </p15:guide>
        <p15:guide id="2" orient="horz" pos="146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lumns" preserve="1" userDrawn="1">
  <p:cSld name="1_Four columns">
    <p:spTree>
      <p:nvGrpSpPr>
        <p:cNvPr id="1" name="Shape 46"/>
        <p:cNvGrpSpPr/>
        <p:nvPr/>
      </p:nvGrpSpPr>
      <p:grpSpPr>
        <a:xfrm>
          <a:off x="0" y="0"/>
          <a:ext cx="0" cy="0"/>
          <a:chOff x="0" y="0"/>
          <a:chExt cx="0" cy="0"/>
        </a:xfrm>
      </p:grpSpPr>
      <p:sp>
        <p:nvSpPr>
          <p:cNvPr id="11" name="Google Shape;162;p26"/>
          <p:cNvSpPr/>
          <p:nvPr userDrawn="1"/>
        </p:nvSpPr>
        <p:spPr>
          <a:xfrm rot="-4500033">
            <a:off x="-1697909" y="4093864"/>
            <a:ext cx="4350156" cy="2626989"/>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76;p26"/>
          <p:cNvSpPr/>
          <p:nvPr userDrawn="1"/>
        </p:nvSpPr>
        <p:spPr>
          <a:xfrm rot="5400000">
            <a:off x="9710630" y="-522154"/>
            <a:ext cx="4350175" cy="2626980"/>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9080" y="106205"/>
            <a:ext cx="1016000" cy="546608"/>
          </a:xfrm>
          <a:prstGeom prst="rect">
            <a:avLst/>
          </a:prstGeom>
        </p:spPr>
      </p:pic>
    </p:spTree>
    <p:extLst>
      <p:ext uri="{BB962C8B-B14F-4D97-AF65-F5344CB8AC3E}">
        <p14:creationId xmlns:p14="http://schemas.microsoft.com/office/powerpoint/2010/main" val="3517777002"/>
      </p:ext>
    </p:extLst>
  </p:cSld>
  <p:clrMapOvr>
    <a:masterClrMapping/>
  </p:clrMapOvr>
  <p:extLst>
    <p:ext uri="{DCECCB84-F9BA-43D5-87BE-67443E8EF086}">
      <p15:sldGuideLst xmlns:p15="http://schemas.microsoft.com/office/powerpoint/2012/main">
        <p15:guide id="1" orient="horz" pos="1985">
          <p15:clr>
            <a:srgbClr val="FA7B17"/>
          </p15:clr>
        </p15:guide>
        <p15:guide id="2" orient="horz" pos="146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subtitle 3" preserve="1" userDrawn="1">
  <p:cSld name="Title + subtitle 3">
    <p:spTree>
      <p:nvGrpSpPr>
        <p:cNvPr id="1" name="Shape 68"/>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6000" y="0"/>
            <a:ext cx="1016000" cy="546608"/>
          </a:xfrm>
          <a:prstGeom prst="rect">
            <a:avLst/>
          </a:prstGeom>
        </p:spPr>
      </p:pic>
      <p:sp>
        <p:nvSpPr>
          <p:cNvPr id="4" name="Google Shape;187;p28"/>
          <p:cNvSpPr/>
          <p:nvPr userDrawn="1"/>
        </p:nvSpPr>
        <p:spPr>
          <a:xfrm flipH="1">
            <a:off x="6323901" y="-435716"/>
            <a:ext cx="6202900" cy="257649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00549596"/>
      </p:ext>
    </p:extLst>
  </p:cSld>
  <p:clrMapOvr>
    <a:masterClrMapping/>
  </p:clrMapOvr>
  <p:extLst>
    <p:ext uri="{DCECCB84-F9BA-43D5-87BE-67443E8EF086}">
      <p15:sldGuideLst xmlns:p15="http://schemas.microsoft.com/office/powerpoint/2012/main">
        <p15:guide id="1" pos="207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subtitle 3" preserve="1" userDrawn="1">
  <p:cSld name="1_Title + subtitle 3">
    <p:spTree>
      <p:nvGrpSpPr>
        <p:cNvPr id="1" name="Shape 68"/>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699" y="0"/>
            <a:ext cx="1016000" cy="546608"/>
          </a:xfrm>
          <a:prstGeom prst="rect">
            <a:avLst/>
          </a:prstGeom>
        </p:spPr>
      </p:pic>
      <p:sp>
        <p:nvSpPr>
          <p:cNvPr id="4" name="Google Shape;187;p28"/>
          <p:cNvSpPr/>
          <p:nvPr userDrawn="1"/>
        </p:nvSpPr>
        <p:spPr>
          <a:xfrm>
            <a:off x="-921603" y="-550908"/>
            <a:ext cx="6202900" cy="257649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0765137"/>
      </p:ext>
    </p:extLst>
  </p:cSld>
  <p:clrMapOvr>
    <a:masterClrMapping/>
  </p:clrMapOvr>
  <p:extLst>
    <p:ext uri="{DCECCB84-F9BA-43D5-87BE-67443E8EF086}">
      <p15:sldGuideLst xmlns:p15="http://schemas.microsoft.com/office/powerpoint/2012/main">
        <p15:guide id="1" pos="207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86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2" name="Title 1"/>
          <p:cNvSpPr>
            <a:spLocks noGrp="1"/>
          </p:cNvSpPr>
          <p:nvPr>
            <p:ph type="title"/>
          </p:nvPr>
        </p:nvSpPr>
        <p:spPr>
          <a:xfrm>
            <a:off x="407832" y="1"/>
            <a:ext cx="10547551" cy="903600"/>
          </a:xfrm>
        </p:spPr>
        <p:txBody>
          <a:bodyPr anchor="ctr">
            <a:normAutofit/>
          </a:bodyPr>
          <a:lstStyle>
            <a:lvl1pPr>
              <a:defRPr sz="3200" b="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r>
              <a:rPr lang="en-US" dirty="0"/>
              <a:t>Click to edit Master title style</a:t>
            </a:r>
            <a:endParaRPr lang="lt-LT" dirty="0"/>
          </a:p>
        </p:txBody>
      </p:sp>
    </p:spTree>
    <p:extLst>
      <p:ext uri="{BB962C8B-B14F-4D97-AF65-F5344CB8AC3E}">
        <p14:creationId xmlns:p14="http://schemas.microsoft.com/office/powerpoint/2010/main" val="472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37352" y="1"/>
            <a:ext cx="10618032" cy="903600"/>
          </a:xfrm>
        </p:spPr>
        <p:txBody>
          <a:bodyPr anchor="ctr">
            <a:no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983550"/>
            <a:ext cx="11925299" cy="474947"/>
          </a:xfrm>
        </p:spPr>
        <p:txBody>
          <a:bodyPr anchor="b" anchorCtr="0">
            <a:noAutofit/>
          </a:bodyPr>
          <a:lstStyle>
            <a:lvl1pPr marL="0" indent="0">
              <a:lnSpc>
                <a:spcPct val="100000"/>
              </a:lnSpc>
              <a:spcBef>
                <a:spcPts val="0"/>
              </a:spcBef>
              <a:buSzPct val="50000"/>
              <a:buFont typeface="Wingdings" panose="05000000000000000000" pitchFamily="2" charset="2"/>
              <a:buNone/>
              <a:defRPr sz="1000" i="0" baseline="0">
                <a:solidFill>
                  <a:schemeClr val="bg1">
                    <a:lumMod val="50000"/>
                  </a:schemeClr>
                </a:solidFill>
                <a:latin typeface="+mj-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422092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Rectangle 2"/>
          <p:cNvSpPr/>
          <p:nvPr userDrawn="1"/>
        </p:nvSpPr>
        <p:spPr>
          <a:xfrm>
            <a:off x="0" y="1"/>
            <a:ext cx="12191999" cy="9035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2" name="Title 1"/>
          <p:cNvSpPr>
            <a:spLocks noGrp="1"/>
          </p:cNvSpPr>
          <p:nvPr>
            <p:ph type="title"/>
          </p:nvPr>
        </p:nvSpPr>
        <p:spPr>
          <a:xfrm>
            <a:off x="337352" y="1"/>
            <a:ext cx="10477184" cy="903600"/>
          </a:xfrm>
        </p:spPr>
        <p:txBody>
          <a:bodyPr anchor="ctr">
            <a:normAutofit/>
          </a:bodyPr>
          <a:lstStyle>
            <a:lvl1pPr>
              <a:defRPr sz="3200" b="0">
                <a:solidFill>
                  <a:srgbClr val="F5F5F5"/>
                </a:solidFill>
                <a:latin typeface="+mn-lt"/>
                <a:ea typeface="Cambria Math" panose="02040503050406030204" pitchFamily="18" charset="0"/>
              </a:defRPr>
            </a:lvl1pPr>
          </a:lstStyle>
          <a:p>
            <a:r>
              <a:rPr lang="en-US" dirty="0"/>
              <a:t>Click to edit Master title style</a:t>
            </a:r>
            <a:endParaRPr lang="lt-LT" dirty="0"/>
          </a:p>
        </p:txBody>
      </p:sp>
      <p:sp>
        <p:nvSpPr>
          <p:cNvPr id="4" name="Rechteck 8">
            <a:extLst>
              <a:ext uri="{FF2B5EF4-FFF2-40B4-BE49-F238E27FC236}">
                <a16:creationId xmlns:a16="http://schemas.microsoft.com/office/drawing/2014/main" id="{C08B11C9-0375-4ABA-B872-FEC01FCC147C}"/>
              </a:ext>
            </a:extLst>
          </p:cNvPr>
          <p:cNvSpPr/>
          <p:nvPr userDrawn="1">
            <p:custDataLst>
              <p:tags r:id="rId1"/>
            </p:custDataLst>
          </p:nvPr>
        </p:nvSpPr>
        <p:spPr bwMode="gray">
          <a:xfrm>
            <a:off x="0" y="903890"/>
            <a:ext cx="12192000" cy="5591503"/>
          </a:xfrm>
          <a:prstGeom prst="rect">
            <a:avLst/>
          </a:prstGeom>
          <a:solidFill>
            <a:schemeClr val="accent2">
              <a:lumMod val="50000"/>
            </a:schemeClr>
          </a:solidFill>
          <a:ln w="9525" cap="flat" cmpd="sng" algn="ctr">
            <a:noFill/>
            <a:prstDash val="solid"/>
          </a:ln>
          <a:effectLst/>
        </p:spPr>
        <p:txBody>
          <a:bodyPr rot="0" spcFirstLastPara="0" vertOverflow="overflow" horzOverflow="overflow" vert="horz" wrap="square" lIns="157500" tIns="81900" rIns="157500" bIns="81900" numCol="1" spcCol="0" rtlCol="0" fromWordArt="0" anchor="t" anchorCtr="0" forceAA="0" compatLnSpc="1">
            <a:prstTxWarp prst="textNoShape">
              <a:avLst/>
            </a:prstTxWarp>
            <a:noAutofit/>
          </a:bodyPr>
          <a:lstStyle/>
          <a:p>
            <a:pPr defTabSz="1600200">
              <a:spcBef>
                <a:spcPts val="525"/>
              </a:spcBef>
              <a:defRPr/>
            </a:pPr>
            <a:endParaRPr lang="en-US" sz="1600" b="1" dirty="0">
              <a:solidFill>
                <a:srgbClr val="FFFFFF"/>
              </a:solidFill>
              <a:cs typeface="Arial"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27" b="29796"/>
          <a:stretch/>
        </p:blipFill>
        <p:spPr>
          <a:xfrm>
            <a:off x="10814537" y="51750"/>
            <a:ext cx="1377461" cy="800100"/>
          </a:xfrm>
          <a:prstGeom prst="rect">
            <a:avLst/>
          </a:prstGeom>
        </p:spPr>
      </p:pic>
    </p:spTree>
    <p:extLst>
      <p:ext uri="{BB962C8B-B14F-4D97-AF65-F5344CB8AC3E}">
        <p14:creationId xmlns:p14="http://schemas.microsoft.com/office/powerpoint/2010/main" val="280276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2"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mn-lt"/>
                <a:ea typeface="Cambria Math" panose="02040503050406030204" pitchFamily="18"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983550"/>
            <a:ext cx="11925299" cy="474947"/>
          </a:xfrm>
        </p:spPr>
        <p:txBody>
          <a:bodyPr anchor="b" anchorCtr="0">
            <a:noAutofit/>
          </a:bodyPr>
          <a:lstStyle>
            <a:lvl1pPr marL="0" indent="0">
              <a:lnSpc>
                <a:spcPct val="100000"/>
              </a:lnSpc>
              <a:spcBef>
                <a:spcPts val="0"/>
              </a:spcBef>
              <a:buSzPct val="50000"/>
              <a:buFont typeface="Wingdings" panose="05000000000000000000" pitchFamily="2" charset="2"/>
              <a:buNone/>
              <a:defRPr sz="1000" i="0" baseline="0">
                <a:solidFill>
                  <a:schemeClr val="bg1">
                    <a:lumMod val="50000"/>
                  </a:schemeClr>
                </a:solidFill>
                <a:latin typeface="+mn-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616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userDrawn="1"/>
        </p:nvSpPr>
        <p:spPr>
          <a:xfrm>
            <a:off x="1" y="1"/>
            <a:ext cx="10955382" cy="903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5"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mn-lt"/>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427403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2" userDrawn="1">
  <p:cSld name="1_Title + subtitle 2">
    <p:spTree>
      <p:nvGrpSpPr>
        <p:cNvPr id="1" name="Shape 61"/>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9686" y="-1"/>
            <a:ext cx="4568892" cy="6858000"/>
          </a:xfrm>
          <a:prstGeom prst="rect">
            <a:avLst/>
          </a:prstGeom>
        </p:spPr>
      </p:pic>
      <p:sp>
        <p:nvSpPr>
          <p:cNvPr id="2" name="Rectangle 1"/>
          <p:cNvSpPr/>
          <p:nvPr userDrawn="1"/>
        </p:nvSpPr>
        <p:spPr>
          <a:xfrm>
            <a:off x="6636153" y="-1"/>
            <a:ext cx="5555847" cy="68580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Google Shape;187;p28"/>
          <p:cNvSpPr/>
          <p:nvPr userDrawn="1"/>
        </p:nvSpPr>
        <p:spPr>
          <a:xfrm flipH="1">
            <a:off x="6323901" y="-435716"/>
            <a:ext cx="6202900" cy="257649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27" b="29796"/>
          <a:stretch/>
        </p:blipFill>
        <p:spPr>
          <a:xfrm>
            <a:off x="144753" y="6235210"/>
            <a:ext cx="1072201" cy="622789"/>
          </a:xfrm>
          <a:prstGeom prst="rect">
            <a:avLst/>
          </a:prstGeom>
        </p:spPr>
      </p:pic>
      <p:sp>
        <p:nvSpPr>
          <p:cNvPr id="12" name="Flowchart: Manual Input 11"/>
          <p:cNvSpPr/>
          <p:nvPr userDrawn="1"/>
        </p:nvSpPr>
        <p:spPr>
          <a:xfrm rot="16200000" flipV="1">
            <a:off x="-1815623" y="1815623"/>
            <a:ext cx="6858000" cy="3226755"/>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27" b="29796"/>
          <a:stretch/>
        </p:blipFill>
        <p:spPr>
          <a:xfrm>
            <a:off x="144753" y="76456"/>
            <a:ext cx="2374933" cy="1379482"/>
          </a:xfrm>
          <a:prstGeom prst="rect">
            <a:avLst/>
          </a:prstGeom>
        </p:spPr>
      </p:pic>
      <p:sp>
        <p:nvSpPr>
          <p:cNvPr id="9" name="Google Shape;162;p26"/>
          <p:cNvSpPr/>
          <p:nvPr userDrawn="1"/>
        </p:nvSpPr>
        <p:spPr>
          <a:xfrm rot="-4500033">
            <a:off x="-1697909" y="4093864"/>
            <a:ext cx="4350156" cy="2626989"/>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Tree>
    <p:extLst>
      <p:ext uri="{BB962C8B-B14F-4D97-AF65-F5344CB8AC3E}">
        <p14:creationId xmlns:p14="http://schemas.microsoft.com/office/powerpoint/2010/main" val="335522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2" preserve="1" userDrawn="1">
  <p:cSld name="1_Title + subtitle 2">
    <p:spTree>
      <p:nvGrpSpPr>
        <p:cNvPr id="1" name="Shape 61"/>
        <p:cNvGrpSpPr/>
        <p:nvPr/>
      </p:nvGrpSpPr>
      <p:grpSpPr>
        <a:xfrm>
          <a:off x="0" y="0"/>
          <a:ext cx="0" cy="0"/>
          <a:chOff x="0" y="0"/>
          <a:chExt cx="0" cy="0"/>
        </a:xfrm>
      </p:grpSpPr>
      <p:sp>
        <p:nvSpPr>
          <p:cNvPr id="6" name="Flowchart: Manual Input 5"/>
          <p:cNvSpPr/>
          <p:nvPr userDrawn="1"/>
        </p:nvSpPr>
        <p:spPr>
          <a:xfrm rot="16200000" flipV="1">
            <a:off x="-34509" y="34500"/>
            <a:ext cx="6858001" cy="6788993"/>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271" y="46759"/>
            <a:ext cx="1016000" cy="546608"/>
          </a:xfrm>
          <a:prstGeom prst="rect">
            <a:avLst/>
          </a:prstGeom>
        </p:spPr>
      </p:pic>
    </p:spTree>
    <p:extLst>
      <p:ext uri="{BB962C8B-B14F-4D97-AF65-F5344CB8AC3E}">
        <p14:creationId xmlns:p14="http://schemas.microsoft.com/office/powerpoint/2010/main" val="367116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830" y="1"/>
            <a:ext cx="10521427" cy="903600"/>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Rectangle 4"/>
          <p:cNvSpPr/>
          <p:nvPr/>
        </p:nvSpPr>
        <p:spPr>
          <a:xfrm>
            <a:off x="0" y="6474994"/>
            <a:ext cx="12192000" cy="38300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t-LT" dirty="0">
              <a:solidFill>
                <a:prstClr val="white"/>
              </a:solidFill>
            </a:endParaRPr>
          </a:p>
        </p:txBody>
      </p:sp>
      <p:sp>
        <p:nvSpPr>
          <p:cNvPr id="8" name="Text Placeholder 7"/>
          <p:cNvSpPr txBox="1">
            <a:spLocks/>
          </p:cNvSpPr>
          <p:nvPr/>
        </p:nvSpPr>
        <p:spPr>
          <a:xfrm>
            <a:off x="5067446" y="6474994"/>
            <a:ext cx="2448052"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1017BF13-972B-4B85-B3E1-F5DD6A7635E8}" type="slidenum">
              <a:rPr lang="en-US" smtClean="0"/>
              <a:pPr/>
              <a:t>‹#›</a:t>
            </a:fld>
            <a:endParaRPr lang="lt-LT" dirty="0"/>
          </a:p>
        </p:txBody>
      </p:sp>
      <p:sp>
        <p:nvSpPr>
          <p:cNvPr id="11" name="Text Placeholder 7"/>
          <p:cNvSpPr txBox="1">
            <a:spLocks/>
          </p:cNvSpPr>
          <p:nvPr/>
        </p:nvSpPr>
        <p:spPr>
          <a:xfrm>
            <a:off x="-155249" y="6474994"/>
            <a:ext cx="4927273" cy="38300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a:lnSpc>
                <a:spcPct val="100000"/>
              </a:lnSpc>
              <a:spcBef>
                <a:spcPct val="0"/>
              </a:spcBef>
              <a:buFontTx/>
              <a:buNone/>
              <a:defRPr/>
            </a:pPr>
            <a:r>
              <a:rPr lang="lv-LV" sz="1200" dirty="0">
                <a:ea typeface="Cambria Math" panose="02040503050406030204" pitchFamily="18" charset="0"/>
                <a:cs typeface="Arial" panose="020B0604020202020204" pitchFamily="34" charset="0"/>
              </a:rPr>
              <a:t>Latvijas eksportējošo uzņēmumu aptauja</a:t>
            </a: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05457" y="1"/>
            <a:ext cx="1186543" cy="638360"/>
          </a:xfrm>
          <a:prstGeom prst="rect">
            <a:avLst/>
          </a:prstGeom>
        </p:spPr>
      </p:pic>
      <p:sp>
        <p:nvSpPr>
          <p:cNvPr id="9" name="Text Placeholder 7"/>
          <p:cNvSpPr txBox="1">
            <a:spLocks/>
          </p:cNvSpPr>
          <p:nvPr userDrawn="1"/>
        </p:nvSpPr>
        <p:spPr>
          <a:xfrm>
            <a:off x="10413507" y="6474994"/>
            <a:ext cx="1686758"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lv-LV" dirty="0"/>
              <a:t>Februāris-marts, 2024</a:t>
            </a:r>
            <a:endParaRPr lang="lt-LT" dirty="0"/>
          </a:p>
        </p:txBody>
      </p:sp>
    </p:spTree>
    <p:extLst>
      <p:ext uri="{BB962C8B-B14F-4D97-AF65-F5344CB8AC3E}">
        <p14:creationId xmlns:p14="http://schemas.microsoft.com/office/powerpoint/2010/main" val="3485346925"/>
      </p:ext>
    </p:extLst>
  </p:cSld>
  <p:clrMap bg1="lt1" tx1="dk1" bg2="lt2" tx2="dk2" accent1="accent1" accent2="accent2" accent3="accent3" accent4="accent4" accent5="accent5" accent6="accent6" hlink="hlink" folHlink="folHlink"/>
  <p:sldLayoutIdLst>
    <p:sldLayoutId id="2147483865" r:id="rId1"/>
    <p:sldLayoutId id="2147483889" r:id="rId2"/>
    <p:sldLayoutId id="2147483886" r:id="rId3"/>
    <p:sldLayoutId id="2147483890" r:id="rId4"/>
    <p:sldLayoutId id="2147483895" r:id="rId5"/>
    <p:sldLayoutId id="2147483893" r:id="rId6"/>
    <p:sldLayoutId id="2147483894" r:id="rId7"/>
  </p:sldLayoutIdLst>
  <p:hf hdr="0" ftr="0" dt="0"/>
  <p:txStyles>
    <p:title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Cambria Math" panose="02040503050406030204" pitchFamily="18"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313483"/>
      </p:ext>
    </p:extLst>
  </p:cSld>
  <p:clrMap bg1="lt1" tx1="dk1" bg2="lt2" tx2="dk2" accent1="accent1" accent2="accent2" accent3="accent3" accent4="accent4" accent5="accent5" accent6="accent6" hlink="hlink" folHlink="folHlink"/>
  <p:sldLayoutIdLst>
    <p:sldLayoutId id="2147483831" r:id="rId1"/>
    <p:sldLayoutId id="2147483774" r:id="rId2"/>
    <p:sldLayoutId id="2147483896" r:id="rId3"/>
    <p:sldLayoutId id="2147483888" r:id="rId4"/>
    <p:sldLayoutId id="2147483782" r:id="rId5"/>
    <p:sldLayoutId id="2147483781" r:id="rId6"/>
    <p:sldLayoutId id="2147483785" r:id="rId7"/>
    <p:sldLayoutId id="2147483835" r:id="rId8"/>
    <p:sldLayoutId id="2147483783" r:id="rId9"/>
    <p:sldLayoutId id="2147483775" r:id="rId10"/>
    <p:sldLayoutId id="2147483779" r:id="rId11"/>
    <p:sldLayoutId id="2147483780" r:id="rId12"/>
    <p:sldLayoutId id="2147483863" r:id="rId13"/>
    <p:sldLayoutId id="2147483776" r:id="rId14"/>
    <p:sldLayoutId id="2147483784" r:id="rId15"/>
    <p:sldLayoutId id="2147483777" r:id="rId16"/>
    <p:sldLayoutId id="2147483778" r:id="rId17"/>
    <p:sldLayoutId id="214748375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6.xml"/><Relationship Id="rId7"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18.xml"/><Relationship Id="rId5" Type="http://schemas.openxmlformats.org/officeDocument/2006/relationships/slide" Target="slide12.xml"/><Relationship Id="rId10" Type="http://schemas.openxmlformats.org/officeDocument/2006/relationships/slide" Target="slide97.xml"/><Relationship Id="rId4" Type="http://schemas.openxmlformats.org/officeDocument/2006/relationships/slide" Target="slide11.xml"/><Relationship Id="rId9" Type="http://schemas.openxmlformats.org/officeDocument/2006/relationships/slide" Target="slide89.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4.xml"/><Relationship Id="rId7" Type="http://schemas.openxmlformats.org/officeDocument/2006/relationships/chart" Target="../charts/chart18.xml"/><Relationship Id="rId12" Type="http://schemas.openxmlformats.org/officeDocument/2006/relationships/chart" Target="../charts/chart23.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11" Type="http://schemas.openxmlformats.org/officeDocument/2006/relationships/chart" Target="../charts/chart22.xml"/><Relationship Id="rId5" Type="http://schemas.openxmlformats.org/officeDocument/2006/relationships/chart" Target="../charts/chart16.xml"/><Relationship Id="rId10" Type="http://schemas.openxmlformats.org/officeDocument/2006/relationships/chart" Target="../charts/chart21.xml"/><Relationship Id="rId4" Type="http://schemas.openxmlformats.org/officeDocument/2006/relationships/chart" Target="../charts/chart15.xml"/><Relationship Id="rId9"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hart" Target="../charts/chart35.xml"/><Relationship Id="rId13" Type="http://schemas.openxmlformats.org/officeDocument/2006/relationships/chart" Target="../charts/chart40.xml"/><Relationship Id="rId3" Type="http://schemas.openxmlformats.org/officeDocument/2006/relationships/chart" Target="../charts/chart30.xml"/><Relationship Id="rId7" Type="http://schemas.openxmlformats.org/officeDocument/2006/relationships/chart" Target="../charts/chart34.xml"/><Relationship Id="rId12" Type="http://schemas.openxmlformats.org/officeDocument/2006/relationships/chart" Target="../charts/chart39.xml"/><Relationship Id="rId17" Type="http://schemas.openxmlformats.org/officeDocument/2006/relationships/chart" Target="../charts/chart44.xml"/><Relationship Id="rId2" Type="http://schemas.openxmlformats.org/officeDocument/2006/relationships/chart" Target="../charts/chart29.xml"/><Relationship Id="rId16" Type="http://schemas.openxmlformats.org/officeDocument/2006/relationships/chart" Target="../charts/chart43.xml"/><Relationship Id="rId1" Type="http://schemas.openxmlformats.org/officeDocument/2006/relationships/slideLayout" Target="../slideLayouts/slideLayout2.xml"/><Relationship Id="rId6" Type="http://schemas.openxmlformats.org/officeDocument/2006/relationships/chart" Target="../charts/chart33.xml"/><Relationship Id="rId11" Type="http://schemas.openxmlformats.org/officeDocument/2006/relationships/chart" Target="../charts/chart38.xml"/><Relationship Id="rId5" Type="http://schemas.openxmlformats.org/officeDocument/2006/relationships/chart" Target="../charts/chart32.xml"/><Relationship Id="rId15" Type="http://schemas.openxmlformats.org/officeDocument/2006/relationships/chart" Target="../charts/chart42.xml"/><Relationship Id="rId10" Type="http://schemas.openxmlformats.org/officeDocument/2006/relationships/chart" Target="../charts/chart37.xml"/><Relationship Id="rId4" Type="http://schemas.openxmlformats.org/officeDocument/2006/relationships/chart" Target="../charts/chart31.xml"/><Relationship Id="rId9" Type="http://schemas.openxmlformats.org/officeDocument/2006/relationships/chart" Target="../charts/chart36.xml"/><Relationship Id="rId14" Type="http://schemas.openxmlformats.org/officeDocument/2006/relationships/chart" Target="../charts/char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business.gov.l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hyperlink" Target="http://www.business.gov.lv/" TargetMode="Externa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business.gov.lv/" TargetMode="External"/><Relationship Id="rId1" Type="http://schemas.openxmlformats.org/officeDocument/2006/relationships/slideLayout" Target="../slideLayouts/slideLayout16.xml"/><Relationship Id="rId4" Type="http://schemas.openxmlformats.org/officeDocument/2006/relationships/chart" Target="../charts/chart50.xml"/></Relationships>
</file>

<file path=ppt/slides/_rels/slide3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7" Type="http://schemas.openxmlformats.org/officeDocument/2006/relationships/chart" Target="../charts/chart71.xml"/><Relationship Id="rId2" Type="http://schemas.openxmlformats.org/officeDocument/2006/relationships/chart" Target="../charts/chart66.xml"/><Relationship Id="rId1" Type="http://schemas.openxmlformats.org/officeDocument/2006/relationships/slideLayout" Target="../slideLayouts/slideLayout2.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chart" Target="../charts/chart108.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www.business.gov.lv/" TargetMode="Externa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4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chart" Target="../charts/chart144.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chart" Target="../charts/chart155.xml"/><Relationship Id="rId3" Type="http://schemas.openxmlformats.org/officeDocument/2006/relationships/chart" Target="../charts/chart150.xml"/><Relationship Id="rId7" Type="http://schemas.openxmlformats.org/officeDocument/2006/relationships/chart" Target="../charts/chart154.xml"/><Relationship Id="rId2" Type="http://schemas.openxmlformats.org/officeDocument/2006/relationships/chart" Target="../charts/chart149.xml"/><Relationship Id="rId1" Type="http://schemas.openxmlformats.org/officeDocument/2006/relationships/slideLayout" Target="../slideLayouts/slideLayout2.xml"/><Relationship Id="rId6" Type="http://schemas.openxmlformats.org/officeDocument/2006/relationships/chart" Target="../charts/chart153.xml"/><Relationship Id="rId5" Type="http://schemas.openxmlformats.org/officeDocument/2006/relationships/chart" Target="../charts/chart152.xml"/><Relationship Id="rId4" Type="http://schemas.openxmlformats.org/officeDocument/2006/relationships/chart" Target="../charts/chart1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90.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chart" Target="../charts/chart16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1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1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1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chart" Target="../charts/chart1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1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1643594"/>
            <a:ext cx="5791200" cy="4585871"/>
          </a:xfrm>
          <a:prstGeom prst="rect">
            <a:avLst/>
          </a:prstGeom>
        </p:spPr>
        <p:txBody>
          <a:bodyPr wrap="square">
            <a:spAutoFit/>
          </a:bodyPr>
          <a:lstStyle/>
          <a:p>
            <a:pPr marL="273050" algn="ctr"/>
            <a:r>
              <a:rPr lang="en-US" sz="5000" b="1" dirty="0">
                <a:solidFill>
                  <a:schemeClr val="accent1"/>
                </a:solidFill>
              </a:rPr>
              <a:t>Pētījums par LIAA darbības novērtējumu</a:t>
            </a:r>
            <a:endParaRPr lang="lv-LV" sz="5000" b="1" dirty="0">
              <a:solidFill>
                <a:schemeClr val="accent1"/>
              </a:solidFill>
            </a:endParaRPr>
          </a:p>
          <a:p>
            <a:pPr marL="273050" algn="ctr"/>
            <a:endParaRPr lang="lv-LV" sz="5000" b="1" dirty="0">
              <a:solidFill>
                <a:schemeClr val="accent1"/>
              </a:solidFill>
              <a:ea typeface="Cambria Math" panose="02040503050406030204" pitchFamily="18" charset="0"/>
              <a:cs typeface="Calibri" panose="020F0502020204030204" pitchFamily="34" charset="0"/>
            </a:endParaRPr>
          </a:p>
          <a:p>
            <a:pPr marL="273050" algn="ctr"/>
            <a:r>
              <a:rPr lang="lv-LV" sz="2800" b="1" dirty="0">
                <a:solidFill>
                  <a:schemeClr val="accent1"/>
                </a:solidFill>
                <a:latin typeface="Calibri" panose="020F0502020204030204" pitchFamily="34" charset="0"/>
                <a:ea typeface="Cambria Math" panose="02040503050406030204" pitchFamily="18" charset="0"/>
                <a:cs typeface="Calibri" panose="020F0502020204030204" pitchFamily="34" charset="0"/>
              </a:rPr>
              <a:t>Latvijas eksportējošo uzņēmumu aptauja</a:t>
            </a:r>
            <a:endParaRPr lang="lv-LV" sz="3600" b="1" dirty="0">
              <a:solidFill>
                <a:schemeClr val="accent1"/>
              </a:solidFill>
              <a:latin typeface="Calibri" panose="020F0502020204030204" pitchFamily="34" charset="0"/>
              <a:ea typeface="Cambria Math" panose="02040503050406030204" pitchFamily="18" charset="0"/>
              <a:cs typeface="Calibri" panose="020F0502020204030204" pitchFamily="34" charset="0"/>
            </a:endParaRPr>
          </a:p>
          <a:p>
            <a:pPr marL="273050" algn="ctr"/>
            <a:endParaRPr lang="lv-LV" sz="3600" b="1" dirty="0">
              <a:solidFill>
                <a:schemeClr val="accent1"/>
              </a:solidFill>
              <a:latin typeface="Calibri" panose="020F0502020204030204" pitchFamily="34" charset="0"/>
              <a:ea typeface="Cambria Math" panose="02040503050406030204" pitchFamily="18" charset="0"/>
              <a:cs typeface="Calibri" panose="020F0502020204030204" pitchFamily="34" charset="0"/>
            </a:endParaRPr>
          </a:p>
        </p:txBody>
      </p:sp>
      <p:sp>
        <p:nvSpPr>
          <p:cNvPr id="3" name="Rectangle 2"/>
          <p:cNvSpPr/>
          <p:nvPr/>
        </p:nvSpPr>
        <p:spPr>
          <a:xfrm>
            <a:off x="1" y="2173106"/>
            <a:ext cx="2976664" cy="954107"/>
          </a:xfrm>
          <a:prstGeom prst="rect">
            <a:avLst/>
          </a:prstGeom>
          <a:noFill/>
        </p:spPr>
        <p:txBody>
          <a:bodyPr wrap="square">
            <a:spAutoFit/>
          </a:bodyPr>
          <a:lstStyle/>
          <a:p>
            <a:pPr marL="273050"/>
            <a:r>
              <a:rPr lang="lv-LV" sz="2800" b="1" dirty="0">
                <a:solidFill>
                  <a:schemeClr val="bg1"/>
                </a:solidFill>
                <a:ea typeface="Cambria Math" panose="02040503050406030204" pitchFamily="18" charset="0"/>
                <a:cs typeface="Calibri" panose="020F0502020204030204" pitchFamily="34" charset="0"/>
              </a:rPr>
              <a:t>Jūnijs-jūlijs,</a:t>
            </a:r>
          </a:p>
          <a:p>
            <a:pPr marL="273050"/>
            <a:r>
              <a:rPr lang="lv-LV" sz="2800" b="1" dirty="0">
                <a:solidFill>
                  <a:schemeClr val="bg1"/>
                </a:solidFill>
                <a:ea typeface="Cambria Math" panose="02040503050406030204" pitchFamily="18" charset="0"/>
                <a:cs typeface="Calibri" panose="020F0502020204030204" pitchFamily="34" charset="0"/>
              </a:rPr>
              <a:t>2025</a:t>
            </a:r>
          </a:p>
        </p:txBody>
      </p:sp>
    </p:spTree>
    <p:extLst>
      <p:ext uri="{BB962C8B-B14F-4D97-AF65-F5344CB8AC3E}">
        <p14:creationId xmlns:p14="http://schemas.microsoft.com/office/powerpoint/2010/main" val="334558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nhaltsplatzhalter 7"/>
          <p:cNvSpPr txBox="1">
            <a:spLocks/>
          </p:cNvSpPr>
          <p:nvPr>
            <p:custDataLst>
              <p:tags r:id="rId1"/>
            </p:custDataLst>
          </p:nvPr>
        </p:nvSpPr>
        <p:spPr bwMode="gray">
          <a:xfrm>
            <a:off x="313764" y="1862965"/>
            <a:ext cx="11052931" cy="4262510"/>
          </a:xfrm>
          <a:prstGeom prst="rect">
            <a:avLst/>
          </a:prstGeom>
          <a:noFill/>
          <a:ln w="9525">
            <a:noFill/>
            <a:miter lim="800000"/>
            <a:headEnd/>
            <a:tailEnd/>
          </a:ln>
        </p:spPr>
        <p:txBody>
          <a:bodyPr lIns="90000" tIns="46800" rIns="90000" bIns="46800" anchor="ctr"/>
          <a:lstStyle/>
          <a:p>
            <a:pPr algn="just"/>
            <a:endParaRPr lang="lv-LV" sz="1600" dirty="0">
              <a:solidFill>
                <a:srgbClr val="FF0000"/>
              </a:solidFill>
            </a:endParaRPr>
          </a:p>
          <a:p>
            <a:pPr algn="just"/>
            <a:r>
              <a:rPr lang="lv-LV" sz="1600" b="1" dirty="0"/>
              <a:t>LIAA sniegto pakalpojumu noderīgums un svarīgums uzņēmumiem</a:t>
            </a:r>
            <a:endParaRPr lang="en-US" sz="1600" dirty="0"/>
          </a:p>
          <a:p>
            <a:pPr marL="285750" lvl="0" indent="-285750" algn="just">
              <a:buFont typeface="Arial" panose="020B0604020202020204" pitchFamily="34" charset="0"/>
              <a:buChar char="•"/>
            </a:pPr>
            <a:r>
              <a:rPr lang="lv-LV" sz="1600" dirty="0"/>
              <a:t>Izvērtējot vēl arī citus LIAA sniegtos pakalpojumus un organizētos pasākumus, par svarīgākajiem tiek atzīti: līdzfinansējums inovatīvu produktu attīstībai (inovāciju </a:t>
            </a:r>
            <a:r>
              <a:rPr lang="lv-LV" sz="1600" dirty="0" err="1"/>
              <a:t>vaučeri</a:t>
            </a:r>
            <a:r>
              <a:rPr lang="lv-LV" sz="1600" dirty="0"/>
              <a:t>), kā arī atbalsta pieejamība inovatīviem investīciju projektiem un biznesa inkubācijas programma ar iespēju saņemt līdzfinansējumu produktu un pakalpojumu attīstībai līdz 5 gadus veciem uzņēmumiem. Kā nākamos svarīgākos, uzņēmumi atzīst investīciju piedāvājumu izplatīšanai Latvijā un ārvalstīs, biznesa apmācības komersantiem inovāciju jomā, piemēram Mini-MBA un atbalsts pētniecības rezultātu </a:t>
            </a:r>
            <a:r>
              <a:rPr lang="lv-LV" sz="1600" dirty="0" err="1"/>
              <a:t>komercializācijai</a:t>
            </a:r>
            <a:r>
              <a:rPr lang="lv-LV" sz="1600" dirty="0"/>
              <a:t>. Salīdzinoši mazāk svarīgi pašlaik uzņēmējiem ir iespēja izmantot </a:t>
            </a:r>
            <a:r>
              <a:rPr lang="lv-LV" sz="1600" dirty="0" err="1"/>
              <a:t>kopstrādes</a:t>
            </a:r>
            <a:r>
              <a:rPr lang="lv-LV" sz="1600" dirty="0"/>
              <a:t> telpas un </a:t>
            </a:r>
            <a:r>
              <a:rPr lang="lv-LV" sz="1600" dirty="0" err="1"/>
              <a:t>mentoru</a:t>
            </a:r>
            <a:r>
              <a:rPr lang="lv-LV" sz="1600" dirty="0"/>
              <a:t> atbalstu un sadarbības koordinācija ar ārvalstīs dzīvojošajiem Latvijas </a:t>
            </a:r>
            <a:r>
              <a:rPr lang="lv-LV" sz="1600" dirty="0" err="1"/>
              <a:t>valstspiederīgajiem</a:t>
            </a:r>
            <a:r>
              <a:rPr lang="lv-LV" sz="1600" dirty="0"/>
              <a:t>, lai veicinātu Latvijas ekonomikas attīstību (diaspora).</a:t>
            </a:r>
            <a:endParaRPr lang="en-GB" sz="1600" dirty="0"/>
          </a:p>
          <a:p>
            <a:pPr marL="285750" lvl="0" indent="-285750" algn="just">
              <a:buFont typeface="Arial" panose="020B0604020202020204" pitchFamily="34" charset="0"/>
              <a:buChar char="•"/>
            </a:pPr>
            <a:r>
              <a:rPr lang="lv-LV" sz="1600" dirty="0"/>
              <a:t>Kopš 2024. gada vairāku pakalpojumu un pasākumu svarīgums ir palielinājies. </a:t>
            </a:r>
            <a:endParaRPr lang="en-GB" sz="1600" dirty="0"/>
          </a:p>
          <a:p>
            <a:pPr marL="285750" lvl="0" indent="-285750" algn="just">
              <a:buFont typeface="Arial" panose="020B0604020202020204" pitchFamily="34" charset="0"/>
              <a:buChar char="•"/>
            </a:pPr>
            <a:r>
              <a:rPr lang="lv-LV" sz="1600" dirty="0"/>
              <a:t>Eksportējošie uzņēmumi par noderīgākajiem pakalpojumiem, no Latvijas Ārējo ekonomisko pārstāvniecību puses, atzīst atbalstu kontaktu dibināšanā ar potenciālajiem iepircējiem un sadarbības partneriem, vispārējas konsultācijas par eksporta nosacījumiem konkrētā valstī, kā arī informācijas sniegšanu par dažāda veida tirdzniecības veicināšanas pasākumiem konkrētā valstī. Arī  sadarbības veidošana inovāciju un tehnoloģiju jomā un atbalsts potenciālo investoru uzrunāšanā uzņēmumiem kopumā ir nozīmīgs.</a:t>
            </a:r>
            <a:endParaRPr lang="en-GB" sz="1600" dirty="0"/>
          </a:p>
          <a:p>
            <a:pPr algn="just"/>
            <a:endParaRPr lang="en-US" sz="1000" dirty="0">
              <a:solidFill>
                <a:srgbClr val="FF0000"/>
              </a:solidFill>
            </a:endParaRPr>
          </a:p>
          <a:p>
            <a:pPr marL="285750" indent="-285750" algn="just">
              <a:buFont typeface="Arial" panose="020B0604020202020204" pitchFamily="34" charset="0"/>
              <a:buChar char="•"/>
            </a:pPr>
            <a:r>
              <a:rPr lang="lv-LV" sz="1600" b="1" dirty="0"/>
              <a:t>Latvijas atpazīstamība ārvalstīs</a:t>
            </a:r>
            <a:endParaRPr lang="en-US" sz="1600" dirty="0"/>
          </a:p>
          <a:p>
            <a:pPr marL="285750" lvl="0" indent="-285750" algn="just">
              <a:buFont typeface="Arial" panose="020B0604020202020204" pitchFamily="34" charset="0"/>
              <a:buChar char="•"/>
            </a:pPr>
            <a:r>
              <a:rPr lang="lv-LV" sz="1600" dirty="0"/>
              <a:t>Eksportētāju viedoklis par Latvijas tēlu citu valstu acīs vērtējams kā vidējs (5 punktu skalā vidējais vērtējums 3,3 punkti). Kopumā kā pozitīvu to vērtē 40%, kā neitrālu – 43%, bet kā kopumā negatīvu – 13%. Kopš 2024.gada būtiskas izmaiņas nav notikušas.</a:t>
            </a:r>
            <a:endParaRPr lang="en-GB" sz="1600" dirty="0"/>
          </a:p>
          <a:p>
            <a:pPr marL="285750" lvl="0" indent="-285750" algn="just">
              <a:buFont typeface="Arial" panose="020B0604020202020204" pitchFamily="34" charset="0"/>
              <a:buChar char="•"/>
            </a:pPr>
            <a:r>
              <a:rPr lang="lv-LV" sz="1600" dirty="0"/>
              <a:t>Nav mainījies arī eksportētāju viedoklis attiecībā uz Latvijas atpazīstamību ārvalstu uzņēmēju vidē pēdējo 5 gadu laikā. 42% uzskata, ka atpazīstamība ir uzlabojusies, vēl 40%, ka tā nav mainījusies, bet 8% norāda, ka atpazīstamība ir pasliktinājusies.</a:t>
            </a:r>
            <a:endParaRPr lang="en-GB" sz="1600" dirty="0"/>
          </a:p>
          <a:p>
            <a:pPr marL="285750" lvl="0" indent="-285750" algn="just">
              <a:buFont typeface="Arial" panose="020B0604020202020204" pitchFamily="34" charset="0"/>
              <a:buChar char="•"/>
            </a:pPr>
            <a:r>
              <a:rPr lang="lv-LV" sz="1600" dirty="0"/>
              <a:t>Valsts, kurā ir attīstīta kultūra un māksla, "zaļa" valsts, kas ievieš ilgtspējīgus risinājumus un prakses, kā arī interesants tūrisma galamērķis ir galvenie raksturojumi, ko, </a:t>
            </a:r>
            <a:r>
              <a:rPr lang="lv-LV" sz="1600" dirty="0" err="1"/>
              <a:t>uzņēmējuprāt</a:t>
            </a:r>
            <a:r>
              <a:rPr lang="lv-LV" sz="1600" dirty="0"/>
              <a:t>, ārzemnieki attiecina uz Latviju.</a:t>
            </a:r>
            <a:endParaRPr lang="en-GB" sz="1600" dirty="0"/>
          </a:p>
          <a:p>
            <a:pPr algn="just"/>
            <a:endParaRPr lang="en-US" sz="1600" dirty="0">
              <a:solidFill>
                <a:srgbClr val="FF0000"/>
              </a:solidFill>
            </a:endParaRPr>
          </a:p>
        </p:txBody>
      </p:sp>
      <p:sp>
        <p:nvSpPr>
          <p:cNvPr id="47" name="Title 2"/>
          <p:cNvSpPr txBox="1">
            <a:spLocks/>
          </p:cNvSpPr>
          <p:nvPr/>
        </p:nvSpPr>
        <p:spPr>
          <a:xfrm>
            <a:off x="313764" y="240001"/>
            <a:ext cx="4145694" cy="6111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dirty="0">
                <a:solidFill>
                  <a:schemeClr val="bg1"/>
                </a:solidFill>
              </a:rPr>
              <a:t>Kopsavilkums (4)</a:t>
            </a:r>
            <a:endParaRPr lang="en-US" sz="3600" dirty="0">
              <a:solidFill>
                <a:schemeClr val="bg1"/>
              </a:solidFill>
            </a:endParaRPr>
          </a:p>
        </p:txBody>
      </p:sp>
    </p:spTree>
    <p:extLst>
      <p:ext uri="{BB962C8B-B14F-4D97-AF65-F5344CB8AC3E}">
        <p14:creationId xmlns:p14="http://schemas.microsoft.com/office/powerpoint/2010/main" val="6787177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E924-9F86-F130-4549-943700B99094}"/>
            </a:ext>
          </a:extLst>
        </p:cNvPr>
        <p:cNvGrpSpPr/>
        <p:nvPr/>
      </p:nvGrpSpPr>
      <p:grpSpPr>
        <a:xfrm>
          <a:off x="0" y="0"/>
          <a:ext cx="0" cy="0"/>
          <a:chOff x="0" y="0"/>
          <a:chExt cx="0" cy="0"/>
        </a:xfrm>
      </p:grpSpPr>
      <p:sp>
        <p:nvSpPr>
          <p:cNvPr id="2" name="Google Shape;41;p4">
            <a:extLst>
              <a:ext uri="{FF2B5EF4-FFF2-40B4-BE49-F238E27FC236}">
                <a16:creationId xmlns:a16="http://schemas.microsoft.com/office/drawing/2014/main" id="{45F58170-C34B-AA52-1C4C-30E5B135CD5C}"/>
              </a:ext>
            </a:extLst>
          </p:cNvPr>
          <p:cNvSpPr txBox="1">
            <a:spLocks/>
          </p:cNvSpPr>
          <p:nvPr/>
        </p:nvSpPr>
        <p:spPr>
          <a:xfrm flipH="1">
            <a:off x="3085678" y="2898812"/>
            <a:ext cx="8356153" cy="169091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dirty="0">
                <a:solidFill>
                  <a:schemeClr val="accent1"/>
                </a:solidFill>
              </a:rPr>
              <a:t>APTAUJAS ANKETA</a:t>
            </a:r>
            <a:endParaRPr lang="en-US" sz="2000" dirty="0">
              <a:solidFill>
                <a:schemeClr val="accent1"/>
              </a:solidFill>
            </a:endParaRPr>
          </a:p>
        </p:txBody>
      </p:sp>
    </p:spTree>
    <p:extLst>
      <p:ext uri="{BB962C8B-B14F-4D97-AF65-F5344CB8AC3E}">
        <p14:creationId xmlns:p14="http://schemas.microsoft.com/office/powerpoint/2010/main" val="535217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Aptaujas anketa </a:t>
            </a:r>
            <a:r>
              <a:rPr lang="en-US" sz="2500" dirty="0"/>
              <a:t>(</a:t>
            </a:r>
            <a:r>
              <a:rPr lang="lv-LV" sz="2500" dirty="0"/>
              <a:t>1</a:t>
            </a:r>
            <a:r>
              <a:rPr lang="en-US" sz="2500" dirty="0"/>
              <a:t>)</a:t>
            </a:r>
            <a:endParaRPr lang="lv-LV" sz="2500" dirty="0"/>
          </a:p>
        </p:txBody>
      </p:sp>
      <p:graphicFrame>
        <p:nvGraphicFramePr>
          <p:cNvPr id="20" name="Table 19"/>
          <p:cNvGraphicFramePr>
            <a:graphicFrameLocks noGrp="1"/>
          </p:cNvGraphicFramePr>
          <p:nvPr>
            <p:extLst>
              <p:ext uri="{D42A27DB-BD31-4B8C-83A1-F6EECF244321}">
                <p14:modId xmlns:p14="http://schemas.microsoft.com/office/powerpoint/2010/main" val="786746405"/>
              </p:ext>
            </p:extLst>
          </p:nvPr>
        </p:nvGraphicFramePr>
        <p:xfrm>
          <a:off x="57443" y="922477"/>
          <a:ext cx="4767775" cy="731520"/>
        </p:xfrm>
        <a:graphic>
          <a:graphicData uri="http://schemas.openxmlformats.org/drawingml/2006/table">
            <a:tbl>
              <a:tblPr firstRow="1" bandRow="1">
                <a:tableStyleId>{2D5ABB26-0587-4C30-8999-92F81FD0307C}</a:tableStyleId>
              </a:tblPr>
              <a:tblGrid>
                <a:gridCol w="4767775">
                  <a:extLst>
                    <a:ext uri="{9D8B030D-6E8A-4147-A177-3AD203B41FA5}">
                      <a16:colId xmlns:a16="http://schemas.microsoft.com/office/drawing/2014/main" val="20000"/>
                    </a:ext>
                  </a:extLst>
                </a:gridCol>
              </a:tblGrid>
              <a:tr h="215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S1 [viena atbilde], Uzdot visiem</a:t>
                      </a:r>
                      <a:endParaRPr lang="en-US" sz="1200" dirty="0"/>
                    </a:p>
                  </a:txBody>
                  <a:tcPr/>
                </a:tc>
                <a:extLst>
                  <a:ext uri="{0D108BD9-81ED-4DB2-BD59-A6C34878D82A}">
                    <a16:rowId xmlns:a16="http://schemas.microsoft.com/office/drawing/2014/main" val="10000"/>
                  </a:ext>
                </a:extLst>
              </a:tr>
              <a:tr h="37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effectLst/>
                        </a:rPr>
                        <a:t>Vai Jūsu uzņēmums nodarbojas ar preču vai pakalpojumu eksportu (uz Eiropas Savienības valstīm vai valstīm ārpus Eiropas Savienības)?</a:t>
                      </a:r>
                      <a:endParaRPr lang="en-US" sz="1200" b="1"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596795174"/>
              </p:ext>
            </p:extLst>
          </p:nvPr>
        </p:nvGraphicFramePr>
        <p:xfrm>
          <a:off x="166078" y="1639749"/>
          <a:ext cx="4284394" cy="548640"/>
        </p:xfrm>
        <a:graphic>
          <a:graphicData uri="http://schemas.openxmlformats.org/drawingml/2006/table">
            <a:tbl>
              <a:tblPr firstRow="1" bandRow="1">
                <a:tableStyleId>{5940675A-B579-460E-94D1-54222C63F5DA}</a:tableStyleId>
              </a:tblPr>
              <a:tblGrid>
                <a:gridCol w="1245772">
                  <a:extLst>
                    <a:ext uri="{9D8B030D-6E8A-4147-A177-3AD203B41FA5}">
                      <a16:colId xmlns:a16="http://schemas.microsoft.com/office/drawing/2014/main" val="20000"/>
                    </a:ext>
                  </a:extLst>
                </a:gridCol>
                <a:gridCol w="717452">
                  <a:extLst>
                    <a:ext uri="{9D8B030D-6E8A-4147-A177-3AD203B41FA5}">
                      <a16:colId xmlns:a16="http://schemas.microsoft.com/office/drawing/2014/main" val="20001"/>
                    </a:ext>
                  </a:extLst>
                </a:gridCol>
                <a:gridCol w="2321170">
                  <a:extLst>
                    <a:ext uri="{9D8B030D-6E8A-4147-A177-3AD203B41FA5}">
                      <a16:colId xmlns:a16="http://schemas.microsoft.com/office/drawing/2014/main" val="20002"/>
                    </a:ext>
                  </a:extLst>
                </a:gridCol>
              </a:tblGrid>
              <a:tr h="172763">
                <a:tc>
                  <a:txBody>
                    <a:bodyPr/>
                    <a:lstStyle/>
                    <a:p>
                      <a:pPr marL="20955">
                        <a:lnSpc>
                          <a:spcPct val="100000"/>
                        </a:lnSpc>
                        <a:spcAft>
                          <a:spcPts val="0"/>
                        </a:spcAft>
                      </a:pPr>
                      <a:r>
                        <a:rPr lang="lv-LV" sz="1200" dirty="0">
                          <a:effectLst/>
                        </a:rPr>
                        <a:t>Jā</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D1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2763">
                <a:tc>
                  <a:txBody>
                    <a:bodyPr/>
                    <a:lstStyle/>
                    <a:p>
                      <a:pPr marL="20955">
                        <a:lnSpc>
                          <a:spcPct val="100000"/>
                        </a:lnSpc>
                        <a:spcAft>
                          <a:spcPts val="0"/>
                        </a:spcAft>
                      </a:pPr>
                      <a:r>
                        <a:rPr lang="lv-LV" sz="1200" dirty="0">
                          <a:effectLst/>
                        </a:rPr>
                        <a:t>Nē</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Beigt interviju</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2763">
                <a:tc>
                  <a:txBody>
                    <a:bodyPr/>
                    <a:lstStyle/>
                    <a:p>
                      <a:pPr marL="20955">
                        <a:lnSpc>
                          <a:spcPct val="100000"/>
                        </a:lnSpc>
                        <a:spcAft>
                          <a:spcPts val="0"/>
                        </a:spcAft>
                      </a:pPr>
                      <a:r>
                        <a:rPr lang="lv-LV" sz="1200" dirty="0">
                          <a:effectLst/>
                        </a:rPr>
                        <a:t>Grūti pateikt</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D1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769300445"/>
              </p:ext>
            </p:extLst>
          </p:nvPr>
        </p:nvGraphicFramePr>
        <p:xfrm>
          <a:off x="57443" y="2482099"/>
          <a:ext cx="4940497" cy="677333"/>
        </p:xfrm>
        <a:graphic>
          <a:graphicData uri="http://schemas.openxmlformats.org/drawingml/2006/table">
            <a:tbl>
              <a:tblPr firstRow="1" bandRow="1">
                <a:tableStyleId>{2D5ABB26-0587-4C30-8999-92F81FD0307C}</a:tableStyleId>
              </a:tblPr>
              <a:tblGrid>
                <a:gridCol w="4940497">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D1 [viena atbilde],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03013">
                <a:tc>
                  <a:txBody>
                    <a:bodyPr/>
                    <a:lstStyle/>
                    <a:p>
                      <a:r>
                        <a:rPr lang="lv-LV" sz="1200" b="1" kern="1200" dirty="0">
                          <a:solidFill>
                            <a:schemeClr val="tx1"/>
                          </a:solidFill>
                          <a:effectLst/>
                          <a:latin typeface="+mn-lt"/>
                          <a:ea typeface="+mn-ea"/>
                          <a:cs typeface="+mn-cs"/>
                        </a:rPr>
                        <a:t>Sakiet, lūdzu, kāds ir Jūsu ieņemamais amats Jūsu uzņēmumā?</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574367106"/>
              </p:ext>
            </p:extLst>
          </p:nvPr>
        </p:nvGraphicFramePr>
        <p:xfrm>
          <a:off x="166078" y="3036302"/>
          <a:ext cx="3637279" cy="1097280"/>
        </p:xfrm>
        <a:graphic>
          <a:graphicData uri="http://schemas.openxmlformats.org/drawingml/2006/table">
            <a:tbl>
              <a:tblPr firstRow="1" bandRow="1">
                <a:tableStyleId>{5940675A-B579-460E-94D1-54222C63F5DA}</a:tableStyleId>
              </a:tblPr>
              <a:tblGrid>
                <a:gridCol w="2308051">
                  <a:extLst>
                    <a:ext uri="{9D8B030D-6E8A-4147-A177-3AD203B41FA5}">
                      <a16:colId xmlns:a16="http://schemas.microsoft.com/office/drawing/2014/main" val="20000"/>
                    </a:ext>
                  </a:extLst>
                </a:gridCol>
                <a:gridCol w="1329228">
                  <a:extLst>
                    <a:ext uri="{9D8B030D-6E8A-4147-A177-3AD203B41FA5}">
                      <a16:colId xmlns:a16="http://schemas.microsoft.com/office/drawing/2014/main" val="20001"/>
                    </a:ext>
                  </a:extLst>
                </a:gridCol>
              </a:tblGrid>
              <a:tr h="172763">
                <a:tc>
                  <a:txBody>
                    <a:bodyPr/>
                    <a:lstStyle/>
                    <a:p>
                      <a:pPr>
                        <a:spcAft>
                          <a:spcPts val="0"/>
                        </a:spcAft>
                      </a:pPr>
                      <a:r>
                        <a:rPr lang="lv-LV" sz="1200" dirty="0">
                          <a:solidFill>
                            <a:srgbClr val="000000"/>
                          </a:solidFill>
                          <a:effectLst/>
                          <a:latin typeface="+mn-lt"/>
                          <a:ea typeface="Calibri" panose="020F0502020204030204" pitchFamily="34" charset="0"/>
                        </a:rPr>
                        <a:t>Valdes loceklis/ -e</a:t>
                      </a:r>
                      <a:endParaRPr lang="en-US" sz="1200" dirty="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a:solidFill>
                            <a:srgbClr val="000000"/>
                          </a:solidFill>
                          <a:effectLst/>
                          <a:latin typeface="+mn-lt"/>
                          <a:ea typeface="Calibri" panose="020F0502020204030204" pitchFamily="34" charset="0"/>
                        </a:rPr>
                        <a:t>1</a:t>
                      </a:r>
                      <a:endParaRPr lang="en-US" sz="120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2763">
                <a:tc>
                  <a:txBody>
                    <a:bodyPr/>
                    <a:lstStyle/>
                    <a:p>
                      <a:pPr>
                        <a:spcAft>
                          <a:spcPts val="0"/>
                        </a:spcAft>
                      </a:pPr>
                      <a:r>
                        <a:rPr lang="lv-LV" sz="1200">
                          <a:solidFill>
                            <a:srgbClr val="000000"/>
                          </a:solidFill>
                          <a:effectLst/>
                          <a:latin typeface="+mn-lt"/>
                          <a:ea typeface="Calibri" panose="020F0502020204030204" pitchFamily="34" charset="0"/>
                        </a:rPr>
                        <a:t>Valdes priekšsēdētājs/ -a</a:t>
                      </a:r>
                      <a:endParaRPr lang="en-US" sz="120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dirty="0">
                          <a:solidFill>
                            <a:srgbClr val="000000"/>
                          </a:solidFill>
                          <a:effectLst/>
                          <a:latin typeface="+mn-lt"/>
                          <a:ea typeface="Calibri" panose="020F0502020204030204" pitchFamily="34" charset="0"/>
                        </a:rPr>
                        <a:t>2</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72763">
                <a:tc>
                  <a:txBody>
                    <a:bodyPr/>
                    <a:lstStyle/>
                    <a:p>
                      <a:pPr>
                        <a:spcAft>
                          <a:spcPts val="0"/>
                        </a:spcAft>
                      </a:pPr>
                      <a:r>
                        <a:rPr lang="lv-LV" sz="1200">
                          <a:solidFill>
                            <a:srgbClr val="000000"/>
                          </a:solidFill>
                          <a:effectLst/>
                          <a:latin typeface="+mn-lt"/>
                          <a:ea typeface="Calibri" panose="020F0502020204030204" pitchFamily="34" charset="0"/>
                        </a:rPr>
                        <a:t>Direktors/ -e</a:t>
                      </a:r>
                      <a:endParaRPr lang="en-US" sz="120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a:solidFill>
                            <a:srgbClr val="000000"/>
                          </a:solidFill>
                          <a:effectLst/>
                          <a:latin typeface="+mn-lt"/>
                          <a:ea typeface="Calibri" panose="020F0502020204030204" pitchFamily="34" charset="0"/>
                        </a:rPr>
                        <a:t>3</a:t>
                      </a:r>
                      <a:endParaRPr lang="en-US" sz="120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172763">
                <a:tc>
                  <a:txBody>
                    <a:bodyPr/>
                    <a:lstStyle/>
                    <a:p>
                      <a:pPr>
                        <a:spcAft>
                          <a:spcPts val="0"/>
                        </a:spcAft>
                      </a:pPr>
                      <a:r>
                        <a:rPr lang="lv-LV" sz="1200">
                          <a:solidFill>
                            <a:srgbClr val="000000"/>
                          </a:solidFill>
                          <a:effectLst/>
                          <a:latin typeface="+mn-lt"/>
                          <a:ea typeface="Calibri" panose="020F0502020204030204" pitchFamily="34" charset="0"/>
                        </a:rPr>
                        <a:t>Īpašnieks/ -ce</a:t>
                      </a:r>
                      <a:endParaRPr lang="en-US" sz="120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a:solidFill>
                            <a:srgbClr val="000000"/>
                          </a:solidFill>
                          <a:effectLst/>
                          <a:latin typeface="+mn-lt"/>
                          <a:ea typeface="Calibri" panose="020F0502020204030204" pitchFamily="34" charset="0"/>
                        </a:rPr>
                        <a:t>4</a:t>
                      </a:r>
                      <a:endParaRPr lang="en-US" sz="120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172763">
                <a:tc>
                  <a:txBody>
                    <a:bodyPr/>
                    <a:lstStyle/>
                    <a:p>
                      <a:pPr>
                        <a:spcAft>
                          <a:spcPts val="0"/>
                        </a:spcAft>
                      </a:pPr>
                      <a:r>
                        <a:rPr lang="lv-LV" sz="1200">
                          <a:solidFill>
                            <a:srgbClr val="000000"/>
                          </a:solidFill>
                          <a:effectLst/>
                          <a:latin typeface="+mn-lt"/>
                          <a:ea typeface="Calibri" panose="020F0502020204030204" pitchFamily="34" charset="0"/>
                        </a:rPr>
                        <a:t>Eksporta vadītājs</a:t>
                      </a:r>
                      <a:endParaRPr lang="en-US" sz="120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a:solidFill>
                            <a:srgbClr val="000000"/>
                          </a:solidFill>
                          <a:effectLst/>
                          <a:latin typeface="+mn-lt"/>
                          <a:ea typeface="Calibri" panose="020F0502020204030204" pitchFamily="34" charset="0"/>
                        </a:rPr>
                        <a:t>5</a:t>
                      </a:r>
                      <a:endParaRPr lang="en-US" sz="120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Cits (precizēt, kāds)</a:t>
                      </a:r>
                      <a:endParaRPr lang="en-US" sz="1200" dirty="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200" dirty="0">
                          <a:solidFill>
                            <a:srgbClr val="000000"/>
                          </a:solidFill>
                          <a:effectLst/>
                          <a:latin typeface="+mn-lt"/>
                          <a:ea typeface="Calibri" panose="020F0502020204030204" pitchFamily="34" charset="0"/>
                        </a:rPr>
                        <a:t>95</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267293503"/>
              </p:ext>
            </p:extLst>
          </p:nvPr>
        </p:nvGraphicFramePr>
        <p:xfrm>
          <a:off x="99649" y="4314303"/>
          <a:ext cx="5935391" cy="1097280"/>
        </p:xfrm>
        <a:graphic>
          <a:graphicData uri="http://schemas.openxmlformats.org/drawingml/2006/table">
            <a:tbl>
              <a:tblPr firstRow="1" bandRow="1">
                <a:tableStyleId>{2D5ABB26-0587-4C30-8999-92F81FD0307C}</a:tableStyleId>
              </a:tblPr>
              <a:tblGrid>
                <a:gridCol w="5935391">
                  <a:extLst>
                    <a:ext uri="{9D8B030D-6E8A-4147-A177-3AD203B41FA5}">
                      <a16:colId xmlns:a16="http://schemas.microsoft.com/office/drawing/2014/main" val="20000"/>
                    </a:ext>
                  </a:extLst>
                </a:gridCol>
              </a:tblGrid>
              <a:tr h="215929">
                <a:tc>
                  <a:txBody>
                    <a:bodyPr/>
                    <a:lstStyle/>
                    <a:p>
                      <a:r>
                        <a:rPr lang="lv-LV" sz="1200" kern="1200" dirty="0">
                          <a:effectLst/>
                        </a:rPr>
                        <a:t>S2 [viena atbilde], </a:t>
                      </a:r>
                      <a:r>
                        <a:rPr lang="lv-LV" sz="1200" kern="1200" dirty="0">
                          <a:solidFill>
                            <a:schemeClr val="tx1"/>
                          </a:solidFill>
                          <a:effectLst/>
                          <a:latin typeface="+mn-lt"/>
                          <a:ea typeface="+mn-ea"/>
                          <a:cs typeface="+mn-cs"/>
                        </a:rPr>
                        <a:t>Uzdot, ja S1 atzīmēts kods 1 vai 8</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2700">
                <a:tc>
                  <a:txBody>
                    <a:bodyPr/>
                    <a:lstStyle/>
                    <a:p>
                      <a:r>
                        <a:rPr lang="lv-LV" sz="1200" b="1" kern="1200" dirty="0">
                          <a:solidFill>
                            <a:schemeClr val="tx1"/>
                          </a:solidFill>
                          <a:effectLst/>
                          <a:latin typeface="+mn-lt"/>
                          <a:ea typeface="+mn-ea"/>
                          <a:cs typeface="+mn-cs"/>
                        </a:rPr>
                        <a:t>Daļai Latvijas uzņēmumu ir dažādas struktūrvienības vai filiāles, kas ir vairāk vai mazāk patstāvīgas. Šī pētījuma vajadzībām mūs interesē uzņēmēju atbildes tieši par uzņēmumu kopumā, nevis atsevišķām tā struktūrvienībām. Sakiet, lūdzu, vai Jūs varat sniegt atbildes par Jūsu uzņēmumu </a:t>
                      </a:r>
                      <a:r>
                        <a:rPr lang="lv-LV" sz="1200" i="1" kern="1200" dirty="0">
                          <a:solidFill>
                            <a:schemeClr val="tx1"/>
                          </a:solidFill>
                          <a:effectLst/>
                          <a:latin typeface="+mn-lt"/>
                          <a:ea typeface="+mn-ea"/>
                          <a:cs typeface="+mn-cs"/>
                        </a:rPr>
                        <a:t>[PROGRAMĒTĀJ: uzņēmuma nosaukums no datu bāzes]</a:t>
                      </a:r>
                      <a:r>
                        <a:rPr lang="lv-LV" sz="1200" b="1" i="1" kern="1200" dirty="0">
                          <a:solidFill>
                            <a:schemeClr val="tx1"/>
                          </a:solidFill>
                          <a:effectLst/>
                          <a:latin typeface="+mn-lt"/>
                          <a:ea typeface="+mn-ea"/>
                          <a:cs typeface="+mn-cs"/>
                        </a:rPr>
                        <a:t> </a:t>
                      </a:r>
                      <a:r>
                        <a:rPr lang="lv-LV" sz="1200" b="1" kern="1200" dirty="0">
                          <a:solidFill>
                            <a:schemeClr val="tx1"/>
                          </a:solidFill>
                          <a:effectLst/>
                          <a:latin typeface="+mn-lt"/>
                          <a:ea typeface="+mn-ea"/>
                          <a:cs typeface="+mn-cs"/>
                        </a:rPr>
                        <a:t>kopumā?</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1449682"/>
              </p:ext>
            </p:extLst>
          </p:nvPr>
        </p:nvGraphicFramePr>
        <p:xfrm>
          <a:off x="166080" y="5414041"/>
          <a:ext cx="7388272" cy="914400"/>
        </p:xfrm>
        <a:graphic>
          <a:graphicData uri="http://schemas.openxmlformats.org/drawingml/2006/table">
            <a:tbl>
              <a:tblPr firstRow="1" bandRow="1">
                <a:tableStyleId>{5940675A-B579-460E-94D1-54222C63F5DA}</a:tableStyleId>
              </a:tblPr>
              <a:tblGrid>
                <a:gridCol w="423704">
                  <a:extLst>
                    <a:ext uri="{9D8B030D-6E8A-4147-A177-3AD203B41FA5}">
                      <a16:colId xmlns:a16="http://schemas.microsoft.com/office/drawing/2014/main" val="20000"/>
                    </a:ext>
                  </a:extLst>
                </a:gridCol>
                <a:gridCol w="462752">
                  <a:extLst>
                    <a:ext uri="{9D8B030D-6E8A-4147-A177-3AD203B41FA5}">
                      <a16:colId xmlns:a16="http://schemas.microsoft.com/office/drawing/2014/main" val="20001"/>
                    </a:ext>
                  </a:extLst>
                </a:gridCol>
                <a:gridCol w="6501816">
                  <a:extLst>
                    <a:ext uri="{9D8B030D-6E8A-4147-A177-3AD203B41FA5}">
                      <a16:colId xmlns:a16="http://schemas.microsoft.com/office/drawing/2014/main" val="20002"/>
                    </a:ext>
                  </a:extLst>
                </a:gridCol>
              </a:tblGrid>
              <a:tr h="172763">
                <a:tc>
                  <a:txBody>
                    <a:bodyPr/>
                    <a:lstStyle/>
                    <a:p>
                      <a:pPr marL="20955">
                        <a:lnSpc>
                          <a:spcPct val="100000"/>
                        </a:lnSpc>
                        <a:spcAft>
                          <a:spcPts val="0"/>
                        </a:spcAft>
                      </a:pPr>
                      <a:r>
                        <a:rPr lang="lv-LV" sz="1200" dirty="0">
                          <a:effectLst/>
                        </a:rPr>
                        <a:t>Jā</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324000" algn="ctr">
                        <a:lnSpc>
                          <a:spcPct val="100000"/>
                        </a:lnSpc>
                        <a:spcAft>
                          <a:spcPts val="0"/>
                        </a:spcAft>
                      </a:pPr>
                      <a:r>
                        <a:rPr lang="lv-LV" sz="1200" dirty="0">
                          <a:effectLst/>
                        </a:rPr>
                        <a:t>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D3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2763">
                <a:tc>
                  <a:txBody>
                    <a:bodyPr/>
                    <a:lstStyle/>
                    <a:p>
                      <a:pPr marL="20955">
                        <a:lnSpc>
                          <a:spcPct val="100000"/>
                        </a:lnSpc>
                        <a:spcAft>
                          <a:spcPts val="0"/>
                        </a:spcAft>
                      </a:pPr>
                      <a:r>
                        <a:rPr lang="lv-LV" sz="1200" dirty="0">
                          <a:effectLst/>
                        </a:rPr>
                        <a:t>Nē</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324000" algn="ctr">
                        <a:lnSpc>
                          <a:spcPct val="100000"/>
                        </a:lnSpc>
                        <a:spcAft>
                          <a:spcPts val="0"/>
                        </a:spcAft>
                      </a:pPr>
                      <a:r>
                        <a:rPr lang="lv-LV" sz="1200" dirty="0">
                          <a:effectLst/>
                        </a:rPr>
                        <a:t>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kern="1200" dirty="0">
                          <a:solidFill>
                            <a:schemeClr val="tx1"/>
                          </a:solidFill>
                          <a:effectLst/>
                          <a:latin typeface="+mn-lt"/>
                          <a:ea typeface="+mn-ea"/>
                          <a:cs typeface="+mn-cs"/>
                        </a:rPr>
                        <a:t>--- &gt; </a:t>
                      </a:r>
                      <a:r>
                        <a:rPr lang="lv-LV" sz="1200" i="1" kern="1200" dirty="0">
                          <a:solidFill>
                            <a:schemeClr val="tx1"/>
                          </a:solidFill>
                          <a:effectLst/>
                          <a:latin typeface="+mn-lt"/>
                          <a:ea typeface="+mn-ea"/>
                          <a:cs typeface="+mn-cs"/>
                        </a:rPr>
                        <a:t>pajautāt, vai būtu iespējams runāt ar cilvēku, kas varētu sniegt atbildes par uzņēmumu kopumā (ja vajadzīgs, noskaidrot iespējamo pārzvanīšanas laiku vai telefona numuru, uz kuru būtu iespējams pārzvanīt), ja nē – pateikties par izrādīto interesi, atvainoties un norādīt, ka šoreiz mūs interesē uzņēmēju atbildes tieši par uzņēmumu kopumā un beigt interviju.</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775582145"/>
              </p:ext>
            </p:extLst>
          </p:nvPr>
        </p:nvGraphicFramePr>
        <p:xfrm>
          <a:off x="6317957" y="946589"/>
          <a:ext cx="4849445" cy="731520"/>
        </p:xfrm>
        <a:graphic>
          <a:graphicData uri="http://schemas.openxmlformats.org/drawingml/2006/table">
            <a:tbl>
              <a:tblPr firstRow="1" bandRow="1">
                <a:tableStyleId>{2D5ABB26-0587-4C30-8999-92F81FD0307C}</a:tableStyleId>
              </a:tblPr>
              <a:tblGrid>
                <a:gridCol w="484944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D3/ D3A [viena atbilde],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03013">
                <a:tc>
                  <a:txBody>
                    <a:bodyPr/>
                    <a:lstStyle/>
                    <a:p>
                      <a:r>
                        <a:rPr lang="en-US" sz="1200" b="1" kern="1200" dirty="0">
                          <a:solidFill>
                            <a:schemeClr val="tx1"/>
                          </a:solidFill>
                          <a:effectLst/>
                          <a:latin typeface="+mn-lt"/>
                          <a:ea typeface="+mn-ea"/>
                          <a:cs typeface="+mn-cs"/>
                        </a:rPr>
                        <a:t>Kur </a:t>
                      </a:r>
                      <a:r>
                        <a:rPr lang="en-US" sz="1200" b="1" kern="1200" dirty="0" err="1">
                          <a:solidFill>
                            <a:schemeClr val="tx1"/>
                          </a:solidFill>
                          <a:effectLst/>
                          <a:latin typeface="+mn-lt"/>
                          <a:ea typeface="+mn-ea"/>
                          <a:cs typeface="+mn-cs"/>
                        </a:rPr>
                        <a:t>atrodas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Jūsu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uzņēmuma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faktiskā</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adrese</a:t>
                      </a:r>
                      <a:r>
                        <a:rPr lang="en-US" sz="1200" b="1" kern="1200" dirty="0">
                          <a:solidFill>
                            <a:schemeClr val="tx1"/>
                          </a:solidFill>
                          <a:effectLst/>
                          <a:latin typeface="+mn-lt"/>
                          <a:ea typeface="+mn-ea"/>
                          <a:cs typeface="+mn-cs"/>
                        </a:rPr>
                        <a:t>?</a:t>
                      </a:r>
                      <a:endParaRPr lang="lv-LV"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effectLst/>
                          <a:latin typeface="+mn-lt"/>
                          <a:ea typeface="+mn-ea"/>
                          <a:cs typeface="+mn-cs"/>
                        </a:rPr>
                        <a:t>Kurā novadā atrodas Jūsu uzņēmuma faktiskā adrese?</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519075074"/>
              </p:ext>
            </p:extLst>
          </p:nvPr>
        </p:nvGraphicFramePr>
        <p:xfrm>
          <a:off x="6317957" y="1864706"/>
          <a:ext cx="5130799" cy="677333"/>
        </p:xfrm>
        <a:graphic>
          <a:graphicData uri="http://schemas.openxmlformats.org/drawingml/2006/table">
            <a:tbl>
              <a:tblPr firstRow="1" bandRow="1">
                <a:tableStyleId>{2D5ABB26-0587-4C30-8999-92F81FD0307C}</a:tableStyleId>
              </a:tblPr>
              <a:tblGrid>
                <a:gridCol w="5130799">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S3 [iespējamas vairākas atbildes, </a:t>
                      </a:r>
                      <a:r>
                        <a:rPr lang="lv-LV" sz="1200" kern="1200" dirty="0" err="1">
                          <a:solidFill>
                            <a:schemeClr val="tx1"/>
                          </a:solidFill>
                          <a:effectLst/>
                          <a:latin typeface="+mn-lt"/>
                          <a:ea typeface="+mn-ea"/>
                          <a:cs typeface="+mn-cs"/>
                        </a:rPr>
                        <a:t>max</a:t>
                      </a:r>
                      <a:r>
                        <a:rPr lang="lv-LV" sz="1200" kern="1200" dirty="0">
                          <a:solidFill>
                            <a:schemeClr val="tx1"/>
                          </a:solidFill>
                          <a:effectLst/>
                          <a:latin typeface="+mn-lt"/>
                          <a:ea typeface="+mn-ea"/>
                          <a:cs typeface="+mn-cs"/>
                        </a:rPr>
                        <a:t> 10]</a:t>
                      </a:r>
                      <a:r>
                        <a:rPr lang="lv-LV" sz="1200" kern="1200" dirty="0">
                          <a:effectLst/>
                        </a:rPr>
                        <a:t>,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03013">
                <a:tc>
                  <a:txBody>
                    <a:bodyPr/>
                    <a:lstStyle/>
                    <a:p>
                      <a:r>
                        <a:rPr lang="lv-LV" sz="1200" b="1" kern="1200" dirty="0">
                          <a:solidFill>
                            <a:schemeClr val="tx1"/>
                          </a:solidFill>
                          <a:effectLst/>
                          <a:latin typeface="+mn-lt"/>
                          <a:ea typeface="+mn-ea"/>
                          <a:cs typeface="+mn-cs"/>
                        </a:rPr>
                        <a:t>Uz kurām 3 līdz 10 valstīm Jūsu uzņēmumam ir paši lielākie eksporta apjomi?</a:t>
                      </a:r>
                      <a:endParaRPr lang="en-GB"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83026316"/>
              </p:ext>
            </p:extLst>
          </p:nvPr>
        </p:nvGraphicFramePr>
        <p:xfrm>
          <a:off x="6317957" y="2632222"/>
          <a:ext cx="4976055" cy="731520"/>
        </p:xfrm>
        <a:graphic>
          <a:graphicData uri="http://schemas.openxmlformats.org/drawingml/2006/table">
            <a:tbl>
              <a:tblPr firstRow="1" bandRow="1">
                <a:tableStyleId>{2D5ABB26-0587-4C30-8999-92F81FD0307C}</a:tableStyleId>
              </a:tblPr>
              <a:tblGrid>
                <a:gridCol w="497605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S4 [iespējamas vairākas atbildes, </a:t>
                      </a:r>
                      <a:r>
                        <a:rPr lang="lv-LV" sz="1200" kern="1200" dirty="0" err="1">
                          <a:solidFill>
                            <a:schemeClr val="tx1"/>
                          </a:solidFill>
                          <a:effectLst/>
                          <a:latin typeface="+mn-lt"/>
                          <a:ea typeface="+mn-ea"/>
                          <a:cs typeface="+mn-cs"/>
                        </a:rPr>
                        <a:t>max</a:t>
                      </a:r>
                      <a:r>
                        <a:rPr lang="lv-LV" sz="1200" kern="1200" dirty="0">
                          <a:solidFill>
                            <a:schemeClr val="tx1"/>
                          </a:solidFill>
                          <a:effectLst/>
                          <a:latin typeface="+mn-lt"/>
                          <a:ea typeface="+mn-ea"/>
                          <a:cs typeface="+mn-cs"/>
                        </a:rPr>
                        <a:t> 10]</a:t>
                      </a:r>
                      <a:r>
                        <a:rPr lang="lv-LV" sz="1200" kern="1200" dirty="0">
                          <a:effectLst/>
                        </a:rPr>
                        <a:t>,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03013">
                <a:tc>
                  <a:txBody>
                    <a:bodyPr/>
                    <a:lstStyle/>
                    <a:p>
                      <a:r>
                        <a:rPr lang="lv-LV" sz="1200" b="1" kern="1200" dirty="0">
                          <a:solidFill>
                            <a:schemeClr val="tx1"/>
                          </a:solidFill>
                          <a:effectLst/>
                          <a:latin typeface="+mn-lt"/>
                          <a:ea typeface="+mn-ea"/>
                          <a:cs typeface="+mn-cs"/>
                        </a:rPr>
                        <a:t>Uz kuriem 3 līdz 10 jauniem tirgiem Jūsu uzņēmums vēlētos uzsākt eksportu tuvāko divu gada laikā? </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600520385"/>
              </p:ext>
            </p:extLst>
          </p:nvPr>
        </p:nvGraphicFramePr>
        <p:xfrm>
          <a:off x="6317957" y="3535149"/>
          <a:ext cx="5874043" cy="731520"/>
        </p:xfrm>
        <a:graphic>
          <a:graphicData uri="http://schemas.openxmlformats.org/drawingml/2006/table">
            <a:tbl>
              <a:tblPr firstRow="1" bandRow="1">
                <a:tableStyleId>{2D5ABB26-0587-4C30-8999-92F81FD0307C}</a:tableStyleId>
              </a:tblPr>
              <a:tblGrid>
                <a:gridCol w="5874043">
                  <a:extLst>
                    <a:ext uri="{9D8B030D-6E8A-4147-A177-3AD203B41FA5}">
                      <a16:colId xmlns:a16="http://schemas.microsoft.com/office/drawing/2014/main" val="20000"/>
                    </a:ext>
                  </a:extLst>
                </a:gridCol>
              </a:tblGrid>
              <a:tr h="215929">
                <a:tc>
                  <a:txBody>
                    <a:bodyPr/>
                    <a:lstStyle/>
                    <a:p>
                      <a:r>
                        <a:rPr lang="lv-LV" sz="1200" kern="1200" dirty="0">
                          <a:effectLst/>
                        </a:rPr>
                        <a:t>B1 [viena atbilde], </a:t>
                      </a:r>
                      <a:r>
                        <a:rPr lang="lv-LV" sz="1200" kern="1200" dirty="0">
                          <a:solidFill>
                            <a:schemeClr val="tx1"/>
                          </a:solidFill>
                          <a:effectLst/>
                          <a:latin typeface="+mn-lt"/>
                          <a:ea typeface="+mn-ea"/>
                          <a:cs typeface="+mn-cs"/>
                        </a:rPr>
                        <a:t>Uzdot, ja S1 atzīmēts kods 1 vai 8</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2700">
                <a:tc>
                  <a:txBody>
                    <a:bodyPr/>
                    <a:lstStyle/>
                    <a:p>
                      <a:r>
                        <a:rPr lang="lv-LV" sz="1200" b="1" kern="1200" dirty="0">
                          <a:solidFill>
                            <a:schemeClr val="tx1"/>
                          </a:solidFill>
                          <a:effectLst/>
                          <a:latin typeface="+mn-lt"/>
                          <a:ea typeface="+mn-ea"/>
                          <a:cs typeface="+mn-cs"/>
                        </a:rPr>
                        <a:t>Kā Jūs novērtētu, cik labi esat informēts/ -</a:t>
                      </a:r>
                      <a:r>
                        <a:rPr lang="lv-LV" sz="1200" b="1" kern="1200" dirty="0" err="1">
                          <a:solidFill>
                            <a:schemeClr val="tx1"/>
                          </a:solidFill>
                          <a:effectLst/>
                          <a:latin typeface="+mn-lt"/>
                          <a:ea typeface="+mn-ea"/>
                          <a:cs typeface="+mn-cs"/>
                        </a:rPr>
                        <a:t>ta</a:t>
                      </a:r>
                      <a:r>
                        <a:rPr lang="lv-LV" sz="1200" b="1" kern="1200" dirty="0">
                          <a:solidFill>
                            <a:schemeClr val="tx1"/>
                          </a:solidFill>
                          <a:effectLst/>
                          <a:latin typeface="+mn-lt"/>
                          <a:ea typeface="+mn-ea"/>
                          <a:cs typeface="+mn-cs"/>
                        </a:rPr>
                        <a:t> par LIAA piedāvātajiem pakalpojumiem eksportējošiem uzņēmumiem?</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878831463"/>
              </p:ext>
            </p:extLst>
          </p:nvPr>
        </p:nvGraphicFramePr>
        <p:xfrm>
          <a:off x="6440267" y="4208278"/>
          <a:ext cx="3997960" cy="1097280"/>
        </p:xfrm>
        <a:graphic>
          <a:graphicData uri="http://schemas.openxmlformats.org/drawingml/2006/table">
            <a:tbl>
              <a:tblPr firstRow="1" bandRow="1">
                <a:tableStyleId>{5940675A-B579-460E-94D1-54222C63F5DA}</a:tableStyleId>
              </a:tblPr>
              <a:tblGrid>
                <a:gridCol w="2520852">
                  <a:extLst>
                    <a:ext uri="{9D8B030D-6E8A-4147-A177-3AD203B41FA5}">
                      <a16:colId xmlns:a16="http://schemas.microsoft.com/office/drawing/2014/main" val="20000"/>
                    </a:ext>
                  </a:extLst>
                </a:gridCol>
                <a:gridCol w="1477108">
                  <a:extLst>
                    <a:ext uri="{9D8B030D-6E8A-4147-A177-3AD203B41FA5}">
                      <a16:colId xmlns:a16="http://schemas.microsoft.com/office/drawing/2014/main" val="20001"/>
                    </a:ext>
                  </a:extLst>
                </a:gridCol>
              </a:tblGrid>
              <a:tr h="172763">
                <a:tc>
                  <a:txBody>
                    <a:bodyPr/>
                    <a:lstStyle/>
                    <a:p>
                      <a:pPr>
                        <a:spcAft>
                          <a:spcPts val="0"/>
                        </a:spcAft>
                      </a:pPr>
                      <a:r>
                        <a:rPr lang="lv-LV" sz="1200" dirty="0">
                          <a:solidFill>
                            <a:srgbClr val="000000"/>
                          </a:solidFill>
                          <a:effectLst/>
                          <a:latin typeface="+mn-lt"/>
                          <a:ea typeface="Calibri" panose="020F0502020204030204" pitchFamily="34" charset="0"/>
                        </a:rPr>
                        <a:t>Esmu labi informēts/-a</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4</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Kopumā esmu informēts/-a, tomēr ir arī neskaidri jautājumi</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3</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72763">
                <a:tc>
                  <a:txBody>
                    <a:bodyPr/>
                    <a:lstStyle/>
                    <a:p>
                      <a:pPr>
                        <a:spcAft>
                          <a:spcPts val="0"/>
                        </a:spcAft>
                      </a:pPr>
                      <a:r>
                        <a:rPr lang="lv-LV" sz="1200">
                          <a:solidFill>
                            <a:srgbClr val="000000"/>
                          </a:solidFill>
                          <a:effectLst/>
                          <a:latin typeface="+mn-lt"/>
                          <a:ea typeface="Calibri" panose="020F0502020204030204" pitchFamily="34" charset="0"/>
                        </a:rPr>
                        <a:t>Zinu par to ļoti maz</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2</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lv-LV" sz="1200">
                          <a:solidFill>
                            <a:srgbClr val="000000"/>
                          </a:solidFill>
                          <a:effectLst/>
                          <a:latin typeface="+mn-lt"/>
                          <a:ea typeface="Calibri" panose="020F0502020204030204" pitchFamily="34" charset="0"/>
                        </a:rPr>
                        <a:t>Neko par to nezinu</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1</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Grūti pateikt</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8</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4363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Aptaujas anketa </a:t>
            </a:r>
            <a:r>
              <a:rPr lang="en-US" sz="2500" dirty="0"/>
              <a:t>(</a:t>
            </a:r>
            <a:r>
              <a:rPr lang="lv-LV" sz="2500" dirty="0"/>
              <a:t>2</a:t>
            </a:r>
            <a:r>
              <a:rPr lang="en-US" sz="2500" dirty="0"/>
              <a:t>)</a:t>
            </a:r>
            <a:endParaRPr lang="lv-LV" sz="2500" dirty="0"/>
          </a:p>
        </p:txBody>
      </p:sp>
      <p:graphicFrame>
        <p:nvGraphicFramePr>
          <p:cNvPr id="23" name="Table 22"/>
          <p:cNvGraphicFramePr>
            <a:graphicFrameLocks noGrp="1"/>
          </p:cNvGraphicFramePr>
          <p:nvPr>
            <p:extLst>
              <p:ext uri="{D42A27DB-BD31-4B8C-83A1-F6EECF244321}">
                <p14:modId xmlns:p14="http://schemas.microsoft.com/office/powerpoint/2010/main" val="3563434744"/>
              </p:ext>
            </p:extLst>
          </p:nvPr>
        </p:nvGraphicFramePr>
        <p:xfrm>
          <a:off x="0" y="903601"/>
          <a:ext cx="5534678" cy="729777"/>
        </p:xfrm>
        <a:graphic>
          <a:graphicData uri="http://schemas.openxmlformats.org/drawingml/2006/table">
            <a:tbl>
              <a:tblPr firstRow="1" bandRow="1">
                <a:tableStyleId>{2D5ABB26-0587-4C30-8999-92F81FD0307C}</a:tableStyleId>
              </a:tblPr>
              <a:tblGrid>
                <a:gridCol w="5534678">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B2 [viena atbilde],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Ņemot vērā visu, ko Jūs par to zināt, kā Jūs novērtētu LIAA darbu pēdējā gada laikā?</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0103165"/>
              </p:ext>
            </p:extLst>
          </p:nvPr>
        </p:nvGraphicFramePr>
        <p:xfrm>
          <a:off x="123870" y="1450396"/>
          <a:ext cx="5024901" cy="914400"/>
        </p:xfrm>
        <a:graphic>
          <a:graphicData uri="http://schemas.openxmlformats.org/drawingml/2006/table">
            <a:tbl>
              <a:tblPr firstRow="1" bandRow="1">
                <a:tableStyleId>{5940675A-B579-460E-94D1-54222C63F5DA}</a:tableStyleId>
              </a:tblPr>
              <a:tblGrid>
                <a:gridCol w="3188573">
                  <a:extLst>
                    <a:ext uri="{9D8B030D-6E8A-4147-A177-3AD203B41FA5}">
                      <a16:colId xmlns:a16="http://schemas.microsoft.com/office/drawing/2014/main" val="20000"/>
                    </a:ext>
                  </a:extLst>
                </a:gridCol>
                <a:gridCol w="1836328">
                  <a:extLst>
                    <a:ext uri="{9D8B030D-6E8A-4147-A177-3AD203B41FA5}">
                      <a16:colId xmlns:a16="http://schemas.microsoft.com/office/drawing/2014/main" val="20001"/>
                    </a:ext>
                  </a:extLst>
                </a:gridCol>
              </a:tblGrid>
              <a:tr h="172763">
                <a:tc>
                  <a:txBody>
                    <a:bodyPr/>
                    <a:lstStyle/>
                    <a:p>
                      <a:pPr>
                        <a:spcAft>
                          <a:spcPts val="0"/>
                        </a:spcAft>
                      </a:pPr>
                      <a:r>
                        <a:rPr lang="lv-LV" sz="1200" dirty="0">
                          <a:solidFill>
                            <a:srgbClr val="000000"/>
                          </a:solidFill>
                          <a:effectLst/>
                          <a:latin typeface="+mn-lt"/>
                          <a:ea typeface="Calibri" panose="020F0502020204030204" pitchFamily="34" charset="0"/>
                        </a:rPr>
                        <a:t>Ļoti pozitīvi</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4</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2763">
                <a:tc>
                  <a:txBody>
                    <a:bodyPr/>
                    <a:lstStyle/>
                    <a:p>
                      <a:pPr>
                        <a:spcAft>
                          <a:spcPts val="0"/>
                        </a:spcAft>
                      </a:pPr>
                      <a:r>
                        <a:rPr lang="lv-LV" sz="1200">
                          <a:solidFill>
                            <a:srgbClr val="000000"/>
                          </a:solidFill>
                          <a:effectLst/>
                          <a:latin typeface="+mn-lt"/>
                          <a:ea typeface="Calibri" panose="020F0502020204030204" pitchFamily="34" charset="0"/>
                        </a:rPr>
                        <a:t>Drīzāk pozitīvi</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3</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72763">
                <a:tc>
                  <a:txBody>
                    <a:bodyPr/>
                    <a:lstStyle/>
                    <a:p>
                      <a:pPr>
                        <a:spcAft>
                          <a:spcPts val="0"/>
                        </a:spcAft>
                      </a:pPr>
                      <a:r>
                        <a:rPr lang="lv-LV" sz="1200">
                          <a:solidFill>
                            <a:srgbClr val="000000"/>
                          </a:solidFill>
                          <a:effectLst/>
                          <a:latin typeface="+mn-lt"/>
                          <a:ea typeface="Calibri" panose="020F0502020204030204" pitchFamily="34" charset="0"/>
                        </a:rPr>
                        <a:t>Drīzāk negatīvi</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2</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lv-LV" sz="1200">
                          <a:solidFill>
                            <a:srgbClr val="000000"/>
                          </a:solidFill>
                          <a:effectLst/>
                          <a:latin typeface="+mn-lt"/>
                          <a:ea typeface="Calibri" panose="020F0502020204030204" pitchFamily="34" charset="0"/>
                        </a:rPr>
                        <a:t>Ļoti negatīvi</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1</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Grūti pateikt, nav viedokļa, nespēju novērtēt</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8</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76638751"/>
              </p:ext>
            </p:extLst>
          </p:nvPr>
        </p:nvGraphicFramePr>
        <p:xfrm>
          <a:off x="0" y="2482452"/>
          <a:ext cx="4940497" cy="731520"/>
        </p:xfrm>
        <a:graphic>
          <a:graphicData uri="http://schemas.openxmlformats.org/drawingml/2006/table">
            <a:tbl>
              <a:tblPr firstRow="1" bandRow="1">
                <a:tableStyleId>{2D5ABB26-0587-4C30-8999-92F81FD0307C}</a:tableStyleId>
              </a:tblPr>
              <a:tblGrid>
                <a:gridCol w="4940497">
                  <a:extLst>
                    <a:ext uri="{9D8B030D-6E8A-4147-A177-3AD203B41FA5}">
                      <a16:colId xmlns:a16="http://schemas.microsoft.com/office/drawing/2014/main" val="20000"/>
                    </a:ext>
                  </a:extLst>
                </a:gridCol>
              </a:tblGrid>
              <a:tr h="226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L1 [viena atbilde],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Vai Jūs, vai Jūsu uzņēmums pēdējā gada laikā esat jelkādā veidā kontaktējušies ar LIAA un/ vai tās darbiniekiem?</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49230875"/>
              </p:ext>
            </p:extLst>
          </p:nvPr>
        </p:nvGraphicFramePr>
        <p:xfrm>
          <a:off x="123869" y="3176406"/>
          <a:ext cx="5024901" cy="548640"/>
        </p:xfrm>
        <a:graphic>
          <a:graphicData uri="http://schemas.openxmlformats.org/drawingml/2006/table">
            <a:tbl>
              <a:tblPr firstRow="1" bandRow="1">
                <a:tableStyleId>{5940675A-B579-460E-94D1-54222C63F5DA}</a:tableStyleId>
              </a:tblPr>
              <a:tblGrid>
                <a:gridCol w="3188573">
                  <a:extLst>
                    <a:ext uri="{9D8B030D-6E8A-4147-A177-3AD203B41FA5}">
                      <a16:colId xmlns:a16="http://schemas.microsoft.com/office/drawing/2014/main" val="20000"/>
                    </a:ext>
                  </a:extLst>
                </a:gridCol>
                <a:gridCol w="1836328">
                  <a:extLst>
                    <a:ext uri="{9D8B030D-6E8A-4147-A177-3AD203B41FA5}">
                      <a16:colId xmlns:a16="http://schemas.microsoft.com/office/drawing/2014/main" val="20001"/>
                    </a:ext>
                  </a:extLst>
                </a:gridCol>
              </a:tblGrid>
              <a:tr h="172763">
                <a:tc>
                  <a:txBody>
                    <a:bodyPr/>
                    <a:lstStyle/>
                    <a:p>
                      <a:pPr>
                        <a:spcAft>
                          <a:spcPts val="0"/>
                        </a:spcAft>
                      </a:pPr>
                      <a:r>
                        <a:rPr lang="lv-LV" sz="1200">
                          <a:solidFill>
                            <a:srgbClr val="000000"/>
                          </a:solidFill>
                          <a:effectLst/>
                          <a:latin typeface="+mn-lt"/>
                          <a:ea typeface="Calibri" panose="020F0502020204030204" pitchFamily="34" charset="0"/>
                        </a:rPr>
                        <a:t>Jā</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1</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2763">
                <a:tc>
                  <a:txBody>
                    <a:bodyPr/>
                    <a:lstStyle/>
                    <a:p>
                      <a:pPr>
                        <a:spcAft>
                          <a:spcPts val="0"/>
                        </a:spcAft>
                      </a:pPr>
                      <a:r>
                        <a:rPr lang="lv-LV" sz="1200">
                          <a:solidFill>
                            <a:srgbClr val="000000"/>
                          </a:solidFill>
                          <a:effectLst/>
                          <a:latin typeface="+mn-lt"/>
                          <a:ea typeface="Calibri" panose="020F0502020204030204" pitchFamily="34" charset="0"/>
                        </a:rPr>
                        <a:t>Nē</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2</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Grūti pateikt</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8</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90254396"/>
              </p:ext>
            </p:extLst>
          </p:nvPr>
        </p:nvGraphicFramePr>
        <p:xfrm>
          <a:off x="0" y="3907158"/>
          <a:ext cx="4940497" cy="729777"/>
        </p:xfrm>
        <a:graphic>
          <a:graphicData uri="http://schemas.openxmlformats.org/drawingml/2006/table">
            <a:tbl>
              <a:tblPr firstRow="1" bandRow="1">
                <a:tableStyleId>{2D5ABB26-0587-4C30-8999-92F81FD0307C}</a:tableStyleId>
              </a:tblPr>
              <a:tblGrid>
                <a:gridCol w="4940497">
                  <a:extLst>
                    <a:ext uri="{9D8B030D-6E8A-4147-A177-3AD203B41FA5}">
                      <a16:colId xmlns:a16="http://schemas.microsoft.com/office/drawing/2014/main" val="20000"/>
                    </a:ext>
                  </a:extLst>
                </a:gridCol>
              </a:tblGrid>
              <a:tr h="226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L2 [viena atbilde],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Vai Jūs pēdējā gada laikā esat saņēmuši kādu LIAA sniegtu pakalpojumu?</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37676280"/>
              </p:ext>
            </p:extLst>
          </p:nvPr>
        </p:nvGraphicFramePr>
        <p:xfrm>
          <a:off x="123869" y="4427064"/>
          <a:ext cx="4284394" cy="548640"/>
        </p:xfrm>
        <a:graphic>
          <a:graphicData uri="http://schemas.openxmlformats.org/drawingml/2006/table">
            <a:tbl>
              <a:tblPr firstRow="1" bandRow="1">
                <a:tableStyleId>{5940675A-B579-460E-94D1-54222C63F5DA}</a:tableStyleId>
              </a:tblPr>
              <a:tblGrid>
                <a:gridCol w="1245772">
                  <a:extLst>
                    <a:ext uri="{9D8B030D-6E8A-4147-A177-3AD203B41FA5}">
                      <a16:colId xmlns:a16="http://schemas.microsoft.com/office/drawing/2014/main" val="20000"/>
                    </a:ext>
                  </a:extLst>
                </a:gridCol>
                <a:gridCol w="717452">
                  <a:extLst>
                    <a:ext uri="{9D8B030D-6E8A-4147-A177-3AD203B41FA5}">
                      <a16:colId xmlns:a16="http://schemas.microsoft.com/office/drawing/2014/main" val="20001"/>
                    </a:ext>
                  </a:extLst>
                </a:gridCol>
                <a:gridCol w="2321170">
                  <a:extLst>
                    <a:ext uri="{9D8B030D-6E8A-4147-A177-3AD203B41FA5}">
                      <a16:colId xmlns:a16="http://schemas.microsoft.com/office/drawing/2014/main" val="20002"/>
                    </a:ext>
                  </a:extLst>
                </a:gridCol>
              </a:tblGrid>
              <a:tr h="172763">
                <a:tc>
                  <a:txBody>
                    <a:bodyPr/>
                    <a:lstStyle/>
                    <a:p>
                      <a:pPr marL="20955">
                        <a:lnSpc>
                          <a:spcPct val="100000"/>
                        </a:lnSpc>
                        <a:spcAft>
                          <a:spcPts val="0"/>
                        </a:spcAft>
                      </a:pPr>
                      <a:r>
                        <a:rPr lang="lv-LV" sz="1200" dirty="0">
                          <a:effectLst/>
                        </a:rPr>
                        <a:t>Jā</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L3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2763">
                <a:tc>
                  <a:txBody>
                    <a:bodyPr/>
                    <a:lstStyle/>
                    <a:p>
                      <a:pPr marL="20955">
                        <a:lnSpc>
                          <a:spcPct val="100000"/>
                        </a:lnSpc>
                        <a:spcAft>
                          <a:spcPts val="0"/>
                        </a:spcAft>
                      </a:pPr>
                      <a:r>
                        <a:rPr lang="lv-LV" sz="1200" dirty="0">
                          <a:effectLst/>
                        </a:rPr>
                        <a:t>Nē</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C1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2763">
                <a:tc>
                  <a:txBody>
                    <a:bodyPr/>
                    <a:lstStyle/>
                    <a:p>
                      <a:pPr marL="20955">
                        <a:lnSpc>
                          <a:spcPct val="100000"/>
                        </a:lnSpc>
                        <a:spcAft>
                          <a:spcPts val="0"/>
                        </a:spcAft>
                      </a:pPr>
                      <a:r>
                        <a:rPr lang="lv-LV" sz="1200" dirty="0">
                          <a:effectLst/>
                        </a:rPr>
                        <a:t>Grūti pateikt</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0000"/>
                        </a:lnSpc>
                        <a:spcAft>
                          <a:spcPts val="0"/>
                        </a:spcAft>
                      </a:pPr>
                      <a:r>
                        <a:rPr lang="lv-LV" sz="1200" dirty="0">
                          <a:effectLst/>
                        </a:rPr>
                        <a:t>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0000"/>
                        </a:lnSpc>
                        <a:spcAft>
                          <a:spcPts val="0"/>
                        </a:spcAft>
                      </a:pPr>
                      <a:r>
                        <a:rPr lang="lv-LV" sz="1200" dirty="0">
                          <a:effectLst/>
                        </a:rPr>
                        <a:t> --- &gt; Turpināt ar C1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08072800"/>
              </p:ext>
            </p:extLst>
          </p:nvPr>
        </p:nvGraphicFramePr>
        <p:xfrm>
          <a:off x="0" y="5174616"/>
          <a:ext cx="4940497" cy="729777"/>
        </p:xfrm>
        <a:graphic>
          <a:graphicData uri="http://schemas.openxmlformats.org/drawingml/2006/table">
            <a:tbl>
              <a:tblPr firstRow="1" bandRow="1">
                <a:tableStyleId>{2D5ABB26-0587-4C30-8999-92F81FD0307C}</a:tableStyleId>
              </a:tblPr>
              <a:tblGrid>
                <a:gridCol w="4940497">
                  <a:extLst>
                    <a:ext uri="{9D8B030D-6E8A-4147-A177-3AD203B41FA5}">
                      <a16:colId xmlns:a16="http://schemas.microsoft.com/office/drawing/2014/main" val="20000"/>
                    </a:ext>
                  </a:extLst>
                </a:gridCol>
              </a:tblGrid>
              <a:tr h="226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L3 [viena atbilde], </a:t>
                      </a:r>
                      <a:r>
                        <a:rPr lang="lv-LV" sz="1200" kern="1200" dirty="0">
                          <a:solidFill>
                            <a:schemeClr val="tx1"/>
                          </a:solidFill>
                          <a:effectLst/>
                          <a:latin typeface="+mn-lt"/>
                          <a:ea typeface="+mn-ea"/>
                          <a:cs typeface="+mn-cs"/>
                        </a:rPr>
                        <a:t>Uzdot, ja L2 atzīmēts kods 1</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Vai Jums ir sava kontaktpersona LIAA?</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51390047"/>
              </p:ext>
            </p:extLst>
          </p:nvPr>
        </p:nvGraphicFramePr>
        <p:xfrm>
          <a:off x="123871" y="5814972"/>
          <a:ext cx="5024901" cy="548640"/>
        </p:xfrm>
        <a:graphic>
          <a:graphicData uri="http://schemas.openxmlformats.org/drawingml/2006/table">
            <a:tbl>
              <a:tblPr firstRow="1" bandRow="1">
                <a:tableStyleId>{5940675A-B579-460E-94D1-54222C63F5DA}</a:tableStyleId>
              </a:tblPr>
              <a:tblGrid>
                <a:gridCol w="3188573">
                  <a:extLst>
                    <a:ext uri="{9D8B030D-6E8A-4147-A177-3AD203B41FA5}">
                      <a16:colId xmlns:a16="http://schemas.microsoft.com/office/drawing/2014/main" val="20000"/>
                    </a:ext>
                  </a:extLst>
                </a:gridCol>
                <a:gridCol w="1836328">
                  <a:extLst>
                    <a:ext uri="{9D8B030D-6E8A-4147-A177-3AD203B41FA5}">
                      <a16:colId xmlns:a16="http://schemas.microsoft.com/office/drawing/2014/main" val="20001"/>
                    </a:ext>
                  </a:extLst>
                </a:gridCol>
              </a:tblGrid>
              <a:tr h="172763">
                <a:tc>
                  <a:txBody>
                    <a:bodyPr/>
                    <a:lstStyle/>
                    <a:p>
                      <a:pPr>
                        <a:spcAft>
                          <a:spcPts val="0"/>
                        </a:spcAft>
                      </a:pPr>
                      <a:r>
                        <a:rPr lang="lv-LV" sz="1200">
                          <a:solidFill>
                            <a:srgbClr val="000000"/>
                          </a:solidFill>
                          <a:effectLst/>
                          <a:latin typeface="+mn-lt"/>
                          <a:ea typeface="Calibri" panose="020F0502020204030204" pitchFamily="34" charset="0"/>
                        </a:rPr>
                        <a:t>Jā</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1</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72763">
                <a:tc>
                  <a:txBody>
                    <a:bodyPr/>
                    <a:lstStyle/>
                    <a:p>
                      <a:pPr>
                        <a:spcAft>
                          <a:spcPts val="0"/>
                        </a:spcAft>
                      </a:pPr>
                      <a:r>
                        <a:rPr lang="lv-LV" sz="1200">
                          <a:solidFill>
                            <a:srgbClr val="000000"/>
                          </a:solidFill>
                          <a:effectLst/>
                          <a:latin typeface="+mn-lt"/>
                          <a:ea typeface="Calibri" panose="020F0502020204030204" pitchFamily="34" charset="0"/>
                        </a:rPr>
                        <a:t>Nē</a:t>
                      </a:r>
                      <a:endParaRPr lang="en-US" sz="120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2</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72763">
                <a:tc>
                  <a:txBody>
                    <a:bodyPr/>
                    <a:lstStyle/>
                    <a:p>
                      <a:pPr>
                        <a:spcAft>
                          <a:spcPts val="0"/>
                        </a:spcAft>
                      </a:pPr>
                      <a:r>
                        <a:rPr lang="lv-LV" sz="1200" dirty="0">
                          <a:solidFill>
                            <a:srgbClr val="000000"/>
                          </a:solidFill>
                          <a:effectLst/>
                          <a:latin typeface="+mn-lt"/>
                          <a:ea typeface="Calibri" panose="020F0502020204030204" pitchFamily="34" charset="0"/>
                        </a:rPr>
                        <a:t>Grūti pateikt</a:t>
                      </a:r>
                      <a:endParaRPr lang="en-US" sz="120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200" dirty="0">
                          <a:solidFill>
                            <a:srgbClr val="000000"/>
                          </a:solidFill>
                          <a:effectLst/>
                          <a:latin typeface="+mn-lt"/>
                          <a:ea typeface="Calibri" panose="020F0502020204030204" pitchFamily="34" charset="0"/>
                        </a:rPr>
                        <a:t>8</a:t>
                      </a:r>
                      <a:endParaRPr lang="en-US" sz="120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31223421"/>
              </p:ext>
            </p:extLst>
          </p:nvPr>
        </p:nvGraphicFramePr>
        <p:xfrm>
          <a:off x="5535709" y="903601"/>
          <a:ext cx="6552446" cy="914400"/>
        </p:xfrm>
        <a:graphic>
          <a:graphicData uri="http://schemas.openxmlformats.org/drawingml/2006/table">
            <a:tbl>
              <a:tblPr firstRow="1" bandRow="1">
                <a:tableStyleId>{2D5ABB26-0587-4C30-8999-92F81FD0307C}</a:tableStyleId>
              </a:tblPr>
              <a:tblGrid>
                <a:gridCol w="6552446">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C1 [viena atbilde rindiņā],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66987732"/>
              </p:ext>
            </p:extLst>
          </p:nvPr>
        </p:nvGraphicFramePr>
        <p:xfrm>
          <a:off x="5573570" y="1818001"/>
          <a:ext cx="6514585" cy="4552188"/>
        </p:xfrm>
        <a:graphic>
          <a:graphicData uri="http://schemas.openxmlformats.org/drawingml/2006/table">
            <a:tbl>
              <a:tblPr firstRow="1" firstCol="1" bandRow="1">
                <a:tableStyleId>{5940675A-B579-460E-94D1-54222C63F5DA}</a:tableStyleId>
              </a:tblPr>
              <a:tblGrid>
                <a:gridCol w="374074">
                  <a:extLst>
                    <a:ext uri="{9D8B030D-6E8A-4147-A177-3AD203B41FA5}">
                      <a16:colId xmlns:a16="http://schemas.microsoft.com/office/drawing/2014/main" val="20000"/>
                    </a:ext>
                  </a:extLst>
                </a:gridCol>
                <a:gridCol w="2878982">
                  <a:extLst>
                    <a:ext uri="{9D8B030D-6E8A-4147-A177-3AD203B41FA5}">
                      <a16:colId xmlns:a16="http://schemas.microsoft.com/office/drawing/2014/main" val="20001"/>
                    </a:ext>
                  </a:extLst>
                </a:gridCol>
                <a:gridCol w="602082">
                  <a:extLst>
                    <a:ext uri="{9D8B030D-6E8A-4147-A177-3AD203B41FA5}">
                      <a16:colId xmlns:a16="http://schemas.microsoft.com/office/drawing/2014/main" val="20002"/>
                    </a:ext>
                  </a:extLst>
                </a:gridCol>
                <a:gridCol w="602082">
                  <a:extLst>
                    <a:ext uri="{9D8B030D-6E8A-4147-A177-3AD203B41FA5}">
                      <a16:colId xmlns:a16="http://schemas.microsoft.com/office/drawing/2014/main" val="20003"/>
                    </a:ext>
                  </a:extLst>
                </a:gridCol>
                <a:gridCol w="772117">
                  <a:extLst>
                    <a:ext uri="{9D8B030D-6E8A-4147-A177-3AD203B41FA5}">
                      <a16:colId xmlns:a16="http://schemas.microsoft.com/office/drawing/2014/main" val="20004"/>
                    </a:ext>
                  </a:extLst>
                </a:gridCol>
                <a:gridCol w="772117">
                  <a:extLst>
                    <a:ext uri="{9D8B030D-6E8A-4147-A177-3AD203B41FA5}">
                      <a16:colId xmlns:a16="http://schemas.microsoft.com/office/drawing/2014/main" val="20005"/>
                    </a:ext>
                  </a:extLst>
                </a:gridCol>
                <a:gridCol w="513131">
                  <a:extLst>
                    <a:ext uri="{9D8B030D-6E8A-4147-A177-3AD203B41FA5}">
                      <a16:colId xmlns:a16="http://schemas.microsoft.com/office/drawing/2014/main" val="20006"/>
                    </a:ext>
                  </a:extLst>
                </a:gridCol>
              </a:tblGrid>
              <a:tr h="0">
                <a:tc>
                  <a:txBody>
                    <a:bodyPr/>
                    <a:lstStyle/>
                    <a:p>
                      <a:pPr>
                        <a:spcAft>
                          <a:spcPts val="0"/>
                        </a:spcAft>
                      </a:pPr>
                      <a:r>
                        <a:rPr lang="lv-LV" sz="1030" dirty="0">
                          <a:effectLst/>
                        </a:rPr>
                        <a:t> </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dirty="0">
                          <a:effectLst/>
                        </a:rPr>
                        <a:t>Atbilžu rotācija</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Ļoti noderīgs</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Drīzāk noderīgs</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Drīzāk nenoderīgs</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Pilnīgi nenoderīgs</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Grūti pateikt</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kern="1200" dirty="0">
                          <a:solidFill>
                            <a:schemeClr val="tx1"/>
                          </a:solidFill>
                          <a:effectLst/>
                          <a:latin typeface="+mn-lt"/>
                          <a:ea typeface="+mn-ea"/>
                          <a:cs typeface="+mn-cs"/>
                        </a:rPr>
                        <a:t>Atbalsts Latvijas uzņēmumiem individuālai dalībai ārvalstu izstādēs, konferencēs, </a:t>
                      </a:r>
                      <a:r>
                        <a:rPr lang="lv-LV" sz="1030" kern="1200" dirty="0" err="1">
                          <a:solidFill>
                            <a:schemeClr val="tx1"/>
                          </a:solidFill>
                          <a:effectLst/>
                          <a:latin typeface="+mn-lt"/>
                          <a:ea typeface="+mn-ea"/>
                          <a:cs typeface="+mn-cs"/>
                        </a:rPr>
                        <a:t>kontaktbiržās</a:t>
                      </a:r>
                      <a:r>
                        <a:rPr lang="lv-LV" sz="1030" kern="1200" dirty="0">
                          <a:solidFill>
                            <a:schemeClr val="tx1"/>
                          </a:solidFill>
                          <a:effectLst/>
                          <a:latin typeface="+mn-lt"/>
                          <a:ea typeface="+mn-ea"/>
                          <a:cs typeface="+mn-cs"/>
                        </a:rPr>
                        <a:t> klātienē vai attālināti</a:t>
                      </a:r>
                      <a:endParaRPr lang="en-US" sz="103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dirty="0">
                          <a:effectLst/>
                          <a:latin typeface="+mn-lt"/>
                        </a:rPr>
                        <a:t>Atbalsts produktu vai pakalpojumu sertificēšanai</a:t>
                      </a:r>
                      <a:endParaRPr lang="en-US" sz="103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buNone/>
                      </a:pPr>
                      <a:r>
                        <a:rPr lang="lv-LV" sz="1030" dirty="0">
                          <a:solidFill>
                            <a:srgbClr val="000000"/>
                          </a:solidFill>
                          <a:effectLst/>
                          <a:latin typeface="+mn-lt"/>
                          <a:ea typeface="Yu Mincho" panose="02020400000000000000" pitchFamily="18" charset="-128"/>
                        </a:rPr>
                        <a:t>Atbalsts preču zīmēm, tai skaitā preču zīmes stratēģijas izstrādei un reģistrēšanai</a:t>
                      </a:r>
                      <a:endParaRPr lang="en-GB" sz="103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30" dirty="0">
                          <a:effectLst/>
                        </a:rPr>
                        <a:t>4</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kern="1200" dirty="0">
                          <a:solidFill>
                            <a:schemeClr val="tx1"/>
                          </a:solidFill>
                          <a:effectLst/>
                          <a:latin typeface="+mn-lt"/>
                          <a:ea typeface="+mn-ea"/>
                          <a:cs typeface="+mn-cs"/>
                        </a:rPr>
                        <a:t>Ar produkta palaišanu eksporta tirgū saistītai reklāmas kampaņai, kā arī mārketinga vizuālo materiālu (bukletu, </a:t>
                      </a:r>
                      <a:r>
                        <a:rPr lang="lv-LV" sz="1030" kern="1200" dirty="0" err="1">
                          <a:solidFill>
                            <a:schemeClr val="tx1"/>
                          </a:solidFill>
                          <a:effectLst/>
                          <a:latin typeface="+mn-lt"/>
                          <a:ea typeface="+mn-ea"/>
                          <a:cs typeface="+mn-cs"/>
                        </a:rPr>
                        <a:t>baneru</a:t>
                      </a:r>
                      <a:r>
                        <a:rPr lang="lv-LV" sz="1030" kern="1200" dirty="0">
                          <a:solidFill>
                            <a:schemeClr val="tx1"/>
                          </a:solidFill>
                          <a:effectLst/>
                          <a:latin typeface="+mn-lt"/>
                          <a:ea typeface="+mn-ea"/>
                          <a:cs typeface="+mn-cs"/>
                        </a:rPr>
                        <a:t> vai videoklipu) izstrādei </a:t>
                      </a:r>
                      <a:endParaRPr lang="en-US" sz="103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2</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a:spcAft>
                          <a:spcPts val="0"/>
                        </a:spcAft>
                      </a:pPr>
                      <a:r>
                        <a:rPr lang="lv-LV" sz="1030">
                          <a:effectLst/>
                        </a:rPr>
                        <a:t>5</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Atbalsts telemārketinga pakalpojumiem</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8</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0">
                <a:tc>
                  <a:txBody>
                    <a:bodyPr/>
                    <a:lstStyle/>
                    <a:p>
                      <a:pPr>
                        <a:spcAft>
                          <a:spcPts val="0"/>
                        </a:spcAft>
                      </a:pPr>
                      <a:r>
                        <a:rPr lang="lv-LV" sz="1030">
                          <a:effectLst/>
                        </a:rPr>
                        <a:t>6</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Atbalsts dalībai starptautiskajās nozaru asociācijās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3</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8</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0">
                <a:tc>
                  <a:txBody>
                    <a:bodyPr/>
                    <a:lstStyle/>
                    <a:p>
                      <a:pPr>
                        <a:spcAft>
                          <a:spcPts val="0"/>
                        </a:spcAft>
                      </a:pPr>
                      <a:r>
                        <a:rPr lang="lv-LV" sz="1030">
                          <a:effectLst/>
                        </a:rPr>
                        <a:t>8</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dirty="0">
                          <a:effectLst/>
                        </a:rPr>
                        <a:t>Atbalsts tirgus pētījumu izstrādei</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3</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2</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0">
                <a:tc>
                  <a:txBody>
                    <a:bodyPr/>
                    <a:lstStyle/>
                    <a:p>
                      <a:pPr>
                        <a:spcAft>
                          <a:spcPts val="0"/>
                        </a:spcAft>
                      </a:pPr>
                      <a:r>
                        <a:rPr lang="lv-LV" sz="1030">
                          <a:effectLst/>
                        </a:rPr>
                        <a:t>9</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LIAA ārvalstu pārstāvniecību atbalsts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4</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0">
                <a:tc>
                  <a:txBody>
                    <a:bodyPr/>
                    <a:lstStyle/>
                    <a:p>
                      <a:pPr>
                        <a:spcAft>
                          <a:spcPts val="0"/>
                        </a:spcAft>
                      </a:pPr>
                      <a:r>
                        <a:rPr lang="lv-LV" sz="1030">
                          <a:effectLst/>
                        </a:rPr>
                        <a:t>10</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LIAA organizētie biznesa un nozaru forumi, semināri un kontaktbiržas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2</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8</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0">
                <a:tc>
                  <a:txBody>
                    <a:bodyPr/>
                    <a:lstStyle/>
                    <a:p>
                      <a:pPr>
                        <a:spcAft>
                          <a:spcPts val="0"/>
                        </a:spcAft>
                      </a:pPr>
                      <a:r>
                        <a:rPr lang="lv-LV" sz="1030">
                          <a:effectLst/>
                        </a:rPr>
                        <a:t>11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Kontaktu atlase ārvalstu tirgos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0">
                <a:tc>
                  <a:txBody>
                    <a:bodyPr/>
                    <a:lstStyle/>
                    <a:p>
                      <a:pPr>
                        <a:spcAft>
                          <a:spcPts val="0"/>
                        </a:spcAft>
                      </a:pPr>
                      <a:r>
                        <a:rPr lang="lv-LV" sz="1030">
                          <a:effectLst/>
                        </a:rPr>
                        <a:t>12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Atbalsts eksporta menedžera piesaistei</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0">
                <a:tc>
                  <a:txBody>
                    <a:bodyPr/>
                    <a:lstStyle/>
                    <a:p>
                      <a:pPr>
                        <a:spcAft>
                          <a:spcPts val="0"/>
                        </a:spcAft>
                      </a:pPr>
                      <a:r>
                        <a:rPr lang="lv-LV" sz="1030">
                          <a:effectLst/>
                        </a:rPr>
                        <a:t>13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Potenciālo ārvalstu iepircēju vizītes Latvijā</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1</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0">
                <a:tc>
                  <a:txBody>
                    <a:bodyPr/>
                    <a:lstStyle/>
                    <a:p>
                      <a:pPr>
                        <a:spcAft>
                          <a:spcPts val="0"/>
                        </a:spcAft>
                      </a:pPr>
                      <a:r>
                        <a:rPr lang="lv-LV" sz="1030">
                          <a:effectLst/>
                        </a:rPr>
                        <a:t>14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Atbalsts dalībai LIAA organizētajos nacionālajos stendos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3"/>
                  </a:ext>
                </a:extLst>
              </a:tr>
              <a:tr h="0">
                <a:tc>
                  <a:txBody>
                    <a:bodyPr/>
                    <a:lstStyle/>
                    <a:p>
                      <a:pPr>
                        <a:spcAft>
                          <a:spcPts val="0"/>
                        </a:spcAft>
                      </a:pPr>
                      <a:r>
                        <a:rPr lang="lv-LV" sz="1030">
                          <a:effectLst/>
                        </a:rPr>
                        <a:t>15</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a:effectLst/>
                        </a:rPr>
                        <a:t>Atbalsts dalībai LIAA organizētajās tirdzniecības misijās</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4"/>
                  </a:ext>
                </a:extLst>
              </a:tr>
              <a:tr h="0">
                <a:tc>
                  <a:txBody>
                    <a:bodyPr/>
                    <a:lstStyle/>
                    <a:p>
                      <a:pPr>
                        <a:spcAft>
                          <a:spcPts val="0"/>
                        </a:spcAft>
                      </a:pPr>
                      <a:r>
                        <a:rPr lang="lv-LV" sz="1030">
                          <a:effectLst/>
                        </a:rPr>
                        <a:t>16</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dirty="0">
                          <a:effectLst/>
                        </a:rPr>
                        <a:t>Konsultācijas par ārvalstu tirgiem</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5"/>
                  </a:ext>
                </a:extLst>
              </a:tr>
              <a:tr h="0">
                <a:tc>
                  <a:txBody>
                    <a:bodyPr/>
                    <a:lstStyle/>
                    <a:p>
                      <a:pPr>
                        <a:spcAft>
                          <a:spcPts val="0"/>
                        </a:spcAft>
                      </a:pPr>
                      <a:r>
                        <a:rPr lang="lv-LV" sz="1030">
                          <a:effectLst/>
                        </a:rPr>
                        <a:t>17</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dirty="0">
                          <a:effectLst/>
                        </a:rPr>
                        <a:t>Lielo investīciju programma ar kapitāla atlaidi</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a:effectLst/>
                        </a:rPr>
                        <a:t>4</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3</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a:effectLst/>
                        </a:rPr>
                        <a:t>2</a:t>
                      </a:r>
                      <a:endParaRPr lang="en-US" sz="103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6"/>
                  </a:ext>
                </a:extLst>
              </a:tr>
              <a:tr h="0">
                <a:tc>
                  <a:txBody>
                    <a:bodyPr/>
                    <a:lstStyle/>
                    <a:p>
                      <a:pPr>
                        <a:spcAft>
                          <a:spcPts val="0"/>
                        </a:spcAft>
                      </a:pPr>
                      <a:r>
                        <a:rPr lang="lv-LV" sz="1030" dirty="0">
                          <a:effectLst/>
                        </a:rPr>
                        <a:t>18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030" kern="1200" dirty="0">
                          <a:solidFill>
                            <a:schemeClr val="tx1"/>
                          </a:solidFill>
                          <a:effectLst/>
                          <a:latin typeface="+mn-lt"/>
                          <a:ea typeface="+mn-ea"/>
                          <a:cs typeface="+mn-cs"/>
                        </a:rPr>
                        <a:t>Atbalsts pakalpojumu </a:t>
                      </a:r>
                      <a:r>
                        <a:rPr lang="lv-LV" sz="1030" kern="1200" dirty="0" err="1">
                          <a:solidFill>
                            <a:schemeClr val="tx1"/>
                          </a:solidFill>
                          <a:effectLst/>
                          <a:latin typeface="+mn-lt"/>
                          <a:ea typeface="+mn-ea"/>
                          <a:cs typeface="+mn-cs"/>
                        </a:rPr>
                        <a:t>digitalizācijai</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4</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3</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2</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7"/>
                  </a:ext>
                </a:extLst>
              </a:tr>
              <a:tr h="0">
                <a:tc>
                  <a:txBody>
                    <a:bodyPr/>
                    <a:lstStyle/>
                    <a:p>
                      <a:pPr>
                        <a:spcAft>
                          <a:spcPts val="0"/>
                        </a:spcAft>
                      </a:pPr>
                      <a:r>
                        <a:rPr lang="lv-LV" sz="1030" dirty="0">
                          <a:solidFill>
                            <a:srgbClr val="000000"/>
                          </a:solidFill>
                          <a:effectLst/>
                          <a:latin typeface="+mn-lt"/>
                          <a:ea typeface="Calibri" panose="020F0502020204030204" pitchFamily="34" charset="0"/>
                        </a:rPr>
                        <a:t>19</a:t>
                      </a:r>
                      <a:endParaRPr lang="en-US" sz="1030" dirty="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30" kern="1200" dirty="0">
                          <a:solidFill>
                            <a:schemeClr val="tx1"/>
                          </a:solidFill>
                          <a:effectLst/>
                          <a:latin typeface="+mn-lt"/>
                          <a:ea typeface="+mn-ea"/>
                          <a:cs typeface="+mn-cs"/>
                        </a:rPr>
                        <a:t>Zaļā koridora atbalsts investīciju projektu realizēšanā</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30" dirty="0">
                          <a:effectLst/>
                        </a:rPr>
                        <a:t>4</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3</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2</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1</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030" dirty="0">
                          <a:effectLst/>
                        </a:rPr>
                        <a:t>8</a:t>
                      </a:r>
                      <a:endParaRPr lang="en-US" sz="103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60312538"/>
                  </a:ext>
                </a:extLst>
              </a:tr>
            </a:tbl>
          </a:graphicData>
        </a:graphic>
      </p:graphicFrame>
    </p:spTree>
    <p:extLst>
      <p:ext uri="{BB962C8B-B14F-4D97-AF65-F5344CB8AC3E}">
        <p14:creationId xmlns:p14="http://schemas.microsoft.com/office/powerpoint/2010/main" val="3950055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Aptaujas anketa </a:t>
            </a:r>
            <a:r>
              <a:rPr lang="en-US" sz="2500" dirty="0"/>
              <a:t>(</a:t>
            </a:r>
            <a:r>
              <a:rPr lang="lv-LV" sz="2500" dirty="0"/>
              <a:t>3</a:t>
            </a:r>
            <a:r>
              <a:rPr lang="en-US" sz="2500" dirty="0"/>
              <a:t>)</a:t>
            </a:r>
            <a:endParaRPr lang="lv-LV" sz="2500" dirty="0"/>
          </a:p>
        </p:txBody>
      </p:sp>
      <p:graphicFrame>
        <p:nvGraphicFramePr>
          <p:cNvPr id="30" name="Table 29"/>
          <p:cNvGraphicFramePr>
            <a:graphicFrameLocks noGrp="1"/>
          </p:cNvGraphicFramePr>
          <p:nvPr>
            <p:extLst>
              <p:ext uri="{D42A27DB-BD31-4B8C-83A1-F6EECF244321}">
                <p14:modId xmlns:p14="http://schemas.microsoft.com/office/powerpoint/2010/main" val="4078808486"/>
              </p:ext>
            </p:extLst>
          </p:nvPr>
        </p:nvGraphicFramePr>
        <p:xfrm>
          <a:off x="0" y="903601"/>
          <a:ext cx="6552446" cy="914400"/>
        </p:xfrm>
        <a:graphic>
          <a:graphicData uri="http://schemas.openxmlformats.org/drawingml/2006/table">
            <a:tbl>
              <a:tblPr firstRow="1" bandRow="1">
                <a:tableStyleId>{2D5ABB26-0587-4C30-8999-92F81FD0307C}</a:tableStyleId>
              </a:tblPr>
              <a:tblGrid>
                <a:gridCol w="6552446">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C2 [viena atbilde rindiņā],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9355559"/>
              </p:ext>
            </p:extLst>
          </p:nvPr>
        </p:nvGraphicFramePr>
        <p:xfrm>
          <a:off x="117475" y="1838605"/>
          <a:ext cx="6836410" cy="2560320"/>
        </p:xfrm>
        <a:graphic>
          <a:graphicData uri="http://schemas.openxmlformats.org/drawingml/2006/table">
            <a:tbl>
              <a:tblPr firstRow="1" firstCol="1" bandRow="1">
                <a:tableStyleId>{5940675A-B579-460E-94D1-54222C63F5DA}</a:tableStyleId>
              </a:tblPr>
              <a:tblGrid>
                <a:gridCol w="448310">
                  <a:extLst>
                    <a:ext uri="{9D8B030D-6E8A-4147-A177-3AD203B41FA5}">
                      <a16:colId xmlns:a16="http://schemas.microsoft.com/office/drawing/2014/main" val="20000"/>
                    </a:ext>
                  </a:extLst>
                </a:gridCol>
                <a:gridCol w="3329305">
                  <a:extLst>
                    <a:ext uri="{9D8B030D-6E8A-4147-A177-3AD203B41FA5}">
                      <a16:colId xmlns:a16="http://schemas.microsoft.com/office/drawing/2014/main" val="20001"/>
                    </a:ext>
                  </a:extLst>
                </a:gridCol>
                <a:gridCol w="629920">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gridCol w="697230">
                  <a:extLst>
                    <a:ext uri="{9D8B030D-6E8A-4147-A177-3AD203B41FA5}">
                      <a16:colId xmlns:a16="http://schemas.microsoft.com/office/drawing/2014/main" val="20004"/>
                    </a:ext>
                  </a:extLst>
                </a:gridCol>
                <a:gridCol w="652780">
                  <a:extLst>
                    <a:ext uri="{9D8B030D-6E8A-4147-A177-3AD203B41FA5}">
                      <a16:colId xmlns:a16="http://schemas.microsoft.com/office/drawing/2014/main" val="20005"/>
                    </a:ext>
                  </a:extLst>
                </a:gridCol>
                <a:gridCol w="538480">
                  <a:extLst>
                    <a:ext uri="{9D8B030D-6E8A-4147-A177-3AD203B41FA5}">
                      <a16:colId xmlns:a16="http://schemas.microsoft.com/office/drawing/2014/main" val="20006"/>
                    </a:ext>
                  </a:extLst>
                </a:gridCol>
              </a:tblGrid>
              <a:tr h="0">
                <a:tc>
                  <a:txBody>
                    <a:bodyPr/>
                    <a:lstStyle/>
                    <a:p>
                      <a:pPr>
                        <a:spcAft>
                          <a:spcPts val="0"/>
                        </a:spcAft>
                      </a:pPr>
                      <a:r>
                        <a:rPr lang="lv-LV" sz="1050" dirty="0">
                          <a:effectLst/>
                          <a:latin typeface="+mn-lt"/>
                        </a:rPr>
                        <a:t> </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Atbilžu rotācija</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Ļoti svarīgi</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Drīzāk svarīgi</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Drīzāk nesvarīgi</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Pilnīgi nesvarīgi</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Grūti pateikt</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Investīciju piedāvājumu izplatīšana Latvijā un ārvalstīs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Atbalsta pieejamība inovatīviem investīciju projektiem</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kern="1200" dirty="0">
                          <a:solidFill>
                            <a:schemeClr val="tx1"/>
                          </a:solidFill>
                          <a:effectLst/>
                          <a:latin typeface="+mn-lt"/>
                          <a:ea typeface="+mn-ea"/>
                          <a:cs typeface="+mn-cs"/>
                        </a:rPr>
                        <a:t>Sadarbības koordinācija ar ārvalstīs dzīvojošajiem Latvijas </a:t>
                      </a:r>
                      <a:r>
                        <a:rPr lang="lv-LV" sz="1050" kern="1200" dirty="0" err="1">
                          <a:solidFill>
                            <a:schemeClr val="tx1"/>
                          </a:solidFill>
                          <a:effectLst/>
                          <a:latin typeface="+mn-lt"/>
                          <a:ea typeface="+mn-ea"/>
                          <a:cs typeface="+mn-cs"/>
                        </a:rPr>
                        <a:t>valstspiederīgajiem</a:t>
                      </a:r>
                      <a:r>
                        <a:rPr lang="lv-LV" sz="1050" kern="1200" dirty="0">
                          <a:solidFill>
                            <a:schemeClr val="tx1"/>
                          </a:solidFill>
                          <a:effectLst/>
                          <a:latin typeface="+mn-lt"/>
                          <a:ea typeface="+mn-ea"/>
                          <a:cs typeface="+mn-cs"/>
                        </a:rPr>
                        <a:t>, lai veicinātu Latvijas ekonomikas attīstību (diaspora)</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dirty="0">
                          <a:effectLst/>
                          <a:latin typeface="+mn-lt"/>
                        </a:rPr>
                        <a:t>2</a:t>
                      </a:r>
                      <a:endParaRPr lang="en-US" sz="1050" dirty="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buNone/>
                      </a:pPr>
                      <a:r>
                        <a:rPr lang="lv-LV" sz="1050" dirty="0">
                          <a:solidFill>
                            <a:srgbClr val="000000"/>
                          </a:solidFill>
                          <a:effectLst/>
                          <a:latin typeface="+mn-lt"/>
                          <a:ea typeface="Calibri" panose="020F0502020204030204" pitchFamily="34" charset="0"/>
                        </a:rPr>
                        <a:t>Līdzfinansējums inovatīvu produktu attīstībai (Inovāciju </a:t>
                      </a:r>
                      <a:r>
                        <a:rPr lang="lv-LV" sz="1050" dirty="0" err="1">
                          <a:solidFill>
                            <a:srgbClr val="000000"/>
                          </a:solidFill>
                          <a:effectLst/>
                          <a:latin typeface="+mn-lt"/>
                          <a:ea typeface="Calibri" panose="020F0502020204030204" pitchFamily="34" charset="0"/>
                        </a:rPr>
                        <a:t>vaučeri</a:t>
                      </a:r>
                      <a:r>
                        <a:rPr lang="lv-LV" sz="1050" dirty="0">
                          <a:solidFill>
                            <a:srgbClr val="000000"/>
                          </a:solidFill>
                          <a:effectLst/>
                          <a:latin typeface="+mn-lt"/>
                          <a:ea typeface="Calibri" panose="020F0502020204030204" pitchFamily="34" charset="0"/>
                        </a:rPr>
                        <a:t>)</a:t>
                      </a:r>
                      <a:endParaRPr lang="en-GB"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a:spcAft>
                          <a:spcPts val="0"/>
                        </a:spcAft>
                      </a:pPr>
                      <a:r>
                        <a:rPr lang="lv-LV" sz="1050">
                          <a:effectLst/>
                          <a:latin typeface="+mn-lt"/>
                        </a:rPr>
                        <a:t>5</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Atbalsts pētniecības rezultātu komercializācijai</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0">
                <a:tc>
                  <a:txBody>
                    <a:bodyPr/>
                    <a:lstStyle/>
                    <a:p>
                      <a:pPr>
                        <a:spcAft>
                          <a:spcPts val="0"/>
                        </a:spcAft>
                      </a:pPr>
                      <a:r>
                        <a:rPr lang="lv-LV" sz="1050">
                          <a:effectLst/>
                          <a:latin typeface="+mn-lt"/>
                        </a:rPr>
                        <a:t>7</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Biznesa apmācības komersantiem inovāciju jomā, piemēram Mini-MBA </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dirty="0">
                          <a:effectLst/>
                          <a:latin typeface="+mn-lt"/>
                        </a:rPr>
                        <a:t>8</a:t>
                      </a:r>
                      <a:endParaRPr lang="en-US" sz="105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0">
                <a:tc>
                  <a:txBody>
                    <a:bodyPr/>
                    <a:lstStyle/>
                    <a:p>
                      <a:pP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kern="1200" dirty="0">
                          <a:solidFill>
                            <a:schemeClr val="tx1"/>
                          </a:solidFill>
                          <a:effectLst/>
                          <a:latin typeface="+mn-lt"/>
                          <a:ea typeface="+mn-ea"/>
                          <a:cs typeface="+mn-cs"/>
                        </a:rPr>
                        <a:t>Biznesa inkubācijas programma ar iespēju saņemt līdzfinansējumu produktu un pakalpojumu attīstībai līdz 5 gadus veciem uzņēmumiem</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0">
                <a:tc>
                  <a:txBody>
                    <a:bodyPr/>
                    <a:lstStyle/>
                    <a:p>
                      <a:pPr>
                        <a:spcAft>
                          <a:spcPts val="0"/>
                        </a:spcAft>
                      </a:pPr>
                      <a:r>
                        <a:rPr lang="lv-LV" sz="1050">
                          <a:effectLst/>
                          <a:latin typeface="+mn-lt"/>
                        </a:rPr>
                        <a:t>10</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spcAft>
                          <a:spcPts val="0"/>
                        </a:spcAft>
                      </a:pPr>
                      <a:r>
                        <a:rPr lang="lv-LV" sz="1050">
                          <a:effectLst/>
                          <a:latin typeface="+mn-lt"/>
                        </a:rPr>
                        <a:t>Iespēja izmantot kopstrādes telpas un mentoru atbalstu</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v-LV" sz="1050" dirty="0">
                          <a:effectLst/>
                          <a:latin typeface="+mn-lt"/>
                        </a:rPr>
                        <a:t>8</a:t>
                      </a:r>
                      <a:endParaRPr lang="en-US" sz="1050" dirty="0">
                        <a:solidFill>
                          <a:srgbClr val="000000"/>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45995317"/>
              </p:ext>
            </p:extLst>
          </p:nvPr>
        </p:nvGraphicFramePr>
        <p:xfrm>
          <a:off x="7291790" y="979801"/>
          <a:ext cx="4178105" cy="914400"/>
        </p:xfrm>
        <a:graphic>
          <a:graphicData uri="http://schemas.openxmlformats.org/drawingml/2006/table">
            <a:tbl>
              <a:tblPr firstRow="1" bandRow="1">
                <a:tableStyleId>{2D5ABB26-0587-4C30-8999-92F81FD0307C}</a:tableStyleId>
              </a:tblPr>
              <a:tblGrid>
                <a:gridCol w="417810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E1 [viena atbilde rindiņā],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LIAA ir izveidots Latvijas Ārējo ekonomisko pārstāvniecību tīkls 22 valstīs. Kāda veida atbalsts Jums būtu noderīgs no šīm pārstāvniecībām?</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59441292"/>
              </p:ext>
            </p:extLst>
          </p:nvPr>
        </p:nvGraphicFramePr>
        <p:xfrm>
          <a:off x="7291790" y="1970401"/>
          <a:ext cx="4686850" cy="2499360"/>
        </p:xfrm>
        <a:graphic>
          <a:graphicData uri="http://schemas.openxmlformats.org/drawingml/2006/table">
            <a:tbl>
              <a:tblPr firstRow="1" firstCol="1" bandRow="1">
                <a:tableStyleId>{5940675A-B579-460E-94D1-54222C63F5DA}</a:tableStyleId>
              </a:tblPr>
              <a:tblGrid>
                <a:gridCol w="201412">
                  <a:extLst>
                    <a:ext uri="{9D8B030D-6E8A-4147-A177-3AD203B41FA5}">
                      <a16:colId xmlns:a16="http://schemas.microsoft.com/office/drawing/2014/main" val="20000"/>
                    </a:ext>
                  </a:extLst>
                </a:gridCol>
                <a:gridCol w="2664951">
                  <a:extLst>
                    <a:ext uri="{9D8B030D-6E8A-4147-A177-3AD203B41FA5}">
                      <a16:colId xmlns:a16="http://schemas.microsoft.com/office/drawing/2014/main" val="20001"/>
                    </a:ext>
                  </a:extLst>
                </a:gridCol>
                <a:gridCol w="606829">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573578">
                  <a:extLst>
                    <a:ext uri="{9D8B030D-6E8A-4147-A177-3AD203B41FA5}">
                      <a16:colId xmlns:a16="http://schemas.microsoft.com/office/drawing/2014/main" val="20004"/>
                    </a:ext>
                  </a:extLst>
                </a:gridCol>
              </a:tblGrid>
              <a:tr h="0">
                <a:tc>
                  <a:txBody>
                    <a:bodyPr/>
                    <a:lstStyle/>
                    <a:p>
                      <a:pPr>
                        <a:spcAft>
                          <a:spcPts val="0"/>
                        </a:spcAft>
                      </a:pPr>
                      <a:r>
                        <a:rPr lang="lv-LV" sz="1200" dirty="0">
                          <a:effectLst/>
                        </a:rPr>
                        <a:t>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a:effectLst/>
                        </a:rPr>
                        <a:t> </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00">
                          <a:effectLst/>
                        </a:rPr>
                        <a:t>Būtu noderīgs</a:t>
                      </a:r>
                      <a:endParaRPr lang="en-U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00">
                          <a:effectLst/>
                        </a:rPr>
                        <a:t>Nebūtu noderīgs</a:t>
                      </a:r>
                      <a:endParaRPr lang="en-U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000" dirty="0">
                          <a:effectLst/>
                        </a:rPr>
                        <a:t>Grūti pateikt</a:t>
                      </a:r>
                      <a:endParaRPr lang="en-U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a:effectLst/>
                        </a:rPr>
                        <a:t>Atbalsts kontaktu dibināšanā ar potenciālajiem iepircējiem un sadarbības partneriem</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8</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a:effectLst/>
                        </a:rPr>
                        <a:t>Vispārējas konsultācijas par eksporta nosacījumiem konkrētā valstī</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8</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spcAft>
                          <a:spcPts val="0"/>
                        </a:spcAft>
                      </a:pPr>
                      <a:r>
                        <a:rPr lang="lv-LV" sz="1200">
                          <a:effectLst/>
                        </a:rPr>
                        <a:t>3</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a:effectLst/>
                        </a:rPr>
                        <a:t>Informācijas sniegšana par dažāda veida tirdzniecības veicināšanas pasākumiem konkrētā valstī</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8</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a:spcAft>
                          <a:spcPts val="0"/>
                        </a:spcAft>
                      </a:pPr>
                      <a:r>
                        <a:rPr lang="lv-LV" sz="1200">
                          <a:effectLst/>
                        </a:rPr>
                        <a:t>4</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a:effectLst/>
                        </a:rPr>
                        <a:t>Atbalsts potenciālo investoru uzrunāšanā</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1</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8</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0">
                <a:tc>
                  <a:txBody>
                    <a:bodyPr/>
                    <a:lstStyle/>
                    <a:p>
                      <a:pPr>
                        <a:spcAft>
                          <a:spcPts val="0"/>
                        </a:spcAft>
                      </a:pPr>
                      <a:r>
                        <a:rPr lang="lv-LV" sz="1200">
                          <a:effectLst/>
                        </a:rPr>
                        <a:t>5</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lv-LV" sz="1200" dirty="0">
                          <a:effectLst/>
                        </a:rPr>
                        <a:t>Sadarbības veidošana inovāciju un tehnoloģiju jomā</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dirty="0">
                          <a:effectLst/>
                        </a:rPr>
                        <a:t>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39564956"/>
              </p:ext>
            </p:extLst>
          </p:nvPr>
        </p:nvGraphicFramePr>
        <p:xfrm>
          <a:off x="7291790" y="4839287"/>
          <a:ext cx="4178105" cy="914400"/>
        </p:xfrm>
        <a:graphic>
          <a:graphicData uri="http://schemas.openxmlformats.org/drawingml/2006/table">
            <a:tbl>
              <a:tblPr firstRow="1" bandRow="1">
                <a:tableStyleId>{2D5ABB26-0587-4C30-8999-92F81FD0307C}</a:tableStyleId>
              </a:tblPr>
              <a:tblGrid>
                <a:gridCol w="417810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E2 [</a:t>
                      </a:r>
                      <a:r>
                        <a:rPr lang="lv-LV" sz="1200" kern="1200" dirty="0">
                          <a:solidFill>
                            <a:schemeClr val="tx1"/>
                          </a:solidFill>
                          <a:effectLst/>
                          <a:latin typeface="+mn-lt"/>
                          <a:ea typeface="+mn-ea"/>
                          <a:cs typeface="+mn-cs"/>
                        </a:rPr>
                        <a:t>atvērtais jautājums</a:t>
                      </a:r>
                      <a:r>
                        <a:rPr lang="lv-LV" sz="1200" kern="1200" dirty="0">
                          <a:effectLst/>
                        </a:rPr>
                        <a:t>],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619226">
                <a:tc>
                  <a:txBody>
                    <a:bodyPr/>
                    <a:lstStyle/>
                    <a:p>
                      <a:r>
                        <a:rPr lang="lv-LV" sz="1200" b="1" kern="1200" dirty="0">
                          <a:solidFill>
                            <a:schemeClr val="tx1"/>
                          </a:solidFill>
                          <a:effectLst/>
                          <a:latin typeface="+mn-lt"/>
                          <a:ea typeface="+mn-ea"/>
                          <a:cs typeface="+mn-cs"/>
                        </a:rPr>
                        <a:t>Varbūt ir kāds cita veida iepriekš neminēts iespējamais atbalsts, ko Jums būtu noderīgi saņemt no LIAA ārvalstu pārstāvniecībām? Ja, JĀ, lūdzu to īsi raksturojiet </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75726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Aptaujas anketa </a:t>
            </a:r>
            <a:r>
              <a:rPr lang="en-US" sz="2500" dirty="0"/>
              <a:t>(</a:t>
            </a:r>
            <a:r>
              <a:rPr lang="lv-LV" sz="2500" dirty="0"/>
              <a:t>4</a:t>
            </a:r>
            <a:r>
              <a:rPr lang="en-US" sz="2500" dirty="0"/>
              <a:t>)</a:t>
            </a:r>
            <a:endParaRPr lang="lv-LV" sz="2500" dirty="0"/>
          </a:p>
        </p:txBody>
      </p:sp>
      <p:graphicFrame>
        <p:nvGraphicFramePr>
          <p:cNvPr id="30" name="Table 29"/>
          <p:cNvGraphicFramePr>
            <a:graphicFrameLocks noGrp="1"/>
          </p:cNvGraphicFramePr>
          <p:nvPr>
            <p:extLst>
              <p:ext uri="{D42A27DB-BD31-4B8C-83A1-F6EECF244321}">
                <p14:modId xmlns:p14="http://schemas.microsoft.com/office/powerpoint/2010/main" val="866455745"/>
              </p:ext>
            </p:extLst>
          </p:nvPr>
        </p:nvGraphicFramePr>
        <p:xfrm>
          <a:off x="-1" y="903601"/>
          <a:ext cx="6133515" cy="706917"/>
        </p:xfrm>
        <a:graphic>
          <a:graphicData uri="http://schemas.openxmlformats.org/drawingml/2006/table">
            <a:tbl>
              <a:tblPr firstRow="1" bandRow="1">
                <a:tableStyleId>{2D5ABB26-0587-4C30-8999-92F81FD0307C}</a:tableStyleId>
              </a:tblPr>
              <a:tblGrid>
                <a:gridCol w="613351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u="none" kern="1200" dirty="0">
                          <a:solidFill>
                            <a:schemeClr val="tx1"/>
                          </a:solidFill>
                          <a:effectLst/>
                        </a:rPr>
                        <a:t>E3 [viena atbilde], </a:t>
                      </a:r>
                      <a:r>
                        <a:rPr lang="lv-LV" sz="1050" u="none" kern="1200" dirty="0">
                          <a:solidFill>
                            <a:schemeClr val="tx1"/>
                          </a:solidFill>
                          <a:effectLst/>
                          <a:latin typeface="+mn-lt"/>
                          <a:ea typeface="+mn-ea"/>
                          <a:cs typeface="+mn-cs"/>
                        </a:rPr>
                        <a:t>Uzdot, ja S1 atzīmēts kods 1 vai 8</a:t>
                      </a:r>
                      <a:endParaRPr lang="en-US" sz="1050" u="none" dirty="0">
                        <a:solidFill>
                          <a:schemeClr val="tx1"/>
                        </a:solidFill>
                      </a:endParaRPr>
                    </a:p>
                  </a:txBody>
                  <a:tcPr/>
                </a:tc>
                <a:extLst>
                  <a:ext uri="{0D108BD9-81ED-4DB2-BD59-A6C34878D82A}">
                    <a16:rowId xmlns:a16="http://schemas.microsoft.com/office/drawing/2014/main" val="10000"/>
                  </a:ext>
                </a:extLst>
              </a:tr>
              <a:tr h="455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1" kern="1200" dirty="0">
                          <a:solidFill>
                            <a:schemeClr val="tx1"/>
                          </a:solidFill>
                          <a:effectLst/>
                          <a:latin typeface="+mn-lt"/>
                          <a:ea typeface="+mn-ea"/>
                          <a:cs typeface="+mn-cs"/>
                        </a:rPr>
                        <a:t>Vai izmantojat LIAA pakalpojumu saņemšanai LIAA platformu www.business.gov.lv?</a:t>
                      </a:r>
                      <a:r>
                        <a:rPr lang="lv-LV" sz="105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endParaRPr lang="en-US" sz="1050" u="none"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16839873"/>
              </p:ext>
            </p:extLst>
          </p:nvPr>
        </p:nvGraphicFramePr>
        <p:xfrm>
          <a:off x="-2" y="1843830"/>
          <a:ext cx="5638801" cy="606133"/>
        </p:xfrm>
        <a:graphic>
          <a:graphicData uri="http://schemas.openxmlformats.org/drawingml/2006/table">
            <a:tbl>
              <a:tblPr firstRow="1" bandRow="1">
                <a:tableStyleId>{2D5ABB26-0587-4C30-8999-92F81FD0307C}</a:tableStyleId>
              </a:tblPr>
              <a:tblGrid>
                <a:gridCol w="5638801">
                  <a:extLst>
                    <a:ext uri="{9D8B030D-6E8A-4147-A177-3AD203B41FA5}">
                      <a16:colId xmlns:a16="http://schemas.microsoft.com/office/drawing/2014/main" val="20000"/>
                    </a:ext>
                  </a:extLst>
                </a:gridCol>
              </a:tblGrid>
              <a:tr h="213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u="none" kern="1200" dirty="0">
                          <a:solidFill>
                            <a:schemeClr val="tx1"/>
                          </a:solidFill>
                          <a:effectLst/>
                        </a:rPr>
                        <a:t>E4 [viena atbilde], </a:t>
                      </a:r>
                      <a:r>
                        <a:rPr lang="lv-LV" sz="1050" kern="1200" dirty="0">
                          <a:solidFill>
                            <a:schemeClr val="tx1"/>
                          </a:solidFill>
                          <a:effectLst/>
                          <a:latin typeface="+mn-lt"/>
                          <a:ea typeface="+mn-ea"/>
                          <a:cs typeface="+mn-cs"/>
                        </a:rPr>
                        <a:t>Uzdot, ja E3 atzīmēts kods 1</a:t>
                      </a:r>
                      <a:endParaRPr lang="en-US" sz="105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54673">
                <a:tc>
                  <a:txBody>
                    <a:bodyPr/>
                    <a:lstStyle/>
                    <a:p>
                      <a:r>
                        <a:rPr lang="lv-LV" sz="1050" b="1" kern="1200" dirty="0">
                          <a:solidFill>
                            <a:schemeClr val="tx1"/>
                          </a:solidFill>
                          <a:effectLst/>
                          <a:latin typeface="+mn-lt"/>
                          <a:ea typeface="+mn-ea"/>
                          <a:cs typeface="+mn-cs"/>
                        </a:rPr>
                        <a:t>Vai www.business.gov.lv pakalpojumu vide ir intuitīva un ērta e-pakalpojumu saņemšanai? </a:t>
                      </a:r>
                      <a:endParaRPr lang="en-GB" sz="105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16038859"/>
              </p:ext>
            </p:extLst>
          </p:nvPr>
        </p:nvGraphicFramePr>
        <p:xfrm>
          <a:off x="-2" y="2754340"/>
          <a:ext cx="5190978" cy="729777"/>
        </p:xfrm>
        <a:graphic>
          <a:graphicData uri="http://schemas.openxmlformats.org/drawingml/2006/table">
            <a:tbl>
              <a:tblPr firstRow="1" bandRow="1">
                <a:tableStyleId>{2D5ABB26-0587-4C30-8999-92F81FD0307C}</a:tableStyleId>
              </a:tblPr>
              <a:tblGrid>
                <a:gridCol w="5190978">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E5 [viena atbilde], </a:t>
                      </a:r>
                      <a:r>
                        <a:rPr lang="lv-LV" sz="1200" kern="1200" dirty="0">
                          <a:solidFill>
                            <a:schemeClr val="tx1"/>
                          </a:solidFill>
                          <a:effectLst/>
                          <a:latin typeface="+mn-lt"/>
                          <a:ea typeface="+mn-ea"/>
                          <a:cs typeface="+mn-cs"/>
                        </a:rPr>
                        <a:t>Uzdot, ja S1 atzīmēts kods 1 vai 8</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Cik kopumā Jūs esat apmierināts/-a ar LIAA sniegto pakalpojumu kvalitāti?</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12228671"/>
              </p:ext>
            </p:extLst>
          </p:nvPr>
        </p:nvGraphicFramePr>
        <p:xfrm>
          <a:off x="90730" y="3361701"/>
          <a:ext cx="4168775" cy="321437"/>
        </p:xfrm>
        <a:graphic>
          <a:graphicData uri="http://schemas.openxmlformats.org/drawingml/2006/table">
            <a:tbl>
              <a:tblPr firstRow="1" firstCol="1" bandRow="1">
                <a:tableStyleId>{5940675A-B579-460E-94D1-54222C63F5DA}</a:tableStyleId>
              </a:tblPr>
              <a:tblGrid>
                <a:gridCol w="107378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4765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13995">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41300">
                  <a:extLst>
                    <a:ext uri="{9D8B030D-6E8A-4147-A177-3AD203B41FA5}">
                      <a16:colId xmlns:a16="http://schemas.microsoft.com/office/drawing/2014/main" val="20008"/>
                    </a:ext>
                  </a:extLst>
                </a:gridCol>
                <a:gridCol w="1350645">
                  <a:extLst>
                    <a:ext uri="{9D8B030D-6E8A-4147-A177-3AD203B41FA5}">
                      <a16:colId xmlns:a16="http://schemas.microsoft.com/office/drawing/2014/main" val="20009"/>
                    </a:ext>
                  </a:extLst>
                </a:gridCol>
              </a:tblGrid>
              <a:tr h="90170">
                <a:tc>
                  <a:txBody>
                    <a:bodyPr/>
                    <a:lstStyle/>
                    <a:p>
                      <a:pPr algn="ctr">
                        <a:lnSpc>
                          <a:spcPts val="1300"/>
                        </a:lnSpc>
                        <a:spcAft>
                          <a:spcPts val="0"/>
                        </a:spcAft>
                      </a:pPr>
                      <a:r>
                        <a:rPr lang="lv-LV" sz="1000" dirty="0">
                          <a:effectLst/>
                        </a:rPr>
                        <a:t>10- </a:t>
                      </a:r>
                      <a:r>
                        <a:rPr lang="en-US" sz="1000" dirty="0" err="1">
                          <a:effectLst/>
                        </a:rPr>
                        <a:t>pilnībā</a:t>
                      </a:r>
                      <a:r>
                        <a:rPr lang="en-US" sz="1000" dirty="0">
                          <a:effectLst/>
                        </a:rPr>
                        <a:t> </a:t>
                      </a:r>
                      <a:r>
                        <a:rPr lang="en-US" sz="1000" dirty="0" err="1">
                          <a:effectLst/>
                        </a:rPr>
                        <a:t>apmierināts</a:t>
                      </a:r>
                      <a:r>
                        <a:rPr lang="en-US" sz="1000" dirty="0">
                          <a:effectLst/>
                        </a:rPr>
                        <a:t>/-a</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9</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8</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7</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6</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dirty="0">
                          <a:effectLst/>
                        </a:rPr>
                        <a:t>5</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4</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3</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dirty="0">
                          <a:effectLst/>
                        </a:rPr>
                        <a:t>2</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228600" algn="ctr">
                        <a:lnSpc>
                          <a:spcPts val="1300"/>
                        </a:lnSpc>
                        <a:spcAft>
                          <a:spcPts val="0"/>
                        </a:spcAft>
                      </a:pPr>
                      <a:r>
                        <a:rPr lang="lv-LV" sz="1000" dirty="0">
                          <a:effectLst/>
                        </a:rPr>
                        <a:t>1-</a:t>
                      </a:r>
                      <a:r>
                        <a:rPr lang="en-US" sz="1000" dirty="0">
                          <a:effectLst/>
                        </a:rPr>
                        <a:t> </a:t>
                      </a:r>
                      <a:r>
                        <a:rPr lang="en-US" sz="1000" dirty="0" err="1">
                          <a:effectLst/>
                        </a:rPr>
                        <a:t>pilnībā</a:t>
                      </a:r>
                      <a:r>
                        <a:rPr lang="en-US" sz="1000" dirty="0">
                          <a:effectLst/>
                        </a:rPr>
                        <a:t> </a:t>
                      </a:r>
                      <a:r>
                        <a:rPr lang="en-US" sz="1000" dirty="0" err="1">
                          <a:effectLst/>
                        </a:rPr>
                        <a:t>neapmierināts</a:t>
                      </a:r>
                      <a:r>
                        <a:rPr lang="en-US" sz="1000" dirty="0">
                          <a:effectLst/>
                        </a:rPr>
                        <a:t>/-a</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33839721"/>
              </p:ext>
            </p:extLst>
          </p:nvPr>
        </p:nvGraphicFramePr>
        <p:xfrm>
          <a:off x="6394744" y="3341721"/>
          <a:ext cx="4371340" cy="893546"/>
        </p:xfrm>
        <a:graphic>
          <a:graphicData uri="http://schemas.openxmlformats.org/drawingml/2006/table">
            <a:tbl>
              <a:tblPr firstRow="1" bandRow="1">
                <a:tableStyleId>{2D5ABB26-0587-4C30-8999-92F81FD0307C}</a:tableStyleId>
              </a:tblPr>
              <a:tblGrid>
                <a:gridCol w="4371340">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B3 [</a:t>
                      </a:r>
                      <a:r>
                        <a:rPr lang="lv-LV" sz="1200" kern="1200" dirty="0">
                          <a:solidFill>
                            <a:schemeClr val="tx1"/>
                          </a:solidFill>
                          <a:effectLst/>
                          <a:latin typeface="+mn-lt"/>
                          <a:ea typeface="+mn-ea"/>
                          <a:cs typeface="+mn-cs"/>
                        </a:rPr>
                        <a:t>atvērtais jautājums</a:t>
                      </a:r>
                      <a:r>
                        <a:rPr lang="lv-LV" sz="1200" kern="1200" dirty="0">
                          <a:effectLst/>
                        </a:rPr>
                        <a:t>],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619226">
                <a:tc>
                  <a:txBody>
                    <a:bodyPr/>
                    <a:lstStyle/>
                    <a:p>
                      <a:r>
                        <a:rPr lang="lv-LV" sz="1200" b="1" kern="1200" dirty="0">
                          <a:solidFill>
                            <a:schemeClr val="tx1"/>
                          </a:solidFill>
                          <a:effectLst/>
                          <a:latin typeface="+mn-lt"/>
                          <a:ea typeface="+mn-ea"/>
                          <a:cs typeface="+mn-cs"/>
                        </a:rPr>
                        <a:t>Ko, Jūsuprāt, vajadzētu uzlabot LIAA darbā? Vai Jums būtu kādi ieteikumi?</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94578398"/>
              </p:ext>
            </p:extLst>
          </p:nvPr>
        </p:nvGraphicFramePr>
        <p:xfrm>
          <a:off x="40385" y="3788494"/>
          <a:ext cx="6024685" cy="967402"/>
        </p:xfrm>
        <a:graphic>
          <a:graphicData uri="http://schemas.openxmlformats.org/drawingml/2006/table">
            <a:tbl>
              <a:tblPr firstRow="1" bandRow="1">
                <a:tableStyleId>{2D5ABB26-0587-4C30-8999-92F81FD0307C}</a:tableStyleId>
              </a:tblPr>
              <a:tblGrid>
                <a:gridCol w="602468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A3 [</a:t>
                      </a:r>
                      <a:r>
                        <a:rPr lang="lv-LV" sz="1200" kern="1200" dirty="0">
                          <a:solidFill>
                            <a:schemeClr val="tx1"/>
                          </a:solidFill>
                          <a:effectLst/>
                          <a:latin typeface="+mn-lt"/>
                          <a:ea typeface="+mn-ea"/>
                          <a:cs typeface="+mn-cs"/>
                        </a:rPr>
                        <a:t>iespējamas vairākas atbildes, </a:t>
                      </a:r>
                      <a:r>
                        <a:rPr lang="lv-LV" sz="1200" kern="1200" dirty="0" err="1">
                          <a:solidFill>
                            <a:schemeClr val="tx1"/>
                          </a:solidFill>
                          <a:effectLst/>
                          <a:latin typeface="+mn-lt"/>
                          <a:ea typeface="+mn-ea"/>
                          <a:cs typeface="+mn-cs"/>
                        </a:rPr>
                        <a:t>max</a:t>
                      </a:r>
                      <a:r>
                        <a:rPr lang="lv-LV" sz="1200" kern="1200" dirty="0">
                          <a:solidFill>
                            <a:schemeClr val="tx1"/>
                          </a:solidFill>
                          <a:effectLst/>
                          <a:latin typeface="+mn-lt"/>
                          <a:ea typeface="+mn-ea"/>
                          <a:cs typeface="+mn-cs"/>
                        </a:rPr>
                        <a:t> 2</a:t>
                      </a:r>
                      <a:r>
                        <a:rPr lang="lv-LV" sz="1200" u="none" kern="1200" dirty="0">
                          <a:solidFill>
                            <a:schemeClr val="tx1"/>
                          </a:solidFill>
                          <a:effectLst/>
                        </a:rPr>
                        <a:t>],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endParaRPr>
                    </a:p>
                  </a:txBody>
                  <a:tcPr/>
                </a:tc>
                <a:extLst>
                  <a:ext uri="{0D108BD9-81ED-4DB2-BD59-A6C34878D82A}">
                    <a16:rowId xmlns:a16="http://schemas.microsoft.com/office/drawing/2014/main" val="10000"/>
                  </a:ext>
                </a:extLst>
              </a:tr>
              <a:tr h="693082">
                <a:tc>
                  <a:txBody>
                    <a:bodyPr/>
                    <a:lstStyle/>
                    <a:p>
                      <a:r>
                        <a:rPr lang="lv-LV" sz="1200" b="1" kern="1200" dirty="0">
                          <a:solidFill>
                            <a:schemeClr val="tx1"/>
                          </a:solidFill>
                          <a:effectLst/>
                          <a:latin typeface="+mn-lt"/>
                          <a:ea typeface="+mn-ea"/>
                          <a:cs typeface="+mn-cs"/>
                        </a:rPr>
                        <a:t>Kuri no šiem Jums būtu divi paši ērtākie veidi kā saņemt informāciju par Latvijas Investīciju un attīstības aģentūras piedāvātajām atbalsta programmām un pakalpojumiem?</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56588745"/>
              </p:ext>
            </p:extLst>
          </p:nvPr>
        </p:nvGraphicFramePr>
        <p:xfrm>
          <a:off x="108829" y="4607867"/>
          <a:ext cx="3686810" cy="1760220"/>
        </p:xfrm>
        <a:graphic>
          <a:graphicData uri="http://schemas.openxmlformats.org/drawingml/2006/table">
            <a:tbl>
              <a:tblPr firstRow="1" firstCol="1" bandRow="1">
                <a:tableStyleId>{5940675A-B579-460E-94D1-54222C63F5DA}</a:tableStyleId>
              </a:tblPr>
              <a:tblGrid>
                <a:gridCol w="287718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tblGrid>
              <a:tr h="0">
                <a:tc>
                  <a:txBody>
                    <a:bodyPr/>
                    <a:lstStyle/>
                    <a:p>
                      <a:pPr>
                        <a:spcAft>
                          <a:spcPts val="0"/>
                        </a:spcAft>
                      </a:pPr>
                      <a:r>
                        <a:rPr lang="lv-LV" sz="1050" dirty="0">
                          <a:effectLst/>
                          <a:latin typeface="+mn-lt"/>
                        </a:rPr>
                        <a:t>LIAA mājas lapa</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050">
                          <a:effectLst/>
                          <a:latin typeface="+mn-lt"/>
                        </a:rPr>
                        <a:t>Tiešais e-pasta sūtījums “LIAA jaunumi”</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050" kern="1200" dirty="0">
                          <a:solidFill>
                            <a:schemeClr val="tx1"/>
                          </a:solidFill>
                          <a:effectLst/>
                          <a:latin typeface="+mn-lt"/>
                          <a:ea typeface="+mn-ea"/>
                          <a:cs typeface="+mn-cs"/>
                        </a:rPr>
                        <a:t>Portāls “business.gov.lv”</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lv-LV" sz="1050">
                          <a:effectLst/>
                          <a:latin typeface="+mn-lt"/>
                        </a:rPr>
                        <a:t>Klātienes semināros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lv-LV" sz="1050">
                          <a:effectLst/>
                          <a:latin typeface="+mn-lt"/>
                        </a:rPr>
                        <a:t>Tiešsaistes semināros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5</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4"/>
                  </a:ext>
                </a:extLst>
              </a:tr>
              <a:tr h="0">
                <a:tc>
                  <a:txBody>
                    <a:bodyPr/>
                    <a:lstStyle/>
                    <a:p>
                      <a:pPr>
                        <a:spcAft>
                          <a:spcPts val="0"/>
                        </a:spcAft>
                      </a:pPr>
                      <a:r>
                        <a:rPr lang="lv-LV" sz="1050">
                          <a:effectLst/>
                          <a:latin typeface="+mn-lt"/>
                        </a:rPr>
                        <a:t>LIAA sociālo tīklu kontos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6</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5"/>
                  </a:ext>
                </a:extLst>
              </a:tr>
              <a:tr h="0">
                <a:tc>
                  <a:txBody>
                    <a:bodyPr/>
                    <a:lstStyle/>
                    <a:p>
                      <a:pPr>
                        <a:spcAft>
                          <a:spcPts val="0"/>
                        </a:spcAft>
                      </a:pPr>
                      <a:r>
                        <a:rPr lang="lv-LV" sz="1050">
                          <a:effectLst/>
                          <a:latin typeface="+mn-lt"/>
                        </a:rPr>
                        <a:t>Ar mediju starpniecību</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7</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6"/>
                  </a:ext>
                </a:extLst>
              </a:tr>
              <a:tr h="0">
                <a:tc>
                  <a:txBody>
                    <a:bodyPr/>
                    <a:lstStyle/>
                    <a:p>
                      <a:pPr>
                        <a:spcAft>
                          <a:spcPts val="0"/>
                        </a:spcAft>
                      </a:pPr>
                      <a:r>
                        <a:rPr lang="lv-LV" sz="1050">
                          <a:effectLst/>
                          <a:latin typeface="+mn-lt"/>
                        </a:rPr>
                        <a:t>Nozaru konferencēs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8</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7"/>
                  </a:ext>
                </a:extLst>
              </a:tr>
              <a:tr h="0">
                <a:tc>
                  <a:txBody>
                    <a:bodyPr/>
                    <a:lstStyle/>
                    <a:p>
                      <a:pPr>
                        <a:spcAft>
                          <a:spcPts val="0"/>
                        </a:spcAft>
                      </a:pPr>
                      <a:r>
                        <a:rPr lang="lv-LV" sz="1050" kern="1200" dirty="0">
                          <a:solidFill>
                            <a:schemeClr val="tx1"/>
                          </a:solidFill>
                          <a:effectLst/>
                          <a:latin typeface="+mn-lt"/>
                          <a:ea typeface="+mn-ea"/>
                          <a:cs typeface="+mn-cs"/>
                        </a:rPr>
                        <a:t>Individuālās konsultācijas </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solidFill>
                            <a:srgbClr val="000000"/>
                          </a:solidFill>
                          <a:effectLst/>
                          <a:latin typeface="+mn-lt"/>
                          <a:ea typeface="Calibri" panose="020F0502020204030204" pitchFamily="34" charset="0"/>
                        </a:rPr>
                        <a:t>9</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452426047"/>
                  </a:ext>
                </a:extLst>
              </a:tr>
              <a:tr h="0">
                <a:tc>
                  <a:txBody>
                    <a:bodyPr/>
                    <a:lstStyle/>
                    <a:p>
                      <a:pPr>
                        <a:spcAft>
                          <a:spcPts val="0"/>
                        </a:spcAft>
                      </a:pPr>
                      <a:r>
                        <a:rPr lang="lv-LV" sz="1050" kern="1200" dirty="0">
                          <a:solidFill>
                            <a:schemeClr val="tx1"/>
                          </a:solidFill>
                          <a:effectLst/>
                          <a:latin typeface="+mn-lt"/>
                          <a:ea typeface="+mn-ea"/>
                          <a:cs typeface="+mn-cs"/>
                        </a:rPr>
                        <a:t>LIAA virtuālais asistents Maija (</a:t>
                      </a:r>
                      <a:r>
                        <a:rPr lang="lv-LV" sz="1050" kern="1200" dirty="0" err="1">
                          <a:solidFill>
                            <a:schemeClr val="tx1"/>
                          </a:solidFill>
                          <a:effectLst/>
                          <a:latin typeface="+mn-lt"/>
                          <a:ea typeface="+mn-ea"/>
                          <a:cs typeface="+mn-cs"/>
                        </a:rPr>
                        <a:t>Čatbots</a:t>
                      </a:r>
                      <a:r>
                        <a:rPr lang="lv-LV" sz="1050" kern="1200" dirty="0">
                          <a:solidFill>
                            <a:schemeClr val="tx1"/>
                          </a:solidFill>
                          <a:effectLst/>
                          <a:latin typeface="+mn-lt"/>
                          <a:ea typeface="+mn-ea"/>
                          <a:cs typeface="+mn-cs"/>
                        </a:rPr>
                        <a:t>)</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solidFill>
                            <a:srgbClr val="000000"/>
                          </a:solidFill>
                          <a:effectLst/>
                          <a:latin typeface="+mn-lt"/>
                          <a:ea typeface="Calibri" panose="020F0502020204030204" pitchFamily="34" charset="0"/>
                        </a:rPr>
                        <a:t>10</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381656889"/>
                  </a:ext>
                </a:extLst>
              </a:tr>
              <a:tr h="0">
                <a:tc>
                  <a:txBody>
                    <a:bodyPr/>
                    <a:lstStyle/>
                    <a:p>
                      <a:pPr>
                        <a:spcAft>
                          <a:spcPts val="0"/>
                        </a:spcAft>
                      </a:pPr>
                      <a:r>
                        <a:rPr lang="lv-LV" sz="1050" dirty="0">
                          <a:effectLst/>
                          <a:latin typeface="+mn-lt"/>
                        </a:rPr>
                        <a:t>Nav atbildes</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98</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54439981"/>
              </p:ext>
            </p:extLst>
          </p:nvPr>
        </p:nvGraphicFramePr>
        <p:xfrm>
          <a:off x="6394744" y="4235267"/>
          <a:ext cx="2240475" cy="914400"/>
        </p:xfrm>
        <a:graphic>
          <a:graphicData uri="http://schemas.openxmlformats.org/drawingml/2006/table">
            <a:tbl>
              <a:tblPr firstRow="1" bandRow="1">
                <a:tableStyleId>{2D5ABB26-0587-4C30-8999-92F81FD0307C}</a:tableStyleId>
              </a:tblPr>
              <a:tblGrid>
                <a:gridCol w="224047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Z4  [viena atbilde],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Kāds, Jūsuprāt, ir Latvijas valsts tēls citu valstu acīs?</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7695013"/>
              </p:ext>
            </p:extLst>
          </p:nvPr>
        </p:nvGraphicFramePr>
        <p:xfrm>
          <a:off x="6478124" y="5149667"/>
          <a:ext cx="2157095" cy="1097280"/>
        </p:xfrm>
        <a:graphic>
          <a:graphicData uri="http://schemas.openxmlformats.org/drawingml/2006/table">
            <a:tbl>
              <a:tblPr firstRow="1" firstCol="1" bandRow="1">
                <a:tableStyleId>{5940675A-B579-460E-94D1-54222C63F5DA}</a:tableStyleId>
              </a:tblPr>
              <a:tblGrid>
                <a:gridCol w="125730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tblGrid>
              <a:tr h="0">
                <a:tc>
                  <a:txBody>
                    <a:bodyPr/>
                    <a:lstStyle/>
                    <a:p>
                      <a:pPr>
                        <a:spcAft>
                          <a:spcPts val="0"/>
                        </a:spcAft>
                      </a:pPr>
                      <a:r>
                        <a:rPr lang="lv-LV" sz="1200" dirty="0">
                          <a:effectLst/>
                        </a:rPr>
                        <a:t>Ļoti pozitīvs</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5</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200">
                          <a:effectLst/>
                        </a:rPr>
                        <a:t>Drīzāk pozitīvs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4</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200" dirty="0">
                          <a:effectLst/>
                        </a:rPr>
                        <a:t>Neitrāls</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3</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lv-LV" sz="1200">
                          <a:effectLst/>
                        </a:rPr>
                        <a:t>Drīzāk negatīvs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lv-LV" sz="1200">
                          <a:effectLst/>
                        </a:rPr>
                        <a:t>Ļoti negatīvs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0">
                <a:tc>
                  <a:txBody>
                    <a:bodyPr/>
                    <a:lstStyle/>
                    <a:p>
                      <a:pPr>
                        <a:spcAft>
                          <a:spcPts val="0"/>
                        </a:spcAft>
                      </a:pPr>
                      <a:r>
                        <a:rPr lang="lv-LV" sz="1200">
                          <a:effectLst/>
                        </a:rPr>
                        <a:t>Grūti pateikt</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446718764"/>
              </p:ext>
            </p:extLst>
          </p:nvPr>
        </p:nvGraphicFramePr>
        <p:xfrm>
          <a:off x="9082893" y="4216530"/>
          <a:ext cx="2574387" cy="1097280"/>
        </p:xfrm>
        <a:graphic>
          <a:graphicData uri="http://schemas.openxmlformats.org/drawingml/2006/table">
            <a:tbl>
              <a:tblPr firstRow="1" bandRow="1">
                <a:tableStyleId>{2D5ABB26-0587-4C30-8999-92F81FD0307C}</a:tableStyleId>
              </a:tblPr>
              <a:tblGrid>
                <a:gridCol w="2574387">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Z5  [viena atbilde],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Vai, Jūsuprāt, pēdējo 5 gadu laikā Latvijas atpazīstamība ārvalstu uzņēmēju vidē ir...?</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90318907"/>
              </p:ext>
            </p:extLst>
          </p:nvPr>
        </p:nvGraphicFramePr>
        <p:xfrm>
          <a:off x="9082893" y="5332547"/>
          <a:ext cx="2157095" cy="731520"/>
        </p:xfrm>
        <a:graphic>
          <a:graphicData uri="http://schemas.openxmlformats.org/drawingml/2006/table">
            <a:tbl>
              <a:tblPr firstRow="1" firstCol="1" bandRow="1">
                <a:tableStyleId>{5940675A-B579-460E-94D1-54222C63F5DA}</a:tableStyleId>
              </a:tblPr>
              <a:tblGrid>
                <a:gridCol w="125730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tblGrid>
              <a:tr h="169307">
                <a:tc>
                  <a:txBody>
                    <a:bodyPr/>
                    <a:lstStyle/>
                    <a:p>
                      <a:pPr>
                        <a:spcAft>
                          <a:spcPts val="0"/>
                        </a:spcAft>
                      </a:pPr>
                      <a:r>
                        <a:rPr lang="lv-LV" sz="1200" dirty="0">
                          <a:effectLst/>
                        </a:rPr>
                        <a:t>Uzlabojusies</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200">
                          <a:effectLst/>
                        </a:rPr>
                        <a:t>Pasliktinājusies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200">
                          <a:effectLst/>
                        </a:rPr>
                        <a:t>Nav mainījusies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3</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lv-LV" sz="1200">
                          <a:effectLst/>
                        </a:rPr>
                        <a:t>Grūti pateikt</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2" name="Table 1">
            <a:extLst>
              <a:ext uri="{FF2B5EF4-FFF2-40B4-BE49-F238E27FC236}">
                <a16:creationId xmlns:a16="http://schemas.microsoft.com/office/drawing/2014/main" id="{8059A831-E9FE-D25E-2AA4-1668F136BAA1}"/>
              </a:ext>
            </a:extLst>
          </p:cNvPr>
          <p:cNvGraphicFramePr>
            <a:graphicFrameLocks noGrp="1"/>
          </p:cNvGraphicFramePr>
          <p:nvPr>
            <p:extLst>
              <p:ext uri="{D42A27DB-BD31-4B8C-83A1-F6EECF244321}">
                <p14:modId xmlns:p14="http://schemas.microsoft.com/office/powerpoint/2010/main" val="3295977245"/>
              </p:ext>
            </p:extLst>
          </p:nvPr>
        </p:nvGraphicFramePr>
        <p:xfrm>
          <a:off x="108829" y="1480120"/>
          <a:ext cx="3957320" cy="304800"/>
        </p:xfrm>
        <a:graphic>
          <a:graphicData uri="http://schemas.openxmlformats.org/drawingml/2006/table">
            <a:tbl>
              <a:tblPr firstRow="1" firstCol="1" bandRow="1">
                <a:tableStyleId>{2D5ABB26-0587-4C30-8999-92F81FD0307C}</a:tableStyleId>
              </a:tblPr>
              <a:tblGrid>
                <a:gridCol w="1257300">
                  <a:extLst>
                    <a:ext uri="{9D8B030D-6E8A-4147-A177-3AD203B41FA5}">
                      <a16:colId xmlns:a16="http://schemas.microsoft.com/office/drawing/2014/main" val="344854975"/>
                    </a:ext>
                  </a:extLst>
                </a:gridCol>
                <a:gridCol w="899795">
                  <a:extLst>
                    <a:ext uri="{9D8B030D-6E8A-4147-A177-3AD203B41FA5}">
                      <a16:colId xmlns:a16="http://schemas.microsoft.com/office/drawing/2014/main" val="1888556556"/>
                    </a:ext>
                  </a:extLst>
                </a:gridCol>
                <a:gridCol w="1800225">
                  <a:extLst>
                    <a:ext uri="{9D8B030D-6E8A-4147-A177-3AD203B41FA5}">
                      <a16:colId xmlns:a16="http://schemas.microsoft.com/office/drawing/2014/main" val="2239032966"/>
                    </a:ext>
                  </a:extLst>
                </a:gridCol>
              </a:tblGrid>
              <a:tr h="0">
                <a:tc>
                  <a:txBody>
                    <a:bodyPr/>
                    <a:lstStyle/>
                    <a:p>
                      <a:pPr>
                        <a:buNone/>
                      </a:pPr>
                      <a:r>
                        <a:rPr lang="lv-LV" sz="1000">
                          <a:effectLst/>
                        </a:rPr>
                        <a:t>Jā</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lv-LV" sz="1000">
                          <a:effectLst/>
                        </a:rPr>
                        <a:t>1</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lv-LV" sz="1000">
                          <a:effectLst/>
                        </a:rPr>
                        <a:t>--- &gt;  Turpināt ar E4</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15922"/>
                  </a:ext>
                </a:extLst>
              </a:tr>
              <a:tr h="0">
                <a:tc>
                  <a:txBody>
                    <a:bodyPr/>
                    <a:lstStyle/>
                    <a:p>
                      <a:pPr>
                        <a:buNone/>
                      </a:pPr>
                      <a:r>
                        <a:rPr lang="lv-LV" sz="1000">
                          <a:effectLst/>
                        </a:rPr>
                        <a:t>Nē</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lv-LV" sz="1000">
                          <a:effectLst/>
                        </a:rPr>
                        <a:t>2</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lv-LV" sz="1000" dirty="0">
                          <a:effectLst/>
                        </a:rPr>
                        <a:t> --- &gt; Turpināt ar E5</a:t>
                      </a:r>
                      <a:endParaRPr lang="en-GB" sz="1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7146927"/>
                  </a:ext>
                </a:extLst>
              </a:tr>
            </a:tbl>
          </a:graphicData>
        </a:graphic>
      </p:graphicFrame>
      <p:graphicFrame>
        <p:nvGraphicFramePr>
          <p:cNvPr id="5" name="Table 4">
            <a:extLst>
              <a:ext uri="{FF2B5EF4-FFF2-40B4-BE49-F238E27FC236}">
                <a16:creationId xmlns:a16="http://schemas.microsoft.com/office/drawing/2014/main" id="{D14BEAB6-F5FF-EC7F-ABA7-B8A5E17D6A78}"/>
              </a:ext>
            </a:extLst>
          </p:cNvPr>
          <p:cNvGraphicFramePr>
            <a:graphicFrameLocks noGrp="1"/>
          </p:cNvGraphicFramePr>
          <p:nvPr>
            <p:extLst>
              <p:ext uri="{D42A27DB-BD31-4B8C-83A1-F6EECF244321}">
                <p14:modId xmlns:p14="http://schemas.microsoft.com/office/powerpoint/2010/main" val="1094353478"/>
              </p:ext>
            </p:extLst>
          </p:nvPr>
        </p:nvGraphicFramePr>
        <p:xfrm>
          <a:off x="108829" y="2356130"/>
          <a:ext cx="4168775" cy="157988"/>
        </p:xfrm>
        <a:graphic>
          <a:graphicData uri="http://schemas.openxmlformats.org/drawingml/2006/table">
            <a:tbl>
              <a:tblPr firstRow="1" firstCol="1" bandRow="1">
                <a:tableStyleId>{5940675A-B579-460E-94D1-54222C63F5DA}</a:tableStyleId>
              </a:tblPr>
              <a:tblGrid>
                <a:gridCol w="107378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4765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13995">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41300">
                  <a:extLst>
                    <a:ext uri="{9D8B030D-6E8A-4147-A177-3AD203B41FA5}">
                      <a16:colId xmlns:a16="http://schemas.microsoft.com/office/drawing/2014/main" val="20008"/>
                    </a:ext>
                  </a:extLst>
                </a:gridCol>
                <a:gridCol w="1350645">
                  <a:extLst>
                    <a:ext uri="{9D8B030D-6E8A-4147-A177-3AD203B41FA5}">
                      <a16:colId xmlns:a16="http://schemas.microsoft.com/office/drawing/2014/main" val="20009"/>
                    </a:ext>
                  </a:extLst>
                </a:gridCol>
              </a:tblGrid>
              <a:tr h="90170">
                <a:tc>
                  <a:txBody>
                    <a:bodyPr/>
                    <a:lstStyle/>
                    <a:p>
                      <a:pPr algn="ctr">
                        <a:lnSpc>
                          <a:spcPts val="1300"/>
                        </a:lnSpc>
                        <a:spcAft>
                          <a:spcPts val="0"/>
                        </a:spcAft>
                      </a:pPr>
                      <a:r>
                        <a:rPr lang="lv-LV" sz="1050" dirty="0">
                          <a:effectLst/>
                        </a:rPr>
                        <a:t>10- </a:t>
                      </a:r>
                      <a:r>
                        <a:rPr lang="en-US" sz="1050" kern="1200" dirty="0" err="1">
                          <a:solidFill>
                            <a:schemeClr val="tx1"/>
                          </a:solidFill>
                          <a:effectLst/>
                          <a:latin typeface="+mn-lt"/>
                          <a:ea typeface="+mn-ea"/>
                          <a:cs typeface="+mn-cs"/>
                        </a:rPr>
                        <a:t>noteikti</a:t>
                      </a:r>
                      <a:r>
                        <a:rPr lang="en-US" sz="1050" kern="1200" dirty="0">
                          <a:solidFill>
                            <a:schemeClr val="tx1"/>
                          </a:solidFill>
                          <a:effectLst/>
                          <a:latin typeface="+mn-lt"/>
                          <a:ea typeface="+mn-ea"/>
                          <a:cs typeface="+mn-cs"/>
                        </a:rPr>
                        <a:t> </a:t>
                      </a:r>
                      <a:r>
                        <a:rPr lang="en-US" sz="1050" kern="1200" dirty="0" err="1">
                          <a:solidFill>
                            <a:schemeClr val="tx1"/>
                          </a:solidFill>
                          <a:effectLst/>
                          <a:latin typeface="+mn-lt"/>
                          <a:ea typeface="+mn-ea"/>
                          <a:cs typeface="+mn-cs"/>
                        </a:rPr>
                        <a:t>jā</a:t>
                      </a:r>
                      <a:endParaRPr lang="en-US" sz="105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9</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8</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7</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6</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dirty="0">
                          <a:effectLst/>
                        </a:rPr>
                        <a:t>5</a:t>
                      </a:r>
                      <a:endParaRPr lang="en-US" sz="105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4</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a:effectLst/>
                        </a:rPr>
                        <a:t>3</a:t>
                      </a:r>
                      <a:endParaRPr lang="en-US" sz="105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50" dirty="0">
                          <a:effectLst/>
                        </a:rPr>
                        <a:t>2</a:t>
                      </a:r>
                      <a:endParaRPr lang="en-US" sz="105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228600" algn="ctr">
                        <a:lnSpc>
                          <a:spcPts val="1300"/>
                        </a:lnSpc>
                        <a:spcAft>
                          <a:spcPts val="0"/>
                        </a:spcAft>
                      </a:pPr>
                      <a:r>
                        <a:rPr lang="lv-LV" sz="1050" dirty="0">
                          <a:effectLst/>
                        </a:rPr>
                        <a:t>1-</a:t>
                      </a:r>
                      <a:r>
                        <a:rPr lang="en-US" sz="1050" dirty="0">
                          <a:effectLst/>
                        </a:rPr>
                        <a:t> </a:t>
                      </a:r>
                      <a:r>
                        <a:rPr lang="en-US" sz="1050" kern="1200" dirty="0" err="1">
                          <a:solidFill>
                            <a:schemeClr val="tx1"/>
                          </a:solidFill>
                          <a:effectLst/>
                          <a:latin typeface="+mn-lt"/>
                          <a:ea typeface="+mn-ea"/>
                          <a:cs typeface="+mn-cs"/>
                        </a:rPr>
                        <a:t>noteikti</a:t>
                      </a:r>
                      <a:r>
                        <a:rPr lang="en-US" sz="1050" kern="1200" dirty="0">
                          <a:solidFill>
                            <a:schemeClr val="tx1"/>
                          </a:solidFill>
                          <a:effectLst/>
                          <a:latin typeface="+mn-lt"/>
                          <a:ea typeface="+mn-ea"/>
                          <a:cs typeface="+mn-cs"/>
                        </a:rPr>
                        <a:t> </a:t>
                      </a:r>
                      <a:r>
                        <a:rPr lang="en-US" sz="1050" kern="1200" dirty="0" err="1">
                          <a:solidFill>
                            <a:schemeClr val="tx1"/>
                          </a:solidFill>
                          <a:effectLst/>
                          <a:latin typeface="+mn-lt"/>
                          <a:ea typeface="+mn-ea"/>
                          <a:cs typeface="+mn-cs"/>
                        </a:rPr>
                        <a:t>nē</a:t>
                      </a:r>
                      <a:endParaRPr lang="en-US" sz="105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31C5789-0622-4B9D-B294-1D80191010EC}"/>
              </a:ext>
            </a:extLst>
          </p:cNvPr>
          <p:cNvSpPr txBox="1"/>
          <p:nvPr/>
        </p:nvSpPr>
        <p:spPr>
          <a:xfrm>
            <a:off x="6394744" y="1189028"/>
            <a:ext cx="5936420" cy="419089"/>
          </a:xfrm>
          <a:prstGeom prst="rect">
            <a:avLst/>
          </a:prstGeom>
          <a:noFill/>
        </p:spPr>
        <p:txBody>
          <a:bodyPr wrap="square">
            <a:spAutoFit/>
          </a:bodyPr>
          <a:lstStyle/>
          <a:p>
            <a:r>
              <a:rPr lang="lv-LV" sz="1050" dirty="0">
                <a:solidFill>
                  <a:srgbClr val="000000"/>
                </a:solidFill>
                <a:effectLst/>
                <a:ea typeface="Calibri" panose="020F0502020204030204" pitchFamily="34" charset="0"/>
              </a:rPr>
              <a:t>F1 [viena atbilde], </a:t>
            </a:r>
            <a:r>
              <a:rPr lang="lv-LV" sz="1050" dirty="0"/>
              <a:t>Uzdot, ja S1 atzīmēts kods 1 vai 8</a:t>
            </a:r>
            <a:endParaRPr lang="en-GB" sz="1050" dirty="0"/>
          </a:p>
          <a:p>
            <a:pPr>
              <a:lnSpc>
                <a:spcPct val="107000"/>
              </a:lnSpc>
            </a:pPr>
            <a:r>
              <a:rPr lang="lv-LV" sz="1050" b="1" dirty="0">
                <a:solidFill>
                  <a:srgbClr val="000000"/>
                </a:solidFill>
                <a:effectLst/>
                <a:ea typeface="Calibri" panose="020F0502020204030204" pitchFamily="34" charset="0"/>
              </a:rPr>
              <a:t>Vai izmanto LIAA virtuālā asistenta  Maija (</a:t>
            </a:r>
            <a:r>
              <a:rPr lang="lv-LV" sz="1050" b="1" dirty="0" err="1">
                <a:solidFill>
                  <a:srgbClr val="000000"/>
                </a:solidFill>
                <a:effectLst/>
                <a:ea typeface="Calibri" panose="020F0502020204030204" pitchFamily="34" charset="0"/>
              </a:rPr>
              <a:t>Čatbota</a:t>
            </a:r>
            <a:r>
              <a:rPr lang="lv-LV" sz="1050" b="1" dirty="0">
                <a:solidFill>
                  <a:srgbClr val="000000"/>
                </a:solidFill>
                <a:effectLst/>
                <a:ea typeface="Calibri" panose="020F0502020204030204" pitchFamily="34" charset="0"/>
              </a:rPr>
              <a:t>) pakalpojumus?</a:t>
            </a:r>
            <a:endParaRPr lang="en-GB" sz="1050" dirty="0">
              <a:solidFill>
                <a:srgbClr val="000000"/>
              </a:solidFill>
              <a:effectLst/>
              <a:ea typeface="Calibri" panose="020F0502020204030204" pitchFamily="34" charset="0"/>
            </a:endParaRPr>
          </a:p>
        </p:txBody>
      </p:sp>
      <p:graphicFrame>
        <p:nvGraphicFramePr>
          <p:cNvPr id="19" name="Table 18">
            <a:extLst>
              <a:ext uri="{FF2B5EF4-FFF2-40B4-BE49-F238E27FC236}">
                <a16:creationId xmlns:a16="http://schemas.microsoft.com/office/drawing/2014/main" id="{1B729617-82AB-5640-2D3E-AB1F07152F6F}"/>
              </a:ext>
            </a:extLst>
          </p:cNvPr>
          <p:cNvGraphicFramePr>
            <a:graphicFrameLocks noGrp="1"/>
          </p:cNvGraphicFramePr>
          <p:nvPr>
            <p:extLst>
              <p:ext uri="{D42A27DB-BD31-4B8C-83A1-F6EECF244321}">
                <p14:modId xmlns:p14="http://schemas.microsoft.com/office/powerpoint/2010/main" val="58814046"/>
              </p:ext>
            </p:extLst>
          </p:nvPr>
        </p:nvGraphicFramePr>
        <p:xfrm>
          <a:off x="6496026" y="1620550"/>
          <a:ext cx="3957320" cy="304800"/>
        </p:xfrm>
        <a:graphic>
          <a:graphicData uri="http://schemas.openxmlformats.org/drawingml/2006/table">
            <a:tbl>
              <a:tblPr firstRow="1" firstCol="1" bandRow="1">
                <a:tableStyleId>{2D5ABB26-0587-4C30-8999-92F81FD0307C}</a:tableStyleId>
              </a:tblPr>
              <a:tblGrid>
                <a:gridCol w="1257300">
                  <a:extLst>
                    <a:ext uri="{9D8B030D-6E8A-4147-A177-3AD203B41FA5}">
                      <a16:colId xmlns:a16="http://schemas.microsoft.com/office/drawing/2014/main" val="805615565"/>
                    </a:ext>
                  </a:extLst>
                </a:gridCol>
                <a:gridCol w="899795">
                  <a:extLst>
                    <a:ext uri="{9D8B030D-6E8A-4147-A177-3AD203B41FA5}">
                      <a16:colId xmlns:a16="http://schemas.microsoft.com/office/drawing/2014/main" val="3787298280"/>
                    </a:ext>
                  </a:extLst>
                </a:gridCol>
                <a:gridCol w="1800225">
                  <a:extLst>
                    <a:ext uri="{9D8B030D-6E8A-4147-A177-3AD203B41FA5}">
                      <a16:colId xmlns:a16="http://schemas.microsoft.com/office/drawing/2014/main" val="3401782013"/>
                    </a:ext>
                  </a:extLst>
                </a:gridCol>
              </a:tblGrid>
              <a:tr h="0">
                <a:tc>
                  <a:txBody>
                    <a:bodyPr/>
                    <a:lstStyle/>
                    <a:p>
                      <a:pPr>
                        <a:buNone/>
                      </a:pPr>
                      <a:r>
                        <a:rPr lang="lv-LV" sz="1000" dirty="0">
                          <a:effectLst/>
                        </a:rPr>
                        <a:t>Jā</a:t>
                      </a:r>
                      <a:endParaRPr lang="en-GB" sz="1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lv-LV" sz="1000">
                          <a:effectLst/>
                        </a:rPr>
                        <a:t>1</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lv-LV" sz="1000" dirty="0">
                          <a:effectLst/>
                        </a:rPr>
                        <a:t>--- &gt;  Turpināt ar F2</a:t>
                      </a:r>
                      <a:endParaRPr lang="en-GB" sz="1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87715"/>
                  </a:ext>
                </a:extLst>
              </a:tr>
              <a:tr h="0">
                <a:tc>
                  <a:txBody>
                    <a:bodyPr/>
                    <a:lstStyle/>
                    <a:p>
                      <a:pPr>
                        <a:buNone/>
                      </a:pPr>
                      <a:r>
                        <a:rPr lang="lv-LV" sz="1000">
                          <a:effectLst/>
                        </a:rPr>
                        <a:t>Nē</a:t>
                      </a:r>
                      <a:endParaRPr lang="en-GB" sz="1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lv-LV" sz="1000" dirty="0">
                          <a:effectLst/>
                        </a:rPr>
                        <a:t>2</a:t>
                      </a:r>
                      <a:endParaRPr lang="en-GB" sz="1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lv-LV" sz="1000" dirty="0">
                          <a:effectLst/>
                        </a:rPr>
                        <a:t> --- &gt; Turpināt ar B3</a:t>
                      </a:r>
                      <a:endParaRPr lang="en-GB" sz="1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683740"/>
                  </a:ext>
                </a:extLst>
              </a:tr>
            </a:tbl>
          </a:graphicData>
        </a:graphic>
      </p:graphicFrame>
      <p:sp>
        <p:nvSpPr>
          <p:cNvPr id="22" name="TextBox 21">
            <a:extLst>
              <a:ext uri="{FF2B5EF4-FFF2-40B4-BE49-F238E27FC236}">
                <a16:creationId xmlns:a16="http://schemas.microsoft.com/office/drawing/2014/main" id="{DEE11EDC-F36F-439F-6EEC-C25D6E216D27}"/>
              </a:ext>
            </a:extLst>
          </p:cNvPr>
          <p:cNvSpPr txBox="1"/>
          <p:nvPr/>
        </p:nvSpPr>
        <p:spPr>
          <a:xfrm>
            <a:off x="6394744" y="2060124"/>
            <a:ext cx="4753852" cy="577081"/>
          </a:xfrm>
          <a:prstGeom prst="rect">
            <a:avLst/>
          </a:prstGeom>
          <a:noFill/>
        </p:spPr>
        <p:txBody>
          <a:bodyPr wrap="square">
            <a:spAutoFit/>
          </a:bodyPr>
          <a:lstStyle/>
          <a:p>
            <a:r>
              <a:rPr lang="lv-LV" sz="1050" dirty="0">
                <a:solidFill>
                  <a:srgbClr val="000000"/>
                </a:solidFill>
                <a:effectLst/>
                <a:ea typeface="Calibri" panose="020F0502020204030204" pitchFamily="34" charset="0"/>
              </a:rPr>
              <a:t>F2 [viena atbilde], </a:t>
            </a:r>
            <a:r>
              <a:rPr lang="lv-LV" sz="1050" dirty="0"/>
              <a:t>Uzdot, ja F1 atzīmēts kods 1</a:t>
            </a:r>
            <a:endParaRPr lang="en-GB" sz="1050" dirty="0"/>
          </a:p>
          <a:p>
            <a:pPr algn="just"/>
            <a:r>
              <a:rPr lang="lv-LV" sz="1050" b="1" dirty="0">
                <a:solidFill>
                  <a:srgbClr val="000000"/>
                </a:solidFill>
                <a:effectLst/>
                <a:ea typeface="Calibri" panose="020F0502020204030204" pitchFamily="34" charset="0"/>
              </a:rPr>
              <a:t>Cik kopumā Jūs esat apmierināts/-a ar virtuālās asistenta Maija (</a:t>
            </a:r>
            <a:r>
              <a:rPr lang="lv-LV" sz="1050" b="1" dirty="0" err="1">
                <a:solidFill>
                  <a:srgbClr val="000000"/>
                </a:solidFill>
                <a:effectLst/>
                <a:ea typeface="Calibri" panose="020F0502020204030204" pitchFamily="34" charset="0"/>
              </a:rPr>
              <a:t>Čatbota</a:t>
            </a:r>
            <a:r>
              <a:rPr lang="lv-LV" sz="1050" b="1" dirty="0">
                <a:solidFill>
                  <a:srgbClr val="000000"/>
                </a:solidFill>
                <a:effectLst/>
                <a:ea typeface="Calibri" panose="020F0502020204030204" pitchFamily="34" charset="0"/>
              </a:rPr>
              <a:t>) pakalpojumiem?</a:t>
            </a:r>
            <a:endParaRPr lang="en-GB" sz="1050" dirty="0">
              <a:solidFill>
                <a:srgbClr val="000000"/>
              </a:solidFill>
              <a:effectLst/>
              <a:ea typeface="Calibri" panose="020F0502020204030204" pitchFamily="34" charset="0"/>
            </a:endParaRPr>
          </a:p>
        </p:txBody>
      </p:sp>
      <p:graphicFrame>
        <p:nvGraphicFramePr>
          <p:cNvPr id="23" name="Table 22">
            <a:extLst>
              <a:ext uri="{FF2B5EF4-FFF2-40B4-BE49-F238E27FC236}">
                <a16:creationId xmlns:a16="http://schemas.microsoft.com/office/drawing/2014/main" id="{030834B3-831F-D6E5-8C88-F5F779394CC9}"/>
              </a:ext>
            </a:extLst>
          </p:cNvPr>
          <p:cNvGraphicFramePr>
            <a:graphicFrameLocks noGrp="1"/>
          </p:cNvGraphicFramePr>
          <p:nvPr>
            <p:extLst>
              <p:ext uri="{D42A27DB-BD31-4B8C-83A1-F6EECF244321}">
                <p14:modId xmlns:p14="http://schemas.microsoft.com/office/powerpoint/2010/main" val="739008097"/>
              </p:ext>
            </p:extLst>
          </p:nvPr>
        </p:nvGraphicFramePr>
        <p:xfrm>
          <a:off x="6496026" y="2718748"/>
          <a:ext cx="4168775" cy="321437"/>
        </p:xfrm>
        <a:graphic>
          <a:graphicData uri="http://schemas.openxmlformats.org/drawingml/2006/table">
            <a:tbl>
              <a:tblPr firstRow="1" firstCol="1" bandRow="1">
                <a:tableStyleId>{5940675A-B579-460E-94D1-54222C63F5DA}</a:tableStyleId>
              </a:tblPr>
              <a:tblGrid>
                <a:gridCol w="107378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4765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13995">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41300">
                  <a:extLst>
                    <a:ext uri="{9D8B030D-6E8A-4147-A177-3AD203B41FA5}">
                      <a16:colId xmlns:a16="http://schemas.microsoft.com/office/drawing/2014/main" val="20008"/>
                    </a:ext>
                  </a:extLst>
                </a:gridCol>
                <a:gridCol w="1350645">
                  <a:extLst>
                    <a:ext uri="{9D8B030D-6E8A-4147-A177-3AD203B41FA5}">
                      <a16:colId xmlns:a16="http://schemas.microsoft.com/office/drawing/2014/main" val="20009"/>
                    </a:ext>
                  </a:extLst>
                </a:gridCol>
              </a:tblGrid>
              <a:tr h="90170">
                <a:tc>
                  <a:txBody>
                    <a:bodyPr/>
                    <a:lstStyle/>
                    <a:p>
                      <a:pPr algn="ctr">
                        <a:lnSpc>
                          <a:spcPts val="1300"/>
                        </a:lnSpc>
                        <a:spcAft>
                          <a:spcPts val="0"/>
                        </a:spcAft>
                      </a:pPr>
                      <a:r>
                        <a:rPr lang="lv-LV" sz="1000" dirty="0">
                          <a:effectLst/>
                        </a:rPr>
                        <a:t>10- </a:t>
                      </a:r>
                      <a:r>
                        <a:rPr lang="en-US" sz="1000" dirty="0" err="1">
                          <a:effectLst/>
                        </a:rPr>
                        <a:t>pilnībā</a:t>
                      </a:r>
                      <a:r>
                        <a:rPr lang="en-US" sz="1000" dirty="0">
                          <a:effectLst/>
                        </a:rPr>
                        <a:t> </a:t>
                      </a:r>
                      <a:r>
                        <a:rPr lang="en-US" sz="1000" dirty="0" err="1">
                          <a:effectLst/>
                        </a:rPr>
                        <a:t>apmierināts</a:t>
                      </a:r>
                      <a:r>
                        <a:rPr lang="en-US" sz="1000" dirty="0">
                          <a:effectLst/>
                        </a:rPr>
                        <a:t>/-a</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9</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8</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7</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6</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dirty="0">
                          <a:effectLst/>
                        </a:rPr>
                        <a:t>5</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4</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a:effectLst/>
                        </a:rPr>
                        <a:t>3</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300"/>
                        </a:lnSpc>
                        <a:spcAft>
                          <a:spcPts val="0"/>
                        </a:spcAft>
                      </a:pPr>
                      <a:r>
                        <a:rPr lang="lv-LV" sz="1000" dirty="0">
                          <a:effectLst/>
                        </a:rPr>
                        <a:t>2</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228600" algn="ctr">
                        <a:lnSpc>
                          <a:spcPts val="1300"/>
                        </a:lnSpc>
                        <a:spcAft>
                          <a:spcPts val="0"/>
                        </a:spcAft>
                      </a:pPr>
                      <a:r>
                        <a:rPr lang="lv-LV" sz="1000" dirty="0">
                          <a:effectLst/>
                        </a:rPr>
                        <a:t>1-</a:t>
                      </a:r>
                      <a:r>
                        <a:rPr lang="en-US" sz="1000" dirty="0">
                          <a:effectLst/>
                        </a:rPr>
                        <a:t> </a:t>
                      </a:r>
                      <a:r>
                        <a:rPr lang="en-US" sz="1000" dirty="0" err="1">
                          <a:effectLst/>
                        </a:rPr>
                        <a:t>pilnībā</a:t>
                      </a:r>
                      <a:r>
                        <a:rPr lang="en-US" sz="1000" dirty="0">
                          <a:effectLst/>
                        </a:rPr>
                        <a:t> </a:t>
                      </a:r>
                      <a:r>
                        <a:rPr lang="en-US" sz="1000" dirty="0" err="1">
                          <a:effectLst/>
                        </a:rPr>
                        <a:t>neapmierināts</a:t>
                      </a:r>
                      <a:r>
                        <a:rPr lang="en-US" sz="1000" dirty="0">
                          <a:effectLst/>
                        </a:rPr>
                        <a:t>/-a</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39089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Aptaujas anketa </a:t>
            </a:r>
            <a:r>
              <a:rPr lang="en-US" sz="2500" dirty="0"/>
              <a:t>(</a:t>
            </a:r>
            <a:r>
              <a:rPr lang="lv-LV" sz="2500" dirty="0"/>
              <a:t>5</a:t>
            </a:r>
            <a:r>
              <a:rPr lang="en-US" sz="2500" dirty="0"/>
              <a:t>)</a:t>
            </a:r>
            <a:endParaRPr lang="lv-LV" sz="2500" dirty="0"/>
          </a:p>
        </p:txBody>
      </p:sp>
      <p:graphicFrame>
        <p:nvGraphicFramePr>
          <p:cNvPr id="30" name="Table 29"/>
          <p:cNvGraphicFramePr>
            <a:graphicFrameLocks noGrp="1"/>
          </p:cNvGraphicFramePr>
          <p:nvPr>
            <p:extLst>
              <p:ext uri="{D42A27DB-BD31-4B8C-83A1-F6EECF244321}">
                <p14:modId xmlns:p14="http://schemas.microsoft.com/office/powerpoint/2010/main" val="299259397"/>
              </p:ext>
            </p:extLst>
          </p:nvPr>
        </p:nvGraphicFramePr>
        <p:xfrm>
          <a:off x="185888" y="3186822"/>
          <a:ext cx="6133515" cy="729777"/>
        </p:xfrm>
        <a:graphic>
          <a:graphicData uri="http://schemas.openxmlformats.org/drawingml/2006/table">
            <a:tbl>
              <a:tblPr firstRow="1" bandRow="1">
                <a:tableStyleId>{2D5ABB26-0587-4C30-8999-92F81FD0307C}</a:tableStyleId>
              </a:tblPr>
              <a:tblGrid>
                <a:gridCol w="6133515">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Z8 [viena atbilde],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Vai esat dzirdējis/-</a:t>
                      </a:r>
                      <a:r>
                        <a:rPr lang="lv-LV" sz="1200" b="1" kern="1200" dirty="0" err="1">
                          <a:solidFill>
                            <a:schemeClr val="tx1"/>
                          </a:solidFill>
                          <a:effectLst/>
                          <a:latin typeface="+mn-lt"/>
                          <a:ea typeface="+mn-ea"/>
                          <a:cs typeface="+mn-cs"/>
                        </a:rPr>
                        <a:t>usi</a:t>
                      </a:r>
                      <a:r>
                        <a:rPr lang="lv-LV" sz="1200" b="1" kern="1200" dirty="0">
                          <a:solidFill>
                            <a:schemeClr val="tx1"/>
                          </a:solidFill>
                          <a:effectLst/>
                          <a:latin typeface="+mn-lt"/>
                          <a:ea typeface="+mn-ea"/>
                          <a:cs typeface="+mn-cs"/>
                        </a:rPr>
                        <a:t> par jauno valsts tēla stratēģiju “Mission Latvia”</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97439361"/>
              </p:ext>
            </p:extLst>
          </p:nvPr>
        </p:nvGraphicFramePr>
        <p:xfrm>
          <a:off x="324220" y="3747601"/>
          <a:ext cx="2157095" cy="548640"/>
        </p:xfrm>
        <a:graphic>
          <a:graphicData uri="http://schemas.openxmlformats.org/drawingml/2006/table">
            <a:tbl>
              <a:tblPr firstRow="1" firstCol="1" bandRow="1">
                <a:tableStyleId>{5940675A-B579-460E-94D1-54222C63F5DA}</a:tableStyleId>
              </a:tblPr>
              <a:tblGrid>
                <a:gridCol w="125730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tblGrid>
              <a:tr h="0">
                <a:tc>
                  <a:txBody>
                    <a:bodyPr/>
                    <a:lstStyle/>
                    <a:p>
                      <a:pPr>
                        <a:spcAft>
                          <a:spcPts val="0"/>
                        </a:spcAft>
                      </a:pPr>
                      <a:r>
                        <a:rPr lang="lv-LV" sz="1200">
                          <a:effectLst/>
                        </a:rPr>
                        <a:t>Jā</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200">
                          <a:effectLst/>
                        </a:rPr>
                        <a:t>Nē</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200" dirty="0">
                          <a:effectLst/>
                        </a:rPr>
                        <a:t>Grūti pateikt</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250962706"/>
              </p:ext>
            </p:extLst>
          </p:nvPr>
        </p:nvGraphicFramePr>
        <p:xfrm>
          <a:off x="185888" y="4941041"/>
          <a:ext cx="4471134" cy="914400"/>
        </p:xfrm>
        <a:graphic>
          <a:graphicData uri="http://schemas.openxmlformats.org/drawingml/2006/table">
            <a:tbl>
              <a:tblPr firstRow="1" bandRow="1">
                <a:tableStyleId>{2D5ABB26-0587-4C30-8999-92F81FD0307C}</a:tableStyleId>
              </a:tblPr>
              <a:tblGrid>
                <a:gridCol w="4471134">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latin typeface="+mn-lt"/>
                        </a:rPr>
                        <a:t>D4 [</a:t>
                      </a:r>
                      <a:r>
                        <a:rPr lang="lv-LV" sz="1200" kern="1200" dirty="0">
                          <a:solidFill>
                            <a:schemeClr val="tx1"/>
                          </a:solidFill>
                          <a:effectLst/>
                          <a:latin typeface="+mn-lt"/>
                          <a:ea typeface="+mn-ea"/>
                          <a:cs typeface="+mn-cs"/>
                        </a:rPr>
                        <a:t>atvērtais jautājums</a:t>
                      </a:r>
                      <a:r>
                        <a:rPr lang="lv-LV" sz="1200" u="none" kern="1200" dirty="0">
                          <a:solidFill>
                            <a:schemeClr val="tx1"/>
                          </a:solidFill>
                          <a:effectLst/>
                          <a:latin typeface="+mn-lt"/>
                        </a:rPr>
                        <a:t>],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latin typeface="+mn-lt"/>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Sakiet, lūdzu, kāds bija Jūsu uzņēmuma apgrozījums EIRO pēdējā finanšu gada laikā? Būtu ļoti svarīgi, lai Jūs kaut aptuveni norādītu sava uzņēmuma apgrozījumu! </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295930398"/>
              </p:ext>
            </p:extLst>
          </p:nvPr>
        </p:nvGraphicFramePr>
        <p:xfrm>
          <a:off x="5258971" y="932236"/>
          <a:ext cx="6543823" cy="731520"/>
        </p:xfrm>
        <a:graphic>
          <a:graphicData uri="http://schemas.openxmlformats.org/drawingml/2006/table">
            <a:tbl>
              <a:tblPr firstRow="1" bandRow="1">
                <a:tableStyleId>{2D5ABB26-0587-4C30-8999-92F81FD0307C}</a:tableStyleId>
              </a:tblPr>
              <a:tblGrid>
                <a:gridCol w="6543823">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rPr>
                        <a:t>A2  [</a:t>
                      </a:r>
                      <a:r>
                        <a:rPr lang="lv-LV" sz="1200" kern="1200" dirty="0">
                          <a:solidFill>
                            <a:schemeClr val="tx1"/>
                          </a:solidFill>
                          <a:effectLst/>
                          <a:latin typeface="+mn-lt"/>
                          <a:ea typeface="+mn-ea"/>
                          <a:cs typeface="+mn-cs"/>
                        </a:rPr>
                        <a:t>iespējamas vairākas atbildes</a:t>
                      </a:r>
                      <a:r>
                        <a:rPr lang="lv-LV" sz="1200" u="none" kern="1200" dirty="0">
                          <a:solidFill>
                            <a:schemeClr val="tx1"/>
                          </a:solidFill>
                          <a:effectLst/>
                        </a:rPr>
                        <a:t>],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endParaRPr>
                    </a:p>
                  </a:txBody>
                  <a:tcPr/>
                </a:tc>
                <a:extLst>
                  <a:ext uri="{0D108BD9-81ED-4DB2-BD59-A6C34878D82A}">
                    <a16:rowId xmlns:a16="http://schemas.microsoft.com/office/drawing/2014/main" val="10000"/>
                  </a:ext>
                </a:extLst>
              </a:tr>
              <a:tr h="455457">
                <a:tc>
                  <a:txBody>
                    <a:bodyPr/>
                    <a:lstStyle/>
                    <a:p>
                      <a:r>
                        <a:rPr lang="lv-LV" sz="1200" b="1" kern="1200" dirty="0">
                          <a:solidFill>
                            <a:schemeClr val="tx1"/>
                          </a:solidFill>
                          <a:effectLst/>
                          <a:latin typeface="+mn-lt"/>
                          <a:ea typeface="+mn-ea"/>
                          <a:cs typeface="+mn-cs"/>
                        </a:rPr>
                        <a:t>Es Jums nosaukšu vairākus masu saziņas līdzekļus, bet Jūs, lūdzu, par katru no tiem man pasakiet, vai Jūs šajā informācijas kanālā gūstat informāciju par uzņēmējdarbības jautājumiem?</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33299579"/>
              </p:ext>
            </p:extLst>
          </p:nvPr>
        </p:nvGraphicFramePr>
        <p:xfrm>
          <a:off x="5449206" y="1738700"/>
          <a:ext cx="3237230" cy="2560320"/>
        </p:xfrm>
        <a:graphic>
          <a:graphicData uri="http://schemas.openxmlformats.org/drawingml/2006/table">
            <a:tbl>
              <a:tblPr firstRow="1" firstCol="1" bandRow="1">
                <a:tableStyleId>{5940675A-B579-460E-94D1-54222C63F5DA}</a:tableStyleId>
              </a:tblPr>
              <a:tblGrid>
                <a:gridCol w="242760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tblGrid>
              <a:tr h="0">
                <a:tc>
                  <a:txBody>
                    <a:bodyPr/>
                    <a:lstStyle/>
                    <a:p>
                      <a:pPr>
                        <a:spcAft>
                          <a:spcPts val="0"/>
                        </a:spcAft>
                      </a:pPr>
                      <a:r>
                        <a:rPr lang="lv-LV" sz="1050">
                          <a:effectLst/>
                          <a:latin typeface="+mn-lt"/>
                        </a:rPr>
                        <a:t>LTV1</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1</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lv-LV" sz="1050">
                          <a:effectLst/>
                          <a:latin typeface="+mn-lt"/>
                        </a:rPr>
                        <a:t>TV3</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2</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v-LV" sz="1050">
                          <a:effectLst/>
                          <a:latin typeface="+mn-lt"/>
                        </a:rPr>
                        <a:t>TV 24</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3</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lv-LV" sz="1050">
                          <a:effectLst/>
                          <a:latin typeface="+mn-lt"/>
                        </a:rPr>
                        <a:t>Žurnāls “Ir”</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4</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lv-LV" sz="1050">
                          <a:effectLst/>
                          <a:latin typeface="+mn-lt"/>
                        </a:rPr>
                        <a:t>Laikraksts Diena</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5</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4"/>
                  </a:ext>
                </a:extLst>
              </a:tr>
              <a:tr h="0">
                <a:tc>
                  <a:txBody>
                    <a:bodyPr/>
                    <a:lstStyle/>
                    <a:p>
                      <a:pPr>
                        <a:spcAft>
                          <a:spcPts val="0"/>
                        </a:spcAft>
                      </a:pPr>
                      <a:r>
                        <a:rPr lang="lv-LV" sz="1050">
                          <a:effectLst/>
                          <a:latin typeface="+mn-lt"/>
                        </a:rPr>
                        <a:t>Laikraksts Latvijas avīze</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6</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5"/>
                  </a:ext>
                </a:extLst>
              </a:tr>
              <a:tr h="0">
                <a:tc>
                  <a:txBody>
                    <a:bodyPr/>
                    <a:lstStyle/>
                    <a:p>
                      <a:pPr>
                        <a:spcAft>
                          <a:spcPts val="0"/>
                        </a:spcAft>
                      </a:pPr>
                      <a:r>
                        <a:rPr lang="lv-LV" sz="1050">
                          <a:effectLst/>
                          <a:latin typeface="+mn-lt"/>
                        </a:rPr>
                        <a:t>Žurnāls Dienas Bizness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7</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6"/>
                  </a:ext>
                </a:extLst>
              </a:tr>
              <a:tr h="0">
                <a:tc>
                  <a:txBody>
                    <a:bodyPr/>
                    <a:lstStyle/>
                    <a:p>
                      <a:pPr>
                        <a:spcAft>
                          <a:spcPts val="0"/>
                        </a:spcAft>
                      </a:pPr>
                      <a:r>
                        <a:rPr lang="lv-LV" sz="1050">
                          <a:effectLst/>
                          <a:latin typeface="+mn-lt"/>
                        </a:rPr>
                        <a:t>Delfi</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8</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7"/>
                  </a:ext>
                </a:extLst>
              </a:tr>
              <a:tr h="0">
                <a:tc>
                  <a:txBody>
                    <a:bodyPr/>
                    <a:lstStyle/>
                    <a:p>
                      <a:pPr>
                        <a:spcAft>
                          <a:spcPts val="0"/>
                        </a:spcAft>
                      </a:pPr>
                      <a:r>
                        <a:rPr lang="lv-LV" sz="1050">
                          <a:effectLst/>
                          <a:latin typeface="+mn-lt"/>
                        </a:rPr>
                        <a:t>Tvnet</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9</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8"/>
                  </a:ext>
                </a:extLst>
              </a:tr>
              <a:tr h="0">
                <a:tc>
                  <a:txBody>
                    <a:bodyPr/>
                    <a:lstStyle/>
                    <a:p>
                      <a:pPr>
                        <a:spcAft>
                          <a:spcPts val="0"/>
                        </a:spcAft>
                      </a:pPr>
                      <a:r>
                        <a:rPr lang="lv-LV" sz="1050">
                          <a:effectLst/>
                          <a:latin typeface="+mn-lt"/>
                        </a:rPr>
                        <a:t>LSM.LV</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10</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09"/>
                  </a:ext>
                </a:extLst>
              </a:tr>
              <a:tr h="0">
                <a:tc>
                  <a:txBody>
                    <a:bodyPr/>
                    <a:lstStyle/>
                    <a:p>
                      <a:pPr>
                        <a:spcAft>
                          <a:spcPts val="0"/>
                        </a:spcAft>
                      </a:pPr>
                      <a:r>
                        <a:rPr lang="lv-LV" sz="1050">
                          <a:effectLst/>
                          <a:latin typeface="+mn-lt"/>
                        </a:rPr>
                        <a:t>Latvijas radio 1 kanāls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a:effectLst/>
                          <a:latin typeface="+mn-lt"/>
                        </a:rPr>
                        <a:t>11</a:t>
                      </a:r>
                      <a:endParaRPr lang="en-US" sz="105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10"/>
                  </a:ext>
                </a:extLst>
              </a:tr>
              <a:tr h="54540">
                <a:tc>
                  <a:txBody>
                    <a:bodyPr/>
                    <a:lstStyle/>
                    <a:p>
                      <a:pPr>
                        <a:spcAft>
                          <a:spcPts val="0"/>
                        </a:spcAft>
                      </a:pPr>
                      <a:r>
                        <a:rPr lang="lv-LV" sz="1050">
                          <a:effectLst/>
                          <a:latin typeface="+mn-lt"/>
                        </a:rPr>
                        <a:t>Latvijas radio 4 kanāls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12</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11"/>
                  </a:ext>
                </a:extLst>
              </a:tr>
              <a:tr h="0">
                <a:tc>
                  <a:txBody>
                    <a:bodyPr/>
                    <a:lstStyle/>
                    <a:p>
                      <a:pPr>
                        <a:spcAft>
                          <a:spcPts val="0"/>
                        </a:spcAft>
                      </a:pPr>
                      <a:r>
                        <a:rPr lang="lv-LV" sz="1050" kern="1200" dirty="0" err="1">
                          <a:solidFill>
                            <a:schemeClr val="tx1"/>
                          </a:solidFill>
                          <a:effectLst/>
                          <a:latin typeface="+mn-lt"/>
                          <a:ea typeface="+mn-ea"/>
                          <a:cs typeface="+mn-cs"/>
                        </a:rPr>
                        <a:t>Re:TV</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solidFill>
                            <a:srgbClr val="000000"/>
                          </a:solidFill>
                          <a:effectLst/>
                          <a:latin typeface="+mn-lt"/>
                          <a:ea typeface="Calibri" panose="020F0502020204030204" pitchFamily="34" charset="0"/>
                        </a:rPr>
                        <a:t>13</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599310588"/>
                  </a:ext>
                </a:extLst>
              </a:tr>
              <a:tr h="0">
                <a:tc>
                  <a:txBody>
                    <a:bodyPr/>
                    <a:lstStyle/>
                    <a:p>
                      <a:pPr>
                        <a:buNone/>
                      </a:pPr>
                      <a:r>
                        <a:rPr lang="lv-LV" sz="1050" dirty="0">
                          <a:solidFill>
                            <a:srgbClr val="000000"/>
                          </a:solidFill>
                          <a:effectLst/>
                          <a:latin typeface="+mn-lt"/>
                          <a:ea typeface="Calibri" panose="020F0502020204030204" pitchFamily="34" charset="0"/>
                        </a:rPr>
                        <a:t>TV 360</a:t>
                      </a:r>
                      <a:endParaRPr lang="en-GB"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solidFill>
                            <a:srgbClr val="000000"/>
                          </a:solidFill>
                          <a:effectLst/>
                          <a:latin typeface="+mn-lt"/>
                          <a:ea typeface="Calibri" panose="020F0502020204030204" pitchFamily="34" charset="0"/>
                        </a:rPr>
                        <a:t>14</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69614411"/>
                  </a:ext>
                </a:extLst>
              </a:tr>
              <a:tr h="0">
                <a:tc>
                  <a:txBody>
                    <a:bodyPr/>
                    <a:lstStyle/>
                    <a:p>
                      <a:pPr>
                        <a:spcAft>
                          <a:spcPts val="0"/>
                        </a:spcAft>
                      </a:pPr>
                      <a:r>
                        <a:rPr lang="lv-LV" sz="1050" dirty="0">
                          <a:effectLst/>
                          <a:latin typeface="+mn-lt"/>
                        </a:rPr>
                        <a:t>Nevienā no šiem</a:t>
                      </a:r>
                      <a:endParaRPr lang="en-US" sz="1050" dirty="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15</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12"/>
                  </a:ext>
                </a:extLst>
              </a:tr>
              <a:tr h="0">
                <a:tc>
                  <a:txBody>
                    <a:bodyPr/>
                    <a:lstStyle/>
                    <a:p>
                      <a:pPr>
                        <a:spcAft>
                          <a:spcPts val="0"/>
                        </a:spcAft>
                      </a:pPr>
                      <a:r>
                        <a:rPr lang="lv-LV" sz="1050">
                          <a:effectLst/>
                          <a:latin typeface="+mn-lt"/>
                        </a:rPr>
                        <a:t>Nav atbildes</a:t>
                      </a:r>
                      <a:endParaRPr lang="en-US" sz="1050">
                        <a:solidFill>
                          <a:srgbClr val="000000"/>
                        </a:solidFill>
                        <a:effectLst/>
                        <a:latin typeface="+mn-lt"/>
                        <a:ea typeface="Calibri" panose="020F0502020204030204" pitchFamily="34" charset="0"/>
                      </a:endParaRPr>
                    </a:p>
                  </a:txBody>
                  <a:tcPr marL="68580" marR="68580" marT="0" marB="0"/>
                </a:tc>
                <a:tc>
                  <a:txBody>
                    <a:bodyPr/>
                    <a:lstStyle/>
                    <a:p>
                      <a:pPr algn="ctr">
                        <a:spcAft>
                          <a:spcPts val="0"/>
                        </a:spcAft>
                      </a:pPr>
                      <a:r>
                        <a:rPr lang="lv-LV" sz="1050" dirty="0">
                          <a:effectLst/>
                          <a:latin typeface="+mn-lt"/>
                        </a:rPr>
                        <a:t>98</a:t>
                      </a:r>
                      <a:endParaRPr lang="en-US" sz="1050" dirty="0">
                        <a:solidFill>
                          <a:srgbClr val="00000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001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43760097"/>
              </p:ext>
            </p:extLst>
          </p:nvPr>
        </p:nvGraphicFramePr>
        <p:xfrm>
          <a:off x="5421070" y="4859960"/>
          <a:ext cx="4471134" cy="729777"/>
        </p:xfrm>
        <a:graphic>
          <a:graphicData uri="http://schemas.openxmlformats.org/drawingml/2006/table">
            <a:tbl>
              <a:tblPr firstRow="1" bandRow="1">
                <a:tableStyleId>{2D5ABB26-0587-4C30-8999-92F81FD0307C}</a:tableStyleId>
              </a:tblPr>
              <a:tblGrid>
                <a:gridCol w="4471134">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chemeClr val="tx1"/>
                          </a:solidFill>
                          <a:effectLst/>
                          <a:latin typeface="+mn-lt"/>
                        </a:rPr>
                        <a:t>D6 [</a:t>
                      </a:r>
                      <a:r>
                        <a:rPr lang="lv-LV" sz="1200" kern="1200" dirty="0">
                          <a:solidFill>
                            <a:schemeClr val="tx1"/>
                          </a:solidFill>
                          <a:effectLst/>
                          <a:latin typeface="+mn-lt"/>
                          <a:ea typeface="+mn-ea"/>
                          <a:cs typeface="+mn-cs"/>
                        </a:rPr>
                        <a:t>viena atbilde</a:t>
                      </a:r>
                      <a:r>
                        <a:rPr lang="lv-LV" sz="1200" u="none" kern="1200" dirty="0">
                          <a:solidFill>
                            <a:schemeClr val="tx1"/>
                          </a:solidFill>
                          <a:effectLst/>
                          <a:latin typeface="+mn-lt"/>
                        </a:rPr>
                        <a:t>], </a:t>
                      </a:r>
                      <a:r>
                        <a:rPr lang="lv-LV" sz="1200" u="none" kern="1200" dirty="0">
                          <a:solidFill>
                            <a:schemeClr val="tx1"/>
                          </a:solidFill>
                          <a:effectLst/>
                          <a:latin typeface="+mn-lt"/>
                          <a:ea typeface="+mn-ea"/>
                          <a:cs typeface="+mn-cs"/>
                        </a:rPr>
                        <a:t>Uzdot, ja S1 atzīmēts kods 1 vai 8</a:t>
                      </a:r>
                      <a:endParaRPr lang="en-US" sz="1200" u="none" dirty="0">
                        <a:solidFill>
                          <a:schemeClr val="tx1"/>
                        </a:solidFill>
                        <a:latin typeface="+mn-lt"/>
                      </a:endParaRPr>
                    </a:p>
                  </a:txBody>
                  <a:tcPr/>
                </a:tc>
                <a:extLst>
                  <a:ext uri="{0D108BD9-81ED-4DB2-BD59-A6C34878D82A}">
                    <a16:rowId xmlns:a16="http://schemas.microsoft.com/office/drawing/2014/main" val="10000"/>
                  </a:ext>
                </a:extLst>
              </a:tr>
              <a:tr h="455457">
                <a:tc>
                  <a:txBody>
                    <a:bodyPr/>
                    <a:lstStyle/>
                    <a:p>
                      <a:pPr hangingPunct="0"/>
                      <a:r>
                        <a:rPr lang="lv-LV" sz="1200" b="1" kern="1200" dirty="0">
                          <a:solidFill>
                            <a:schemeClr val="tx1"/>
                          </a:solidFill>
                          <a:effectLst/>
                          <a:latin typeface="+mn-lt"/>
                          <a:ea typeface="+mn-ea"/>
                          <a:cs typeface="+mn-cs"/>
                        </a:rPr>
                        <a:t>Sakiet, lūdzu, kāds kapitāls ir pārstāvēts Jūsu uzņēmumā?</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3170492"/>
              </p:ext>
            </p:extLst>
          </p:nvPr>
        </p:nvGraphicFramePr>
        <p:xfrm>
          <a:off x="5449206" y="5504902"/>
          <a:ext cx="4155440" cy="548640"/>
        </p:xfrm>
        <a:graphic>
          <a:graphicData uri="http://schemas.openxmlformats.org/drawingml/2006/table">
            <a:tbl>
              <a:tblPr>
                <a:tableStyleId>{5940675A-B579-460E-94D1-54222C63F5DA}</a:tableStyleId>
              </a:tblPr>
              <a:tblGrid>
                <a:gridCol w="3079115">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tblGrid>
              <a:tr h="0">
                <a:tc>
                  <a:txBody>
                    <a:bodyPr/>
                    <a:lstStyle/>
                    <a:p>
                      <a:pPr>
                        <a:spcAft>
                          <a:spcPts val="0"/>
                        </a:spcAft>
                      </a:pPr>
                      <a:r>
                        <a:rPr lang="lv-LV" sz="1200">
                          <a:effectLst/>
                        </a:rPr>
                        <a:t>Tikai vietējais kapitāls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0">
                <a:tc>
                  <a:txBody>
                    <a:bodyPr/>
                    <a:lstStyle/>
                    <a:p>
                      <a:pPr>
                        <a:spcAft>
                          <a:spcPts val="0"/>
                        </a:spcAft>
                      </a:pPr>
                      <a:r>
                        <a:rPr lang="lv-LV" sz="1200">
                          <a:effectLst/>
                        </a:rPr>
                        <a:t>Gan vietējais kapitāls, gan ārvalstu kapitāls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spcAft>
                          <a:spcPts val="0"/>
                        </a:spcAft>
                      </a:pPr>
                      <a:r>
                        <a:rPr lang="lv-LV" sz="1200">
                          <a:effectLst/>
                        </a:rPr>
                        <a:t>Tikai ārvalstu kapitāls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lv-LV" sz="1200" dirty="0">
                          <a:effectLst/>
                        </a:rPr>
                        <a:t>3</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53A0640E-4F25-602B-7E1C-D48908F1ADCF}"/>
              </a:ext>
            </a:extLst>
          </p:cNvPr>
          <p:cNvGraphicFramePr>
            <a:graphicFrameLocks noGrp="1"/>
          </p:cNvGraphicFramePr>
          <p:nvPr>
            <p:extLst>
              <p:ext uri="{D42A27DB-BD31-4B8C-83A1-F6EECF244321}">
                <p14:modId xmlns:p14="http://schemas.microsoft.com/office/powerpoint/2010/main" val="111432836"/>
              </p:ext>
            </p:extLst>
          </p:nvPr>
        </p:nvGraphicFramePr>
        <p:xfrm>
          <a:off x="185888" y="1002559"/>
          <a:ext cx="5235182" cy="893546"/>
        </p:xfrm>
        <a:graphic>
          <a:graphicData uri="http://schemas.openxmlformats.org/drawingml/2006/table">
            <a:tbl>
              <a:tblPr firstRow="1" bandRow="1">
                <a:tableStyleId>{2D5ABB26-0587-4C30-8999-92F81FD0307C}</a:tableStyleId>
              </a:tblPr>
              <a:tblGrid>
                <a:gridCol w="5235182">
                  <a:extLst>
                    <a:ext uri="{9D8B030D-6E8A-4147-A177-3AD203B41FA5}">
                      <a16:colId xmlns:a16="http://schemas.microsoft.com/office/drawing/2014/main" val="20000"/>
                    </a:ext>
                  </a:extLst>
                </a:gridCol>
              </a:tblGrid>
              <a:tr h="237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effectLst/>
                        </a:rPr>
                        <a:t>Z7 [</a:t>
                      </a:r>
                      <a:r>
                        <a:rPr lang="lv-LV" sz="1200" u="none" kern="1200" dirty="0">
                          <a:solidFill>
                            <a:schemeClr val="tx1"/>
                          </a:solidFill>
                          <a:effectLst/>
                        </a:rPr>
                        <a:t>viena atbilde</a:t>
                      </a:r>
                      <a:r>
                        <a:rPr lang="lv-LV" sz="1200" kern="1200" dirty="0">
                          <a:effectLst/>
                        </a:rPr>
                        <a:t>], </a:t>
                      </a:r>
                      <a:r>
                        <a:rPr lang="lv-LV" sz="1200" kern="1200" dirty="0">
                          <a:solidFill>
                            <a:schemeClr val="tx1"/>
                          </a:solidFill>
                          <a:effectLst/>
                          <a:latin typeface="+mn-lt"/>
                          <a:ea typeface="+mn-ea"/>
                          <a:cs typeface="+mn-cs"/>
                        </a:rPr>
                        <a:t>Uzdot, ja S1 atzīmēts kods 1 vai 8</a:t>
                      </a:r>
                      <a:endParaRPr lang="en-US" sz="1200" dirty="0"/>
                    </a:p>
                  </a:txBody>
                  <a:tcPr/>
                </a:tc>
                <a:extLst>
                  <a:ext uri="{0D108BD9-81ED-4DB2-BD59-A6C34878D82A}">
                    <a16:rowId xmlns:a16="http://schemas.microsoft.com/office/drawing/2014/main" val="10000"/>
                  </a:ext>
                </a:extLst>
              </a:tr>
              <a:tr h="619226">
                <a:tc>
                  <a:txBody>
                    <a:bodyPr/>
                    <a:lstStyle/>
                    <a:p>
                      <a:r>
                        <a:rPr lang="lv-LV" sz="1200" b="1" kern="1200" dirty="0">
                          <a:solidFill>
                            <a:schemeClr val="tx1"/>
                          </a:solidFill>
                          <a:effectLst/>
                          <a:latin typeface="+mn-lt"/>
                          <a:ea typeface="+mn-ea"/>
                          <a:cs typeface="+mn-cs"/>
                        </a:rPr>
                        <a:t>Tagad es Jums nolasīšu piecus dažādus raksturojumus, bet Jūs, lūdzu, man pasakiet, ar kuru no tiem, Jūsuprāt, cilvēkiem ārvalstīs visvairāk saistās Latvija?</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3C45A104-45DC-5D2F-6DE1-6038F5CFEB0E}"/>
              </a:ext>
            </a:extLst>
          </p:cNvPr>
          <p:cNvGraphicFramePr>
            <a:graphicFrameLocks noGrp="1"/>
          </p:cNvGraphicFramePr>
          <p:nvPr>
            <p:extLst>
              <p:ext uri="{D42A27DB-BD31-4B8C-83A1-F6EECF244321}">
                <p14:modId xmlns:p14="http://schemas.microsoft.com/office/powerpoint/2010/main" val="62616519"/>
              </p:ext>
            </p:extLst>
          </p:nvPr>
        </p:nvGraphicFramePr>
        <p:xfrm>
          <a:off x="253460" y="1764559"/>
          <a:ext cx="4857115" cy="1280160"/>
        </p:xfrm>
        <a:graphic>
          <a:graphicData uri="http://schemas.openxmlformats.org/drawingml/2006/table">
            <a:tbl>
              <a:tblPr firstRow="1" firstCol="1" bandRow="1">
                <a:tableStyleId>{5940675A-B579-460E-94D1-54222C63F5DA}</a:tableStyleId>
              </a:tblPr>
              <a:tblGrid>
                <a:gridCol w="395732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tblGrid>
              <a:tr h="0">
                <a:tc>
                  <a:txBody>
                    <a:bodyPr/>
                    <a:lstStyle/>
                    <a:p>
                      <a:pPr>
                        <a:spcAft>
                          <a:spcPts val="0"/>
                        </a:spcAft>
                        <a:tabLst>
                          <a:tab pos="2180590" algn="ctr"/>
                        </a:tabLst>
                      </a:pPr>
                      <a:r>
                        <a:rPr lang="lv-LV" sz="1200">
                          <a:effectLst/>
                        </a:rPr>
                        <a:t>Interesants tūrisma galamērķis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1</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tabLst>
                          <a:tab pos="2180590" algn="ctr"/>
                        </a:tabLst>
                      </a:pPr>
                      <a:r>
                        <a:rPr lang="lv-LV" sz="1200">
                          <a:effectLst/>
                        </a:rPr>
                        <a:t>Valsts, kurā investēt, attīstīt uzņēmējdarbību</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2</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tabLst>
                          <a:tab pos="2180590" algn="ctr"/>
                        </a:tabLst>
                      </a:pPr>
                      <a:r>
                        <a:rPr lang="lv-LV" sz="1200">
                          <a:effectLst/>
                        </a:rPr>
                        <a:t>Valsts, kurā ir attīstīta kultūra un māksla</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3</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tabLst>
                          <a:tab pos="2180590" algn="ctr"/>
                        </a:tabLst>
                      </a:pPr>
                      <a:r>
                        <a:rPr lang="lv-LV" sz="1200">
                          <a:effectLst/>
                        </a:rPr>
                        <a:t>Inovāciju, radošuma valsts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4</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tabLst>
                          <a:tab pos="2180590" algn="ctr"/>
                        </a:tabLst>
                      </a:pPr>
                      <a:r>
                        <a:rPr lang="lv-LV" sz="1200">
                          <a:effectLst/>
                        </a:rPr>
                        <a:t>“Zaļa” valsts, kas ievieš ilgtspējīgu risinājumus un prakses</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5</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0">
                <a:tc>
                  <a:txBody>
                    <a:bodyPr/>
                    <a:lstStyle/>
                    <a:p>
                      <a:pPr>
                        <a:spcAft>
                          <a:spcPts val="0"/>
                        </a:spcAft>
                        <a:tabLst>
                          <a:tab pos="2180590" algn="ctr"/>
                        </a:tabLst>
                      </a:pPr>
                      <a:r>
                        <a:rPr lang="lv-LV" sz="1200">
                          <a:effectLst/>
                        </a:rPr>
                        <a:t>Neviens no šiem </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a:effectLst/>
                        </a:rPr>
                        <a:t>6</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r h="0">
                <a:tc>
                  <a:txBody>
                    <a:bodyPr/>
                    <a:lstStyle/>
                    <a:p>
                      <a:pPr>
                        <a:spcAft>
                          <a:spcPts val="0"/>
                        </a:spcAft>
                      </a:pPr>
                      <a:r>
                        <a:rPr lang="lv-LV" sz="1200">
                          <a:effectLst/>
                        </a:rPr>
                        <a:t>Grūti pateikt</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lv-LV" sz="1200" dirty="0">
                          <a:effectLst/>
                        </a:rPr>
                        <a:t>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7717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6" y="405175"/>
            <a:ext cx="5150482" cy="5150482"/>
          </a:xfrm>
          <a:prstGeom prst="rect">
            <a:avLst/>
          </a:prstGeom>
        </p:spPr>
      </p:pic>
      <p:sp>
        <p:nvSpPr>
          <p:cNvPr id="21" name="Title 2"/>
          <p:cNvSpPr txBox="1">
            <a:spLocks/>
          </p:cNvSpPr>
          <p:nvPr/>
        </p:nvSpPr>
        <p:spPr>
          <a:xfrm>
            <a:off x="349624" y="98611"/>
            <a:ext cx="2958354" cy="75303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white"/>
                </a:solidFill>
              </a:rPr>
              <a:t>RAIT Group</a:t>
            </a:r>
            <a:endParaRPr lang="en-US" sz="2200" b="1" i="1" dirty="0">
              <a:solidFill>
                <a:prstClr val="white"/>
              </a:solidFill>
            </a:endParaRPr>
          </a:p>
        </p:txBody>
      </p:sp>
      <p:grpSp>
        <p:nvGrpSpPr>
          <p:cNvPr id="23" name="Group 22"/>
          <p:cNvGrpSpPr/>
          <p:nvPr/>
        </p:nvGrpSpPr>
        <p:grpSpPr>
          <a:xfrm>
            <a:off x="9552653" y="5542137"/>
            <a:ext cx="1724947" cy="690502"/>
            <a:chOff x="8760111" y="5857272"/>
            <a:chExt cx="1724947" cy="690502"/>
          </a:xfrm>
        </p:grpSpPr>
        <p:sp>
          <p:nvSpPr>
            <p:cNvPr id="24" name="TextBox 23"/>
            <p:cNvSpPr txBox="1"/>
            <p:nvPr/>
          </p:nvSpPr>
          <p:spPr>
            <a:xfrm>
              <a:off x="8760111" y="6239997"/>
              <a:ext cx="1724947" cy="307777"/>
            </a:xfrm>
            <a:prstGeom prst="rect">
              <a:avLst/>
            </a:prstGeom>
            <a:noFill/>
          </p:spPr>
          <p:txBody>
            <a:bodyPr wrap="square" rtlCol="0">
              <a:spAutoFit/>
            </a:bodyPr>
            <a:lstStyle/>
            <a:p>
              <a:pPr algn="ctr"/>
              <a:r>
                <a:rPr lang="en-US" sz="1400" dirty="0">
                  <a:solidFill>
                    <a:prstClr val="white"/>
                  </a:solidFill>
                  <a:latin typeface="Tahoma" panose="020B0604030504040204" pitchFamily="34" charset="0"/>
                  <a:ea typeface="Tahoma" panose="020B0604030504040204" pitchFamily="34" charset="0"/>
                  <a:cs typeface="Tahoma" panose="020B0604030504040204" pitchFamily="34" charset="0"/>
                </a:rPr>
                <a:t>www.raitgroup.com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814" y="5857272"/>
              <a:ext cx="365760" cy="365760"/>
            </a:xfrm>
            <a:prstGeom prst="rect">
              <a:avLst/>
            </a:prstGeom>
          </p:spPr>
        </p:pic>
      </p:grpSp>
      <p:grpSp>
        <p:nvGrpSpPr>
          <p:cNvPr id="26" name="Group 25"/>
          <p:cNvGrpSpPr/>
          <p:nvPr/>
        </p:nvGrpSpPr>
        <p:grpSpPr>
          <a:xfrm>
            <a:off x="9628093" y="4561308"/>
            <a:ext cx="1577789" cy="716495"/>
            <a:chOff x="9534528" y="4082479"/>
            <a:chExt cx="1577789" cy="716495"/>
          </a:xfrm>
        </p:grpSpPr>
        <p:sp>
          <p:nvSpPr>
            <p:cNvPr id="27" name="TextBox 26"/>
            <p:cNvSpPr txBox="1"/>
            <p:nvPr/>
          </p:nvSpPr>
          <p:spPr>
            <a:xfrm>
              <a:off x="9534528" y="4491197"/>
              <a:ext cx="1577789" cy="307777"/>
            </a:xfrm>
            <a:prstGeom prst="rect">
              <a:avLst/>
            </a:prstGeom>
            <a:noFill/>
          </p:spPr>
          <p:txBody>
            <a:bodyPr wrap="square" rtlCol="0">
              <a:spAutoFit/>
            </a:bodyPr>
            <a:lstStyle/>
            <a:p>
              <a:pPr algn="ctr"/>
              <a:r>
                <a:rPr lang="lv-LV" sz="1400" dirty="0">
                  <a:solidFill>
                    <a:schemeClr val="bg1"/>
                  </a:solidFill>
                  <a:ea typeface="Tahoma" panose="020B0604030504040204" pitchFamily="34" charset="0"/>
                  <a:cs typeface="Tahoma" panose="020B0604030504040204" pitchFamily="34" charset="0"/>
                </a:rPr>
                <a:t>+371 28232645</a:t>
              </a:r>
              <a:endParaRPr lang="en-US" sz="1400" dirty="0">
                <a:solidFill>
                  <a:schemeClr val="bg1"/>
                </a:solidFill>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2792" y="4082479"/>
              <a:ext cx="365760" cy="365760"/>
            </a:xfrm>
            <a:prstGeom prst="rect">
              <a:avLst/>
            </a:prstGeom>
          </p:spPr>
        </p:pic>
      </p:grpSp>
      <p:sp>
        <p:nvSpPr>
          <p:cNvPr id="29" name="TextBox 28"/>
          <p:cNvSpPr txBox="1"/>
          <p:nvPr/>
        </p:nvSpPr>
        <p:spPr>
          <a:xfrm>
            <a:off x="8911057" y="2151761"/>
            <a:ext cx="3092824" cy="1415772"/>
          </a:xfrm>
          <a:prstGeom prst="rect">
            <a:avLst/>
          </a:prstGeom>
          <a:noFill/>
        </p:spPr>
        <p:txBody>
          <a:bodyPr wrap="square" rtlCol="0">
            <a:spAutoFit/>
          </a:bodyPr>
          <a:lstStyle/>
          <a:p>
            <a:pPr lvl="0" algn="ctr"/>
            <a:r>
              <a:rPr lang="lv-LV" b="1" dirty="0">
                <a:solidFill>
                  <a:prstClr val="white"/>
                </a:solidFill>
                <a:ea typeface="Tahoma" panose="020B0604030504040204" pitchFamily="34" charset="0"/>
                <a:cs typeface="Tahoma" panose="020B0604030504040204" pitchFamily="34" charset="0"/>
              </a:rPr>
              <a:t>Svetlana Aļošina</a:t>
            </a:r>
          </a:p>
          <a:p>
            <a:pPr lvl="0" algn="ctr"/>
            <a:r>
              <a:rPr lang="lv-LV" b="1" dirty="0">
                <a:solidFill>
                  <a:prstClr val="white"/>
                </a:solidFill>
                <a:ea typeface="Tahoma" panose="020B0604030504040204" pitchFamily="34" charset="0"/>
                <a:cs typeface="Tahoma" panose="020B0604030504040204" pitchFamily="34" charset="0"/>
              </a:rPr>
              <a:t>Pētījumu vadības komandas vadītāja</a:t>
            </a:r>
          </a:p>
          <a:p>
            <a:pPr algn="ctr"/>
            <a:endParaRPr lang="lt-LT" sz="16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a:r>
              <a:rPr lang="lt-LT" sz="1600" dirty="0">
                <a:solidFill>
                  <a:prstClr val="white"/>
                </a:solidFill>
                <a:latin typeface="Tahoma" panose="020B0604030504040204" pitchFamily="34" charset="0"/>
                <a:ea typeface="Tahoma" panose="020B0604030504040204" pitchFamily="34" charset="0"/>
                <a:cs typeface="Tahoma" panose="020B0604030504040204" pitchFamily="34" charset="0"/>
              </a:rPr>
              <a:t>RAIT Custom Research Baltic</a:t>
            </a:r>
            <a:endParaRPr lang="en-US"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29"/>
          <p:cNvGrpSpPr/>
          <p:nvPr/>
        </p:nvGrpSpPr>
        <p:grpSpPr>
          <a:xfrm>
            <a:off x="8955741" y="3565607"/>
            <a:ext cx="3092824" cy="701485"/>
            <a:chOff x="8956753" y="3249217"/>
            <a:chExt cx="3092824" cy="701485"/>
          </a:xfrm>
        </p:grpSpPr>
        <p:sp>
          <p:nvSpPr>
            <p:cNvPr id="31" name="TextBox 30"/>
            <p:cNvSpPr txBox="1"/>
            <p:nvPr/>
          </p:nvSpPr>
          <p:spPr>
            <a:xfrm>
              <a:off x="8956753" y="3642925"/>
              <a:ext cx="3092824" cy="307777"/>
            </a:xfrm>
            <a:prstGeom prst="rect">
              <a:avLst/>
            </a:prstGeom>
            <a:noFill/>
          </p:spPr>
          <p:txBody>
            <a:bodyPr wrap="square" rtlCol="0">
              <a:spAutoFit/>
            </a:bodyPr>
            <a:lstStyle/>
            <a:p>
              <a:pPr algn="ctr"/>
              <a:r>
                <a:rPr lang="lt-LT" sz="1400" dirty="0">
                  <a:solidFill>
                    <a:schemeClr val="bg1"/>
                  </a:solidFill>
                  <a:ea typeface="Tahoma" panose="020B0604030504040204" pitchFamily="34" charset="0"/>
                  <a:cs typeface="Tahoma" panose="020B0604030504040204" pitchFamily="34" charset="0"/>
                </a:rPr>
                <a:t>svetlana.alosina@raitgroup.com</a:t>
              </a:r>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7369" y="3249217"/>
              <a:ext cx="365760" cy="365760"/>
            </a:xfrm>
            <a:prstGeom prst="rect">
              <a:avLst/>
            </a:prstGeom>
          </p:spPr>
        </p:pic>
      </p:grpSp>
      <p:cxnSp>
        <p:nvCxnSpPr>
          <p:cNvPr id="37" name="Straight Connector 36"/>
          <p:cNvCxnSpPr/>
          <p:nvPr/>
        </p:nvCxnSpPr>
        <p:spPr>
          <a:xfrm flipV="1">
            <a:off x="3927562" y="3363008"/>
            <a:ext cx="770602" cy="554537"/>
          </a:xfrm>
          <a:prstGeom prst="line">
            <a:avLst/>
          </a:prstGeom>
          <a:ln w="25400" cap="rnd">
            <a:solidFill>
              <a:srgbClr val="222A35"/>
            </a:solidFill>
            <a:prstDash val="sysDot"/>
            <a:roun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661036" y="3091174"/>
            <a:ext cx="2266439" cy="443238"/>
          </a:xfrm>
          <a:prstGeom prst="roundRect">
            <a:avLst>
              <a:gd name="adj" fmla="val 5614"/>
            </a:avLst>
          </a:prstGeom>
          <a:no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RAIT Faktum &amp; </a:t>
            </a:r>
            <a:r>
              <a:rPr lang="en-US" sz="1200" b="1" dirty="0" err="1">
                <a:solidFill>
                  <a:srgbClr val="222A35"/>
                </a:solidFill>
                <a:latin typeface="Tahoma" panose="020B0604030504040204" pitchFamily="34" charset="0"/>
                <a:ea typeface="Tahoma" panose="020B0604030504040204" pitchFamily="34" charset="0"/>
                <a:cs typeface="Tahoma" panose="020B0604030504040204" pitchFamily="34" charset="0"/>
              </a:rPr>
              <a:t>Ariko</a:t>
            </a:r>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222A35"/>
              </a:solidFill>
              <a:latin typeface="Tahoma" panose="020B0604030504040204" pitchFamily="34" charset="0"/>
              <a:ea typeface="Tahoma" panose="020B0604030504040204" pitchFamily="34" charset="0"/>
              <a:cs typeface="Tahoma" panose="020B0604030504040204" pitchFamily="34" charset="0"/>
            </a:endParaRPr>
          </a:p>
          <a:p>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Tatari</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str. 64, Tallinn, </a:t>
            </a:r>
            <a:r>
              <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Estonia</a:t>
            </a:r>
          </a:p>
        </p:txBody>
      </p:sp>
      <p:cxnSp>
        <p:nvCxnSpPr>
          <p:cNvPr id="40" name="Straight Connector 39"/>
          <p:cNvCxnSpPr/>
          <p:nvPr/>
        </p:nvCxnSpPr>
        <p:spPr>
          <a:xfrm flipV="1">
            <a:off x="3905467" y="3902433"/>
            <a:ext cx="823699" cy="657711"/>
          </a:xfrm>
          <a:prstGeom prst="line">
            <a:avLst/>
          </a:prstGeom>
          <a:ln w="25400" cap="rnd">
            <a:solidFill>
              <a:srgbClr val="222A35"/>
            </a:solidFill>
            <a:prstDash val="sysDot"/>
            <a:round/>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665688" y="3624748"/>
            <a:ext cx="2821094" cy="468568"/>
          </a:xfrm>
          <a:prstGeom prst="roundRect">
            <a:avLst>
              <a:gd name="adj" fmla="val 5614"/>
            </a:avLst>
          </a:prstGeom>
          <a:no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RAIT CR BALTIC </a:t>
            </a:r>
          </a:p>
          <a:p>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Kalpaka</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bulv</a:t>
            </a:r>
            <a:r>
              <a:rPr lang="lv-LV"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ā</a:t>
            </a:r>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ris</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10</a:t>
            </a:r>
            <a:r>
              <a:rPr lang="lv-LV"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-1</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R</a:t>
            </a:r>
            <a:r>
              <a:rPr lang="lv-LV"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i</a:t>
            </a:r>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ga</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Latvi</a:t>
            </a:r>
            <a:r>
              <a:rPr lang="lv-LV"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a:t>
            </a:r>
            <a:endPar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4" name="Straight Connector 43"/>
          <p:cNvCxnSpPr/>
          <p:nvPr/>
        </p:nvCxnSpPr>
        <p:spPr>
          <a:xfrm flipV="1">
            <a:off x="3882082" y="4473799"/>
            <a:ext cx="801715" cy="615727"/>
          </a:xfrm>
          <a:prstGeom prst="line">
            <a:avLst/>
          </a:prstGeom>
          <a:ln w="25400" cap="rnd">
            <a:solidFill>
              <a:srgbClr val="222A35"/>
            </a:solidFill>
            <a:prstDash val="sysDot"/>
            <a:roun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665688" y="4549081"/>
            <a:ext cx="2846032" cy="468568"/>
          </a:xfrm>
          <a:prstGeom prst="roundRect">
            <a:avLst>
              <a:gd name="adj" fmla="val 5614"/>
            </a:avLst>
          </a:prstGeom>
          <a:no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RAIT </a:t>
            </a:r>
            <a:endParaRPr lang="en-US" sz="1200" dirty="0">
              <a:solidFill>
                <a:srgbClr val="222A35"/>
              </a:solidFill>
              <a:latin typeface="Tahoma" panose="020B0604030504040204" pitchFamily="34" charset="0"/>
              <a:ea typeface="Tahoma" panose="020B0604030504040204" pitchFamily="34" charset="0"/>
              <a:cs typeface="Tahoma" panose="020B0604030504040204" pitchFamily="34" charset="0"/>
            </a:endParaRPr>
          </a:p>
          <a:p>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Švitrigailos</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str. 11M, Vilnius, </a:t>
            </a:r>
            <a:r>
              <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Lithuania</a:t>
            </a:r>
            <a:endParaRPr lang="lv-LV"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r>
              <a:rPr lang="lt-LT" sz="1200" b="1" dirty="0">
                <a:solidFill>
                  <a:srgbClr val="222A35"/>
                </a:solidFill>
                <a:latin typeface="Tahoma" panose="020B0604030504040204" pitchFamily="34" charset="0"/>
                <a:ea typeface="Tahoma" panose="020B0604030504040204" pitchFamily="34" charset="0"/>
                <a:cs typeface="Tahoma" panose="020B0604030504040204" pitchFamily="34" charset="0"/>
              </a:rPr>
              <a:t>SYNOPTICOM</a:t>
            </a:r>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222A35"/>
              </a:solidFill>
              <a:latin typeface="Tahoma" panose="020B0604030504040204" pitchFamily="34" charset="0"/>
              <a:ea typeface="Tahoma" panose="020B0604030504040204" pitchFamily="34" charset="0"/>
              <a:cs typeface="Tahoma" panose="020B0604030504040204" pitchFamily="34" charset="0"/>
            </a:endParaRPr>
          </a:p>
          <a:p>
            <a:r>
              <a:rPr lang="lt-LT"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Savanorių</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t>
            </a:r>
            <a:r>
              <a:rPr lang="lt-LT"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ave</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1, Vilnius, </a:t>
            </a:r>
            <a:r>
              <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Lithuania</a:t>
            </a:r>
          </a:p>
          <a:p>
            <a:endPar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9" name="Straight Connector 48"/>
          <p:cNvCxnSpPr/>
          <p:nvPr/>
        </p:nvCxnSpPr>
        <p:spPr>
          <a:xfrm flipV="1">
            <a:off x="2407111" y="2182229"/>
            <a:ext cx="2262634" cy="1699385"/>
          </a:xfrm>
          <a:prstGeom prst="line">
            <a:avLst/>
          </a:prstGeom>
          <a:ln w="25400" cap="rnd">
            <a:solidFill>
              <a:srgbClr val="222A35"/>
            </a:solidFill>
            <a:prstDash val="sysDot"/>
            <a:round/>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613770" y="1739507"/>
            <a:ext cx="3684436" cy="438125"/>
          </a:xfrm>
          <a:prstGeom prst="roundRect">
            <a:avLst>
              <a:gd name="adj" fmla="val 5614"/>
            </a:avLst>
          </a:prstGeom>
          <a:no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200" b="1" dirty="0">
                <a:solidFill>
                  <a:srgbClr val="222A35"/>
                </a:solidFill>
                <a:latin typeface="Tahoma" panose="020B0604030504040204" pitchFamily="34" charset="0"/>
                <a:ea typeface="Tahoma" panose="020B0604030504040204" pitchFamily="34" charset="0"/>
                <a:cs typeface="Tahoma" panose="020B0604030504040204" pitchFamily="34" charset="0"/>
              </a:rPr>
              <a:t>RAIT SVERIGE </a:t>
            </a:r>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AB</a:t>
            </a:r>
          </a:p>
          <a:p>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Rosenlundsgatan</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18 11853 Stockholm</a:t>
            </a:r>
            <a:r>
              <a:rPr lang="lt-LT"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t>
            </a:r>
            <a:r>
              <a:rPr lang="lt-LT"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Sweden</a:t>
            </a:r>
            <a:endPar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5471" y="4923820"/>
            <a:ext cx="395186" cy="395186"/>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9851" y="4383338"/>
            <a:ext cx="395186" cy="395186"/>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5750" y="3792355"/>
            <a:ext cx="395186" cy="395186"/>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342" y="3809976"/>
            <a:ext cx="395186" cy="395186"/>
          </a:xfrm>
          <a:prstGeom prst="rect">
            <a:avLst/>
          </a:prstGeom>
        </p:spPr>
      </p:pic>
      <p:grpSp>
        <p:nvGrpSpPr>
          <p:cNvPr id="39" name="Group 38"/>
          <p:cNvGrpSpPr/>
          <p:nvPr/>
        </p:nvGrpSpPr>
        <p:grpSpPr>
          <a:xfrm>
            <a:off x="4109039" y="2227599"/>
            <a:ext cx="4117728" cy="4244643"/>
            <a:chOff x="6396802" y="1149455"/>
            <a:chExt cx="4117728" cy="4244643"/>
          </a:xfrm>
        </p:grpSpPr>
        <p:sp>
          <p:nvSpPr>
            <p:cNvPr id="43" name="TextBox 42"/>
            <p:cNvSpPr txBox="1"/>
            <p:nvPr/>
          </p:nvSpPr>
          <p:spPr>
            <a:xfrm>
              <a:off x="6925576" y="1149455"/>
              <a:ext cx="3588954" cy="830997"/>
            </a:xfrm>
            <a:prstGeom prst="rect">
              <a:avLst/>
            </a:prstGeom>
            <a:noFill/>
            <a:ln>
              <a:noFill/>
            </a:ln>
          </p:spPr>
          <p:txBody>
            <a:bodyPr wrap="square" rtlCol="0">
              <a:spAutoFit/>
            </a:bodyPr>
            <a:lstStyle/>
            <a:p>
              <a:r>
                <a:rPr lang="en-US" sz="1200" b="1" dirty="0">
                  <a:solidFill>
                    <a:srgbClr val="222A35"/>
                  </a:solidFill>
                  <a:latin typeface="Tahoma" panose="020B0604030504040204" pitchFamily="34" charset="0"/>
                  <a:ea typeface="Tahoma" panose="020B0604030504040204" pitchFamily="34" charset="0"/>
                  <a:cs typeface="Tahoma" panose="020B0604030504040204" pitchFamily="34" charset="0"/>
                </a:rPr>
                <a:t>WILKE</a:t>
              </a:r>
            </a:p>
            <a:p>
              <a:r>
                <a:rPr lang="da-DK"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Overgaden Neden Vandet 9C, 1414 </a:t>
              </a:r>
              <a:r>
                <a:rPr lang="da-DK"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København</a:t>
              </a:r>
              <a:endParaRPr lang="lt-LT"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Vestergade</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24, </a:t>
              </a:r>
              <a:r>
                <a:rPr lang="en-US" sz="1200" dirty="0" err="1">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Baghuset</a:t>
              </a:r>
              <a:r>
                <a:rPr lang="en-US"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8000 </a:t>
              </a:r>
              <a:r>
                <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Aarhus C</a:t>
              </a:r>
              <a:endParaRPr lang="lt-LT"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r>
                <a:rPr lang="lt-LT"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Gr</a:t>
              </a:r>
              <a:r>
                <a:rPr lang="da-DK" sz="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åbrødrepassagen 9, 5000 </a:t>
              </a:r>
              <a:r>
                <a:rPr lang="da-DK"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Odense C</a:t>
              </a:r>
              <a:endParaRPr lang="en-US"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47" name="Rounded Rectangle 46"/>
            <p:cNvSpPr/>
            <p:nvPr/>
          </p:nvSpPr>
          <p:spPr>
            <a:xfrm>
              <a:off x="6396802" y="4477513"/>
              <a:ext cx="4117728" cy="916585"/>
            </a:xfrm>
            <a:prstGeom prst="roundRect">
              <a:avLst>
                <a:gd name="adj" fmla="val 5614"/>
              </a:avLst>
            </a:prstGeom>
            <a:noFill/>
            <a:ln w="254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4526" y="4849452"/>
            <a:ext cx="396000" cy="396000"/>
          </a:xfrm>
          <a:prstGeom prst="rect">
            <a:avLst/>
          </a:prstGeom>
        </p:spPr>
      </p:pic>
      <p:cxnSp>
        <p:nvCxnSpPr>
          <p:cNvPr id="54" name="Straight Connector 53"/>
          <p:cNvCxnSpPr>
            <a:stCxn id="48" idx="3"/>
          </p:cNvCxnSpPr>
          <p:nvPr/>
        </p:nvCxnSpPr>
        <p:spPr>
          <a:xfrm flipV="1">
            <a:off x="1740526" y="2821684"/>
            <a:ext cx="2945810" cy="2225768"/>
          </a:xfrm>
          <a:prstGeom prst="line">
            <a:avLst/>
          </a:prstGeom>
          <a:ln w="25400" cap="rnd">
            <a:solidFill>
              <a:srgbClr val="222A35"/>
            </a:solidFill>
            <a:prstDash val="sysDot"/>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CC381A0-8B12-4B57-B97D-4641303B176A}"/>
              </a:ext>
            </a:extLst>
          </p:cNvPr>
          <p:cNvSpPr txBox="1"/>
          <p:nvPr/>
        </p:nvSpPr>
        <p:spPr>
          <a:xfrm>
            <a:off x="8816187" y="390373"/>
            <a:ext cx="3282564" cy="1277273"/>
          </a:xfrm>
          <a:prstGeom prst="rect">
            <a:avLst/>
          </a:prstGeom>
          <a:noFill/>
        </p:spPr>
        <p:txBody>
          <a:bodyPr wrap="square" rtlCol="0">
            <a:spAutoFit/>
          </a:bodyPr>
          <a:lstStyle/>
          <a:p>
            <a:pPr algn="ctr">
              <a:spcAft>
                <a:spcPts val="600"/>
              </a:spcAft>
            </a:pPr>
            <a:r>
              <a:rPr lang="en-US" sz="1600" b="1" dirty="0">
                <a:solidFill>
                  <a:prstClr val="white"/>
                </a:solidFill>
                <a:latin typeface="Tahoma" panose="020B0604030504040204" pitchFamily="34" charset="0"/>
                <a:ea typeface="Tahoma" panose="020B0604030504040204" pitchFamily="34" charset="0"/>
                <a:cs typeface="Tahoma" panose="020B0604030504040204" pitchFamily="34" charset="0"/>
              </a:rPr>
              <a:t>RAIT GROUP</a:t>
            </a:r>
            <a:endParaRPr lang="en-US"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a:r>
              <a:rPr lang="lv-LV" sz="1400" dirty="0">
                <a:solidFill>
                  <a:prstClr val="white"/>
                </a:solidFill>
                <a:latin typeface="Tahoma" panose="020B0604030504040204" pitchFamily="34" charset="0"/>
                <a:ea typeface="Tahoma" panose="020B0604030504040204" pitchFamily="34" charset="0"/>
                <a:cs typeface="Tahoma" panose="020B0604030504040204" pitchFamily="34" charset="0"/>
              </a:rPr>
              <a:t>Neatkarīga pētījumu kompānija, kas darbojas visās </a:t>
            </a:r>
            <a:r>
              <a:rPr lang="lv-LV" sz="1400">
                <a:solidFill>
                  <a:prstClr val="white"/>
                </a:solidFill>
                <a:latin typeface="Tahoma" panose="020B0604030504040204" pitchFamily="34" charset="0"/>
                <a:ea typeface="Tahoma" panose="020B0604030504040204" pitchFamily="34" charset="0"/>
                <a:cs typeface="Tahoma" panose="020B0604030504040204" pitchFamily="34" charset="0"/>
              </a:rPr>
              <a:t>Baltijas valstīs, Zviedrijā un </a:t>
            </a:r>
            <a:r>
              <a:rPr lang="lv-LV" sz="1400" dirty="0">
                <a:solidFill>
                  <a:prstClr val="white"/>
                </a:solidFill>
                <a:latin typeface="Tahoma" panose="020B0604030504040204" pitchFamily="34" charset="0"/>
                <a:ea typeface="Tahoma" panose="020B0604030504040204" pitchFamily="34" charset="0"/>
                <a:cs typeface="Tahoma" panose="020B0604030504040204" pitchFamily="34" charset="0"/>
              </a:rPr>
              <a:t>Dānijā, piedāvājot pilna servisa tirgus izpētes pakalpojumus</a:t>
            </a:r>
            <a:endParaRPr lang="en-US"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817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6" name="Chevron 5"/>
          <p:cNvSpPr/>
          <p:nvPr/>
        </p:nvSpPr>
        <p:spPr>
          <a:xfrm>
            <a:off x="1315449" y="0"/>
            <a:ext cx="8321609" cy="6858000"/>
          </a:xfrm>
          <a:prstGeom prst="chevron">
            <a:avLst>
              <a:gd name="adj" fmla="val 20243"/>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 name="Google Shape;41;p4"/>
          <p:cNvSpPr txBox="1">
            <a:spLocks/>
          </p:cNvSpPr>
          <p:nvPr/>
        </p:nvSpPr>
        <p:spPr>
          <a:xfrm flipH="1">
            <a:off x="3039341" y="2850776"/>
            <a:ext cx="6597717"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sz="5400" dirty="0">
                <a:solidFill>
                  <a:srgbClr val="073C45"/>
                </a:solidFill>
                <a:ea typeface="Cambria Math" panose="02040503050406030204" pitchFamily="18" charset="0"/>
              </a:rPr>
              <a:t>GALVENIE R</a:t>
            </a:r>
            <a:r>
              <a:rPr lang="en-US" sz="5400" dirty="0">
                <a:solidFill>
                  <a:srgbClr val="073C45"/>
                </a:solidFill>
                <a:ea typeface="Cambria Math" panose="02040503050406030204" pitchFamily="18" charset="0"/>
              </a:rPr>
              <a:t>EZULTĀTI</a:t>
            </a:r>
          </a:p>
        </p:txBody>
      </p:sp>
    </p:spTree>
    <p:extLst>
      <p:ext uri="{BB962C8B-B14F-4D97-AF65-F5344CB8AC3E}">
        <p14:creationId xmlns:p14="http://schemas.microsoft.com/office/powerpoint/2010/main" val="197840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2988746" y="2908935"/>
            <a:ext cx="8356153"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dirty="0">
                <a:solidFill>
                  <a:schemeClr val="accent1"/>
                </a:solidFill>
              </a:rPr>
              <a:t>SASKARSME AR LIAA</a:t>
            </a:r>
            <a:endParaRPr lang="en-US" sz="2000" dirty="0">
              <a:solidFill>
                <a:schemeClr val="accent1"/>
              </a:solidFill>
            </a:endParaRPr>
          </a:p>
        </p:txBody>
      </p:sp>
    </p:spTree>
    <p:extLst>
      <p:ext uri="{BB962C8B-B14F-4D97-AF65-F5344CB8AC3E}">
        <p14:creationId xmlns:p14="http://schemas.microsoft.com/office/powerpoint/2010/main" val="371849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Eksportētāju īpatsvars, kas pēdējā gada laikā kontaktējušies ar LIAA </a:t>
            </a:r>
            <a:r>
              <a:rPr lang="en-US" sz="2500"/>
              <a:t>(%)</a:t>
            </a:r>
            <a:br>
              <a:rPr lang="lv-LV" sz="2500"/>
            </a:br>
            <a:r>
              <a:rPr lang="lv-LV" sz="2000" i="1"/>
              <a:t>Dinamika 2021.– 2024.</a:t>
            </a:r>
            <a:endParaRPr lang="lv-LV" sz="2500"/>
          </a:p>
        </p:txBody>
      </p:sp>
      <p:sp>
        <p:nvSpPr>
          <p:cNvPr id="2" name="Text Placeholder 1"/>
          <p:cNvSpPr>
            <a:spLocks noGrp="1"/>
          </p:cNvSpPr>
          <p:nvPr>
            <p:ph type="body" sz="quarter" idx="15"/>
          </p:nvPr>
        </p:nvSpPr>
        <p:spPr>
          <a:xfrm>
            <a:off x="133350" y="6078071"/>
            <a:ext cx="6504117" cy="380426"/>
          </a:xfrm>
        </p:spPr>
        <p:txBody>
          <a:bodyPr/>
          <a:lstStyle/>
          <a:p>
            <a:r>
              <a:rPr lang="lv-LV"/>
              <a:t>L1</a:t>
            </a:r>
            <a:r>
              <a:rPr lang="en-US"/>
              <a:t>. </a:t>
            </a:r>
            <a:r>
              <a:rPr lang="lv-LV"/>
              <a:t>Vai Jūs, vai Jūsu uzņēmums pēdējā gada laikā esat jelkādā veidā kontaktējušies ar LIAA un/ vai tās darbiniekiem?</a:t>
            </a:r>
          </a:p>
          <a:p>
            <a:r>
              <a:rPr lang="it-IT">
                <a:solidFill>
                  <a:prstClr val="white">
                    <a:lumMod val="50000"/>
                  </a:prstClr>
                </a:solidFill>
              </a:rPr>
              <a:t>Bāze: visi respondenti, skatīt «n=» grafikā</a:t>
            </a:r>
          </a:p>
        </p:txBody>
      </p:sp>
      <p:graphicFrame>
        <p:nvGraphicFramePr>
          <p:cNvPr id="18" name="Chart 17"/>
          <p:cNvGraphicFramePr/>
          <p:nvPr/>
        </p:nvGraphicFramePr>
        <p:xfrm>
          <a:off x="407832" y="1243697"/>
          <a:ext cx="10067872" cy="4245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59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Eksportētāju īpatsvars, kas pēdējā gada laikā kontaktējušies ar LIAA </a:t>
            </a:r>
            <a:r>
              <a:rPr lang="en-US" sz="2500" dirty="0"/>
              <a:t>(%)</a:t>
            </a:r>
            <a:br>
              <a:rPr lang="lv-LV" sz="2500" dirty="0"/>
            </a:br>
            <a:r>
              <a:rPr lang="lv-LV" sz="2000" i="1" dirty="0"/>
              <a:t>Atbildes uzņēmumu grupās, 2025.</a:t>
            </a:r>
            <a:endParaRPr lang="lv-LV" sz="2500" dirty="0"/>
          </a:p>
        </p:txBody>
      </p:sp>
      <p:graphicFrame>
        <p:nvGraphicFramePr>
          <p:cNvPr id="25" name="Chart 24" descr="b7f148eb-5a8a-4cf1-b6a5-d15e0f9611a9 BANNER by Vai Jūs, vai Jūsu uzņēmums pēdējā gada laikā esat jelkādā veidā kontaktējušies ar LIAA un/ vai tās darbiniekiem?"/>
          <p:cNvGraphicFramePr/>
          <p:nvPr>
            <p:extLst>
              <p:ext uri="{D42A27DB-BD31-4B8C-83A1-F6EECF244321}">
                <p14:modId xmlns:p14="http://schemas.microsoft.com/office/powerpoint/2010/main" val="3868280659"/>
              </p:ext>
            </p:extLst>
          </p:nvPr>
        </p:nvGraphicFramePr>
        <p:xfrm>
          <a:off x="1571625" y="997578"/>
          <a:ext cx="9934576" cy="50126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t>L1</a:t>
            </a:r>
            <a:r>
              <a:rPr lang="en-US"/>
              <a:t>. </a:t>
            </a:r>
            <a:r>
              <a:rPr lang="lv-LV"/>
              <a:t>Vai Jūs, vai Jūsu uzņēmums pēdējā gada laikā esat jelkādā veidā kontaktējušies ar LIAA un/ vai tās darbiniekiem?</a:t>
            </a:r>
          </a:p>
          <a:p>
            <a:r>
              <a:rPr lang="it-IT">
                <a:solidFill>
                  <a:prstClr val="white">
                    <a:lumMod val="50000"/>
                  </a:prstClr>
                </a:solidFill>
              </a:rPr>
              <a:t>Bāze: visi respondenti, skatīt «n=» grafikā</a:t>
            </a:r>
            <a:endParaRPr lang="it-IT" dirty="0">
              <a:solidFill>
                <a:prstClr val="white">
                  <a:lumMod val="50000"/>
                </a:prstClr>
              </a:solidFill>
            </a:endParaRPr>
          </a:p>
        </p:txBody>
      </p:sp>
    </p:spTree>
    <p:extLst>
      <p:ext uri="{BB962C8B-B14F-4D97-AF65-F5344CB8AC3E}">
        <p14:creationId xmlns:p14="http://schemas.microsoft.com/office/powerpoint/2010/main" val="244244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400"/>
              <a:t>Eksportētāju īpatsvars, kas pēdējā gada laikā saņēmuši kādu LIAA pakalpojumu </a:t>
            </a:r>
            <a:r>
              <a:rPr lang="en-US" sz="2400"/>
              <a:t>(%)</a:t>
            </a:r>
            <a:br>
              <a:rPr lang="lv-LV" sz="2400"/>
            </a:br>
            <a:r>
              <a:rPr lang="lv-LV" sz="2000" i="1"/>
              <a:t>Dinamika 2021.– 2025.</a:t>
            </a:r>
            <a:endParaRPr lang="lv-LV" sz="2400"/>
          </a:p>
        </p:txBody>
      </p:sp>
      <p:sp>
        <p:nvSpPr>
          <p:cNvPr id="2" name="Text Placeholder 1"/>
          <p:cNvSpPr>
            <a:spLocks noGrp="1"/>
          </p:cNvSpPr>
          <p:nvPr>
            <p:ph type="body" sz="quarter" idx="15"/>
          </p:nvPr>
        </p:nvSpPr>
        <p:spPr>
          <a:xfrm>
            <a:off x="133350" y="6078071"/>
            <a:ext cx="6504117" cy="380426"/>
          </a:xfrm>
        </p:spPr>
        <p:txBody>
          <a:bodyPr/>
          <a:lstStyle/>
          <a:p>
            <a:r>
              <a:rPr lang="lv-LV"/>
              <a:t>L2</a:t>
            </a:r>
            <a:r>
              <a:rPr lang="en-US"/>
              <a:t>. </a:t>
            </a:r>
            <a:r>
              <a:rPr lang="lv-LV"/>
              <a:t>Vai Jūs pēdējā gada laikā esat saņēmuši kādu LIAA sniegtu pakalpojumu?</a:t>
            </a:r>
          </a:p>
          <a:p>
            <a:r>
              <a:rPr lang="it-IT">
                <a:solidFill>
                  <a:prstClr val="white">
                    <a:lumMod val="50000"/>
                  </a:prstClr>
                </a:solidFill>
              </a:rPr>
              <a:t>Bāze: visi respondenti, skatīt «n=» grafikā</a:t>
            </a:r>
          </a:p>
        </p:txBody>
      </p:sp>
      <p:graphicFrame>
        <p:nvGraphicFramePr>
          <p:cNvPr id="18" name="Chart 17"/>
          <p:cNvGraphicFramePr/>
          <p:nvPr/>
        </p:nvGraphicFramePr>
        <p:xfrm>
          <a:off x="585605" y="1166461"/>
          <a:ext cx="10067872" cy="4245184"/>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9751811" y="2019300"/>
            <a:ext cx="392314" cy="304799"/>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59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400" dirty="0"/>
              <a:t>Eksportētāju īpatsvars, kas pēdējā gada laikā saņēmuši kādu LIAA pakalpojumu </a:t>
            </a:r>
            <a:r>
              <a:rPr lang="en-US" sz="2400" dirty="0"/>
              <a:t>(%)</a:t>
            </a:r>
            <a:br>
              <a:rPr lang="lv-LV" sz="2400" dirty="0"/>
            </a:br>
            <a:r>
              <a:rPr lang="lv-LV" sz="2000" i="1" dirty="0"/>
              <a:t>Atbildes uzņēmumu grupās, 2025.</a:t>
            </a:r>
            <a:endParaRPr lang="lv-LV" sz="2400" dirty="0"/>
          </a:p>
        </p:txBody>
      </p:sp>
      <p:graphicFrame>
        <p:nvGraphicFramePr>
          <p:cNvPr id="25" name="Chart 24" descr="6af918b6-5730-445a-a5a4-64fdc6a4b204 BANNER by Vai Jūs pēdējā gada laikā esat saņēmuši kādu LIAA sniegtu pakalpojumu?"/>
          <p:cNvGraphicFramePr/>
          <p:nvPr>
            <p:extLst>
              <p:ext uri="{D42A27DB-BD31-4B8C-83A1-F6EECF244321}">
                <p14:modId xmlns:p14="http://schemas.microsoft.com/office/powerpoint/2010/main" val="2023519344"/>
              </p:ext>
            </p:extLst>
          </p:nvPr>
        </p:nvGraphicFramePr>
        <p:xfrm>
          <a:off x="1571625" y="997578"/>
          <a:ext cx="9934576" cy="50126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L2</a:t>
            </a:r>
            <a:r>
              <a:rPr lang="en-US" dirty="0"/>
              <a:t>. </a:t>
            </a:r>
            <a:r>
              <a:rPr lang="lv-LV" dirty="0"/>
              <a:t>Vai Jūs pēdējā gada laikā esat saņēmuši kādu LIAA sniegtu pakalpojumu?</a:t>
            </a:r>
          </a:p>
          <a:p>
            <a:r>
              <a:rPr lang="it-IT" dirty="0">
                <a:solidFill>
                  <a:prstClr val="white">
                    <a:lumMod val="50000"/>
                  </a:prstClr>
                </a:solidFill>
              </a:rPr>
              <a:t>Bāze: visi respondenti, skatīt «n=» grafikā</a:t>
            </a:r>
          </a:p>
        </p:txBody>
      </p:sp>
    </p:spTree>
    <p:extLst>
      <p:ext uri="{BB962C8B-B14F-4D97-AF65-F5344CB8AC3E}">
        <p14:creationId xmlns:p14="http://schemas.microsoft.com/office/powerpoint/2010/main" val="167637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000"/>
              <a:t>No LIAA pakalpojumus saņēmušo eksportētāju, kam ir sava kontaktpersona LIAA, īpatsvars </a:t>
            </a:r>
            <a:r>
              <a:rPr lang="en-US" sz="2000"/>
              <a:t>(%)</a:t>
            </a:r>
            <a:br>
              <a:rPr lang="lv-LV" sz="2000"/>
            </a:br>
            <a:r>
              <a:rPr lang="lv-LV" sz="2000" i="1"/>
              <a:t>Dinamika 2021.– 2025.</a:t>
            </a:r>
            <a:endParaRPr lang="lv-LV" sz="2000"/>
          </a:p>
        </p:txBody>
      </p:sp>
      <p:sp>
        <p:nvSpPr>
          <p:cNvPr id="2" name="Text Placeholder 1"/>
          <p:cNvSpPr>
            <a:spLocks noGrp="1"/>
          </p:cNvSpPr>
          <p:nvPr>
            <p:ph type="body" sz="quarter" idx="15"/>
          </p:nvPr>
        </p:nvSpPr>
        <p:spPr>
          <a:xfrm>
            <a:off x="133350" y="6078071"/>
            <a:ext cx="6504117" cy="380426"/>
          </a:xfrm>
        </p:spPr>
        <p:txBody>
          <a:bodyPr/>
          <a:lstStyle/>
          <a:p>
            <a:r>
              <a:rPr lang="lv-LV"/>
              <a:t>L3</a:t>
            </a:r>
            <a:r>
              <a:rPr lang="en-US"/>
              <a:t>. </a:t>
            </a:r>
            <a:r>
              <a:rPr lang="fi-FI"/>
              <a:t>Vai Jums ir sava kontaktpersona LIAA?</a:t>
            </a:r>
            <a:endParaRPr lang="lv-LV"/>
          </a:p>
          <a:p>
            <a:r>
              <a:rPr lang="lv-LV">
                <a:solidFill>
                  <a:prstClr val="white">
                    <a:lumMod val="50000"/>
                  </a:prstClr>
                </a:solidFill>
              </a:rPr>
              <a:t>Bāze: respondenti, kuri pēdējā gada laikā bija saņēmuši kādu LIAA sniegtu pakalpojumu</a:t>
            </a:r>
            <a:r>
              <a:rPr lang="it-IT">
                <a:solidFill>
                  <a:prstClr val="white">
                    <a:lumMod val="50000"/>
                  </a:prstClr>
                </a:solidFill>
              </a:rPr>
              <a:t>, skatīt «n=» grafikā</a:t>
            </a:r>
          </a:p>
        </p:txBody>
      </p:sp>
      <p:graphicFrame>
        <p:nvGraphicFramePr>
          <p:cNvPr id="18" name="Chart 17"/>
          <p:cNvGraphicFramePr/>
          <p:nvPr/>
        </p:nvGraphicFramePr>
        <p:xfrm>
          <a:off x="647671" y="1306408"/>
          <a:ext cx="10067872" cy="4245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42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2788719" y="2637472"/>
            <a:ext cx="9069905"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r>
              <a:rPr lang="lv-LV" dirty="0">
                <a:solidFill>
                  <a:schemeClr val="accent1"/>
                </a:solidFill>
              </a:rPr>
              <a:t>INFORMĒTĪBA PAR LIAA UN IZMANTOTIE INFORMĀCIJAS AVOTI</a:t>
            </a:r>
            <a:endParaRPr lang="en-US" sz="2000" dirty="0">
              <a:solidFill>
                <a:schemeClr val="accent1"/>
              </a:solidFill>
            </a:endParaRPr>
          </a:p>
        </p:txBody>
      </p:sp>
    </p:spTree>
    <p:extLst>
      <p:ext uri="{BB962C8B-B14F-4D97-AF65-F5344CB8AC3E}">
        <p14:creationId xmlns:p14="http://schemas.microsoft.com/office/powerpoint/2010/main" val="78130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500"/>
              <a:t>Informētība par LIAA piedāvātajiem pakalpojumiem eksportējošiem uzņēmumiem</a:t>
            </a:r>
            <a:r>
              <a:rPr lang="en-US" sz="2500"/>
              <a:t> (%)</a:t>
            </a:r>
            <a:r>
              <a:rPr lang="lv-LV" sz="2500"/>
              <a:t> </a:t>
            </a:r>
            <a:br>
              <a:rPr lang="lv-LV" sz="2500"/>
            </a:br>
            <a:r>
              <a:rPr lang="lv-LV" sz="2200" i="1"/>
              <a:t>Dinamika 2021.– 2025.</a:t>
            </a:r>
          </a:p>
        </p:txBody>
      </p:sp>
      <p:sp>
        <p:nvSpPr>
          <p:cNvPr id="2" name="Text Placeholder 1"/>
          <p:cNvSpPr>
            <a:spLocks noGrp="1"/>
          </p:cNvSpPr>
          <p:nvPr>
            <p:ph type="body" sz="quarter" idx="15"/>
          </p:nvPr>
        </p:nvSpPr>
        <p:spPr>
          <a:xfrm>
            <a:off x="133350" y="6078071"/>
            <a:ext cx="6504117" cy="380426"/>
          </a:xfrm>
        </p:spPr>
        <p:txBody>
          <a:bodyPr/>
          <a:lstStyle/>
          <a:p>
            <a:r>
              <a:rPr lang="lv-LV"/>
              <a:t>B1</a:t>
            </a:r>
            <a:r>
              <a:rPr lang="en-US"/>
              <a:t>. </a:t>
            </a:r>
            <a:r>
              <a:rPr lang="lv-LV"/>
              <a:t>Kā Jūs novērtētu, cik labi esat informēts/ -</a:t>
            </a:r>
            <a:r>
              <a:rPr lang="lv-LV" err="1"/>
              <a:t>ta</a:t>
            </a:r>
            <a:r>
              <a:rPr lang="lv-LV"/>
              <a:t> par LIAA piedāvātajiem pakalpojumiem eksportējošiem uzņēmumiem?</a:t>
            </a:r>
            <a:endParaRPr lang="en-US"/>
          </a:p>
          <a:p>
            <a:pPr lvl="0"/>
            <a:r>
              <a:rPr lang="it-IT">
                <a:solidFill>
                  <a:prstClr val="white">
                    <a:lumMod val="50000"/>
                  </a:prstClr>
                </a:solidFill>
              </a:rPr>
              <a:t>Bāze: visi respondenti, skatīt «n=» grafikā</a:t>
            </a:r>
          </a:p>
        </p:txBody>
      </p:sp>
      <p:graphicFrame>
        <p:nvGraphicFramePr>
          <p:cNvPr id="18" name="Chart 17"/>
          <p:cNvGraphicFramePr/>
          <p:nvPr/>
        </p:nvGraphicFramePr>
        <p:xfrm>
          <a:off x="777409" y="1306408"/>
          <a:ext cx="10067872" cy="4245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17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31321" y="249426"/>
            <a:ext cx="3119438" cy="611187"/>
          </a:xfrm>
          <a:prstGeom prst="rect">
            <a:avLst/>
          </a:prstGeom>
        </p:spPr>
        <p:txBody>
          <a:bodyPr/>
          <a:lstStyle/>
          <a:p>
            <a:pPr algn="l"/>
            <a:r>
              <a:rPr lang="lv-LV" sz="3600" b="1" dirty="0">
                <a:solidFill>
                  <a:schemeClr val="bg1"/>
                </a:solidFill>
              </a:rPr>
              <a:t>Saturs</a:t>
            </a:r>
            <a:endParaRPr lang="en-US" sz="36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67604371"/>
              </p:ext>
            </p:extLst>
          </p:nvPr>
        </p:nvGraphicFramePr>
        <p:xfrm>
          <a:off x="313764" y="860613"/>
          <a:ext cx="6276817" cy="5082687"/>
        </p:xfrm>
        <a:graphic>
          <a:graphicData uri="http://schemas.openxmlformats.org/drawingml/2006/table">
            <a:tbl>
              <a:tblPr firstRow="1" bandRow="1">
                <a:tableStyleId>{5C22544A-7EE6-4342-B048-85BDC9FD1C3A}</a:tableStyleId>
              </a:tblPr>
              <a:tblGrid>
                <a:gridCol w="5646724">
                  <a:extLst>
                    <a:ext uri="{9D8B030D-6E8A-4147-A177-3AD203B41FA5}">
                      <a16:colId xmlns:a16="http://schemas.microsoft.com/office/drawing/2014/main" val="20000"/>
                    </a:ext>
                  </a:extLst>
                </a:gridCol>
                <a:gridCol w="630093">
                  <a:extLst>
                    <a:ext uri="{9D8B030D-6E8A-4147-A177-3AD203B41FA5}">
                      <a16:colId xmlns:a16="http://schemas.microsoft.com/office/drawing/2014/main" val="20001"/>
                    </a:ext>
                  </a:extLst>
                </a:gridCol>
              </a:tblGrid>
              <a:tr h="493623">
                <a:tc>
                  <a:txBody>
                    <a:bodyPr/>
                    <a:lstStyle/>
                    <a:p>
                      <a:pPr algn="l"/>
                      <a:r>
                        <a:rPr lang="lv-LV" sz="1800" b="0" u="sng" dirty="0">
                          <a:solidFill>
                            <a:schemeClr val="bg1"/>
                          </a:solidFill>
                          <a:latin typeface="+mn-lt"/>
                          <a:hlinkClick r:id="rId2" action="ppaction://hlinksldjump">
                            <a:extLst>
                              <a:ext uri="{A12FA001-AC4F-418D-AE19-62706E023703}">
                                <ahyp:hlinkClr xmlns:ahyp="http://schemas.microsoft.com/office/drawing/2018/hyperlinkcolor" val="tx"/>
                              </a:ext>
                            </a:extLst>
                          </a:hlinkClick>
                        </a:rPr>
                        <a:t>METODOLOĢIJA</a:t>
                      </a:r>
                      <a:endParaRPr lang="lv-LV" sz="1800" b="0" u="sng" dirty="0">
                        <a:solidFill>
                          <a:schemeClr val="bg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hlinkClick r:id="rId2" action="ppaction://hlinksldjump">
                            <a:extLst>
                              <a:ext uri="{A12FA001-AC4F-418D-AE19-62706E023703}">
                                <ahyp:hlinkClr xmlns:ahyp="http://schemas.microsoft.com/office/drawing/2018/hyperlinkcolor" val="tx"/>
                              </a:ext>
                            </a:extLst>
                          </a:hlinkClick>
                        </a:rPr>
                        <a:t>3</a:t>
                      </a:r>
                      <a:endParaRPr lang="lv-LV" b="0" u="sng" dirty="0">
                        <a:solidFill>
                          <a:schemeClr val="bg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3623">
                <a:tc>
                  <a:txBody>
                    <a:bodyPr/>
                    <a:lstStyle/>
                    <a:p>
                      <a:pPr marL="0" algn="l" defTabSz="914400" rtl="0" eaLnBrk="1" latinLnBrk="0" hangingPunct="1"/>
                      <a:r>
                        <a:rPr lang="lv-LV" sz="1800" b="0" u="sng" kern="1200" dirty="0">
                          <a:solidFill>
                            <a:schemeClr val="bg1"/>
                          </a:solidFill>
                          <a:latin typeface="+mn-lt"/>
                          <a:ea typeface="+mn-ea"/>
                          <a:cs typeface="+mn-cs"/>
                          <a:hlinkClick r:id="rId3" action="ppaction://hlinksldjump">
                            <a:extLst>
                              <a:ext uri="{A12FA001-AC4F-418D-AE19-62706E023703}">
                                <ahyp:hlinkClr xmlns:ahyp="http://schemas.microsoft.com/office/drawing/2018/hyperlinkcolor" val="tx"/>
                              </a:ext>
                            </a:extLst>
                          </a:hlinkClick>
                        </a:rPr>
                        <a:t>KOPSAVILKUMS</a:t>
                      </a:r>
                      <a:endParaRPr lang="lv-LV" sz="1800" b="0" u="sng"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hlinkClick r:id="rId3" action="ppaction://hlinksldjump">
                            <a:extLst>
                              <a:ext uri="{A12FA001-AC4F-418D-AE19-62706E023703}">
                                <ahyp:hlinkClr xmlns:ahyp="http://schemas.microsoft.com/office/drawing/2018/hyperlinkcolor" val="tx"/>
                              </a:ext>
                            </a:extLst>
                          </a:hlinkClick>
                        </a:rPr>
                        <a:t>6</a:t>
                      </a:r>
                      <a:endParaRPr lang="lv-LV" b="0" u="sng" dirty="0">
                        <a:solidFill>
                          <a:schemeClr val="bg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3623">
                <a:tc>
                  <a:txBody>
                    <a:bodyPr/>
                    <a:lstStyle/>
                    <a:p>
                      <a:pPr algn="l"/>
                      <a:r>
                        <a:rPr lang="lv-LV" b="0" u="sng" dirty="0">
                          <a:solidFill>
                            <a:schemeClr val="bg1"/>
                          </a:solidFill>
                          <a:latin typeface="+mn-lt"/>
                          <a:hlinkClick r:id="rId4" action="ppaction://hlinksldjump">
                            <a:extLst>
                              <a:ext uri="{A12FA001-AC4F-418D-AE19-62706E023703}">
                                <ahyp:hlinkClr xmlns:ahyp="http://schemas.microsoft.com/office/drawing/2018/hyperlinkcolor" val="tx"/>
                              </a:ext>
                            </a:extLst>
                          </a:hlinkClick>
                        </a:rPr>
                        <a:t>GALVENIE REZULTĀTI</a:t>
                      </a:r>
                      <a:endParaRPr lang="lv-LV" b="0" u="sng"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3623">
                <a:tc>
                  <a:txBody>
                    <a:bodyPr/>
                    <a:lstStyle/>
                    <a:p>
                      <a:pPr marL="177800" indent="0" algn="l" defTabSz="914400" rtl="0" eaLnBrk="1" latinLnBrk="0" hangingPunct="1"/>
                      <a:r>
                        <a:rPr lang="lv-LV" sz="1800" b="0" u="sng" kern="1200" dirty="0">
                          <a:solidFill>
                            <a:schemeClr val="bg1"/>
                          </a:solidFill>
                          <a:latin typeface="+mn-lt"/>
                          <a:ea typeface="+mn-ea"/>
                          <a:cs typeface="+mn-cs"/>
                          <a:hlinkClick r:id="rId5" action="ppaction://hlinksldjump">
                            <a:extLst>
                              <a:ext uri="{A12FA001-AC4F-418D-AE19-62706E023703}">
                                <ahyp:hlinkClr xmlns:ahyp="http://schemas.microsoft.com/office/drawing/2018/hyperlinkcolor" val="tx"/>
                              </a:ext>
                            </a:extLst>
                          </a:hlinkClick>
                        </a:rPr>
                        <a:t>Saskarsme ar LIAA</a:t>
                      </a:r>
                      <a:endParaRPr lang="lv-LV" sz="1800" b="0" u="sng"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3623">
                <a:tc>
                  <a:txBody>
                    <a:bodyPr/>
                    <a:lstStyle/>
                    <a:p>
                      <a:pPr marL="177800" indent="0" algn="l" defTabSz="914400" rtl="0" eaLnBrk="1" latinLnBrk="0" hangingPunct="1"/>
                      <a:r>
                        <a:rPr lang="lv-LV" sz="1800" b="0" u="sng" kern="1200" dirty="0">
                          <a:solidFill>
                            <a:schemeClr val="bg1"/>
                          </a:solidFill>
                          <a:latin typeface="+mn-lt"/>
                          <a:ea typeface="+mn-ea"/>
                          <a:cs typeface="+mn-cs"/>
                          <a:hlinkClick r:id="rId6" action="ppaction://hlinksldjump">
                            <a:extLst>
                              <a:ext uri="{A12FA001-AC4F-418D-AE19-62706E023703}">
                                <ahyp:hlinkClr xmlns:ahyp="http://schemas.microsoft.com/office/drawing/2018/hyperlinkcolor" val="tx"/>
                              </a:ext>
                            </a:extLst>
                          </a:hlinkClick>
                        </a:rPr>
                        <a:t>Informētība par LIAA un izmantotie informācijas avoti</a:t>
                      </a:r>
                      <a:endParaRPr lang="lv-LV" sz="1800" b="0" u="sng"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3623">
                <a:tc>
                  <a:txBody>
                    <a:bodyPr/>
                    <a:lstStyle/>
                    <a:p>
                      <a:pPr marL="177800" indent="0" algn="l" defTabSz="914400" rtl="0" eaLnBrk="1" latinLnBrk="0" hangingPunct="1"/>
                      <a:r>
                        <a:rPr lang="lv-LV" sz="1800" b="0" u="sng" kern="1200" dirty="0">
                          <a:solidFill>
                            <a:schemeClr val="bg1"/>
                          </a:solidFill>
                          <a:latin typeface="+mn-lt"/>
                          <a:ea typeface="+mn-ea"/>
                          <a:cs typeface="+mn-cs"/>
                          <a:hlinkClick r:id="rId7" action="ppaction://hlinksldjump">
                            <a:extLst>
                              <a:ext uri="{A12FA001-AC4F-418D-AE19-62706E023703}">
                                <ahyp:hlinkClr xmlns:ahyp="http://schemas.microsoft.com/office/drawing/2018/hyperlinkcolor" val="tx"/>
                              </a:ext>
                            </a:extLst>
                          </a:hlinkClick>
                        </a:rPr>
                        <a:t>LIAA darba vērtējums</a:t>
                      </a:r>
                      <a:endParaRPr lang="lv-LV" sz="1800" b="0" u="sng"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3623">
                <a:tc>
                  <a:txBody>
                    <a:bodyPr/>
                    <a:lstStyle/>
                    <a:p>
                      <a:pPr marL="177800" indent="0" algn="l" defTabSz="914400" rtl="0" eaLnBrk="1" latinLnBrk="0" hangingPunct="1"/>
                      <a:r>
                        <a:rPr lang="lv-LV" sz="1800" b="0" u="sng" kern="1200" dirty="0">
                          <a:solidFill>
                            <a:schemeClr val="bg1"/>
                          </a:solidFill>
                          <a:latin typeface="+mn-lt"/>
                          <a:ea typeface="+mn-ea"/>
                          <a:cs typeface="+mn-cs"/>
                          <a:hlinkClick r:id="rId8" action="ppaction://hlinksldjump">
                            <a:extLst>
                              <a:ext uri="{A12FA001-AC4F-418D-AE19-62706E023703}">
                                <ahyp:hlinkClr xmlns:ahyp="http://schemas.microsoft.com/office/drawing/2018/hyperlinkcolor" val="tx"/>
                              </a:ext>
                            </a:extLst>
                          </a:hlinkClick>
                        </a:rPr>
                        <a:t>LIAA sniegto pakalpojumu noderīgums un svarīgums uzņēmumiem</a:t>
                      </a:r>
                      <a:endParaRPr lang="lv-LV" sz="1800" b="0" u="sng"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3623">
                <a:tc>
                  <a:txBody>
                    <a:bodyPr/>
                    <a:lstStyle/>
                    <a:p>
                      <a:pPr marL="177800" indent="0" algn="l" defTabSz="914400" rtl="0" eaLnBrk="1" latinLnBrk="0" hangingPunct="1"/>
                      <a:r>
                        <a:rPr lang="lv-LV" sz="1800" b="0" u="sng" kern="1200" dirty="0">
                          <a:solidFill>
                            <a:schemeClr val="bg1"/>
                          </a:solidFill>
                          <a:latin typeface="+mn-lt"/>
                          <a:ea typeface="+mn-ea"/>
                          <a:cs typeface="+mn-cs"/>
                          <a:hlinkClick r:id="rId9" action="ppaction://hlinksldjump">
                            <a:extLst>
                              <a:ext uri="{A12FA001-AC4F-418D-AE19-62706E023703}">
                                <ahyp:hlinkClr xmlns:ahyp="http://schemas.microsoft.com/office/drawing/2018/hyperlinkcolor" val="tx"/>
                              </a:ext>
                            </a:extLst>
                          </a:hlinkClick>
                        </a:rPr>
                        <a:t>Latvijas atpazīstamība ārvalstīs</a:t>
                      </a:r>
                      <a:endParaRPr lang="lv-LV" sz="1800" b="0" u="sng" kern="120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93623">
                <a:tc>
                  <a:txBody>
                    <a:bodyPr/>
                    <a:lstStyle/>
                    <a:p>
                      <a:pPr marL="177800" indent="0" algn="l"/>
                      <a:r>
                        <a:rPr lang="lv-LV" b="0" u="sng" dirty="0">
                          <a:solidFill>
                            <a:schemeClr val="bg1"/>
                          </a:solidFill>
                          <a:latin typeface="+mn-lt"/>
                        </a:rPr>
                        <a:t>Eksporta tirgi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rPr>
                        <a:t>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93623">
                <a:tc>
                  <a:txBody>
                    <a:bodyPr/>
                    <a:lstStyle/>
                    <a:p>
                      <a:pPr marL="177800" indent="0" algn="l"/>
                      <a:r>
                        <a:rPr lang="lv-LV" b="0" u="sng" dirty="0">
                          <a:solidFill>
                            <a:schemeClr val="bg1"/>
                          </a:solidFill>
                          <a:latin typeface="+mn-lt"/>
                          <a:hlinkClick r:id="rId10" action="ppaction://hlinksldjump">
                            <a:extLst>
                              <a:ext uri="{A12FA001-AC4F-418D-AE19-62706E023703}">
                                <ahyp:hlinkClr xmlns:ahyp="http://schemas.microsoft.com/office/drawing/2018/hyperlinkcolor" val="tx"/>
                              </a:ext>
                            </a:extLst>
                          </a:hlinkClick>
                        </a:rPr>
                        <a:t>Aptaujas anketa</a:t>
                      </a:r>
                      <a:endParaRPr lang="lv-LV" b="0" u="sng"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lv-LV" b="0" u="sng" dirty="0">
                          <a:solidFill>
                            <a:schemeClr val="bg1"/>
                          </a:solidFill>
                          <a:latin typeface="+mn-lt"/>
                          <a:hlinkClick r:id="rId10" action="ppaction://hlinksldjump">
                            <a:extLst>
                              <a:ext uri="{A12FA001-AC4F-418D-AE19-62706E023703}">
                                <ahyp:hlinkClr xmlns:ahyp="http://schemas.microsoft.com/office/drawing/2018/hyperlinkcolor" val="tx"/>
                              </a:ext>
                            </a:extLst>
                          </a:hlinkClick>
                        </a:rPr>
                        <a:t>10</a:t>
                      </a:r>
                      <a:r>
                        <a:rPr lang="lv-LV" b="0" u="sng" dirty="0">
                          <a:solidFill>
                            <a:schemeClr val="bg1"/>
                          </a:solidFill>
                          <a:latin typeface="+mn-lt"/>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6972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lv-LV" sz="2300"/>
              <a:t>Informētība par LIAA piedāvātajiem pakalpojumiem eksportējošiem uzņēmumiem</a:t>
            </a:r>
            <a:r>
              <a:rPr lang="en-US" sz="2300"/>
              <a:t> (%)</a:t>
            </a:r>
            <a:br>
              <a:rPr lang="lv-LV" sz="2300"/>
            </a:br>
            <a:r>
              <a:rPr lang="lv-LV" sz="2000" i="1"/>
              <a:t>Respondentu atbildes atkarībā no tā, vai tie ir kontaktējušies ar LIAA vai saņēmuši kādu LIAA pakalpojumu, 2025</a:t>
            </a:r>
          </a:p>
        </p:txBody>
      </p:sp>
      <p:sp>
        <p:nvSpPr>
          <p:cNvPr id="2" name="Text Placeholder 1"/>
          <p:cNvSpPr>
            <a:spLocks noGrp="1"/>
          </p:cNvSpPr>
          <p:nvPr>
            <p:ph type="body" sz="quarter" idx="15"/>
          </p:nvPr>
        </p:nvSpPr>
        <p:spPr>
          <a:xfrm>
            <a:off x="133350" y="6078071"/>
            <a:ext cx="6504117" cy="380426"/>
          </a:xfrm>
        </p:spPr>
        <p:txBody>
          <a:bodyPr/>
          <a:lstStyle/>
          <a:p>
            <a:r>
              <a:rPr lang="lv-LV"/>
              <a:t>B1</a:t>
            </a:r>
            <a:r>
              <a:rPr lang="en-US"/>
              <a:t>. </a:t>
            </a:r>
            <a:r>
              <a:rPr lang="lv-LV"/>
              <a:t>Kā Jūs novērtētu, cik labi esat informēts/ -</a:t>
            </a:r>
            <a:r>
              <a:rPr lang="lv-LV" err="1"/>
              <a:t>ta</a:t>
            </a:r>
            <a:r>
              <a:rPr lang="lv-LV"/>
              <a:t> par LIAA piedāvātajiem pakalpojumiem eksportējošiem uzņēmumiem?</a:t>
            </a:r>
            <a:endParaRPr lang="en-US"/>
          </a:p>
          <a:p>
            <a:pPr lvl="0"/>
            <a:r>
              <a:rPr lang="it-IT">
                <a:solidFill>
                  <a:prstClr val="white">
                    <a:lumMod val="50000"/>
                  </a:prstClr>
                </a:solidFill>
              </a:rPr>
              <a:t>Bāze: visi respondenti, skatīt «n=» grafikā</a:t>
            </a:r>
          </a:p>
        </p:txBody>
      </p:sp>
      <p:graphicFrame>
        <p:nvGraphicFramePr>
          <p:cNvPr id="18" name="Chart 17"/>
          <p:cNvGraphicFramePr/>
          <p:nvPr/>
        </p:nvGraphicFramePr>
        <p:xfrm>
          <a:off x="1025552" y="1142368"/>
          <a:ext cx="10067872" cy="424518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6561601" y="4693817"/>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0407171" y="3807992"/>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101351" y="3837904"/>
            <a:ext cx="0" cy="230083"/>
          </a:xfrm>
          <a:prstGeom prst="straightConnector1">
            <a:avLst/>
          </a:prstGeom>
          <a:ln w="1905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9410221" y="3819000"/>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507376" y="4693975"/>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640318" y="4730611"/>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368301" y="4710078"/>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DB1EEFA-9DD1-149E-7328-2B07E2DC9843}"/>
              </a:ext>
            </a:extLst>
          </p:cNvPr>
          <p:cNvCxnSpPr/>
          <p:nvPr/>
        </p:nvCxnSpPr>
        <p:spPr>
          <a:xfrm flipV="1">
            <a:off x="4516901" y="3841079"/>
            <a:ext cx="0" cy="230083"/>
          </a:xfrm>
          <a:prstGeom prst="straightConnector1">
            <a:avLst/>
          </a:prstGeom>
          <a:ln w="1905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1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600" dirty="0"/>
              <a:t>Informētība par LIAA piedāvātajiem pakalpojumiem eksportējošiem uzņēmumiem</a:t>
            </a:r>
            <a:r>
              <a:rPr lang="en-US" sz="2600" dirty="0"/>
              <a:t> (%)</a:t>
            </a:r>
            <a:br>
              <a:rPr lang="lv-LV" sz="2300" dirty="0"/>
            </a:br>
            <a:r>
              <a:rPr lang="lv-LV" sz="2200" i="1" dirty="0"/>
              <a:t>Atbildes uzņēmumu grupās, 2025.</a:t>
            </a:r>
          </a:p>
        </p:txBody>
      </p:sp>
      <p:sp>
        <p:nvSpPr>
          <p:cNvPr id="19" name="Text Placeholder 1"/>
          <p:cNvSpPr>
            <a:spLocks noGrp="1"/>
          </p:cNvSpPr>
          <p:nvPr>
            <p:ph type="body" sz="quarter" idx="15"/>
          </p:nvPr>
        </p:nvSpPr>
        <p:spPr>
          <a:xfrm>
            <a:off x="133350" y="6078071"/>
            <a:ext cx="6504117" cy="380426"/>
          </a:xfrm>
        </p:spPr>
        <p:txBody>
          <a:bodyPr/>
          <a:lstStyle/>
          <a:p>
            <a:r>
              <a:rPr lang="lv-LV" dirty="0"/>
              <a:t>B1</a:t>
            </a:r>
            <a:r>
              <a:rPr lang="en-US" dirty="0"/>
              <a:t>. </a:t>
            </a:r>
            <a:r>
              <a:rPr lang="lv-LV" dirty="0"/>
              <a:t>Kā Jūs novērtētu, cik labi esat informēts/ -</a:t>
            </a:r>
            <a:r>
              <a:rPr lang="lv-LV" dirty="0" err="1"/>
              <a:t>ta</a:t>
            </a:r>
            <a:r>
              <a:rPr lang="lv-LV" dirty="0"/>
              <a:t> par LIAA piedāvātajiem pakalpojumiem eksportējošiem uzņēmumiem?</a:t>
            </a:r>
            <a:endParaRPr lang="en-US" dirty="0"/>
          </a:p>
          <a:p>
            <a:pPr lvl="0"/>
            <a:r>
              <a:rPr lang="it-IT" dirty="0">
                <a:solidFill>
                  <a:prstClr val="white">
                    <a:lumMod val="50000"/>
                  </a:prstClr>
                </a:solidFill>
              </a:rPr>
              <a:t>Bāze: visi respondenti, skatīt «n=» grafikā</a:t>
            </a:r>
          </a:p>
        </p:txBody>
      </p:sp>
      <p:graphicFrame>
        <p:nvGraphicFramePr>
          <p:cNvPr id="25" name="Chart 24" descr="10eb1213-25f9-4199-849d-61e715f2b03d BANNER by Kā Jūs novērtētu, cik labi esat informēts/ -ta par LIAA piedāvātajiem pakalpojumiem eksportējošiem uzņēmumiem?"/>
          <p:cNvGraphicFramePr/>
          <p:nvPr>
            <p:extLst>
              <p:ext uri="{D42A27DB-BD31-4B8C-83A1-F6EECF244321}">
                <p14:modId xmlns:p14="http://schemas.microsoft.com/office/powerpoint/2010/main" val="3743551006"/>
              </p:ext>
            </p:extLst>
          </p:nvPr>
        </p:nvGraphicFramePr>
        <p:xfrm>
          <a:off x="1571625" y="997578"/>
          <a:ext cx="9934576" cy="5012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548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600" dirty="0"/>
              <a:t>Informētība par LIAA piedāvātajiem pakalpojumiem eksportējošiem uzņēmumiem</a:t>
            </a:r>
            <a:r>
              <a:rPr lang="en-US" sz="2600" dirty="0"/>
              <a:t> (%)</a:t>
            </a:r>
            <a:br>
              <a:rPr lang="lv-LV" sz="2800" dirty="0"/>
            </a:br>
            <a:r>
              <a:rPr lang="lv-LV" sz="2200" i="1" dirty="0"/>
              <a:t>Atbildes uzņēmumu grupās, 2025.</a:t>
            </a:r>
            <a:endParaRPr lang="lv-LV" sz="2700" dirty="0"/>
          </a:p>
        </p:txBody>
      </p:sp>
      <p:sp>
        <p:nvSpPr>
          <p:cNvPr id="19" name="Text Placeholder 1"/>
          <p:cNvSpPr>
            <a:spLocks noGrp="1"/>
          </p:cNvSpPr>
          <p:nvPr>
            <p:ph type="body" sz="quarter" idx="15"/>
          </p:nvPr>
        </p:nvSpPr>
        <p:spPr>
          <a:xfrm>
            <a:off x="133350" y="6078071"/>
            <a:ext cx="6504117" cy="380426"/>
          </a:xfrm>
        </p:spPr>
        <p:txBody>
          <a:bodyPr/>
          <a:lstStyle/>
          <a:p>
            <a:r>
              <a:rPr lang="lv-LV" dirty="0"/>
              <a:t>B1</a:t>
            </a:r>
            <a:r>
              <a:rPr lang="en-US" dirty="0"/>
              <a:t>. </a:t>
            </a:r>
            <a:r>
              <a:rPr lang="lv-LV" dirty="0"/>
              <a:t>Kā Jūs novērtētu, cik labi esat informēts/ -</a:t>
            </a:r>
            <a:r>
              <a:rPr lang="lv-LV" dirty="0" err="1"/>
              <a:t>ta</a:t>
            </a:r>
            <a:r>
              <a:rPr lang="lv-LV" dirty="0"/>
              <a:t> par LIAA piedāvātajiem pakalpojumiem eksportējošiem uzņēmumiem?</a:t>
            </a:r>
            <a:endParaRPr lang="en-US" dirty="0"/>
          </a:p>
          <a:p>
            <a:pPr lvl="0"/>
            <a:r>
              <a:rPr lang="it-IT" dirty="0">
                <a:solidFill>
                  <a:prstClr val="white">
                    <a:lumMod val="50000"/>
                  </a:prstClr>
                </a:solidFill>
              </a:rPr>
              <a:t>Bāze: visi respondenti, skatīt «n=» grafikā</a:t>
            </a:r>
          </a:p>
        </p:txBody>
      </p:sp>
      <p:graphicFrame>
        <p:nvGraphicFramePr>
          <p:cNvPr id="25" name="Chart 24" descr="eefc320a-2c62-4554-975d-8b007ffd2321 BANNER_B1 by Kā Jūs novērtētu, cik labi esat informēts/ -ta par LIAA piedāvātajiem pakalpojumiem eksportējošiem uzņēmumiem?"/>
          <p:cNvGraphicFramePr/>
          <p:nvPr>
            <p:extLst>
              <p:ext uri="{D42A27DB-BD31-4B8C-83A1-F6EECF244321}">
                <p14:modId xmlns:p14="http://schemas.microsoft.com/office/powerpoint/2010/main" val="90609281"/>
              </p:ext>
            </p:extLst>
          </p:nvPr>
        </p:nvGraphicFramePr>
        <p:xfrm>
          <a:off x="407832" y="1085849"/>
          <a:ext cx="9783919" cy="4667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31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800"/>
              <a:t>Ērtākie veidi informācijas saņemšanai par LIAA atbalsta programmām (%)</a:t>
            </a:r>
            <a:br>
              <a:rPr lang="lv-LV" sz="2800"/>
            </a:br>
            <a:r>
              <a:rPr lang="lv-LV" sz="2200" i="1"/>
              <a:t>Dinamika 2021.– 2025.</a:t>
            </a:r>
          </a:p>
        </p:txBody>
      </p:sp>
      <p:sp>
        <p:nvSpPr>
          <p:cNvPr id="2" name="Text Placeholder 1"/>
          <p:cNvSpPr>
            <a:spLocks noGrp="1"/>
          </p:cNvSpPr>
          <p:nvPr>
            <p:ph type="body" sz="quarter" idx="15"/>
          </p:nvPr>
        </p:nvSpPr>
        <p:spPr>
          <a:xfrm>
            <a:off x="133350" y="6042212"/>
            <a:ext cx="9566831" cy="416285"/>
          </a:xfrm>
        </p:spPr>
        <p:txBody>
          <a:bodyPr/>
          <a:lstStyle/>
          <a:p>
            <a:r>
              <a:rPr lang="en-US"/>
              <a:t>A</a:t>
            </a:r>
            <a:r>
              <a:rPr lang="lv-LV"/>
              <a:t>3</a:t>
            </a:r>
            <a:r>
              <a:rPr lang="en-US"/>
              <a:t>. </a:t>
            </a:r>
            <a:r>
              <a:rPr lang="lv-LV"/>
              <a:t>Kuri no šiem Jums būtu divi paši ērtākie veidi kā saņemt informāciju par Latvijas Investīciju un attīstības aģentūras piedāvātajām atbalsta programmām un pakalpojumiem?</a:t>
            </a:r>
            <a:endParaRPr lang="en-US"/>
          </a:p>
          <a:p>
            <a:pPr lvl="0"/>
            <a:r>
              <a:rPr lang="it-IT">
                <a:solidFill>
                  <a:prstClr val="white">
                    <a:lumMod val="50000"/>
                  </a:prstClr>
                </a:solidFill>
              </a:rPr>
              <a:t>Bāze: visi respondenti, skatīt «n=» grafikā</a:t>
            </a:r>
          </a:p>
        </p:txBody>
      </p:sp>
      <p:graphicFrame>
        <p:nvGraphicFramePr>
          <p:cNvPr id="6" name="Chart 5"/>
          <p:cNvGraphicFramePr/>
          <p:nvPr/>
        </p:nvGraphicFramePr>
        <p:xfrm>
          <a:off x="628650" y="903600"/>
          <a:ext cx="9134475" cy="513861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5067460" y="1924038"/>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493D23F-E89C-8F5D-901C-C1A99A39FC99}"/>
              </a:ext>
            </a:extLst>
          </p:cNvPr>
          <p:cNvSpPr/>
          <p:nvPr/>
        </p:nvSpPr>
        <p:spPr>
          <a:xfrm>
            <a:off x="4353085" y="2352663"/>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58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800" dirty="0"/>
              <a:t>Ērtākie veidi informācijas saņemšanai par LIAA atbalsta programmām (%)</a:t>
            </a:r>
            <a:br>
              <a:rPr lang="lv-LV" sz="2800" dirty="0"/>
            </a:br>
            <a:r>
              <a:rPr lang="lv-LV" sz="2200" i="1" dirty="0"/>
              <a:t>Atbildes uzņēmumu grupās, 2025.</a:t>
            </a:r>
            <a:endParaRPr lang="lv-LV" sz="2700" dirty="0"/>
          </a:p>
        </p:txBody>
      </p:sp>
      <p:sp>
        <p:nvSpPr>
          <p:cNvPr id="6" name="Text Placeholder 1"/>
          <p:cNvSpPr txBox="1">
            <a:spLocks/>
          </p:cNvSpPr>
          <p:nvPr/>
        </p:nvSpPr>
        <p:spPr>
          <a:xfrm>
            <a:off x="133350" y="6042212"/>
            <a:ext cx="9566831" cy="416285"/>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a:t>
            </a:r>
            <a:r>
              <a:rPr lang="lv-LV" dirty="0"/>
              <a:t>3</a:t>
            </a:r>
            <a:r>
              <a:rPr lang="en-US" dirty="0"/>
              <a:t>. </a:t>
            </a:r>
            <a:r>
              <a:rPr lang="lv-LV" dirty="0"/>
              <a:t>Kuri no šiem Jums būtu divi paši ērtākie veidi kā saņemt informāciju par Latvijas Investīciju un attīstības aģentūras piedāvātajām atbalsta programmām un pakalpojumiem?</a:t>
            </a:r>
            <a:endParaRPr lang="en-US" dirty="0"/>
          </a:p>
          <a:p>
            <a:r>
              <a:rPr lang="it-IT" dirty="0">
                <a:solidFill>
                  <a:prstClr val="white">
                    <a:lumMod val="50000"/>
                  </a:prstClr>
                </a:solidFill>
              </a:rPr>
              <a:t>Bāze: visi respondenti, skatīt «n=» grafikā</a:t>
            </a:r>
          </a:p>
        </p:txBody>
      </p:sp>
      <p:graphicFrame>
        <p:nvGraphicFramePr>
          <p:cNvPr id="9" name="Chart 8" descr="b69a120d-bb49-4112-8ec6-d9feab9b32b2 BANNER by Kuri no šiem Jums būtu divi paši ērtākie veidi kā saņemt informāciju par Latvijas Investīciju un attīstības aģentūras piedāvātajām atbalsta programmām un pakalpojumiem?2"/>
          <p:cNvGraphicFramePr/>
          <p:nvPr>
            <p:extLst>
              <p:ext uri="{D42A27DB-BD31-4B8C-83A1-F6EECF244321}">
                <p14:modId xmlns:p14="http://schemas.microsoft.com/office/powerpoint/2010/main" val="844861286"/>
              </p:ext>
            </p:extLst>
          </p:nvPr>
        </p:nvGraphicFramePr>
        <p:xfrm>
          <a:off x="0" y="903601"/>
          <a:ext cx="11954933" cy="5216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51ACF591-7B97-7F43-0414-CC497641E6D7}"/>
              </a:ext>
            </a:extLst>
          </p:cNvPr>
          <p:cNvGraphicFramePr/>
          <p:nvPr>
            <p:extLst>
              <p:ext uri="{D42A27DB-BD31-4B8C-83A1-F6EECF244321}">
                <p14:modId xmlns:p14="http://schemas.microsoft.com/office/powerpoint/2010/main" val="2769725540"/>
              </p:ext>
            </p:extLst>
          </p:nvPr>
        </p:nvGraphicFramePr>
        <p:xfrm>
          <a:off x="2349148" y="903601"/>
          <a:ext cx="11954933" cy="5216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D0D81C80-DDBE-6EF8-51FB-C0E1968DC216}"/>
              </a:ext>
            </a:extLst>
          </p:cNvPr>
          <p:cNvGraphicFramePr/>
          <p:nvPr>
            <p:extLst>
              <p:ext uri="{D42A27DB-BD31-4B8C-83A1-F6EECF244321}">
                <p14:modId xmlns:p14="http://schemas.microsoft.com/office/powerpoint/2010/main" val="2485508726"/>
              </p:ext>
            </p:extLst>
          </p:nvPr>
        </p:nvGraphicFramePr>
        <p:xfrm>
          <a:off x="3505338" y="903601"/>
          <a:ext cx="11954933" cy="5216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1A02160E-9C65-257D-53FB-2CEFDA474B30}"/>
              </a:ext>
            </a:extLst>
          </p:cNvPr>
          <p:cNvGraphicFramePr/>
          <p:nvPr>
            <p:extLst>
              <p:ext uri="{D42A27DB-BD31-4B8C-83A1-F6EECF244321}">
                <p14:modId xmlns:p14="http://schemas.microsoft.com/office/powerpoint/2010/main" val="2103122139"/>
              </p:ext>
            </p:extLst>
          </p:nvPr>
        </p:nvGraphicFramePr>
        <p:xfrm>
          <a:off x="4789512" y="903601"/>
          <a:ext cx="11954933" cy="52166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CA0FE436-4002-840F-2A3B-D9C716DF2AD5}"/>
              </a:ext>
            </a:extLst>
          </p:cNvPr>
          <p:cNvGraphicFramePr/>
          <p:nvPr>
            <p:extLst>
              <p:ext uri="{D42A27DB-BD31-4B8C-83A1-F6EECF244321}">
                <p14:modId xmlns:p14="http://schemas.microsoft.com/office/powerpoint/2010/main" val="787768092"/>
              </p:ext>
            </p:extLst>
          </p:nvPr>
        </p:nvGraphicFramePr>
        <p:xfrm>
          <a:off x="5353030" y="903601"/>
          <a:ext cx="11954933" cy="52166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FF154864-9B0F-12A9-A46F-581B837893FE}"/>
              </a:ext>
            </a:extLst>
          </p:cNvPr>
          <p:cNvGraphicFramePr/>
          <p:nvPr>
            <p:extLst>
              <p:ext uri="{D42A27DB-BD31-4B8C-83A1-F6EECF244321}">
                <p14:modId xmlns:p14="http://schemas.microsoft.com/office/powerpoint/2010/main" val="3327527882"/>
              </p:ext>
            </p:extLst>
          </p:nvPr>
        </p:nvGraphicFramePr>
        <p:xfrm>
          <a:off x="5925804" y="907116"/>
          <a:ext cx="11954933" cy="52166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46748D48-B5F7-5A4C-897A-1EFEAD2A3304}"/>
              </a:ext>
            </a:extLst>
          </p:cNvPr>
          <p:cNvGraphicFramePr/>
          <p:nvPr>
            <p:extLst>
              <p:ext uri="{D42A27DB-BD31-4B8C-83A1-F6EECF244321}">
                <p14:modId xmlns:p14="http://schemas.microsoft.com/office/powerpoint/2010/main" val="1565956566"/>
              </p:ext>
            </p:extLst>
          </p:nvPr>
        </p:nvGraphicFramePr>
        <p:xfrm>
          <a:off x="6483506" y="908553"/>
          <a:ext cx="11954933" cy="52166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4E956D5A-A503-6C81-9ED3-5F61FB5D2859}"/>
              </a:ext>
            </a:extLst>
          </p:cNvPr>
          <p:cNvGraphicFramePr/>
          <p:nvPr>
            <p:extLst>
              <p:ext uri="{D42A27DB-BD31-4B8C-83A1-F6EECF244321}">
                <p14:modId xmlns:p14="http://schemas.microsoft.com/office/powerpoint/2010/main" val="1648773346"/>
              </p:ext>
            </p:extLst>
          </p:nvPr>
        </p:nvGraphicFramePr>
        <p:xfrm>
          <a:off x="6886274" y="904950"/>
          <a:ext cx="11954933" cy="52166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63576912-9539-7F40-D117-A45DD3F28824}"/>
              </a:ext>
            </a:extLst>
          </p:cNvPr>
          <p:cNvGraphicFramePr/>
          <p:nvPr>
            <p:extLst>
              <p:ext uri="{D42A27DB-BD31-4B8C-83A1-F6EECF244321}">
                <p14:modId xmlns:p14="http://schemas.microsoft.com/office/powerpoint/2010/main" val="380839995"/>
              </p:ext>
            </p:extLst>
          </p:nvPr>
        </p:nvGraphicFramePr>
        <p:xfrm>
          <a:off x="7520501" y="911980"/>
          <a:ext cx="11954933" cy="52166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Chart 12"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7CEDCE37-7F0A-73DF-E148-0976D1B5D36A}"/>
              </a:ext>
            </a:extLst>
          </p:cNvPr>
          <p:cNvGraphicFramePr/>
          <p:nvPr>
            <p:extLst>
              <p:ext uri="{D42A27DB-BD31-4B8C-83A1-F6EECF244321}">
                <p14:modId xmlns:p14="http://schemas.microsoft.com/office/powerpoint/2010/main" val="3788112964"/>
              </p:ext>
            </p:extLst>
          </p:nvPr>
        </p:nvGraphicFramePr>
        <p:xfrm>
          <a:off x="7855230" y="910631"/>
          <a:ext cx="11954933" cy="52166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 name="Chart 13" descr="b69a120d-bb49-4112-8ec6-d9feab9b32b2 BANNER by Kuri no šiem Jums būtu divi paši ērtākie veidi kā saņemt informāciju par Latvijas Investīciju un attīstības aģentūras piedāvātajām atbalsta programmām un pakalpojumiem?2">
            <a:extLst>
              <a:ext uri="{FF2B5EF4-FFF2-40B4-BE49-F238E27FC236}">
                <a16:creationId xmlns:a16="http://schemas.microsoft.com/office/drawing/2014/main" id="{88BFB19B-4559-0C8C-5EB7-1E00567CF82E}"/>
              </a:ext>
            </a:extLst>
          </p:cNvPr>
          <p:cNvGraphicFramePr/>
          <p:nvPr>
            <p:extLst>
              <p:ext uri="{D42A27DB-BD31-4B8C-83A1-F6EECF244321}">
                <p14:modId xmlns:p14="http://schemas.microsoft.com/office/powerpoint/2010/main" val="919156002"/>
              </p:ext>
            </p:extLst>
          </p:nvPr>
        </p:nvGraphicFramePr>
        <p:xfrm>
          <a:off x="8185821" y="910631"/>
          <a:ext cx="11954933" cy="5216646"/>
        </p:xfrm>
        <a:graphic>
          <a:graphicData uri="http://schemas.openxmlformats.org/drawingml/2006/chart">
            <c:chart xmlns:c="http://schemas.openxmlformats.org/drawingml/2006/chart" xmlns:r="http://schemas.openxmlformats.org/officeDocument/2006/relationships" r:id="rId12"/>
          </a:graphicData>
        </a:graphic>
      </p:graphicFrame>
      <p:sp>
        <p:nvSpPr>
          <p:cNvPr id="15" name="Rectangle 14">
            <a:extLst>
              <a:ext uri="{FF2B5EF4-FFF2-40B4-BE49-F238E27FC236}">
                <a16:creationId xmlns:a16="http://schemas.microsoft.com/office/drawing/2014/main" id="{7CE40FB5-6F15-993B-74AD-CFBA316E3C1B}"/>
              </a:ext>
            </a:extLst>
          </p:cNvPr>
          <p:cNvSpPr/>
          <p:nvPr/>
        </p:nvSpPr>
        <p:spPr>
          <a:xfrm>
            <a:off x="11589610" y="903601"/>
            <a:ext cx="602390" cy="5310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66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D8A6-91D2-EC22-6424-031C922D68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ED53A9-BE33-FE44-D1A1-71EE62126ED7}"/>
              </a:ext>
            </a:extLst>
          </p:cNvPr>
          <p:cNvSpPr>
            <a:spLocks noGrp="1"/>
          </p:cNvSpPr>
          <p:nvPr>
            <p:ph type="title"/>
          </p:nvPr>
        </p:nvSpPr>
        <p:spPr/>
        <p:txBody>
          <a:bodyPr>
            <a:normAutofit/>
          </a:bodyPr>
          <a:lstStyle/>
          <a:p>
            <a:r>
              <a:rPr lang="lv-LV" sz="2500" dirty="0"/>
              <a:t>LIAA virtuālās asistentes Maijas (čatbota) pakalpojumu izmantošana </a:t>
            </a:r>
            <a:r>
              <a:rPr lang="en-US" sz="2500" dirty="0"/>
              <a:t>(%)</a:t>
            </a:r>
            <a:endParaRPr lang="lv-LV" sz="2500" dirty="0"/>
          </a:p>
        </p:txBody>
      </p:sp>
      <p:sp>
        <p:nvSpPr>
          <p:cNvPr id="2" name="Text Placeholder 1">
            <a:extLst>
              <a:ext uri="{FF2B5EF4-FFF2-40B4-BE49-F238E27FC236}">
                <a16:creationId xmlns:a16="http://schemas.microsoft.com/office/drawing/2014/main" id="{53775AE6-341C-27EA-847B-859DD3381D02}"/>
              </a:ext>
            </a:extLst>
          </p:cNvPr>
          <p:cNvSpPr>
            <a:spLocks noGrp="1"/>
          </p:cNvSpPr>
          <p:nvPr>
            <p:ph type="body" sz="quarter" idx="15"/>
          </p:nvPr>
        </p:nvSpPr>
        <p:spPr>
          <a:xfrm>
            <a:off x="133350" y="5910606"/>
            <a:ext cx="11269756" cy="547891"/>
          </a:xfrm>
        </p:spPr>
        <p:txBody>
          <a:bodyPr/>
          <a:lstStyle/>
          <a:p>
            <a:r>
              <a:rPr lang="lv-LV" dirty="0"/>
              <a:t>F1. Vai Jūs izmantojat LIAA virtuālās asistentes  Maija (čatbota) pakalpojumus?</a:t>
            </a:r>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graphicFrame>
        <p:nvGraphicFramePr>
          <p:cNvPr id="5" name="Chart 4">
            <a:extLst>
              <a:ext uri="{FF2B5EF4-FFF2-40B4-BE49-F238E27FC236}">
                <a16:creationId xmlns:a16="http://schemas.microsoft.com/office/drawing/2014/main" id="{22111185-C681-6FD0-B048-57C9C2CBDBC2}"/>
              </a:ext>
            </a:extLst>
          </p:cNvPr>
          <p:cNvGraphicFramePr/>
          <p:nvPr/>
        </p:nvGraphicFramePr>
        <p:xfrm>
          <a:off x="2447925" y="1057275"/>
          <a:ext cx="6381750" cy="5124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29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41B2-3B34-57CC-4F39-9693FFB87F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EAE63-FAAB-0060-ABF8-FBBD151167E2}"/>
              </a:ext>
            </a:extLst>
          </p:cNvPr>
          <p:cNvSpPr>
            <a:spLocks noGrp="1"/>
          </p:cNvSpPr>
          <p:nvPr>
            <p:ph type="title"/>
          </p:nvPr>
        </p:nvSpPr>
        <p:spPr/>
        <p:txBody>
          <a:bodyPr>
            <a:normAutofit/>
          </a:bodyPr>
          <a:lstStyle/>
          <a:p>
            <a:r>
              <a:rPr lang="lv-LV" sz="2500" dirty="0"/>
              <a:t>LIAA virtuālās asistentes Maijas (</a:t>
            </a:r>
            <a:r>
              <a:rPr lang="lv-LV" sz="2500" dirty="0" err="1"/>
              <a:t>čatbota</a:t>
            </a:r>
            <a:r>
              <a:rPr lang="lv-LV" sz="2500" dirty="0"/>
              <a:t>) pakalpojumu izmantošana </a:t>
            </a:r>
            <a:r>
              <a:rPr lang="en-US" sz="2500" dirty="0">
                <a:solidFill>
                  <a:schemeClr val="bg1"/>
                </a:solidFill>
              </a:rPr>
              <a:t>(%)</a:t>
            </a:r>
            <a:br>
              <a:rPr lang="lv-LV" sz="2500" dirty="0">
                <a:solidFill>
                  <a:schemeClr val="bg1"/>
                </a:solidFill>
              </a:rPr>
            </a:br>
            <a:r>
              <a:rPr lang="lv-LV" sz="2000" i="1" dirty="0">
                <a:solidFill>
                  <a:schemeClr val="bg1"/>
                </a:solidFill>
              </a:rPr>
              <a:t>Atbildes uzņēmumu grupās, 2025.</a:t>
            </a:r>
            <a:endParaRPr lang="lv-LV" sz="2500" dirty="0">
              <a:solidFill>
                <a:schemeClr val="bg1"/>
              </a:solidFill>
            </a:endParaRPr>
          </a:p>
        </p:txBody>
      </p:sp>
      <p:sp>
        <p:nvSpPr>
          <p:cNvPr id="2" name="Text Placeholder 1">
            <a:extLst>
              <a:ext uri="{FF2B5EF4-FFF2-40B4-BE49-F238E27FC236}">
                <a16:creationId xmlns:a16="http://schemas.microsoft.com/office/drawing/2014/main" id="{D4B074FD-7BBC-985A-1E06-654323646171}"/>
              </a:ext>
            </a:extLst>
          </p:cNvPr>
          <p:cNvSpPr>
            <a:spLocks noGrp="1"/>
          </p:cNvSpPr>
          <p:nvPr>
            <p:ph type="body" sz="quarter" idx="15"/>
          </p:nvPr>
        </p:nvSpPr>
        <p:spPr>
          <a:xfrm>
            <a:off x="133350" y="5910606"/>
            <a:ext cx="11269756" cy="547891"/>
          </a:xfrm>
        </p:spPr>
        <p:txBody>
          <a:bodyPr/>
          <a:lstStyle/>
          <a:p>
            <a:r>
              <a:rPr lang="lv-LV" dirty="0"/>
              <a:t>F1. Vai Jūs izmantojat LIAA virtuālās asistentes  Maija (</a:t>
            </a:r>
            <a:r>
              <a:rPr lang="lv-LV" dirty="0" err="1"/>
              <a:t>čatbota</a:t>
            </a:r>
            <a:r>
              <a:rPr lang="lv-LV" dirty="0"/>
              <a:t>) pakalpojumus?</a:t>
            </a:r>
          </a:p>
          <a:p>
            <a:r>
              <a:rPr lang="it-IT" dirty="0">
                <a:solidFill>
                  <a:prstClr val="white">
                    <a:lumMod val="50000"/>
                  </a:prstClr>
                </a:solidFill>
              </a:rPr>
              <a:t>Bāze: visi respondenti, </a:t>
            </a:r>
            <a:r>
              <a:rPr lang="lv-LV" dirty="0">
                <a:solidFill>
                  <a:prstClr val="white">
                    <a:lumMod val="50000"/>
                  </a:prstClr>
                </a:solidFill>
              </a:rPr>
              <a:t>skatīt «n=» grafikā</a:t>
            </a:r>
          </a:p>
        </p:txBody>
      </p:sp>
      <p:graphicFrame>
        <p:nvGraphicFramePr>
          <p:cNvPr id="5" name="Chart 4" descr="e0d6d735-314a-4547-bd20-4c70f9daac51 BANNER by Vai Jūs izmantojat LIAA virtuālās asistentes Maija (čatbota) pakalpojumus?">
            <a:extLst>
              <a:ext uri="{FF2B5EF4-FFF2-40B4-BE49-F238E27FC236}">
                <a16:creationId xmlns:a16="http://schemas.microsoft.com/office/drawing/2014/main" id="{E625F49C-DC72-9D7B-73DF-1B8BAA803D2D}"/>
              </a:ext>
            </a:extLst>
          </p:cNvPr>
          <p:cNvGraphicFramePr/>
          <p:nvPr>
            <p:extLst>
              <p:ext uri="{D42A27DB-BD31-4B8C-83A1-F6EECF244321}">
                <p14:modId xmlns:p14="http://schemas.microsoft.com/office/powerpoint/2010/main" val="1704684537"/>
              </p:ext>
            </p:extLst>
          </p:nvPr>
        </p:nvGraphicFramePr>
        <p:xfrm>
          <a:off x="133350" y="997578"/>
          <a:ext cx="11372851" cy="5012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523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E24A-93E4-EAAB-7957-8798FF8DFC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01F9B2-8DE2-EFD1-137D-DA936EF08188}"/>
              </a:ext>
            </a:extLst>
          </p:cNvPr>
          <p:cNvSpPr>
            <a:spLocks noGrp="1"/>
          </p:cNvSpPr>
          <p:nvPr>
            <p:ph type="title"/>
          </p:nvPr>
        </p:nvSpPr>
        <p:spPr/>
        <p:txBody>
          <a:bodyPr>
            <a:normAutofit/>
          </a:bodyPr>
          <a:lstStyle/>
          <a:p>
            <a:r>
              <a:rPr lang="lv-LV" sz="2300" dirty="0">
                <a:solidFill>
                  <a:schemeClr val="bg1"/>
                </a:solidFill>
              </a:rPr>
              <a:t>Apmierinātība ar </a:t>
            </a:r>
            <a:r>
              <a:rPr lang="lv-LV" sz="2300" dirty="0"/>
              <a:t>virtuālās asistentes Maija (Čatbota) pakalpojumiem </a:t>
            </a:r>
            <a:r>
              <a:rPr lang="en-US" sz="2300" dirty="0">
                <a:solidFill>
                  <a:schemeClr val="bg1"/>
                </a:solidFill>
              </a:rPr>
              <a:t>(%)</a:t>
            </a:r>
            <a:endParaRPr lang="lv-LV" sz="2300" dirty="0">
              <a:solidFill>
                <a:schemeClr val="bg1"/>
              </a:solidFill>
            </a:endParaRPr>
          </a:p>
        </p:txBody>
      </p:sp>
      <p:sp>
        <p:nvSpPr>
          <p:cNvPr id="2" name="Text Placeholder 1">
            <a:extLst>
              <a:ext uri="{FF2B5EF4-FFF2-40B4-BE49-F238E27FC236}">
                <a16:creationId xmlns:a16="http://schemas.microsoft.com/office/drawing/2014/main" id="{CE392979-B0DE-4B76-8B5E-212C6FBEBF9D}"/>
              </a:ext>
            </a:extLst>
          </p:cNvPr>
          <p:cNvSpPr>
            <a:spLocks noGrp="1"/>
          </p:cNvSpPr>
          <p:nvPr>
            <p:ph type="body" sz="quarter" idx="15"/>
          </p:nvPr>
        </p:nvSpPr>
        <p:spPr>
          <a:xfrm>
            <a:off x="133350" y="5910606"/>
            <a:ext cx="11269756" cy="547891"/>
          </a:xfrm>
        </p:spPr>
        <p:txBody>
          <a:bodyPr/>
          <a:lstStyle/>
          <a:p>
            <a:r>
              <a:rPr lang="lv-LV" dirty="0"/>
              <a:t>F2. Cik kopumā Jūs esat apmierināts/-a ar virtuālās asistentes Maija (čatbota) pakalpojumiem?</a:t>
            </a:r>
            <a:endParaRPr lang="en-GB" dirty="0"/>
          </a:p>
          <a:p>
            <a:r>
              <a:rPr lang="it-IT" dirty="0">
                <a:solidFill>
                  <a:prstClr val="white">
                    <a:lumMod val="50000"/>
                  </a:prstClr>
                </a:solidFill>
              </a:rPr>
              <a:t>Bāze: respondenti, kuri </a:t>
            </a:r>
            <a:r>
              <a:rPr lang="lv-LV" dirty="0">
                <a:solidFill>
                  <a:prstClr val="white">
                    <a:lumMod val="50000"/>
                  </a:prstClr>
                </a:solidFill>
              </a:rPr>
              <a:t>izmanto čatbotu</a:t>
            </a:r>
            <a:r>
              <a:rPr lang="it-IT" dirty="0">
                <a:solidFill>
                  <a:prstClr val="white">
                    <a:lumMod val="50000"/>
                  </a:prstClr>
                </a:solidFill>
              </a:rPr>
              <a:t>, </a:t>
            </a:r>
            <a:r>
              <a:rPr lang="lv-LV" dirty="0">
                <a:solidFill>
                  <a:prstClr val="white">
                    <a:lumMod val="50000"/>
                  </a:prstClr>
                </a:solidFill>
              </a:rPr>
              <a:t>n=18**</a:t>
            </a:r>
            <a:endParaRPr lang="it-IT" dirty="0">
              <a:solidFill>
                <a:prstClr val="white">
                  <a:lumMod val="50000"/>
                </a:prstClr>
              </a:solidFill>
            </a:endParaRPr>
          </a:p>
        </p:txBody>
      </p:sp>
      <p:graphicFrame>
        <p:nvGraphicFramePr>
          <p:cNvPr id="7" name="Chart 6">
            <a:extLst>
              <a:ext uri="{FF2B5EF4-FFF2-40B4-BE49-F238E27FC236}">
                <a16:creationId xmlns:a16="http://schemas.microsoft.com/office/drawing/2014/main" id="{3249E02B-E218-D3A1-D814-2B0EB679E616}"/>
              </a:ext>
            </a:extLst>
          </p:cNvPr>
          <p:cNvGraphicFramePr>
            <a:graphicFrameLocks noChangeAspect="1"/>
          </p:cNvGraphicFramePr>
          <p:nvPr/>
        </p:nvGraphicFramePr>
        <p:xfrm>
          <a:off x="75291" y="2247901"/>
          <a:ext cx="9682948" cy="18396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772253D-3D23-4743-769B-B66878DA040D}"/>
              </a:ext>
            </a:extLst>
          </p:cNvPr>
          <p:cNvSpPr txBox="1"/>
          <p:nvPr/>
        </p:nvSpPr>
        <p:spPr>
          <a:xfrm>
            <a:off x="9758239" y="2017931"/>
            <a:ext cx="1747962" cy="830997"/>
          </a:xfrm>
          <a:prstGeom prst="rect">
            <a:avLst/>
          </a:prstGeom>
          <a:noFill/>
        </p:spPr>
        <p:txBody>
          <a:bodyPr wrap="square" rtlCol="0">
            <a:spAutoFit/>
          </a:bodyPr>
          <a:lstStyle/>
          <a:p>
            <a:pPr algn="ctr"/>
            <a:r>
              <a:rPr lang="lv-LV" sz="1200" b="1" u="sng" dirty="0">
                <a:solidFill>
                  <a:srgbClr val="073C45"/>
                </a:solidFill>
              </a:rPr>
              <a:t>Vidējais vērtējums </a:t>
            </a:r>
          </a:p>
          <a:p>
            <a:pPr algn="ctr"/>
            <a:r>
              <a:rPr lang="lv-LV" sz="1200" i="1" dirty="0">
                <a:solidFill>
                  <a:schemeClr val="accent1"/>
                </a:solidFill>
              </a:rPr>
              <a:t>skalā no 1 (</a:t>
            </a:r>
            <a:r>
              <a:rPr lang="en-US" sz="1200" i="1" dirty="0">
                <a:solidFill>
                  <a:schemeClr val="accent1"/>
                </a:solidFill>
              </a:rPr>
              <a:t>pilnībā neapmierināts/-a</a:t>
            </a:r>
            <a:r>
              <a:rPr lang="lv-LV" sz="1200" i="1" dirty="0">
                <a:solidFill>
                  <a:schemeClr val="accent1"/>
                </a:solidFill>
              </a:rPr>
              <a:t>) līdz 10 (</a:t>
            </a:r>
            <a:r>
              <a:rPr lang="en-US" sz="1200" i="1" dirty="0">
                <a:solidFill>
                  <a:schemeClr val="accent1"/>
                </a:solidFill>
              </a:rPr>
              <a:t>pilnībā apmierināts/-a</a:t>
            </a:r>
            <a:r>
              <a:rPr lang="lv-LV" sz="1200" i="1" dirty="0">
                <a:solidFill>
                  <a:schemeClr val="accent1"/>
                </a:solidFill>
              </a:rPr>
              <a:t>)</a:t>
            </a:r>
          </a:p>
        </p:txBody>
      </p:sp>
      <p:graphicFrame>
        <p:nvGraphicFramePr>
          <p:cNvPr id="9" name="Chart 8">
            <a:extLst>
              <a:ext uri="{FF2B5EF4-FFF2-40B4-BE49-F238E27FC236}">
                <a16:creationId xmlns:a16="http://schemas.microsoft.com/office/drawing/2014/main" id="{CE71EA91-86A7-7F8F-2D94-11DCE8BE9286}"/>
              </a:ext>
            </a:extLst>
          </p:cNvPr>
          <p:cNvGraphicFramePr/>
          <p:nvPr/>
        </p:nvGraphicFramePr>
        <p:xfrm>
          <a:off x="9915525" y="2807361"/>
          <a:ext cx="2018507" cy="1623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759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Informācijas avoti par uzņēmējdarbības jautājumiem (%)</a:t>
            </a:r>
            <a:br>
              <a:rPr lang="lv-LV" sz="2500"/>
            </a:br>
            <a:r>
              <a:rPr lang="lv-LV" sz="2000" i="1"/>
              <a:t>Dinamika 2021.– 2025.</a:t>
            </a:r>
          </a:p>
        </p:txBody>
      </p:sp>
      <p:sp>
        <p:nvSpPr>
          <p:cNvPr id="2" name="Text Placeholder 1"/>
          <p:cNvSpPr>
            <a:spLocks noGrp="1"/>
          </p:cNvSpPr>
          <p:nvPr>
            <p:ph type="body" sz="quarter" idx="15"/>
          </p:nvPr>
        </p:nvSpPr>
        <p:spPr>
          <a:xfrm>
            <a:off x="133350" y="6042212"/>
            <a:ext cx="10033907" cy="416285"/>
          </a:xfrm>
        </p:spPr>
        <p:txBody>
          <a:bodyPr/>
          <a:lstStyle/>
          <a:p>
            <a:r>
              <a:rPr lang="en-US"/>
              <a:t>A</a:t>
            </a:r>
            <a:r>
              <a:rPr lang="lv-LV"/>
              <a:t>2</a:t>
            </a:r>
            <a:r>
              <a:rPr lang="en-US"/>
              <a:t>. </a:t>
            </a:r>
            <a:r>
              <a:rPr lang="lv-LV"/>
              <a:t>Es Jums nosaukšu vairākus masu saziņas līdzekļus, bet Jūs, lūdzu, par katru no tiem man pasakiet, vai Jūs šajā informācijas kanālā gūstat informāciju par uzņēmējdarbības jautājumiem? </a:t>
            </a:r>
            <a:r>
              <a:rPr lang="it-IT">
                <a:solidFill>
                  <a:prstClr val="white">
                    <a:lumMod val="50000"/>
                  </a:prstClr>
                </a:solidFill>
              </a:rPr>
              <a:t>Bāze: visi respondenti, skatīt «n=» grafikā</a:t>
            </a:r>
          </a:p>
        </p:txBody>
      </p:sp>
      <p:graphicFrame>
        <p:nvGraphicFramePr>
          <p:cNvPr id="4" name="Chart 3">
            <a:extLst>
              <a:ext uri="{FF2B5EF4-FFF2-40B4-BE49-F238E27FC236}">
                <a16:creationId xmlns:a16="http://schemas.microsoft.com/office/drawing/2014/main" id="{D68A4E7D-4852-3776-E9AD-AD0F06446843}"/>
              </a:ext>
            </a:extLst>
          </p:cNvPr>
          <p:cNvGraphicFramePr/>
          <p:nvPr/>
        </p:nvGraphicFramePr>
        <p:xfrm>
          <a:off x="609601" y="903601"/>
          <a:ext cx="10067924" cy="5138611"/>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506C5C6B-F2DC-DA40-5AA7-140C50A57610}"/>
              </a:ext>
            </a:extLst>
          </p:cNvPr>
          <p:cNvSpPr/>
          <p:nvPr/>
        </p:nvSpPr>
        <p:spPr>
          <a:xfrm>
            <a:off x="5669492" y="2505075"/>
            <a:ext cx="321733" cy="17145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Informācijas avoti par uzņēmējdarbības jautājumiem (%)</a:t>
            </a:r>
            <a:br>
              <a:rPr lang="lv-LV" sz="2500" dirty="0"/>
            </a:br>
            <a:r>
              <a:rPr lang="lv-LV" sz="2000" i="1" dirty="0"/>
              <a:t>Atbildes uzņēmumu grupās, 2025.</a:t>
            </a:r>
            <a:endParaRPr lang="lv-LV" sz="2800" dirty="0"/>
          </a:p>
        </p:txBody>
      </p:sp>
      <p:sp>
        <p:nvSpPr>
          <p:cNvPr id="5" name="Text Placeholder 1"/>
          <p:cNvSpPr>
            <a:spLocks noGrp="1"/>
          </p:cNvSpPr>
          <p:nvPr>
            <p:ph type="body" sz="quarter" idx="15"/>
          </p:nvPr>
        </p:nvSpPr>
        <p:spPr>
          <a:xfrm>
            <a:off x="133350" y="6042212"/>
            <a:ext cx="10033907" cy="416285"/>
          </a:xfrm>
        </p:spPr>
        <p:txBody>
          <a:bodyPr/>
          <a:lstStyle/>
          <a:p>
            <a:r>
              <a:rPr lang="en-US" dirty="0"/>
              <a:t>A</a:t>
            </a:r>
            <a:r>
              <a:rPr lang="lv-LV" dirty="0"/>
              <a:t>2</a:t>
            </a:r>
            <a:r>
              <a:rPr lang="en-US" dirty="0"/>
              <a:t>. </a:t>
            </a:r>
            <a:r>
              <a:rPr lang="lv-LV" dirty="0"/>
              <a:t>Es Jums nosaukšu vairākus masu saziņas līdzekļus, bet Jūs, lūdzu, par katru no tiem man pasakiet, vai Jūs šajā informācijas kanālā gūstat informāciju par uzņēmējdarbības jautājumiem? </a:t>
            </a:r>
            <a:r>
              <a:rPr lang="it-IT" dirty="0">
                <a:solidFill>
                  <a:prstClr val="white">
                    <a:lumMod val="50000"/>
                  </a:prstClr>
                </a:solidFill>
              </a:rPr>
              <a:t>Bāze: visi respondenti, skatīt «n=» grafikā</a:t>
            </a:r>
          </a:p>
        </p:txBody>
      </p:sp>
      <p:graphicFrame>
        <p:nvGraphicFramePr>
          <p:cNvPr id="2" name="Chart 1" descr="3807252a-cd85-4227-9748-4e9dbd58f782 BANNER by Vai Jūs šajā informācijas kanālā gūstat informāciju par uzņēmējdarbības jautājumiem?">
            <a:extLst>
              <a:ext uri="{FF2B5EF4-FFF2-40B4-BE49-F238E27FC236}">
                <a16:creationId xmlns:a16="http://schemas.microsoft.com/office/drawing/2014/main" id="{F0555578-4CC4-3ECB-D80D-D9B254DB8C5B}"/>
              </a:ext>
            </a:extLst>
          </p:cNvPr>
          <p:cNvGraphicFramePr/>
          <p:nvPr>
            <p:extLst>
              <p:ext uri="{D42A27DB-BD31-4B8C-83A1-F6EECF244321}">
                <p14:modId xmlns:p14="http://schemas.microsoft.com/office/powerpoint/2010/main" val="3965458282"/>
              </p:ext>
            </p:extLst>
          </p:nvPr>
        </p:nvGraphicFramePr>
        <p:xfrm>
          <a:off x="133350" y="906988"/>
          <a:ext cx="6002868" cy="5216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3807252a-cd85-4227-9748-4e9dbd58f782 BANNER by Vai Jūs šajā informācijas kanālā gūstat informāciju par uzņēmējdarbības jautājumiem?">
            <a:extLst>
              <a:ext uri="{FF2B5EF4-FFF2-40B4-BE49-F238E27FC236}">
                <a16:creationId xmlns:a16="http://schemas.microsoft.com/office/drawing/2014/main" id="{BF28F75F-635B-F62C-9586-58C23D82F3A7}"/>
              </a:ext>
            </a:extLst>
          </p:cNvPr>
          <p:cNvGraphicFramePr/>
          <p:nvPr>
            <p:extLst>
              <p:ext uri="{D42A27DB-BD31-4B8C-83A1-F6EECF244321}">
                <p14:modId xmlns:p14="http://schemas.microsoft.com/office/powerpoint/2010/main" val="927791052"/>
              </p:ext>
            </p:extLst>
          </p:nvPr>
        </p:nvGraphicFramePr>
        <p:xfrm>
          <a:off x="1065136" y="906988"/>
          <a:ext cx="6002868" cy="5216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3807252a-cd85-4227-9748-4e9dbd58f782 BANNER by Vai Jūs šajā informācijas kanālā gūstat informāciju par uzņēmējdarbības jautājumiem?">
            <a:extLst>
              <a:ext uri="{FF2B5EF4-FFF2-40B4-BE49-F238E27FC236}">
                <a16:creationId xmlns:a16="http://schemas.microsoft.com/office/drawing/2014/main" id="{4F264E05-D442-525D-DF81-0C96B6750F90}"/>
              </a:ext>
            </a:extLst>
          </p:cNvPr>
          <p:cNvGraphicFramePr/>
          <p:nvPr>
            <p:extLst>
              <p:ext uri="{D42A27DB-BD31-4B8C-83A1-F6EECF244321}">
                <p14:modId xmlns:p14="http://schemas.microsoft.com/office/powerpoint/2010/main" val="39786413"/>
              </p:ext>
            </p:extLst>
          </p:nvPr>
        </p:nvGraphicFramePr>
        <p:xfrm>
          <a:off x="1993220" y="906988"/>
          <a:ext cx="6002868" cy="5216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descr="3807252a-cd85-4227-9748-4e9dbd58f782 BANNER by Vai Jūs šajā informācijas kanālā gūstat informāciju par uzņēmējdarbības jautājumiem?">
            <a:extLst>
              <a:ext uri="{FF2B5EF4-FFF2-40B4-BE49-F238E27FC236}">
                <a16:creationId xmlns:a16="http://schemas.microsoft.com/office/drawing/2014/main" id="{B5399C43-7215-3619-8064-CD9C787428A5}"/>
              </a:ext>
            </a:extLst>
          </p:cNvPr>
          <p:cNvGraphicFramePr/>
          <p:nvPr>
            <p:extLst>
              <p:ext uri="{D42A27DB-BD31-4B8C-83A1-F6EECF244321}">
                <p14:modId xmlns:p14="http://schemas.microsoft.com/office/powerpoint/2010/main" val="1568834709"/>
              </p:ext>
            </p:extLst>
          </p:nvPr>
        </p:nvGraphicFramePr>
        <p:xfrm>
          <a:off x="3023446" y="906988"/>
          <a:ext cx="6002868" cy="52166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3807252a-cd85-4227-9748-4e9dbd58f782 BANNER by Vai Jūs šajā informācijas kanālā gūstat informāciju par uzņēmējdarbības jautājumiem?">
            <a:extLst>
              <a:ext uri="{FF2B5EF4-FFF2-40B4-BE49-F238E27FC236}">
                <a16:creationId xmlns:a16="http://schemas.microsoft.com/office/drawing/2014/main" id="{3ABE4811-6AE1-70A5-6FD0-1AA07BC177AE}"/>
              </a:ext>
            </a:extLst>
          </p:cNvPr>
          <p:cNvGraphicFramePr/>
          <p:nvPr>
            <p:extLst>
              <p:ext uri="{D42A27DB-BD31-4B8C-83A1-F6EECF244321}">
                <p14:modId xmlns:p14="http://schemas.microsoft.com/office/powerpoint/2010/main" val="653828586"/>
              </p:ext>
            </p:extLst>
          </p:nvPr>
        </p:nvGraphicFramePr>
        <p:xfrm>
          <a:off x="3751448" y="903601"/>
          <a:ext cx="6002868" cy="52166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descr="3807252a-cd85-4227-9748-4e9dbd58f782 BANNER by Vai Jūs šajā informācijas kanālā gūstat informāciju par uzņēmējdarbības jautājumiem?">
            <a:extLst>
              <a:ext uri="{FF2B5EF4-FFF2-40B4-BE49-F238E27FC236}">
                <a16:creationId xmlns:a16="http://schemas.microsoft.com/office/drawing/2014/main" id="{B6A295B9-8E8A-F0AF-9C79-02EF623D9629}"/>
              </a:ext>
            </a:extLst>
          </p:cNvPr>
          <p:cNvGraphicFramePr/>
          <p:nvPr>
            <p:extLst>
              <p:ext uri="{D42A27DB-BD31-4B8C-83A1-F6EECF244321}">
                <p14:modId xmlns:p14="http://schemas.microsoft.com/office/powerpoint/2010/main" val="78092293"/>
              </p:ext>
            </p:extLst>
          </p:nvPr>
        </p:nvGraphicFramePr>
        <p:xfrm>
          <a:off x="4408960" y="903601"/>
          <a:ext cx="6002868" cy="52166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descr="3807252a-cd85-4227-9748-4e9dbd58f782 BANNER by Vai Jūs šajā informācijas kanālā gūstat informāciju par uzņēmējdarbības jautājumiem?">
            <a:extLst>
              <a:ext uri="{FF2B5EF4-FFF2-40B4-BE49-F238E27FC236}">
                <a16:creationId xmlns:a16="http://schemas.microsoft.com/office/drawing/2014/main" id="{4AF8F933-1FBD-5442-F907-0821DBE2BADE}"/>
              </a:ext>
            </a:extLst>
          </p:cNvPr>
          <p:cNvGraphicFramePr/>
          <p:nvPr>
            <p:extLst>
              <p:ext uri="{D42A27DB-BD31-4B8C-83A1-F6EECF244321}">
                <p14:modId xmlns:p14="http://schemas.microsoft.com/office/powerpoint/2010/main" val="1466937077"/>
              </p:ext>
            </p:extLst>
          </p:nvPr>
        </p:nvGraphicFramePr>
        <p:xfrm>
          <a:off x="4922040" y="905295"/>
          <a:ext cx="6002868" cy="52166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descr="3807252a-cd85-4227-9748-4e9dbd58f782 BANNER by Vai Jūs šajā informācijas kanālā gūstat informāciju par uzņēmējdarbības jautājumiem?">
            <a:extLst>
              <a:ext uri="{FF2B5EF4-FFF2-40B4-BE49-F238E27FC236}">
                <a16:creationId xmlns:a16="http://schemas.microsoft.com/office/drawing/2014/main" id="{98BCE262-F0AA-75CB-1FEB-6EBF6F15BB40}"/>
              </a:ext>
            </a:extLst>
          </p:cNvPr>
          <p:cNvGraphicFramePr/>
          <p:nvPr>
            <p:extLst>
              <p:ext uri="{D42A27DB-BD31-4B8C-83A1-F6EECF244321}">
                <p14:modId xmlns:p14="http://schemas.microsoft.com/office/powerpoint/2010/main" val="3274623361"/>
              </p:ext>
            </p:extLst>
          </p:nvPr>
        </p:nvGraphicFramePr>
        <p:xfrm>
          <a:off x="5337554" y="906988"/>
          <a:ext cx="6002868" cy="52166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descr="3807252a-cd85-4227-9748-4e9dbd58f782 BANNER by Vai Jūs šajā informācijas kanālā gūstat informāciju par uzņēmējdarbības jautājumiem?">
            <a:extLst>
              <a:ext uri="{FF2B5EF4-FFF2-40B4-BE49-F238E27FC236}">
                <a16:creationId xmlns:a16="http://schemas.microsoft.com/office/drawing/2014/main" id="{0B06A320-808D-0A51-0422-179119DE646C}"/>
              </a:ext>
            </a:extLst>
          </p:cNvPr>
          <p:cNvGraphicFramePr/>
          <p:nvPr>
            <p:extLst>
              <p:ext uri="{D42A27DB-BD31-4B8C-83A1-F6EECF244321}">
                <p14:modId xmlns:p14="http://schemas.microsoft.com/office/powerpoint/2010/main" val="3534334353"/>
              </p:ext>
            </p:extLst>
          </p:nvPr>
        </p:nvGraphicFramePr>
        <p:xfrm>
          <a:off x="5661628" y="905294"/>
          <a:ext cx="6002868" cy="52166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descr="3807252a-cd85-4227-9748-4e9dbd58f782 BANNER by Vai Jūs šajā informācijas kanālā gūstat informāciju par uzņēmējdarbības jautājumiem?">
            <a:extLst>
              <a:ext uri="{FF2B5EF4-FFF2-40B4-BE49-F238E27FC236}">
                <a16:creationId xmlns:a16="http://schemas.microsoft.com/office/drawing/2014/main" id="{92B61C52-D9A1-4C08-44CE-85187498D4FF}"/>
              </a:ext>
            </a:extLst>
          </p:cNvPr>
          <p:cNvGraphicFramePr/>
          <p:nvPr>
            <p:extLst>
              <p:ext uri="{D42A27DB-BD31-4B8C-83A1-F6EECF244321}">
                <p14:modId xmlns:p14="http://schemas.microsoft.com/office/powerpoint/2010/main" val="637135453"/>
              </p:ext>
            </p:extLst>
          </p:nvPr>
        </p:nvGraphicFramePr>
        <p:xfrm>
          <a:off x="6091586" y="903601"/>
          <a:ext cx="6002868" cy="52166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descr="3807252a-cd85-4227-9748-4e9dbd58f782 BANNER by Vai Jūs šajā informācijas kanālā gūstat informāciju par uzņēmējdarbības jautājumiem?">
            <a:extLst>
              <a:ext uri="{FF2B5EF4-FFF2-40B4-BE49-F238E27FC236}">
                <a16:creationId xmlns:a16="http://schemas.microsoft.com/office/drawing/2014/main" id="{5A9A5842-F7F7-1AF9-4BA2-B2C8D757752B}"/>
              </a:ext>
            </a:extLst>
          </p:cNvPr>
          <p:cNvGraphicFramePr/>
          <p:nvPr>
            <p:extLst>
              <p:ext uri="{D42A27DB-BD31-4B8C-83A1-F6EECF244321}">
                <p14:modId xmlns:p14="http://schemas.microsoft.com/office/powerpoint/2010/main" val="60431951"/>
              </p:ext>
            </p:extLst>
          </p:nvPr>
        </p:nvGraphicFramePr>
        <p:xfrm>
          <a:off x="6480274" y="905295"/>
          <a:ext cx="6002868" cy="521664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Chart 18" descr="3807252a-cd85-4227-9748-4e9dbd58f782 BANNER by Vai Jūs šajā informācijas kanālā gūstat informāciju par uzņēmējdarbības jautājumiem?">
            <a:extLst>
              <a:ext uri="{FF2B5EF4-FFF2-40B4-BE49-F238E27FC236}">
                <a16:creationId xmlns:a16="http://schemas.microsoft.com/office/drawing/2014/main" id="{A21ACEFD-0369-B764-7E95-67D329FACFAB}"/>
              </a:ext>
            </a:extLst>
          </p:cNvPr>
          <p:cNvGraphicFramePr/>
          <p:nvPr>
            <p:extLst>
              <p:ext uri="{D42A27DB-BD31-4B8C-83A1-F6EECF244321}">
                <p14:modId xmlns:p14="http://schemas.microsoft.com/office/powerpoint/2010/main" val="1893469441"/>
              </p:ext>
            </p:extLst>
          </p:nvPr>
        </p:nvGraphicFramePr>
        <p:xfrm>
          <a:off x="6811459" y="906989"/>
          <a:ext cx="6002868" cy="521664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Chart 19" descr="3807252a-cd85-4227-9748-4e9dbd58f782 BANNER by Vai Jūs šajā informācijas kanālā gūstat informāciju par uzņēmējdarbības jautājumiem?">
            <a:extLst>
              <a:ext uri="{FF2B5EF4-FFF2-40B4-BE49-F238E27FC236}">
                <a16:creationId xmlns:a16="http://schemas.microsoft.com/office/drawing/2014/main" id="{E2AC835C-6D92-69A1-42F1-C6CF0D7F192F}"/>
              </a:ext>
            </a:extLst>
          </p:cNvPr>
          <p:cNvGraphicFramePr/>
          <p:nvPr>
            <p:extLst>
              <p:ext uri="{D42A27DB-BD31-4B8C-83A1-F6EECF244321}">
                <p14:modId xmlns:p14="http://schemas.microsoft.com/office/powerpoint/2010/main" val="2319681206"/>
              </p:ext>
            </p:extLst>
          </p:nvPr>
        </p:nvGraphicFramePr>
        <p:xfrm>
          <a:off x="7016198" y="905295"/>
          <a:ext cx="6002868" cy="521664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1" name="Chart 20" descr="3807252a-cd85-4227-9748-4e9dbd58f782 BANNER by Vai Jūs šajā informācijas kanālā gūstat informāciju par uzņēmējdarbības jautājumiem?">
            <a:extLst>
              <a:ext uri="{FF2B5EF4-FFF2-40B4-BE49-F238E27FC236}">
                <a16:creationId xmlns:a16="http://schemas.microsoft.com/office/drawing/2014/main" id="{BAB97DFC-603C-2ECC-5C38-C85A9DDC6940}"/>
              </a:ext>
            </a:extLst>
          </p:cNvPr>
          <p:cNvGraphicFramePr/>
          <p:nvPr>
            <p:extLst>
              <p:ext uri="{D42A27DB-BD31-4B8C-83A1-F6EECF244321}">
                <p14:modId xmlns:p14="http://schemas.microsoft.com/office/powerpoint/2010/main" val="3579611713"/>
              </p:ext>
            </p:extLst>
          </p:nvPr>
        </p:nvGraphicFramePr>
        <p:xfrm>
          <a:off x="7209061" y="910375"/>
          <a:ext cx="6002868" cy="521664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2" name="Chart 21" descr="3807252a-cd85-4227-9748-4e9dbd58f782 BANNER by Vai Jūs šajā informācijas kanālā gūstat informāciju par uzņēmējdarbības jautājumiem?">
            <a:extLst>
              <a:ext uri="{FF2B5EF4-FFF2-40B4-BE49-F238E27FC236}">
                <a16:creationId xmlns:a16="http://schemas.microsoft.com/office/drawing/2014/main" id="{586B6A7E-5116-368F-1D63-A533B5918E9D}"/>
              </a:ext>
            </a:extLst>
          </p:cNvPr>
          <p:cNvGraphicFramePr/>
          <p:nvPr>
            <p:extLst>
              <p:ext uri="{D42A27DB-BD31-4B8C-83A1-F6EECF244321}">
                <p14:modId xmlns:p14="http://schemas.microsoft.com/office/powerpoint/2010/main" val="672867057"/>
              </p:ext>
            </p:extLst>
          </p:nvPr>
        </p:nvGraphicFramePr>
        <p:xfrm>
          <a:off x="7518756" y="910375"/>
          <a:ext cx="6002868" cy="521664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Chart 22" descr="3807252a-cd85-4227-9748-4e9dbd58f782 BANNER by Vai Jūs šajā informācijas kanālā gūstat informāciju par uzņēmējdarbības jautājumiem?">
            <a:extLst>
              <a:ext uri="{FF2B5EF4-FFF2-40B4-BE49-F238E27FC236}">
                <a16:creationId xmlns:a16="http://schemas.microsoft.com/office/drawing/2014/main" id="{21CBF099-A3BB-1E8F-8C2E-D11A4467101B}"/>
              </a:ext>
            </a:extLst>
          </p:cNvPr>
          <p:cNvGraphicFramePr/>
          <p:nvPr>
            <p:extLst>
              <p:ext uri="{D42A27DB-BD31-4B8C-83A1-F6EECF244321}">
                <p14:modId xmlns:p14="http://schemas.microsoft.com/office/powerpoint/2010/main" val="542950905"/>
              </p:ext>
            </p:extLst>
          </p:nvPr>
        </p:nvGraphicFramePr>
        <p:xfrm>
          <a:off x="7957162" y="910375"/>
          <a:ext cx="6002868" cy="5216646"/>
        </p:xfrm>
        <a:graphic>
          <a:graphicData uri="http://schemas.openxmlformats.org/drawingml/2006/chart">
            <c:chart xmlns:c="http://schemas.openxmlformats.org/drawingml/2006/chart" xmlns:r="http://schemas.openxmlformats.org/officeDocument/2006/relationships" r:id="rId17"/>
          </a:graphicData>
        </a:graphic>
      </p:graphicFrame>
      <p:sp>
        <p:nvSpPr>
          <p:cNvPr id="24" name="Rectangle 23">
            <a:extLst>
              <a:ext uri="{FF2B5EF4-FFF2-40B4-BE49-F238E27FC236}">
                <a16:creationId xmlns:a16="http://schemas.microsoft.com/office/drawing/2014/main" id="{62BB85FC-176D-453D-125B-6EC4D5C8AFCA}"/>
              </a:ext>
            </a:extLst>
          </p:cNvPr>
          <p:cNvSpPr/>
          <p:nvPr/>
        </p:nvSpPr>
        <p:spPr>
          <a:xfrm>
            <a:off x="11849882" y="903601"/>
            <a:ext cx="342117" cy="5310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6" name="Chevron 5"/>
          <p:cNvSpPr/>
          <p:nvPr/>
        </p:nvSpPr>
        <p:spPr>
          <a:xfrm>
            <a:off x="1315449" y="0"/>
            <a:ext cx="8321609" cy="6858000"/>
          </a:xfrm>
          <a:prstGeom prst="chevron">
            <a:avLst>
              <a:gd name="adj" fmla="val 20243"/>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 name="Google Shape;41;p4"/>
          <p:cNvSpPr txBox="1">
            <a:spLocks/>
          </p:cNvSpPr>
          <p:nvPr/>
        </p:nvSpPr>
        <p:spPr>
          <a:xfrm flipH="1">
            <a:off x="3039341" y="2850776"/>
            <a:ext cx="6597717"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sz="5400" dirty="0">
                <a:solidFill>
                  <a:schemeClr val="accent1"/>
                </a:solidFill>
              </a:rPr>
              <a:t>METODOLOĢIJA</a:t>
            </a:r>
            <a:endParaRPr lang="en-US" sz="5400" dirty="0">
              <a:solidFill>
                <a:schemeClr val="accent1"/>
              </a:solidFill>
            </a:endParaRPr>
          </a:p>
        </p:txBody>
      </p:sp>
    </p:spTree>
    <p:extLst>
      <p:ext uri="{BB962C8B-B14F-4D97-AF65-F5344CB8AC3E}">
        <p14:creationId xmlns:p14="http://schemas.microsoft.com/office/powerpoint/2010/main" val="738921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LIAA pakalpojumu izmantošana vietnē </a:t>
            </a:r>
            <a:r>
              <a:rPr lang="lv-LV" sz="2500" i="1"/>
              <a:t>www.business.gov.lv</a:t>
            </a:r>
            <a:r>
              <a:rPr lang="lv-LV" sz="2500"/>
              <a:t> </a:t>
            </a:r>
            <a:r>
              <a:rPr lang="en-US" sz="2500"/>
              <a:t>(%)</a:t>
            </a:r>
            <a:endParaRPr lang="lv-LV" sz="2500"/>
          </a:p>
        </p:txBody>
      </p:sp>
      <p:sp>
        <p:nvSpPr>
          <p:cNvPr id="2" name="Text Placeholder 1"/>
          <p:cNvSpPr>
            <a:spLocks noGrp="1"/>
          </p:cNvSpPr>
          <p:nvPr>
            <p:ph type="body" sz="quarter" idx="15"/>
          </p:nvPr>
        </p:nvSpPr>
        <p:spPr>
          <a:xfrm>
            <a:off x="133350" y="5910606"/>
            <a:ext cx="11269756" cy="547891"/>
          </a:xfrm>
        </p:spPr>
        <p:txBody>
          <a:bodyPr/>
          <a:lstStyle/>
          <a:p>
            <a:r>
              <a:rPr lang="lv-LV" dirty="0"/>
              <a:t>E3</a:t>
            </a:r>
            <a:r>
              <a:rPr lang="en-US" dirty="0"/>
              <a:t>.</a:t>
            </a:r>
            <a:r>
              <a:rPr lang="lv-LV" dirty="0"/>
              <a:t> Vai izmantojat LIAA pakalpojumu saņemšanai LIAA platformu www.business.gov.lv? </a:t>
            </a:r>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graphicFrame>
        <p:nvGraphicFramePr>
          <p:cNvPr id="5" name="Chart 4">
            <a:extLst>
              <a:ext uri="{FF2B5EF4-FFF2-40B4-BE49-F238E27FC236}">
                <a16:creationId xmlns:a16="http://schemas.microsoft.com/office/drawing/2014/main" id="{3EBEEC1B-955B-4C1B-B031-8803430FDBC6}"/>
              </a:ext>
            </a:extLst>
          </p:cNvPr>
          <p:cNvGraphicFramePr/>
          <p:nvPr/>
        </p:nvGraphicFramePr>
        <p:xfrm>
          <a:off x="2457451" y="1076325"/>
          <a:ext cx="6381750" cy="485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24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solidFill>
                  <a:schemeClr val="bg1"/>
                </a:solidFill>
              </a:rPr>
              <a:t>LIAA pakalpojumu izmantošana vietnē </a:t>
            </a:r>
            <a:r>
              <a:rPr lang="lv-LV" sz="2500" i="1" dirty="0">
                <a:solidFill>
                  <a:schemeClr val="bg1"/>
                </a:solidFill>
                <a:hlinkClick r:id="rId2">
                  <a:extLst>
                    <a:ext uri="{A12FA001-AC4F-418D-AE19-62706E023703}">
                      <ahyp:hlinkClr xmlns:ahyp="http://schemas.microsoft.com/office/drawing/2018/hyperlinkcolor" val="tx"/>
                    </a:ext>
                  </a:extLst>
                </a:hlinkClick>
              </a:rPr>
              <a:t>www.business.gov.lv</a:t>
            </a:r>
            <a:r>
              <a:rPr lang="lv-LV" sz="2500" i="1" dirty="0">
                <a:solidFill>
                  <a:schemeClr val="bg1"/>
                </a:solidFill>
              </a:rPr>
              <a:t> </a:t>
            </a:r>
            <a:r>
              <a:rPr lang="en-US" sz="2500" dirty="0">
                <a:solidFill>
                  <a:schemeClr val="bg1"/>
                </a:solidFill>
              </a:rPr>
              <a:t>(%)</a:t>
            </a:r>
            <a:br>
              <a:rPr lang="lv-LV" sz="2500" dirty="0">
                <a:solidFill>
                  <a:schemeClr val="bg1"/>
                </a:solidFill>
              </a:rPr>
            </a:br>
            <a:r>
              <a:rPr lang="lv-LV" sz="2000" i="1" dirty="0">
                <a:solidFill>
                  <a:schemeClr val="bg1"/>
                </a:solidFill>
              </a:rPr>
              <a:t>Atbildes uzņēmumu grupās, 2025.</a:t>
            </a:r>
            <a:endParaRPr lang="lv-LV" sz="2500" dirty="0">
              <a:solidFill>
                <a:schemeClr val="bg1"/>
              </a:solidFill>
            </a:endParaRPr>
          </a:p>
        </p:txBody>
      </p:sp>
      <p:sp>
        <p:nvSpPr>
          <p:cNvPr id="2" name="Text Placeholder 1"/>
          <p:cNvSpPr>
            <a:spLocks noGrp="1"/>
          </p:cNvSpPr>
          <p:nvPr>
            <p:ph type="body" sz="quarter" idx="15"/>
          </p:nvPr>
        </p:nvSpPr>
        <p:spPr>
          <a:xfrm>
            <a:off x="133350" y="5910606"/>
            <a:ext cx="11269756" cy="547891"/>
          </a:xfrm>
        </p:spPr>
        <p:txBody>
          <a:bodyPr/>
          <a:lstStyle/>
          <a:p>
            <a:r>
              <a:rPr lang="lv-LV" dirty="0"/>
              <a:t>E3</a:t>
            </a:r>
            <a:r>
              <a:rPr lang="en-US" dirty="0"/>
              <a:t>. </a:t>
            </a:r>
            <a:r>
              <a:rPr lang="fi-FI" dirty="0"/>
              <a:t>Vai izmantojat LIAA pakalpojumu saņemšanai LIAA platformu www.business.gov.lv?</a:t>
            </a:r>
            <a:endParaRPr lang="lv-LV" dirty="0"/>
          </a:p>
          <a:p>
            <a:r>
              <a:rPr lang="it-IT" dirty="0">
                <a:solidFill>
                  <a:prstClr val="white">
                    <a:lumMod val="50000"/>
                  </a:prstClr>
                </a:solidFill>
              </a:rPr>
              <a:t>Bāze: visi respondenti, </a:t>
            </a:r>
            <a:r>
              <a:rPr lang="lv-LV" dirty="0">
                <a:solidFill>
                  <a:prstClr val="white">
                    <a:lumMod val="50000"/>
                  </a:prstClr>
                </a:solidFill>
              </a:rPr>
              <a:t>skatīt «n=» grafikā</a:t>
            </a:r>
          </a:p>
        </p:txBody>
      </p:sp>
      <p:graphicFrame>
        <p:nvGraphicFramePr>
          <p:cNvPr id="5" name="Chart 4" descr="ba0e1dd6-ad20-4ae0-8c27-f4cd40785557 BANNER by Vai izmantojat LIAA pakalpojumu saņemšanai LIAA platformu www.business.gov.lv?"/>
          <p:cNvGraphicFramePr/>
          <p:nvPr>
            <p:extLst>
              <p:ext uri="{D42A27DB-BD31-4B8C-83A1-F6EECF244321}">
                <p14:modId xmlns:p14="http://schemas.microsoft.com/office/powerpoint/2010/main" val="1567465234"/>
              </p:ext>
            </p:extLst>
          </p:nvPr>
        </p:nvGraphicFramePr>
        <p:xfrm>
          <a:off x="133350" y="997578"/>
          <a:ext cx="11372851" cy="5012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627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solidFill>
                  <a:schemeClr val="bg1"/>
                </a:solidFill>
              </a:rPr>
              <a:t>Vietnes </a:t>
            </a:r>
            <a:r>
              <a:rPr lang="lv-LV" sz="2500">
                <a:solidFill>
                  <a:schemeClr val="bg1"/>
                </a:solidFill>
                <a:hlinkClick r:id="rId2">
                  <a:extLst>
                    <a:ext uri="{A12FA001-AC4F-418D-AE19-62706E023703}">
                      <ahyp:hlinkClr xmlns:ahyp="http://schemas.microsoft.com/office/drawing/2018/hyperlinkcolor" val="tx"/>
                    </a:ext>
                  </a:extLst>
                </a:hlinkClick>
              </a:rPr>
              <a:t>www.business.gov.lv</a:t>
            </a:r>
            <a:r>
              <a:rPr lang="lv-LV" sz="2500">
                <a:solidFill>
                  <a:schemeClr val="bg1"/>
                </a:solidFill>
              </a:rPr>
              <a:t> vērtējums  </a:t>
            </a:r>
            <a:r>
              <a:rPr lang="en-US" sz="2500">
                <a:solidFill>
                  <a:schemeClr val="bg1"/>
                </a:solidFill>
              </a:rPr>
              <a:t>(%)</a:t>
            </a:r>
            <a:endParaRPr lang="lv-LV" sz="2500">
              <a:solidFill>
                <a:schemeClr val="bg1"/>
              </a:solidFill>
            </a:endParaRPr>
          </a:p>
        </p:txBody>
      </p:sp>
      <p:sp>
        <p:nvSpPr>
          <p:cNvPr id="2" name="Text Placeholder 1"/>
          <p:cNvSpPr>
            <a:spLocks noGrp="1"/>
          </p:cNvSpPr>
          <p:nvPr>
            <p:ph type="body" sz="quarter" idx="15"/>
          </p:nvPr>
        </p:nvSpPr>
        <p:spPr>
          <a:xfrm>
            <a:off x="133350" y="5910606"/>
            <a:ext cx="11269756" cy="547891"/>
          </a:xfrm>
        </p:spPr>
        <p:txBody>
          <a:bodyPr/>
          <a:lstStyle/>
          <a:p>
            <a:r>
              <a:rPr lang="lv-LV" dirty="0"/>
              <a:t>E4</a:t>
            </a:r>
            <a:r>
              <a:rPr lang="en-US" dirty="0"/>
              <a:t>. </a:t>
            </a:r>
            <a:r>
              <a:rPr lang="lv-LV" dirty="0"/>
              <a:t>Vai www.business.gov.lv pakalpojumu vide ir intuitīva un ērta e-pakalpojumu saņemšanai?  </a:t>
            </a:r>
          </a:p>
          <a:p>
            <a:r>
              <a:rPr lang="it-IT" dirty="0">
                <a:solidFill>
                  <a:prstClr val="white">
                    <a:lumMod val="50000"/>
                  </a:prstClr>
                </a:solidFill>
              </a:rPr>
              <a:t>Bāze: respondenti, kuri </a:t>
            </a:r>
            <a:r>
              <a:rPr lang="lv-LV" dirty="0">
                <a:solidFill>
                  <a:prstClr val="white">
                    <a:lumMod val="50000"/>
                  </a:prstClr>
                </a:solidFill>
              </a:rPr>
              <a:t>izmanto </a:t>
            </a:r>
            <a:r>
              <a:rPr lang="it-IT" dirty="0">
                <a:solidFill>
                  <a:prstClr val="white">
                    <a:lumMod val="50000"/>
                  </a:prstClr>
                </a:solidFill>
              </a:rPr>
              <a:t>vietni www.business.gov.lv, </a:t>
            </a:r>
            <a:r>
              <a:rPr lang="lv-LV" dirty="0">
                <a:solidFill>
                  <a:prstClr val="white">
                    <a:lumMod val="50000"/>
                  </a:prstClr>
                </a:solidFill>
              </a:rPr>
              <a:t>n=173</a:t>
            </a:r>
            <a:endParaRPr lang="it-IT" dirty="0">
              <a:solidFill>
                <a:prstClr val="white">
                  <a:lumMod val="50000"/>
                </a:prstClr>
              </a:solidFill>
            </a:endParaRPr>
          </a:p>
        </p:txBody>
      </p:sp>
      <p:graphicFrame>
        <p:nvGraphicFramePr>
          <p:cNvPr id="7" name="Chart 6"/>
          <p:cNvGraphicFramePr>
            <a:graphicFrameLocks noChangeAspect="1"/>
          </p:cNvGraphicFramePr>
          <p:nvPr/>
        </p:nvGraphicFramePr>
        <p:xfrm>
          <a:off x="75291" y="2247901"/>
          <a:ext cx="9682948" cy="18396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758239" y="2017931"/>
            <a:ext cx="1747962" cy="646331"/>
          </a:xfrm>
          <a:prstGeom prst="rect">
            <a:avLst/>
          </a:prstGeom>
          <a:noFill/>
        </p:spPr>
        <p:txBody>
          <a:bodyPr wrap="square" rtlCol="0">
            <a:spAutoFit/>
          </a:bodyPr>
          <a:lstStyle/>
          <a:p>
            <a:pPr algn="ctr"/>
            <a:r>
              <a:rPr lang="lv-LV" sz="1200" b="1" u="sng">
                <a:solidFill>
                  <a:srgbClr val="073C45"/>
                </a:solidFill>
              </a:rPr>
              <a:t>Vidējais vērtējums </a:t>
            </a:r>
          </a:p>
          <a:p>
            <a:pPr algn="ctr"/>
            <a:r>
              <a:rPr lang="lv-LV" sz="1200" i="1">
                <a:solidFill>
                  <a:srgbClr val="073C45"/>
                </a:solidFill>
              </a:rPr>
              <a:t>skalā no 1 (noteikti nē) līdz 10 (noteikti jā)</a:t>
            </a:r>
          </a:p>
        </p:txBody>
      </p:sp>
      <p:graphicFrame>
        <p:nvGraphicFramePr>
          <p:cNvPr id="9" name="Chart 8"/>
          <p:cNvGraphicFramePr/>
          <p:nvPr/>
        </p:nvGraphicFramePr>
        <p:xfrm>
          <a:off x="9915525" y="2807361"/>
          <a:ext cx="2018507" cy="1623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760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E4</a:t>
            </a:r>
            <a:r>
              <a:rPr lang="en-US" dirty="0"/>
              <a:t>. </a:t>
            </a:r>
            <a:r>
              <a:rPr lang="lv-LV" dirty="0"/>
              <a:t>Vai www.business.gov.lv pakalpojumu vide ir intuitīva un ērta e-pakalpojumu saņemšanai?</a:t>
            </a:r>
          </a:p>
          <a:p>
            <a:r>
              <a:rPr lang="it-IT" dirty="0">
                <a:solidFill>
                  <a:prstClr val="white">
                    <a:lumMod val="50000"/>
                  </a:prstClr>
                </a:solidFill>
              </a:rPr>
              <a:t>Bāze: respondenti, kuri </a:t>
            </a:r>
            <a:r>
              <a:rPr lang="lv-LV" dirty="0">
                <a:solidFill>
                  <a:prstClr val="white">
                    <a:lumMod val="50000"/>
                  </a:prstClr>
                </a:solidFill>
              </a:rPr>
              <a:t>izmanto </a:t>
            </a:r>
            <a:r>
              <a:rPr lang="it-IT" dirty="0">
                <a:solidFill>
                  <a:prstClr val="white">
                    <a:lumMod val="50000"/>
                  </a:prstClr>
                </a:solidFill>
              </a:rPr>
              <a:t> vietni www.business.gov.lv, skatīt «n=» grafikā</a:t>
            </a:r>
          </a:p>
        </p:txBody>
      </p:sp>
      <p:sp>
        <p:nvSpPr>
          <p:cNvPr id="8" name="Title 2"/>
          <p:cNvSpPr txBox="1">
            <a:spLocks/>
          </p:cNvSpPr>
          <p:nvPr/>
        </p:nvSpPr>
        <p:spPr>
          <a:xfrm>
            <a:off x="264957" y="1"/>
            <a:ext cx="8755217" cy="90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chemeClr val="accent1"/>
                </a:solidFill>
              </a:rPr>
              <a:t>Vietnes </a:t>
            </a:r>
            <a:r>
              <a:rPr lang="lv-LV" sz="2500" dirty="0">
                <a:solidFill>
                  <a:schemeClr val="accent1"/>
                </a:solidFill>
                <a:hlinkClick r:id="rId2">
                  <a:extLst>
                    <a:ext uri="{A12FA001-AC4F-418D-AE19-62706E023703}">
                      <ahyp:hlinkClr xmlns:ahyp="http://schemas.microsoft.com/office/drawing/2018/hyperlinkcolor" val="tx"/>
                    </a:ext>
                  </a:extLst>
                </a:hlinkClick>
              </a:rPr>
              <a:t>www.business.gov.lv</a:t>
            </a:r>
            <a:r>
              <a:rPr lang="lv-LV" sz="2500" dirty="0">
                <a:solidFill>
                  <a:schemeClr val="accent1"/>
                </a:solidFill>
              </a:rPr>
              <a:t> vērtējums(%)</a:t>
            </a:r>
          </a:p>
          <a:p>
            <a:pPr lvl="0">
              <a:lnSpc>
                <a:spcPct val="100000"/>
              </a:lnSpc>
              <a:spcBef>
                <a:spcPts val="0"/>
              </a:spcBef>
            </a:pPr>
            <a:r>
              <a:rPr lang="lv-LV" sz="2000" i="1" dirty="0">
                <a:solidFill>
                  <a:schemeClr val="accent1"/>
                </a:solidFill>
                <a:latin typeface="Calibri"/>
                <a:ea typeface="+mn-ea"/>
                <a:cs typeface="+mn-cs"/>
              </a:rPr>
              <a:t>Atbildes uzņēmumu grupās, 2025.</a:t>
            </a:r>
            <a:endParaRPr lang="lv-LV" sz="2500" dirty="0">
              <a:solidFill>
                <a:schemeClr val="accent1"/>
              </a:solidFill>
            </a:endParaRPr>
          </a:p>
        </p:txBody>
      </p:sp>
      <p:graphicFrame>
        <p:nvGraphicFramePr>
          <p:cNvPr id="9" name="Chart 8" descr="1a6c2fbc-b265-46bc-a8ad-d63863b29527 BANNER by Vai www.business.gov.lv pakalpojumu vide ir intuitīva un ērta e-pakalpojumu saņemšanai?"/>
          <p:cNvGraphicFramePr/>
          <p:nvPr>
            <p:extLst>
              <p:ext uri="{D42A27DB-BD31-4B8C-83A1-F6EECF244321}">
                <p14:modId xmlns:p14="http://schemas.microsoft.com/office/powerpoint/2010/main" val="1543807425"/>
              </p:ext>
            </p:extLst>
          </p:nvPr>
        </p:nvGraphicFramePr>
        <p:xfrm>
          <a:off x="407833" y="997578"/>
          <a:ext cx="8375475" cy="501269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9667848" y="351247"/>
            <a:ext cx="1747962" cy="646331"/>
          </a:xfrm>
          <a:prstGeom prst="rect">
            <a:avLst/>
          </a:prstGeom>
          <a:noFill/>
        </p:spPr>
        <p:txBody>
          <a:bodyPr wrap="square" rtlCol="0">
            <a:spAutoFit/>
          </a:bodyPr>
          <a:lstStyle/>
          <a:p>
            <a:pPr algn="ctr"/>
            <a:r>
              <a:rPr lang="lv-LV" sz="1200" b="1" u="sng" dirty="0">
                <a:solidFill>
                  <a:schemeClr val="bg1"/>
                </a:solidFill>
              </a:rPr>
              <a:t>Vidējais vērtējums </a:t>
            </a:r>
          </a:p>
          <a:p>
            <a:pPr algn="ctr"/>
            <a:r>
              <a:rPr lang="lv-LV" sz="1200" i="1" dirty="0">
                <a:solidFill>
                  <a:schemeClr val="bg1"/>
                </a:solidFill>
              </a:rPr>
              <a:t>skalā no 1 (noteikti nē) līdz 10 (noteikti jā)</a:t>
            </a:r>
          </a:p>
        </p:txBody>
      </p:sp>
      <p:graphicFrame>
        <p:nvGraphicFramePr>
          <p:cNvPr id="7" name="Object 1" descr="9cc1035e-1d51-46cb-a565-61c79cd5ada3 BANNER by E4_2: Vai www.business.gov.lv pakalpojumu vide ir intuitīva un ērta e-pakalpojumu saņemšana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515398071"/>
              </p:ext>
            </p:extLst>
          </p:nvPr>
        </p:nvGraphicFramePr>
        <p:xfrm>
          <a:off x="9773139" y="595223"/>
          <a:ext cx="2176272" cy="5674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395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3EBEEC1B-955B-4C1B-B031-8803430FDBC6}"/>
              </a:ext>
            </a:extLst>
          </p:cNvPr>
          <p:cNvGraphicFramePr/>
          <p:nvPr/>
        </p:nvGraphicFramePr>
        <p:xfrm>
          <a:off x="655107" y="1622189"/>
          <a:ext cx="5026500" cy="36136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lv-LV" sz="2500"/>
              <a:t>Jaunā valsts tēla stratēģija </a:t>
            </a:r>
            <a:r>
              <a:rPr lang="lv-LV" sz="2500" i="1"/>
              <a:t>“</a:t>
            </a:r>
            <a:r>
              <a:rPr lang="en-US" sz="2500" i="1"/>
              <a:t>Mission</a:t>
            </a:r>
            <a:r>
              <a:rPr lang="lv-LV" sz="2500" i="1"/>
              <a:t> Latvia” </a:t>
            </a:r>
            <a:r>
              <a:rPr lang="en-US" sz="2500"/>
              <a:t>(%)</a:t>
            </a:r>
            <a:endParaRPr lang="en-US" sz="2500" i="1"/>
          </a:p>
        </p:txBody>
      </p:sp>
      <p:sp>
        <p:nvSpPr>
          <p:cNvPr id="8"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Z8</a:t>
            </a:r>
            <a:r>
              <a:rPr lang="en-US" dirty="0"/>
              <a:t>. </a:t>
            </a:r>
            <a:r>
              <a:rPr lang="lv-LV" dirty="0"/>
              <a:t>Vai esat dzirdējis/-usi par jauno valsts tēla stratēģiju “</a:t>
            </a:r>
            <a:r>
              <a:rPr lang="en-US" dirty="0"/>
              <a:t>Mission</a:t>
            </a:r>
            <a:r>
              <a:rPr lang="lv-LV" dirty="0"/>
              <a:t> Latvia”?</a:t>
            </a:r>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graphicFrame>
        <p:nvGraphicFramePr>
          <p:cNvPr id="3" name="Chart 2">
            <a:extLst>
              <a:ext uri="{FF2B5EF4-FFF2-40B4-BE49-F238E27FC236}">
                <a16:creationId xmlns:a16="http://schemas.microsoft.com/office/drawing/2014/main" id="{C7DD0C5C-333D-D954-A0D9-F1C1C00DE22D}"/>
              </a:ext>
            </a:extLst>
          </p:cNvPr>
          <p:cNvGraphicFramePr/>
          <p:nvPr/>
        </p:nvGraphicFramePr>
        <p:xfrm>
          <a:off x="5681607" y="1745862"/>
          <a:ext cx="5026500" cy="36136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1">
            <a:extLst>
              <a:ext uri="{FF2B5EF4-FFF2-40B4-BE49-F238E27FC236}">
                <a16:creationId xmlns:a16="http://schemas.microsoft.com/office/drawing/2014/main" id="{62FA40EF-5086-87A3-10DA-7CDB5F755D4A}"/>
              </a:ext>
            </a:extLst>
          </p:cNvPr>
          <p:cNvSpPr txBox="1">
            <a:spLocks/>
          </p:cNvSpPr>
          <p:nvPr/>
        </p:nvSpPr>
        <p:spPr>
          <a:xfrm>
            <a:off x="2728700" y="1555649"/>
            <a:ext cx="1543050"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b="1">
                <a:solidFill>
                  <a:schemeClr val="accent1"/>
                </a:solidFill>
              </a:rPr>
              <a:t>2024</a:t>
            </a:r>
            <a:endParaRPr lang="it-IT" sz="2000" b="1">
              <a:solidFill>
                <a:schemeClr val="accent1"/>
              </a:solidFill>
            </a:endParaRPr>
          </a:p>
        </p:txBody>
      </p:sp>
      <p:sp>
        <p:nvSpPr>
          <p:cNvPr id="5" name="Text Placeholder 1">
            <a:extLst>
              <a:ext uri="{FF2B5EF4-FFF2-40B4-BE49-F238E27FC236}">
                <a16:creationId xmlns:a16="http://schemas.microsoft.com/office/drawing/2014/main" id="{08336E7B-D660-6F7B-AC2D-757F2977C79B}"/>
              </a:ext>
            </a:extLst>
          </p:cNvPr>
          <p:cNvSpPr txBox="1">
            <a:spLocks/>
          </p:cNvSpPr>
          <p:nvPr/>
        </p:nvSpPr>
        <p:spPr>
          <a:xfrm>
            <a:off x="7782496" y="1555649"/>
            <a:ext cx="1543050"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b="1">
                <a:solidFill>
                  <a:schemeClr val="accent1"/>
                </a:solidFill>
              </a:rPr>
              <a:t>2025</a:t>
            </a:r>
            <a:endParaRPr lang="it-IT" sz="2000" b="1">
              <a:solidFill>
                <a:schemeClr val="accent1"/>
              </a:solidFill>
            </a:endParaRPr>
          </a:p>
        </p:txBody>
      </p:sp>
    </p:spTree>
    <p:extLst>
      <p:ext uri="{BB962C8B-B14F-4D97-AF65-F5344CB8AC3E}">
        <p14:creationId xmlns:p14="http://schemas.microsoft.com/office/powerpoint/2010/main" val="409028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Jaunā valsts tēla stratēģija </a:t>
            </a:r>
            <a:r>
              <a:rPr lang="lv-LV" sz="2500" i="1" dirty="0"/>
              <a:t>“Mission Latvia” </a:t>
            </a:r>
            <a:r>
              <a:rPr lang="lv-LV" sz="2500" dirty="0"/>
              <a:t>(%)</a:t>
            </a:r>
            <a:br>
              <a:rPr lang="lv-LV" sz="2500" dirty="0"/>
            </a:br>
            <a:r>
              <a:rPr lang="lv-LV" sz="2000" i="1" dirty="0"/>
              <a:t>Atbildes uzņēmumu grupās, 2025.</a:t>
            </a:r>
            <a:endParaRPr lang="lv-LV" sz="2500" dirty="0"/>
          </a:p>
        </p:txBody>
      </p:sp>
      <p:graphicFrame>
        <p:nvGraphicFramePr>
          <p:cNvPr id="5" name="Chart 4" descr="3b8cc047-0318-4d2c-a546-e84f94dad671 BANNER by Vai esat dzirdējis/-usi par jauno valsts tēla stratēģiju “Mission Latvia”?"/>
          <p:cNvGraphicFramePr/>
          <p:nvPr>
            <p:extLst>
              <p:ext uri="{D42A27DB-BD31-4B8C-83A1-F6EECF244321}">
                <p14:modId xmlns:p14="http://schemas.microsoft.com/office/powerpoint/2010/main" val="2867152622"/>
              </p:ext>
            </p:extLst>
          </p:nvPr>
        </p:nvGraphicFramePr>
        <p:xfrm>
          <a:off x="1571625" y="997578"/>
          <a:ext cx="9934576" cy="50126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Z8</a:t>
            </a:r>
            <a:r>
              <a:rPr lang="en-US" dirty="0"/>
              <a:t>. </a:t>
            </a:r>
            <a:r>
              <a:rPr lang="lv-LV" dirty="0"/>
              <a:t>Vai esat dzirdējis/-</a:t>
            </a:r>
            <a:r>
              <a:rPr lang="lv-LV" dirty="0" err="1"/>
              <a:t>usi</a:t>
            </a:r>
            <a:r>
              <a:rPr lang="lv-LV" dirty="0"/>
              <a:t> par jauno valsts tēla stratēģiju “</a:t>
            </a:r>
            <a:r>
              <a:rPr lang="en-US" dirty="0"/>
              <a:t>Mission</a:t>
            </a:r>
            <a:r>
              <a:rPr lang="lv-LV" dirty="0"/>
              <a:t> Latvia”?</a:t>
            </a:r>
          </a:p>
          <a:p>
            <a:r>
              <a:rPr lang="it-IT" dirty="0">
                <a:solidFill>
                  <a:prstClr val="white">
                    <a:lumMod val="50000"/>
                  </a:prstClr>
                </a:solidFill>
              </a:rPr>
              <a:t>Bāze: visi respondenti, skatīt «n=» grafikā</a:t>
            </a:r>
          </a:p>
        </p:txBody>
      </p:sp>
    </p:spTree>
    <p:extLst>
      <p:ext uri="{BB962C8B-B14F-4D97-AF65-F5344CB8AC3E}">
        <p14:creationId xmlns:p14="http://schemas.microsoft.com/office/powerpoint/2010/main" val="347086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2888733" y="2911657"/>
            <a:ext cx="8356153"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dirty="0">
                <a:solidFill>
                  <a:schemeClr val="accent1"/>
                </a:solidFill>
              </a:rPr>
              <a:t>LIAA DARBA VĒRTĒJUMS</a:t>
            </a:r>
            <a:endParaRPr lang="en-US" sz="2000" dirty="0">
              <a:solidFill>
                <a:schemeClr val="accent1"/>
              </a:solidFill>
            </a:endParaRPr>
          </a:p>
        </p:txBody>
      </p:sp>
    </p:spTree>
    <p:extLst>
      <p:ext uri="{BB962C8B-B14F-4D97-AF65-F5344CB8AC3E}">
        <p14:creationId xmlns:p14="http://schemas.microsoft.com/office/powerpoint/2010/main" val="294710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LIAA darba vērtējums pēdējā gada laikā </a:t>
            </a:r>
            <a:r>
              <a:rPr lang="en-US" sz="2500"/>
              <a:t>(%)</a:t>
            </a:r>
            <a:br>
              <a:rPr lang="lv-LV" sz="2500"/>
            </a:br>
            <a:r>
              <a:rPr lang="lv-LV" sz="2000" i="1"/>
              <a:t>Dinamika 2021.– 2025.</a:t>
            </a:r>
            <a:endParaRPr lang="lv-LV" sz="2500"/>
          </a:p>
        </p:txBody>
      </p:sp>
      <p:sp>
        <p:nvSpPr>
          <p:cNvPr id="2" name="Text Placeholder 1"/>
          <p:cNvSpPr>
            <a:spLocks noGrp="1"/>
          </p:cNvSpPr>
          <p:nvPr>
            <p:ph type="body" sz="quarter" idx="15"/>
          </p:nvPr>
        </p:nvSpPr>
        <p:spPr>
          <a:xfrm>
            <a:off x="133350" y="6078071"/>
            <a:ext cx="6504117" cy="380426"/>
          </a:xfrm>
        </p:spPr>
        <p:txBody>
          <a:bodyPr/>
          <a:lstStyle/>
          <a:p>
            <a:r>
              <a:rPr lang="lv-LV"/>
              <a:t>B2</a:t>
            </a:r>
            <a:r>
              <a:rPr lang="en-US"/>
              <a:t>. </a:t>
            </a:r>
            <a:r>
              <a:rPr lang="lv-LV"/>
              <a:t>Ņemot vērā visu, ko Jūs par to zināt, kā Jūs novērtētu LIAA darbu pēdējā gada laikā?</a:t>
            </a:r>
            <a:endParaRPr lang="en-US"/>
          </a:p>
          <a:p>
            <a:pPr lvl="0"/>
            <a:r>
              <a:rPr lang="it-IT">
                <a:solidFill>
                  <a:prstClr val="white">
                    <a:lumMod val="50000"/>
                  </a:prstClr>
                </a:solidFill>
              </a:rPr>
              <a:t>Bāze: visi respondenti, skatīt «n=» grafikā</a:t>
            </a:r>
          </a:p>
        </p:txBody>
      </p:sp>
      <p:graphicFrame>
        <p:nvGraphicFramePr>
          <p:cNvPr id="18" name="Chart 17"/>
          <p:cNvGraphicFramePr/>
          <p:nvPr/>
        </p:nvGraphicFramePr>
        <p:xfrm>
          <a:off x="1025552" y="1288157"/>
          <a:ext cx="8978419" cy="42451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845325" y="1138766"/>
            <a:ext cx="1747962" cy="646331"/>
          </a:xfrm>
          <a:prstGeom prst="rect">
            <a:avLst/>
          </a:prstGeom>
          <a:noFill/>
        </p:spPr>
        <p:txBody>
          <a:bodyPr wrap="square" rtlCol="0">
            <a:spAutoFit/>
          </a:bodyPr>
          <a:lstStyle/>
          <a:p>
            <a:pPr algn="ctr"/>
            <a:r>
              <a:rPr lang="lv-LV" sz="1200" b="1" u="sng">
                <a:solidFill>
                  <a:srgbClr val="073C45"/>
                </a:solidFill>
              </a:rPr>
              <a:t>Vidējais vērtējums </a:t>
            </a:r>
          </a:p>
          <a:p>
            <a:pPr algn="ctr"/>
            <a:r>
              <a:rPr lang="lv-LV" sz="1200" i="1">
                <a:solidFill>
                  <a:srgbClr val="073C45"/>
                </a:solidFill>
              </a:rPr>
              <a:t>skalā no 1 (Ļoti negatīvi) līdz 4 (Ļoti pozitīvi)</a:t>
            </a:r>
          </a:p>
        </p:txBody>
      </p:sp>
      <p:graphicFrame>
        <p:nvGraphicFramePr>
          <p:cNvPr id="6" name="Chart 5"/>
          <p:cNvGraphicFramePr/>
          <p:nvPr/>
        </p:nvGraphicFramePr>
        <p:xfrm>
          <a:off x="10112830" y="1846488"/>
          <a:ext cx="1349828" cy="4183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553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2800"/>
              <a:t>LIAA darba vērtējums pēdējā gada laikā </a:t>
            </a:r>
            <a:r>
              <a:rPr lang="en-US" sz="2800"/>
              <a:t>(%)</a:t>
            </a:r>
            <a:br>
              <a:rPr lang="lv-LV" sz="2800"/>
            </a:br>
            <a:r>
              <a:rPr lang="lv-LV" sz="2200" i="1"/>
              <a:t>Respondentu atbildes atkarībā no tā, vai tie ir kontaktējušies ar LIAA vai saņēmuši kādu LIAA pakalpojumu, 2025</a:t>
            </a:r>
          </a:p>
        </p:txBody>
      </p:sp>
      <p:graphicFrame>
        <p:nvGraphicFramePr>
          <p:cNvPr id="18" name="Chart 17"/>
          <p:cNvGraphicFramePr/>
          <p:nvPr/>
        </p:nvGraphicFramePr>
        <p:xfrm>
          <a:off x="1025551" y="1279344"/>
          <a:ext cx="8918549" cy="42451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t>B2</a:t>
            </a:r>
            <a:r>
              <a:rPr lang="en-US"/>
              <a:t>. </a:t>
            </a:r>
            <a:r>
              <a:rPr lang="lv-LV"/>
              <a:t>Ņemot vērā visu, ko Jūs par to zināt, kā Jūs novērtētu LIAA darbu pēdējā gada laikā?</a:t>
            </a:r>
            <a:endParaRPr lang="en-US"/>
          </a:p>
          <a:p>
            <a:r>
              <a:rPr lang="it-IT">
                <a:solidFill>
                  <a:prstClr val="white">
                    <a:lumMod val="50000"/>
                  </a:prstClr>
                </a:solidFill>
              </a:rPr>
              <a:t>Bāze: visi respondenti, skatīt «n=» grafikā</a:t>
            </a:r>
          </a:p>
        </p:txBody>
      </p:sp>
      <p:sp>
        <p:nvSpPr>
          <p:cNvPr id="5" name="TextBox 4"/>
          <p:cNvSpPr txBox="1"/>
          <p:nvPr/>
        </p:nvSpPr>
        <p:spPr>
          <a:xfrm>
            <a:off x="9845325" y="1186391"/>
            <a:ext cx="1747962" cy="646331"/>
          </a:xfrm>
          <a:prstGeom prst="rect">
            <a:avLst/>
          </a:prstGeom>
          <a:noFill/>
        </p:spPr>
        <p:txBody>
          <a:bodyPr wrap="square" rtlCol="0">
            <a:spAutoFit/>
          </a:bodyPr>
          <a:lstStyle/>
          <a:p>
            <a:pPr algn="ctr"/>
            <a:r>
              <a:rPr lang="lv-LV" sz="1200" b="1" u="sng">
                <a:solidFill>
                  <a:srgbClr val="073C45"/>
                </a:solidFill>
              </a:rPr>
              <a:t>Vidējais vērtējums </a:t>
            </a:r>
          </a:p>
          <a:p>
            <a:pPr algn="ctr"/>
            <a:r>
              <a:rPr lang="lv-LV" sz="1200" i="1">
                <a:solidFill>
                  <a:srgbClr val="073C45"/>
                </a:solidFill>
              </a:rPr>
              <a:t>skalā no 1 (Ļoti negatīvi) līdz 4 (Ļoti pozitīvi)</a:t>
            </a:r>
          </a:p>
        </p:txBody>
      </p:sp>
      <p:cxnSp>
        <p:nvCxnSpPr>
          <p:cNvPr id="8" name="Straight Arrow Connector 7"/>
          <p:cNvCxnSpPr/>
          <p:nvPr/>
        </p:nvCxnSpPr>
        <p:spPr>
          <a:xfrm flipV="1">
            <a:off x="7464075" y="4880956"/>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216766" y="4874043"/>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433787" y="3950118"/>
            <a:ext cx="0" cy="230083"/>
          </a:xfrm>
          <a:prstGeom prst="straightConnector1">
            <a:avLst/>
          </a:prstGeom>
          <a:ln w="19050">
            <a:solidFill>
              <a:srgbClr val="92D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240524" y="4823064"/>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1319003" y="4770007"/>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90975" y="3959641"/>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10112830" y="1846488"/>
          <a:ext cx="1349828" cy="418395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a:xfrm rot="10800000" flipV="1">
            <a:off x="9082924" y="3950117"/>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4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descr="a49ede11-7aa2-4c5b-ab04-025c7f323fc6 BANNER by Ņemot vērā visu, ko Jūs par to zināt, kā Jūs novērtētu LIAA darbu pēdējā gada laikā?"/>
          <p:cNvGraphicFramePr/>
          <p:nvPr>
            <p:extLst>
              <p:ext uri="{D42A27DB-BD31-4B8C-83A1-F6EECF244321}">
                <p14:modId xmlns:p14="http://schemas.microsoft.com/office/powerpoint/2010/main" val="3046426374"/>
              </p:ext>
            </p:extLst>
          </p:nvPr>
        </p:nvGraphicFramePr>
        <p:xfrm>
          <a:off x="457200" y="997578"/>
          <a:ext cx="8360230" cy="50126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B2</a:t>
            </a:r>
            <a:r>
              <a:rPr lang="en-US" dirty="0"/>
              <a:t>. </a:t>
            </a:r>
            <a:r>
              <a:rPr lang="lv-LV" dirty="0"/>
              <a:t>Ņemot vērā visu, ko Jūs par to zināt, kā Jūs novērtētu LIAA darbu pēdējā gada laikā?</a:t>
            </a:r>
            <a:endParaRPr lang="en-US" dirty="0"/>
          </a:p>
          <a:p>
            <a:r>
              <a:rPr lang="it-IT" dirty="0">
                <a:solidFill>
                  <a:prstClr val="white">
                    <a:lumMod val="50000"/>
                  </a:prstClr>
                </a:solidFill>
              </a:rPr>
              <a:t>Bāze: visi respondenti, skatīt «n=» grafikā</a:t>
            </a:r>
          </a:p>
        </p:txBody>
      </p:sp>
      <p:graphicFrame>
        <p:nvGraphicFramePr>
          <p:cNvPr id="5" name="Object 1" descr="02ecdabf-3956-49af-ae17-d31a9cf188f4 BANNER by B2_2: Ņemot vērā visu, ko Jūs par to zināt, kā Jūs novērtētu LIAA darbu pēdējā gada laikā?">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04820013"/>
              </p:ext>
            </p:extLst>
          </p:nvPr>
        </p:nvGraphicFramePr>
        <p:xfrm>
          <a:off x="10068378" y="595223"/>
          <a:ext cx="1524910" cy="567475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2"/>
          <p:cNvSpPr txBox="1">
            <a:spLocks/>
          </p:cNvSpPr>
          <p:nvPr/>
        </p:nvSpPr>
        <p:spPr>
          <a:xfrm>
            <a:off x="407833" y="1"/>
            <a:ext cx="8632650" cy="90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darba vērtējums pēdējā gada laikā (%)</a:t>
            </a:r>
            <a:br>
              <a:rPr lang="lv-LV" sz="2500" dirty="0">
                <a:solidFill>
                  <a:srgbClr val="073C45"/>
                </a:solidFill>
              </a:rPr>
            </a:br>
            <a:r>
              <a:rPr lang="lv-LV" sz="2000" i="1" dirty="0">
                <a:solidFill>
                  <a:srgbClr val="073C45"/>
                </a:solidFill>
              </a:rPr>
              <a:t>Atbildes uzņēmumu grupās, 2025.</a:t>
            </a:r>
            <a:endParaRPr lang="lv-LV" sz="1400" i="1" dirty="0">
              <a:solidFill>
                <a:srgbClr val="073C45"/>
              </a:solidFill>
            </a:endParaRPr>
          </a:p>
        </p:txBody>
      </p:sp>
      <p:sp>
        <p:nvSpPr>
          <p:cNvPr id="9" name="TextBox 8"/>
          <p:cNvSpPr txBox="1"/>
          <p:nvPr/>
        </p:nvSpPr>
        <p:spPr>
          <a:xfrm>
            <a:off x="9845325" y="576790"/>
            <a:ext cx="1747962" cy="646331"/>
          </a:xfrm>
          <a:prstGeom prst="rect">
            <a:avLst/>
          </a:prstGeom>
          <a:noFill/>
        </p:spPr>
        <p:txBody>
          <a:bodyPr wrap="square" rtlCol="0">
            <a:spAutoFit/>
          </a:bodyPr>
          <a:lstStyle/>
          <a:p>
            <a:pPr algn="ctr"/>
            <a:r>
              <a:rPr lang="lv-LV" sz="1200" b="1" u="sng" dirty="0">
                <a:solidFill>
                  <a:schemeClr val="bg1"/>
                </a:solidFill>
              </a:rPr>
              <a:t>Vidējais vērtējums </a:t>
            </a:r>
          </a:p>
          <a:p>
            <a:pPr algn="ctr"/>
            <a:r>
              <a:rPr lang="lv-LV" sz="1200" i="1" dirty="0">
                <a:solidFill>
                  <a:schemeClr val="bg1"/>
                </a:solidFill>
              </a:rPr>
              <a:t>skalā no 1 (Ļoti negatīvi) līdz 4 (Ļoti pozitīvi)</a:t>
            </a:r>
          </a:p>
        </p:txBody>
      </p:sp>
    </p:spTree>
    <p:extLst>
      <p:ext uri="{BB962C8B-B14F-4D97-AF65-F5344CB8AC3E}">
        <p14:creationId xmlns:p14="http://schemas.microsoft.com/office/powerpoint/2010/main" val="281493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4"/>
          <p:cNvSpPr>
            <a:spLocks noChangeArrowheads="1"/>
          </p:cNvSpPr>
          <p:nvPr>
            <p:custDataLst>
              <p:tags r:id="rId1"/>
            </p:custDataLst>
          </p:nvPr>
        </p:nvSpPr>
        <p:spPr bwMode="gray">
          <a:xfrm>
            <a:off x="287264" y="938989"/>
            <a:ext cx="2632793" cy="619514"/>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t"/>
          <a:lstStyle/>
          <a:p>
            <a:r>
              <a:rPr lang="lv-LV" sz="2000" b="1" dirty="0">
                <a:solidFill>
                  <a:schemeClr val="accent1"/>
                </a:solidFill>
              </a:rPr>
              <a:t>Pētījuma mērķis</a:t>
            </a:r>
          </a:p>
        </p:txBody>
      </p:sp>
      <p:sp>
        <p:nvSpPr>
          <p:cNvPr id="34" name="AutoShape 14"/>
          <p:cNvSpPr>
            <a:spLocks noChangeArrowheads="1"/>
          </p:cNvSpPr>
          <p:nvPr>
            <p:custDataLst>
              <p:tags r:id="rId2"/>
            </p:custDataLst>
          </p:nvPr>
        </p:nvSpPr>
        <p:spPr bwMode="gray">
          <a:xfrm>
            <a:off x="287261" y="1736214"/>
            <a:ext cx="2632793" cy="568073"/>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t"/>
          <a:lstStyle/>
          <a:p>
            <a:pPr fontAlgn="auto">
              <a:spcBef>
                <a:spcPts val="0"/>
              </a:spcBef>
              <a:spcAft>
                <a:spcPts val="0"/>
              </a:spcAft>
              <a:defRPr/>
            </a:pPr>
            <a:r>
              <a:rPr lang="lv-LV" sz="2000" b="1" dirty="0">
                <a:solidFill>
                  <a:schemeClr val="accent1"/>
                </a:solidFill>
              </a:rPr>
              <a:t>Pētījuma norise</a:t>
            </a:r>
          </a:p>
        </p:txBody>
      </p:sp>
      <p:sp>
        <p:nvSpPr>
          <p:cNvPr id="37" name="Inhaltsplatzhalter 7"/>
          <p:cNvSpPr txBox="1">
            <a:spLocks/>
          </p:cNvSpPr>
          <p:nvPr>
            <p:custDataLst>
              <p:tags r:id="rId3"/>
            </p:custDataLst>
          </p:nvPr>
        </p:nvSpPr>
        <p:spPr bwMode="gray">
          <a:xfrm>
            <a:off x="3899944" y="1710900"/>
            <a:ext cx="8024436" cy="571343"/>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rgbClr val="073C45"/>
                </a:solidFill>
              </a:rPr>
              <a:t>26.05. – 03.07. 2025.</a:t>
            </a:r>
          </a:p>
        </p:txBody>
      </p:sp>
      <p:sp>
        <p:nvSpPr>
          <p:cNvPr id="39" name="AutoShape 14"/>
          <p:cNvSpPr>
            <a:spLocks noChangeArrowheads="1"/>
          </p:cNvSpPr>
          <p:nvPr>
            <p:custDataLst>
              <p:tags r:id="rId4"/>
            </p:custDataLst>
          </p:nvPr>
        </p:nvSpPr>
        <p:spPr bwMode="gray">
          <a:xfrm>
            <a:off x="287264" y="4058444"/>
            <a:ext cx="2632793" cy="380363"/>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t"/>
          <a:lstStyle/>
          <a:p>
            <a:pPr fontAlgn="auto">
              <a:spcBef>
                <a:spcPts val="0"/>
              </a:spcBef>
              <a:spcAft>
                <a:spcPts val="0"/>
              </a:spcAft>
              <a:defRPr/>
            </a:pPr>
            <a:r>
              <a:rPr lang="lv-LV" sz="2000" b="1" dirty="0">
                <a:solidFill>
                  <a:schemeClr val="accent1"/>
                </a:solidFill>
              </a:rPr>
              <a:t>Metode</a:t>
            </a:r>
            <a:endParaRPr lang="en-US" sz="2000" i="1" dirty="0">
              <a:solidFill>
                <a:schemeClr val="accent1"/>
              </a:solidFill>
            </a:endParaRPr>
          </a:p>
        </p:txBody>
      </p:sp>
      <p:sp>
        <p:nvSpPr>
          <p:cNvPr id="40" name="Inhaltsplatzhalter 7"/>
          <p:cNvSpPr txBox="1">
            <a:spLocks/>
          </p:cNvSpPr>
          <p:nvPr>
            <p:custDataLst>
              <p:tags r:id="rId5"/>
            </p:custDataLst>
          </p:nvPr>
        </p:nvSpPr>
        <p:spPr bwMode="gray">
          <a:xfrm>
            <a:off x="3807896" y="3460404"/>
            <a:ext cx="8024440" cy="420328"/>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rgbClr val="073C45"/>
                </a:solidFill>
              </a:rPr>
              <a:t>506 respondenti</a:t>
            </a:r>
          </a:p>
        </p:txBody>
      </p:sp>
      <p:sp>
        <p:nvSpPr>
          <p:cNvPr id="41" name="AutoShape 14"/>
          <p:cNvSpPr>
            <a:spLocks noChangeArrowheads="1"/>
          </p:cNvSpPr>
          <p:nvPr>
            <p:custDataLst>
              <p:tags r:id="rId6"/>
            </p:custDataLst>
          </p:nvPr>
        </p:nvSpPr>
        <p:spPr bwMode="gray">
          <a:xfrm>
            <a:off x="287265" y="2481998"/>
            <a:ext cx="2632793" cy="800693"/>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t"/>
          <a:lstStyle/>
          <a:p>
            <a:r>
              <a:rPr lang="lv-LV" sz="2000" b="1" dirty="0">
                <a:solidFill>
                  <a:schemeClr val="accent1"/>
                </a:solidFill>
              </a:rPr>
              <a:t>Mērķa grupa</a:t>
            </a:r>
            <a:endParaRPr lang="lv-LV" sz="2000" dirty="0">
              <a:solidFill>
                <a:schemeClr val="accent1"/>
              </a:solidFill>
            </a:endParaRPr>
          </a:p>
        </p:txBody>
      </p:sp>
      <p:sp>
        <p:nvSpPr>
          <p:cNvPr id="42" name="Inhaltsplatzhalter 7"/>
          <p:cNvSpPr txBox="1">
            <a:spLocks/>
          </p:cNvSpPr>
          <p:nvPr>
            <p:custDataLst>
              <p:tags r:id="rId7"/>
            </p:custDataLst>
          </p:nvPr>
        </p:nvSpPr>
        <p:spPr bwMode="gray">
          <a:xfrm>
            <a:off x="3807898" y="2481999"/>
            <a:ext cx="6971720" cy="800692"/>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chemeClr val="accent1"/>
                </a:solidFill>
              </a:rPr>
              <a:t>Latvijas uzņēmumi, kuri nodarbojas ar preču vai pakalpojumu eksportu, izņemot NACE G (tirdzniecība) uzņēmumi</a:t>
            </a:r>
          </a:p>
        </p:txBody>
      </p:sp>
      <p:sp>
        <p:nvSpPr>
          <p:cNvPr id="43" name="Inhaltsplatzhalter 7"/>
          <p:cNvSpPr txBox="1">
            <a:spLocks/>
          </p:cNvSpPr>
          <p:nvPr>
            <p:custDataLst>
              <p:tags r:id="rId8"/>
            </p:custDataLst>
          </p:nvPr>
        </p:nvSpPr>
        <p:spPr bwMode="gray">
          <a:xfrm>
            <a:off x="3893583" y="958680"/>
            <a:ext cx="7280811" cy="619515"/>
          </a:xfrm>
          <a:prstGeom prst="rect">
            <a:avLst/>
          </a:prstGeom>
          <a:noFill/>
          <a:ln w="9525">
            <a:noFill/>
            <a:miter lim="800000"/>
            <a:headEnd/>
            <a:tailEnd/>
          </a:ln>
        </p:spPr>
        <p:txBody>
          <a:bodyPr lIns="90000" tIns="46800" rIns="90000" bIns="46800" anchor="ctr"/>
          <a:lstStyle/>
          <a:p>
            <a:pPr algn="just"/>
            <a:r>
              <a:rPr lang="lv-LV" sz="1600" dirty="0">
                <a:solidFill>
                  <a:schemeClr val="accent1"/>
                </a:solidFill>
              </a:rPr>
              <a:t>Iegūt Latvijas eksportējošo uzņēmumu novērtējumu LIAA sniegto pakalpojumu pieejamībai, kvalitātei un atbilstībai mērķa grupas vajadzībām, kā arī identificēt diasporas lomu eksporta veicināšanas jomā.</a:t>
            </a:r>
            <a:endParaRPr lang="lv-LV" sz="1600" b="1" dirty="0">
              <a:solidFill>
                <a:schemeClr val="accent1"/>
              </a:solidFill>
            </a:endParaRPr>
          </a:p>
        </p:txBody>
      </p:sp>
      <p:sp>
        <p:nvSpPr>
          <p:cNvPr id="44" name="AutoShape 14"/>
          <p:cNvSpPr>
            <a:spLocks noChangeArrowheads="1"/>
          </p:cNvSpPr>
          <p:nvPr>
            <p:custDataLst>
              <p:tags r:id="rId9"/>
            </p:custDataLst>
          </p:nvPr>
        </p:nvSpPr>
        <p:spPr bwMode="gray">
          <a:xfrm>
            <a:off x="287263" y="3460403"/>
            <a:ext cx="2632793" cy="420329"/>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nchor="t"/>
          <a:lstStyle/>
          <a:p>
            <a:pPr fontAlgn="auto">
              <a:spcBef>
                <a:spcPts val="0"/>
              </a:spcBef>
              <a:spcAft>
                <a:spcPts val="0"/>
              </a:spcAft>
              <a:defRPr/>
            </a:pPr>
            <a:r>
              <a:rPr lang="lv-LV" sz="2000" b="1" dirty="0">
                <a:solidFill>
                  <a:schemeClr val="accent1"/>
                </a:solidFill>
              </a:rPr>
              <a:t>Izlases lielums</a:t>
            </a:r>
            <a:endParaRPr lang="en-US" sz="2000" i="1" dirty="0">
              <a:solidFill>
                <a:schemeClr val="accent1"/>
              </a:solidFill>
            </a:endParaRPr>
          </a:p>
        </p:txBody>
      </p:sp>
      <p:sp>
        <p:nvSpPr>
          <p:cNvPr id="45" name="Inhaltsplatzhalter 7"/>
          <p:cNvSpPr txBox="1">
            <a:spLocks/>
          </p:cNvSpPr>
          <p:nvPr>
            <p:custDataLst>
              <p:tags r:id="rId10"/>
            </p:custDataLst>
          </p:nvPr>
        </p:nvSpPr>
        <p:spPr bwMode="gray">
          <a:xfrm>
            <a:off x="3807897" y="4058444"/>
            <a:ext cx="8024439" cy="380363"/>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chemeClr val="accent1"/>
                </a:solidFill>
              </a:rPr>
              <a:t>Telefonintervijas (CATI)</a:t>
            </a:r>
          </a:p>
        </p:txBody>
      </p:sp>
      <p:sp>
        <p:nvSpPr>
          <p:cNvPr id="46" name="Rechteck 10"/>
          <p:cNvSpPr/>
          <p:nvPr/>
        </p:nvSpPr>
        <p:spPr bwMode="gray">
          <a:xfrm>
            <a:off x="287262" y="4616519"/>
            <a:ext cx="2632793" cy="1898241"/>
          </a:xfrm>
          <a:prstGeom prst="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nchorCtr="0"/>
          <a:lstStyle/>
          <a:p>
            <a:r>
              <a:rPr lang="lv-LV" sz="2000" b="1" dirty="0">
                <a:solidFill>
                  <a:schemeClr val="accent1"/>
                </a:solidFill>
              </a:rPr>
              <a:t>Izmantotie apzīmējumi</a:t>
            </a:r>
          </a:p>
        </p:txBody>
      </p:sp>
      <p:sp>
        <p:nvSpPr>
          <p:cNvPr id="47" name="Title 2"/>
          <p:cNvSpPr txBox="1">
            <a:spLocks/>
          </p:cNvSpPr>
          <p:nvPr/>
        </p:nvSpPr>
        <p:spPr>
          <a:xfrm>
            <a:off x="313764" y="240001"/>
            <a:ext cx="3119438" cy="6111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dirty="0">
                <a:solidFill>
                  <a:schemeClr val="bg1"/>
                </a:solidFill>
              </a:rPr>
              <a:t>Metodoloģija</a:t>
            </a:r>
            <a:endParaRPr lang="en-US" sz="3600" dirty="0">
              <a:solidFill>
                <a:schemeClr val="bg1"/>
              </a:solidFill>
            </a:endParaRPr>
          </a:p>
        </p:txBody>
      </p:sp>
      <p:grpSp>
        <p:nvGrpSpPr>
          <p:cNvPr id="48" name="Group 47"/>
          <p:cNvGrpSpPr/>
          <p:nvPr/>
        </p:nvGrpSpPr>
        <p:grpSpPr>
          <a:xfrm>
            <a:off x="3807896" y="4616519"/>
            <a:ext cx="8097592" cy="1848522"/>
            <a:chOff x="3807900" y="4186518"/>
            <a:chExt cx="8097592" cy="1848522"/>
          </a:xfrm>
        </p:grpSpPr>
        <p:sp>
          <p:nvSpPr>
            <p:cNvPr id="49" name="TextBox 48"/>
            <p:cNvSpPr txBox="1"/>
            <p:nvPr/>
          </p:nvSpPr>
          <p:spPr>
            <a:xfrm>
              <a:off x="3807900" y="4186518"/>
              <a:ext cx="8097592" cy="1848522"/>
            </a:xfrm>
            <a:prstGeom prst="rect">
              <a:avLst/>
            </a:prstGeom>
            <a:noFill/>
          </p:spPr>
          <p:txBody>
            <a:bodyPr wrap="square" rtlCol="0">
              <a:noAutofit/>
            </a:bodyPr>
            <a:lstStyle/>
            <a:p>
              <a:pPr marL="271463" indent="-185738" algn="just">
                <a:spcBef>
                  <a:spcPts val="0"/>
                </a:spcBef>
                <a:buClr>
                  <a:schemeClr val="accent1"/>
                </a:buClr>
                <a:defRPr/>
              </a:pPr>
              <a:r>
                <a:rPr lang="lv-LV" sz="1600" dirty="0">
                  <a:solidFill>
                    <a:schemeClr val="accent1"/>
                  </a:solidFill>
                </a:rPr>
                <a:t>* Izlases apjoms (30&lt;n&lt;50 respondenti) ir pārāk mazs, lai izdarītu statistiski nozīmīgus secinājumus</a:t>
              </a:r>
            </a:p>
            <a:p>
              <a:pPr marL="271463" indent="-185738" algn="just">
                <a:spcBef>
                  <a:spcPts val="0"/>
                </a:spcBef>
                <a:buClr>
                  <a:schemeClr val="accent1"/>
                </a:buClr>
                <a:defRPr/>
              </a:pPr>
              <a:r>
                <a:rPr lang="lv-LV" sz="1600" dirty="0">
                  <a:solidFill>
                    <a:schemeClr val="accent1"/>
                  </a:solidFill>
                </a:rPr>
                <a:t>** Izlases apjoms (n&lt;30 respondenti) ir ļoti mazs, datiem ir ilustratīva nozīme</a:t>
              </a:r>
            </a:p>
            <a:p>
              <a:pPr marL="85725" algn="just">
                <a:defRPr/>
              </a:pPr>
              <a:r>
                <a:rPr lang="lv-LV" sz="1600" dirty="0">
                  <a:solidFill>
                    <a:schemeClr val="accent1"/>
                  </a:solidFill>
                </a:rPr>
                <a:t>   </a:t>
              </a:r>
            </a:p>
            <a:p>
              <a:pPr marL="85725" algn="just">
                <a:defRPr/>
              </a:pPr>
              <a:r>
                <a:rPr lang="lv-LV" sz="1600" dirty="0">
                  <a:solidFill>
                    <a:schemeClr val="accent1"/>
                  </a:solidFill>
                </a:rPr>
                <a:t>Rādītājs struktūrvienībās</a:t>
              </a:r>
              <a:r>
                <a:rPr lang="en-US" sz="1600" dirty="0">
                  <a:solidFill>
                    <a:schemeClr val="accent1"/>
                  </a:solidFill>
                </a:rPr>
                <a:t> </a:t>
              </a:r>
              <a:r>
                <a:rPr lang="lv-LV" sz="1600" dirty="0">
                  <a:solidFill>
                    <a:schemeClr val="accent1"/>
                  </a:solidFill>
                </a:rPr>
                <a:t>un citos griezumos ir statistiski nozīmīgi</a:t>
              </a:r>
            </a:p>
            <a:p>
              <a:pPr marL="85725" algn="just">
                <a:defRPr/>
              </a:pPr>
              <a:r>
                <a:rPr lang="lv-LV" sz="1600" dirty="0">
                  <a:solidFill>
                    <a:schemeClr val="accent1"/>
                  </a:solidFill>
                </a:rPr>
                <a:t>     </a:t>
              </a:r>
              <a:r>
                <a:rPr lang="lv-LV" sz="1600" u="sng" dirty="0">
                  <a:solidFill>
                    <a:schemeClr val="accent1"/>
                  </a:solidFill>
                </a:rPr>
                <a:t>augstāks</a:t>
              </a:r>
              <a:r>
                <a:rPr lang="lv-LV" sz="1600" dirty="0">
                  <a:solidFill>
                    <a:schemeClr val="accent1"/>
                  </a:solidFill>
                </a:rPr>
                <a:t>    </a:t>
              </a:r>
              <a:r>
                <a:rPr lang="lv-LV" sz="1600" u="sng" dirty="0">
                  <a:solidFill>
                    <a:schemeClr val="accent1"/>
                  </a:solidFill>
                </a:rPr>
                <a:t> zemāks</a:t>
              </a:r>
              <a:r>
                <a:rPr lang="lv-LV" sz="1600" dirty="0">
                  <a:solidFill>
                    <a:schemeClr val="accent1"/>
                  </a:solidFill>
                </a:rPr>
                <a:t> kā visā izlasē </a:t>
              </a:r>
              <a:r>
                <a:rPr lang="en-US" sz="1600" dirty="0">
                  <a:solidFill>
                    <a:schemeClr val="accent1"/>
                  </a:solidFill>
                </a:rPr>
                <a:t>(</a:t>
              </a:r>
              <a:r>
                <a:rPr lang="lv-LV" sz="1600" dirty="0">
                  <a:solidFill>
                    <a:schemeClr val="accent1"/>
                  </a:solidFill>
                </a:rPr>
                <a:t>varbūtība</a:t>
              </a:r>
              <a:r>
                <a:rPr lang="en-US" sz="1600" dirty="0">
                  <a:solidFill>
                    <a:schemeClr val="accent1"/>
                  </a:solidFill>
                </a:rPr>
                <a:t> 95%)</a:t>
              </a:r>
              <a:r>
                <a:rPr lang="lv-LV" sz="1600" dirty="0">
                  <a:solidFill>
                    <a:schemeClr val="accent1"/>
                  </a:solidFill>
                </a:rPr>
                <a:t> </a:t>
              </a:r>
            </a:p>
            <a:p>
              <a:pPr marL="85725" algn="just">
                <a:defRPr/>
              </a:pPr>
              <a:r>
                <a:rPr lang="lv-LV" sz="1600" dirty="0">
                  <a:solidFill>
                    <a:schemeClr val="accent1"/>
                  </a:solidFill>
                </a:rPr>
                <a:t>     </a:t>
              </a:r>
              <a:r>
                <a:rPr lang="lv-LV" sz="1600" u="sng" dirty="0">
                  <a:solidFill>
                    <a:schemeClr val="accent1"/>
                  </a:solidFill>
                </a:rPr>
                <a:t>augstāks</a:t>
              </a:r>
              <a:r>
                <a:rPr lang="en-US" sz="1600" dirty="0">
                  <a:solidFill>
                    <a:schemeClr val="accent1"/>
                  </a:solidFill>
                </a:rPr>
                <a:t> </a:t>
              </a:r>
              <a:r>
                <a:rPr lang="lv-LV" sz="1600" dirty="0">
                  <a:solidFill>
                    <a:schemeClr val="accent1"/>
                  </a:solidFill>
                </a:rPr>
                <a:t>    </a:t>
              </a:r>
              <a:r>
                <a:rPr lang="en-US" sz="1600" dirty="0">
                  <a:solidFill>
                    <a:schemeClr val="accent1"/>
                  </a:solidFill>
                </a:rPr>
                <a:t>    </a:t>
              </a:r>
              <a:r>
                <a:rPr lang="lv-LV" sz="1600" u="sng" dirty="0">
                  <a:solidFill>
                    <a:schemeClr val="accent1"/>
                  </a:solidFill>
                </a:rPr>
                <a:t>zemāks</a:t>
              </a:r>
              <a:r>
                <a:rPr lang="lv-LV" sz="1600" dirty="0">
                  <a:solidFill>
                    <a:schemeClr val="accent1"/>
                  </a:solidFill>
                </a:rPr>
                <a:t> kā 2024.g. </a:t>
              </a:r>
              <a:r>
                <a:rPr lang="en-US" sz="1600" dirty="0">
                  <a:solidFill>
                    <a:schemeClr val="accent1"/>
                  </a:solidFill>
                </a:rPr>
                <a:t>(</a:t>
              </a:r>
              <a:r>
                <a:rPr lang="lv-LV" sz="1600" dirty="0">
                  <a:solidFill>
                    <a:schemeClr val="accent1"/>
                  </a:solidFill>
                </a:rPr>
                <a:t>varbūtība</a:t>
              </a:r>
              <a:r>
                <a:rPr lang="en-US" sz="1600" dirty="0">
                  <a:solidFill>
                    <a:schemeClr val="accent1"/>
                  </a:solidFill>
                </a:rPr>
                <a:t> 95%)</a:t>
              </a:r>
              <a:endParaRPr lang="lv-LV" sz="1600" dirty="0">
                <a:solidFill>
                  <a:schemeClr val="accent1"/>
                </a:solidFill>
              </a:endParaRPr>
            </a:p>
          </p:txBody>
        </p:sp>
        <p:cxnSp>
          <p:nvCxnSpPr>
            <p:cNvPr id="50" name="Straight Arrow Connector 49"/>
            <p:cNvCxnSpPr/>
            <p:nvPr/>
          </p:nvCxnSpPr>
          <p:spPr>
            <a:xfrm flipV="1">
              <a:off x="4133812" y="5469613"/>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5076520" y="5478578"/>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893587" y="5762962"/>
              <a:ext cx="286328" cy="202658"/>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003368" y="5762962"/>
              <a:ext cx="286328"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7625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Apmierinātība ar LIAA sniegto pakalpojumu kvalitāti </a:t>
            </a:r>
            <a:r>
              <a:rPr lang="en-US" sz="2500"/>
              <a:t>(%)</a:t>
            </a:r>
            <a:endParaRPr lang="lv-LV" sz="2500"/>
          </a:p>
        </p:txBody>
      </p:sp>
      <p:sp>
        <p:nvSpPr>
          <p:cNvPr id="2" name="Text Placeholder 1"/>
          <p:cNvSpPr>
            <a:spLocks noGrp="1"/>
          </p:cNvSpPr>
          <p:nvPr>
            <p:ph type="body" sz="quarter" idx="15"/>
          </p:nvPr>
        </p:nvSpPr>
        <p:spPr>
          <a:xfrm>
            <a:off x="133350" y="5910606"/>
            <a:ext cx="11269756" cy="547891"/>
          </a:xfrm>
        </p:spPr>
        <p:txBody>
          <a:bodyPr/>
          <a:lstStyle/>
          <a:p>
            <a:r>
              <a:rPr lang="lv-LV" dirty="0"/>
              <a:t>E5</a:t>
            </a:r>
            <a:r>
              <a:rPr lang="en-US" dirty="0"/>
              <a:t>. </a:t>
            </a:r>
            <a:r>
              <a:rPr lang="lv-LV" dirty="0"/>
              <a:t>Cik kopumā Jūs esat apmierināts/-a ar LIAA sniegto pakalpojumu kvalitāti? </a:t>
            </a:r>
          </a:p>
          <a:p>
            <a:r>
              <a:rPr lang="it-IT" dirty="0">
                <a:solidFill>
                  <a:prstClr val="white">
                    <a:lumMod val="50000"/>
                  </a:prstClr>
                </a:solidFill>
              </a:rPr>
              <a:t>Bāze: visi respondenti, skatīt «n=» grafikā</a:t>
            </a:r>
          </a:p>
        </p:txBody>
      </p:sp>
      <p:graphicFrame>
        <p:nvGraphicFramePr>
          <p:cNvPr id="7" name="Chart 6"/>
          <p:cNvGraphicFramePr>
            <a:graphicFrameLocks noChangeAspect="1"/>
          </p:cNvGraphicFramePr>
          <p:nvPr/>
        </p:nvGraphicFramePr>
        <p:xfrm>
          <a:off x="75291" y="2247900"/>
          <a:ext cx="9682948" cy="243328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946129" y="2133026"/>
            <a:ext cx="1747962" cy="830997"/>
          </a:xfrm>
          <a:prstGeom prst="rect">
            <a:avLst/>
          </a:prstGeom>
          <a:noFill/>
        </p:spPr>
        <p:txBody>
          <a:bodyPr wrap="square" rtlCol="0">
            <a:spAutoFit/>
          </a:bodyPr>
          <a:lstStyle/>
          <a:p>
            <a:pPr algn="ctr"/>
            <a:r>
              <a:rPr lang="lv-LV" sz="1200" b="1" u="sng">
                <a:solidFill>
                  <a:srgbClr val="073C45"/>
                </a:solidFill>
              </a:rPr>
              <a:t>Vidējais vērtējums </a:t>
            </a:r>
          </a:p>
          <a:p>
            <a:pPr algn="ctr"/>
            <a:r>
              <a:rPr lang="lv-LV" sz="1200" i="1">
                <a:solidFill>
                  <a:srgbClr val="073C45"/>
                </a:solidFill>
              </a:rPr>
              <a:t>skalā no 1 (Pilnībā neapmierināts/-a) līdz 10 (Pilnībā apmierināts/-a)</a:t>
            </a:r>
          </a:p>
        </p:txBody>
      </p:sp>
      <p:graphicFrame>
        <p:nvGraphicFramePr>
          <p:cNvPr id="9" name="Chart 8"/>
          <p:cNvGraphicFramePr/>
          <p:nvPr/>
        </p:nvGraphicFramePr>
        <p:xfrm>
          <a:off x="9946129" y="3151300"/>
          <a:ext cx="2018507" cy="174455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4FDA4E71-A48F-89FC-A5A5-5C1AB154FE45}"/>
              </a:ext>
            </a:extLst>
          </p:cNvPr>
          <p:cNvSpPr/>
          <p:nvPr/>
        </p:nvSpPr>
        <p:spPr>
          <a:xfrm>
            <a:off x="11140379" y="3409829"/>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558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E5</a:t>
            </a:r>
            <a:r>
              <a:rPr lang="en-US" dirty="0"/>
              <a:t>. </a:t>
            </a:r>
            <a:r>
              <a:rPr lang="lv-LV" dirty="0"/>
              <a:t>Cik kopumā Jūs esat apmierināts/-a ar LIAA sniegto pakalpojumu kvalitāti? </a:t>
            </a:r>
          </a:p>
          <a:p>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Apmierinātība ar LIAA sniegto pakalpojumu kvalitāti (%)</a:t>
            </a:r>
          </a:p>
          <a:p>
            <a:pPr lvl="0"/>
            <a:r>
              <a:rPr lang="lv-LV" sz="2000" i="1" dirty="0">
                <a:solidFill>
                  <a:srgbClr val="073C45"/>
                </a:solidFill>
              </a:rPr>
              <a:t>Atbildes uzņēmumu grupās, 2025.</a:t>
            </a:r>
            <a:endParaRPr lang="lv-LV" sz="1400" i="1" dirty="0">
              <a:solidFill>
                <a:srgbClr val="073C45"/>
              </a:solidFill>
            </a:endParaRPr>
          </a:p>
        </p:txBody>
      </p:sp>
      <p:graphicFrame>
        <p:nvGraphicFramePr>
          <p:cNvPr id="16" name="Object 1" descr="6b22280b-2f2f-4eeb-9f65-c22414aa3c6e BANNER by E5_2: Cik kopumā Jūs esat apmierināts/-a ar LIAA sniegto pakalpojumu kvalitāt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042127537"/>
              </p:ext>
            </p:extLst>
          </p:nvPr>
        </p:nvGraphicFramePr>
        <p:xfrm>
          <a:off x="9773139" y="595223"/>
          <a:ext cx="2176272" cy="567475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9846284" y="424659"/>
            <a:ext cx="1747962" cy="830997"/>
          </a:xfrm>
          <a:prstGeom prst="rect">
            <a:avLst/>
          </a:prstGeom>
          <a:noFill/>
        </p:spPr>
        <p:txBody>
          <a:bodyPr wrap="square" rtlCol="0">
            <a:spAutoFit/>
          </a:bodyPr>
          <a:lstStyle/>
          <a:p>
            <a:pPr algn="ctr"/>
            <a:r>
              <a:rPr lang="lv-LV" sz="1200" b="1" u="sng" dirty="0">
                <a:solidFill>
                  <a:schemeClr val="bg1"/>
                </a:solidFill>
              </a:rPr>
              <a:t>Vidējais vērtējums </a:t>
            </a:r>
          </a:p>
          <a:p>
            <a:pPr algn="ctr"/>
            <a:r>
              <a:rPr lang="lv-LV" sz="1200" i="1" dirty="0">
                <a:solidFill>
                  <a:schemeClr val="bg1"/>
                </a:solidFill>
              </a:rPr>
              <a:t>skalā no 1 (Pilnībā neapmierināts/-a) līdz 10 (Pilnībā apmierināts/-a)</a:t>
            </a:r>
          </a:p>
        </p:txBody>
      </p:sp>
      <p:graphicFrame>
        <p:nvGraphicFramePr>
          <p:cNvPr id="7" name="Chart 6" descr="727dbdc7-769a-4d3e-aa31-94b456cb8117 BANNER by Cik kopumā Jūs esat apmierināts/-a ar LIAA sniegto pakalpojumu kvalitāti?"/>
          <p:cNvGraphicFramePr/>
          <p:nvPr>
            <p:extLst>
              <p:ext uri="{D42A27DB-BD31-4B8C-83A1-F6EECF244321}">
                <p14:modId xmlns:p14="http://schemas.microsoft.com/office/powerpoint/2010/main" val="2451395708"/>
              </p:ext>
            </p:extLst>
          </p:nvPr>
        </p:nvGraphicFramePr>
        <p:xfrm>
          <a:off x="407833" y="997578"/>
          <a:ext cx="8375475" cy="5012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802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2C4A2EB7-B2E1-47E6-9D89-9C8A4A1ED8BC}"/>
              </a:ext>
            </a:extLst>
          </p:cNvPr>
          <p:cNvGraphicFramePr>
            <a:graphicFrameLocks/>
          </p:cNvGraphicFramePr>
          <p:nvPr/>
        </p:nvGraphicFramePr>
        <p:xfrm>
          <a:off x="609600" y="914400"/>
          <a:ext cx="10972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lv-LV" sz="2500"/>
              <a:t>Ieteikumi LIAA darba uzlabošanai </a:t>
            </a:r>
            <a:r>
              <a:rPr lang="en-US" sz="2500"/>
              <a:t>(%)</a:t>
            </a:r>
            <a:endParaRPr lang="lv-LV" sz="2500"/>
          </a:p>
        </p:txBody>
      </p:sp>
      <p:sp>
        <p:nvSpPr>
          <p:cNvPr id="2" name="Text Placeholder 1"/>
          <p:cNvSpPr>
            <a:spLocks noGrp="1"/>
          </p:cNvSpPr>
          <p:nvPr>
            <p:ph type="body" sz="quarter" idx="15"/>
          </p:nvPr>
        </p:nvSpPr>
        <p:spPr>
          <a:xfrm>
            <a:off x="133350" y="5910606"/>
            <a:ext cx="11269756" cy="547891"/>
          </a:xfrm>
        </p:spPr>
        <p:txBody>
          <a:bodyPr/>
          <a:lstStyle/>
          <a:p>
            <a:r>
              <a:rPr lang="lv-LV" dirty="0"/>
              <a:t>B3</a:t>
            </a:r>
            <a:r>
              <a:rPr lang="en-US" dirty="0"/>
              <a:t>. </a:t>
            </a:r>
            <a:r>
              <a:rPr lang="lv-LV" dirty="0"/>
              <a:t>Ko, Jūsuprāt, vajadzētu uzlabot LIAA darbā? Vai Jums būtu kādi ieteikumi? </a:t>
            </a:r>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spTree>
    <p:extLst>
      <p:ext uri="{BB962C8B-B14F-4D97-AF65-F5344CB8AC3E}">
        <p14:creationId xmlns:p14="http://schemas.microsoft.com/office/powerpoint/2010/main" val="2461902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D7425612-3687-1846-7FBC-1B549CA7C713}"/>
              </a:ext>
            </a:extLst>
          </p:cNvPr>
          <p:cNvGraphicFramePr>
            <a:graphicFrameLocks/>
          </p:cNvGraphicFramePr>
          <p:nvPr/>
        </p:nvGraphicFramePr>
        <p:xfrm>
          <a:off x="609600" y="914400"/>
          <a:ext cx="10972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lv-LV" sz="2500"/>
              <a:t>Ieteikumi LIAA darba uzlabošanai </a:t>
            </a:r>
            <a:r>
              <a:rPr lang="en-US" sz="2500"/>
              <a:t>(%)</a:t>
            </a:r>
            <a:br>
              <a:rPr lang="lv-LV" sz="2500"/>
            </a:br>
            <a:r>
              <a:rPr lang="lv-LV" sz="2000" i="1"/>
              <a:t>Respondenti, kas pēdējā gada laikā IR kontaktējušies ar LIAA vai saņēmuši kādu LIAA pakalpojumu</a:t>
            </a:r>
            <a:endParaRPr lang="lv-LV" sz="1600" i="1"/>
          </a:p>
        </p:txBody>
      </p:sp>
      <p:sp>
        <p:nvSpPr>
          <p:cNvPr id="2" name="Text Placeholder 1"/>
          <p:cNvSpPr>
            <a:spLocks noGrp="1"/>
          </p:cNvSpPr>
          <p:nvPr>
            <p:ph type="body" sz="quarter" idx="15"/>
          </p:nvPr>
        </p:nvSpPr>
        <p:spPr>
          <a:xfrm>
            <a:off x="133350" y="5910606"/>
            <a:ext cx="11269756" cy="547891"/>
          </a:xfrm>
        </p:spPr>
        <p:txBody>
          <a:bodyPr/>
          <a:lstStyle/>
          <a:p>
            <a:r>
              <a:rPr lang="lv-LV" dirty="0"/>
              <a:t>B3</a:t>
            </a:r>
            <a:r>
              <a:rPr lang="en-US" dirty="0"/>
              <a:t>. </a:t>
            </a:r>
            <a:r>
              <a:rPr lang="lv-LV" dirty="0"/>
              <a:t>Ko, Jūsuprāt, vajadzētu uzlabot LIAA darbā? Vai Jums būtu kādi ieteikumi? </a:t>
            </a:r>
          </a:p>
          <a:p>
            <a:r>
              <a:rPr lang="it-IT" dirty="0">
                <a:solidFill>
                  <a:prstClr val="white">
                    <a:lumMod val="50000"/>
                  </a:prstClr>
                </a:solidFill>
              </a:rPr>
              <a:t>Bāze: </a:t>
            </a:r>
            <a:r>
              <a:rPr lang="lv-LV" dirty="0">
                <a:solidFill>
                  <a:prstClr val="white">
                    <a:lumMod val="50000"/>
                  </a:prstClr>
                </a:solidFill>
              </a:rPr>
              <a:t>respondenti, kas pēdējā gada laikā IR kontaktējušies ar LIAA vai saņēmuši kādu LIAA pakalpojumu</a:t>
            </a:r>
            <a:r>
              <a:rPr lang="it-IT" dirty="0">
                <a:solidFill>
                  <a:prstClr val="white">
                    <a:lumMod val="50000"/>
                  </a:prstClr>
                </a:solidFill>
              </a:rPr>
              <a:t>, </a:t>
            </a:r>
            <a:r>
              <a:rPr lang="lv-LV" dirty="0">
                <a:solidFill>
                  <a:prstClr val="white">
                    <a:lumMod val="50000"/>
                  </a:prstClr>
                </a:solidFill>
              </a:rPr>
              <a:t>n=247</a:t>
            </a:r>
            <a:endParaRPr lang="it-IT" dirty="0">
              <a:solidFill>
                <a:prstClr val="white">
                  <a:lumMod val="50000"/>
                </a:prstClr>
              </a:solidFill>
            </a:endParaRPr>
          </a:p>
        </p:txBody>
      </p:sp>
      <p:cxnSp>
        <p:nvCxnSpPr>
          <p:cNvPr id="6" name="Straight Arrow Connector 5"/>
          <p:cNvCxnSpPr>
            <a:cxnSpLocks/>
          </p:cNvCxnSpPr>
          <p:nvPr/>
        </p:nvCxnSpPr>
        <p:spPr>
          <a:xfrm rot="10800000" flipV="1">
            <a:off x="9864685" y="5829930"/>
            <a:ext cx="0" cy="230083"/>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0D65D6-959A-8768-ACAC-C1DF440E0136}"/>
              </a:ext>
            </a:extLst>
          </p:cNvPr>
          <p:cNvCxnSpPr/>
          <p:nvPr/>
        </p:nvCxnSpPr>
        <p:spPr>
          <a:xfrm flipV="1">
            <a:off x="6629400" y="1044991"/>
            <a:ext cx="0" cy="230083"/>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954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Ieteikumi LIAA darba uzlabošanai </a:t>
            </a:r>
            <a:r>
              <a:rPr lang="en-US" sz="2500" dirty="0"/>
              <a:t>(%)</a:t>
            </a:r>
            <a:br>
              <a:rPr lang="lv-LV" sz="2500" dirty="0"/>
            </a:br>
            <a:r>
              <a:rPr lang="lv-LV" sz="2000" i="1" dirty="0"/>
              <a:t>Atbildes uzņēmumu grupās, 2025.</a:t>
            </a:r>
            <a:endParaRPr lang="lv-LV" sz="2800" dirty="0"/>
          </a:p>
        </p:txBody>
      </p:sp>
      <p:sp>
        <p:nvSpPr>
          <p:cNvPr id="5" name="Text Placeholder 1"/>
          <p:cNvSpPr>
            <a:spLocks noGrp="1"/>
          </p:cNvSpPr>
          <p:nvPr>
            <p:ph type="body" sz="quarter" idx="15"/>
          </p:nvPr>
        </p:nvSpPr>
        <p:spPr>
          <a:xfrm>
            <a:off x="133350" y="6104252"/>
            <a:ext cx="11269756" cy="354245"/>
          </a:xfrm>
        </p:spPr>
        <p:txBody>
          <a:bodyPr/>
          <a:lstStyle/>
          <a:p>
            <a:r>
              <a:rPr lang="lv-LV" dirty="0"/>
              <a:t>B3</a:t>
            </a:r>
            <a:r>
              <a:rPr lang="en-US" dirty="0"/>
              <a:t>. </a:t>
            </a:r>
            <a:r>
              <a:rPr lang="lv-LV" dirty="0"/>
              <a:t>Ko, Jūsuprāt, vajadzētu uzlabot LIAA darbā? Vai Jums būtu kādi ieteikumi? </a:t>
            </a:r>
          </a:p>
          <a:p>
            <a:r>
              <a:rPr lang="it-IT" dirty="0">
                <a:solidFill>
                  <a:prstClr val="white">
                    <a:lumMod val="50000"/>
                  </a:prstClr>
                </a:solidFill>
              </a:rPr>
              <a:t>Bāze: visi respondenti, skatīt «n=» grafikā</a:t>
            </a:r>
          </a:p>
        </p:txBody>
      </p:sp>
      <p:sp>
        <p:nvSpPr>
          <p:cNvPr id="2" name="TextBox 1"/>
          <p:cNvSpPr txBox="1"/>
          <p:nvPr/>
        </p:nvSpPr>
        <p:spPr>
          <a:xfrm>
            <a:off x="7533211" y="6102889"/>
            <a:ext cx="3676650" cy="246221"/>
          </a:xfrm>
          <a:prstGeom prst="rect">
            <a:avLst/>
          </a:prstGeom>
          <a:noFill/>
        </p:spPr>
        <p:txBody>
          <a:bodyPr wrap="square" rtlCol="0">
            <a:spAutoFit/>
          </a:bodyPr>
          <a:lstStyle/>
          <a:p>
            <a:r>
              <a:rPr lang="lv-LV" sz="1000" i="1" dirty="0">
                <a:solidFill>
                  <a:schemeClr val="bg1">
                    <a:lumMod val="50000"/>
                  </a:schemeClr>
                </a:solidFill>
              </a:rPr>
              <a:t>Grafikā attēlotas atbildes, kuras snieguši vismaz 3% respondentu</a:t>
            </a:r>
          </a:p>
        </p:txBody>
      </p:sp>
      <p:graphicFrame>
        <p:nvGraphicFramePr>
          <p:cNvPr id="4" name="Chart 3" descr="e1b1252b-1ed0-496c-aab6-fe3ef5c39a61 BANNER by Ko, Jūsuprāt, vajadzētu uzlabot LIAA darbā? Vai Jums būtu kādi ieteikumi?1">
            <a:extLst>
              <a:ext uri="{FF2B5EF4-FFF2-40B4-BE49-F238E27FC236}">
                <a16:creationId xmlns:a16="http://schemas.microsoft.com/office/drawing/2014/main" id="{4612DA0E-80E3-06AD-68E1-7271D3D71AC5}"/>
              </a:ext>
            </a:extLst>
          </p:cNvPr>
          <p:cNvGraphicFramePr/>
          <p:nvPr>
            <p:extLst>
              <p:ext uri="{D42A27DB-BD31-4B8C-83A1-F6EECF244321}">
                <p14:modId xmlns:p14="http://schemas.microsoft.com/office/powerpoint/2010/main" val="275465493"/>
              </p:ext>
            </p:extLst>
          </p:nvPr>
        </p:nvGraphicFramePr>
        <p:xfrm>
          <a:off x="133349" y="906988"/>
          <a:ext cx="8106410" cy="5374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e1b1252b-1ed0-496c-aab6-fe3ef5c39a61 BANNER by Ko, Jūsuprāt, vajadzētu uzlabot LIAA darbā? Vai Jums būtu kādi ieteikumi?1">
            <a:extLst>
              <a:ext uri="{FF2B5EF4-FFF2-40B4-BE49-F238E27FC236}">
                <a16:creationId xmlns:a16="http://schemas.microsoft.com/office/drawing/2014/main" id="{03D1736C-957A-1370-88BA-6F49B40465D6}"/>
              </a:ext>
            </a:extLst>
          </p:cNvPr>
          <p:cNvGraphicFramePr/>
          <p:nvPr>
            <p:extLst>
              <p:ext uri="{D42A27DB-BD31-4B8C-83A1-F6EECF244321}">
                <p14:modId xmlns:p14="http://schemas.microsoft.com/office/powerpoint/2010/main" val="815812297"/>
              </p:ext>
            </p:extLst>
          </p:nvPr>
        </p:nvGraphicFramePr>
        <p:xfrm>
          <a:off x="1521888" y="909951"/>
          <a:ext cx="8106410" cy="5374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e1b1252b-1ed0-496c-aab6-fe3ef5c39a61 BANNER by Ko, Jūsuprāt, vajadzētu uzlabot LIAA darbā? Vai Jums būtu kādi ieteikumi?1">
            <a:extLst>
              <a:ext uri="{FF2B5EF4-FFF2-40B4-BE49-F238E27FC236}">
                <a16:creationId xmlns:a16="http://schemas.microsoft.com/office/drawing/2014/main" id="{3AD7E22E-8756-DA83-25A9-8E5649E9DD62}"/>
              </a:ext>
            </a:extLst>
          </p:cNvPr>
          <p:cNvGraphicFramePr/>
          <p:nvPr>
            <p:extLst>
              <p:ext uri="{D42A27DB-BD31-4B8C-83A1-F6EECF244321}">
                <p14:modId xmlns:p14="http://schemas.microsoft.com/office/powerpoint/2010/main" val="2126289032"/>
              </p:ext>
            </p:extLst>
          </p:nvPr>
        </p:nvGraphicFramePr>
        <p:xfrm>
          <a:off x="2825760" y="913338"/>
          <a:ext cx="8106410" cy="5374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e1b1252b-1ed0-496c-aab6-fe3ef5c39a61 BANNER by Ko, Jūsuprāt, vajadzētu uzlabot LIAA darbā? Vai Jums būtu kādi ieteikumi?1">
            <a:extLst>
              <a:ext uri="{FF2B5EF4-FFF2-40B4-BE49-F238E27FC236}">
                <a16:creationId xmlns:a16="http://schemas.microsoft.com/office/drawing/2014/main" id="{B5459689-D8F1-A8AB-B0C7-70B00A28B4B2}"/>
              </a:ext>
            </a:extLst>
          </p:cNvPr>
          <p:cNvGraphicFramePr/>
          <p:nvPr>
            <p:extLst>
              <p:ext uri="{D42A27DB-BD31-4B8C-83A1-F6EECF244321}">
                <p14:modId xmlns:p14="http://schemas.microsoft.com/office/powerpoint/2010/main" val="3210283353"/>
              </p:ext>
            </p:extLst>
          </p:nvPr>
        </p:nvGraphicFramePr>
        <p:xfrm>
          <a:off x="4048820" y="912068"/>
          <a:ext cx="8106410" cy="53743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e1b1252b-1ed0-496c-aab6-fe3ef5c39a61 BANNER by Ko, Jūsuprāt, vajadzētu uzlabot LIAA darbā? Vai Jums būtu kādi ieteikumi?1">
            <a:extLst>
              <a:ext uri="{FF2B5EF4-FFF2-40B4-BE49-F238E27FC236}">
                <a16:creationId xmlns:a16="http://schemas.microsoft.com/office/drawing/2014/main" id="{9D72CEAC-EC61-B80F-E612-9D6342097CEB}"/>
              </a:ext>
            </a:extLst>
          </p:cNvPr>
          <p:cNvGraphicFramePr/>
          <p:nvPr>
            <p:extLst>
              <p:ext uri="{D42A27DB-BD31-4B8C-83A1-F6EECF244321}">
                <p14:modId xmlns:p14="http://schemas.microsoft.com/office/powerpoint/2010/main" val="1923459560"/>
              </p:ext>
            </p:extLst>
          </p:nvPr>
        </p:nvGraphicFramePr>
        <p:xfrm>
          <a:off x="5149490" y="903601"/>
          <a:ext cx="8106410" cy="53743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descr="e1b1252b-1ed0-496c-aab6-fe3ef5c39a61 BANNER by Ko, Jūsuprāt, vajadzētu uzlabot LIAA darbā? Vai Jums būtu kādi ieteikumi?1">
            <a:extLst>
              <a:ext uri="{FF2B5EF4-FFF2-40B4-BE49-F238E27FC236}">
                <a16:creationId xmlns:a16="http://schemas.microsoft.com/office/drawing/2014/main" id="{4481E41E-6797-B654-2B5A-E9B769AB7459}"/>
              </a:ext>
            </a:extLst>
          </p:cNvPr>
          <p:cNvGraphicFramePr/>
          <p:nvPr>
            <p:extLst>
              <p:ext uri="{D42A27DB-BD31-4B8C-83A1-F6EECF244321}">
                <p14:modId xmlns:p14="http://schemas.microsoft.com/office/powerpoint/2010/main" val="399017653"/>
              </p:ext>
            </p:extLst>
          </p:nvPr>
        </p:nvGraphicFramePr>
        <p:xfrm>
          <a:off x="6108492" y="905718"/>
          <a:ext cx="8106410" cy="5374386"/>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a:extLst>
              <a:ext uri="{FF2B5EF4-FFF2-40B4-BE49-F238E27FC236}">
                <a16:creationId xmlns:a16="http://schemas.microsoft.com/office/drawing/2014/main" id="{E00B63AC-EEE3-7B45-392E-2C7489B0BE52}"/>
              </a:ext>
            </a:extLst>
          </p:cNvPr>
          <p:cNvSpPr/>
          <p:nvPr/>
        </p:nvSpPr>
        <p:spPr>
          <a:xfrm>
            <a:off x="11016836" y="903601"/>
            <a:ext cx="1175163" cy="5310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29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2803007" y="2140132"/>
            <a:ext cx="8356153" cy="219238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r>
              <a:rPr lang="lv-LV" dirty="0">
                <a:solidFill>
                  <a:schemeClr val="accent1"/>
                </a:solidFill>
              </a:rPr>
              <a:t>LIAA SNIEGTO PAKALPOJUMU NODERĪGUMS UN SVARĪGUMS UZŅĒMUMIEM</a:t>
            </a:r>
            <a:endParaRPr lang="en-US" sz="2000" dirty="0">
              <a:solidFill>
                <a:schemeClr val="accent1"/>
              </a:solidFill>
            </a:endParaRPr>
          </a:p>
        </p:txBody>
      </p:sp>
    </p:spTree>
    <p:extLst>
      <p:ext uri="{BB962C8B-B14F-4D97-AF65-F5344CB8AC3E}">
        <p14:creationId xmlns:p14="http://schemas.microsoft.com/office/powerpoint/2010/main" val="1275498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dirty="0">
                <a:ln>
                  <a:noFill/>
                </a:ln>
                <a:solidFill>
                  <a:prstClr val="white">
                    <a:lumMod val="50000"/>
                  </a:prstClr>
                </a:solidFill>
                <a:effectLst/>
                <a:uLnTx/>
                <a:uFillTx/>
                <a:latin typeface="Calibri"/>
                <a:ea typeface="+mn-ea"/>
                <a:cs typeface="+mn-cs"/>
              </a:rPr>
              <a:t>Bāze: visi respondenti, </a:t>
            </a:r>
            <a:r>
              <a:rPr kumimoji="0" lang="lv-LV" sz="1000" b="0" i="0" u="none" strike="noStrike" kern="1200" cap="none" spc="0" normalizeH="0" baseline="0" noProof="0" dirty="0">
                <a:ln>
                  <a:noFill/>
                </a:ln>
                <a:solidFill>
                  <a:prstClr val="white">
                    <a:lumMod val="50000"/>
                  </a:prstClr>
                </a:solidFill>
                <a:effectLst/>
                <a:uLnTx/>
                <a:uFillTx/>
                <a:latin typeface="Calibri"/>
                <a:ea typeface="+mn-ea"/>
                <a:cs typeface="+mn-cs"/>
              </a:rPr>
              <a:t>n=506</a:t>
            </a:r>
            <a:endParaRPr kumimoji="0" lang="it-IT"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itle 2"/>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a:solidFill>
                  <a:srgbClr val="073C45"/>
                </a:solidFill>
              </a:rPr>
              <a:t>LIAA sniegto pakalpojumu noderīgums eksportētājiem </a:t>
            </a:r>
            <a:r>
              <a:rPr kumimoji="0" lang="en-US" sz="2500" b="0" i="0" u="none" strike="noStrike" kern="1200" cap="none" spc="0" normalizeH="0" baseline="0" noProof="0">
                <a:ln>
                  <a:noFill/>
                </a:ln>
                <a:solidFill>
                  <a:srgbClr val="073C45"/>
                </a:solidFill>
                <a:effectLst/>
                <a:uLnTx/>
                <a:uFillTx/>
              </a:rPr>
              <a:t>(%)</a:t>
            </a:r>
            <a:endParaRPr kumimoji="0" lang="lv-LV" sz="2500" b="0" i="0" u="none" strike="noStrike" kern="1200" cap="none" spc="0" normalizeH="0" baseline="0" noProof="0">
              <a:ln>
                <a:noFill/>
              </a:ln>
              <a:solidFill>
                <a:srgbClr val="073C45"/>
              </a:solidFill>
              <a:effectLst/>
              <a:uLnTx/>
              <a:uFillTx/>
            </a:endParaRPr>
          </a:p>
        </p:txBody>
      </p:sp>
      <p:graphicFrame>
        <p:nvGraphicFramePr>
          <p:cNvPr id="9" name="Object 1">
            <a:extLst>
              <a:ext uri="{FF2B5EF4-FFF2-40B4-BE49-F238E27FC236}">
                <a16:creationId xmlns:a16="http://schemas.microsoft.com/office/drawing/2014/main" id="{4365FC3A-461C-43AC-A954-5E514D2F37A3}"/>
              </a:ext>
            </a:extLst>
          </p:cNvPr>
          <p:cNvGraphicFramePr>
            <a:graphicFrameLocks/>
          </p:cNvGraphicFramePr>
          <p:nvPr/>
        </p:nvGraphicFramePr>
        <p:xfrm>
          <a:off x="9726387" y="961137"/>
          <a:ext cx="2176272" cy="539061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87DDA326-1F05-4E71-BACA-0158783E1102}"/>
              </a:ext>
            </a:extLst>
          </p:cNvPr>
          <p:cNvSpPr/>
          <p:nvPr/>
        </p:nvSpPr>
        <p:spPr>
          <a:xfrm>
            <a:off x="9622975" y="27137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grpSp>
        <p:nvGrpSpPr>
          <p:cNvPr id="14" name="Group 13">
            <a:extLst>
              <a:ext uri="{FF2B5EF4-FFF2-40B4-BE49-F238E27FC236}">
                <a16:creationId xmlns:a16="http://schemas.microsoft.com/office/drawing/2014/main" id="{967909B6-47F6-79E0-66FD-433ED7BCB376}"/>
              </a:ext>
            </a:extLst>
          </p:cNvPr>
          <p:cNvGrpSpPr/>
          <p:nvPr/>
        </p:nvGrpSpPr>
        <p:grpSpPr>
          <a:xfrm>
            <a:off x="85726" y="982133"/>
            <a:ext cx="8979252" cy="5530809"/>
            <a:chOff x="85726" y="982133"/>
            <a:chExt cx="8979252" cy="5530809"/>
          </a:xfrm>
        </p:grpSpPr>
        <p:graphicFrame>
          <p:nvGraphicFramePr>
            <p:cNvPr id="3" name="Chart 2"/>
            <p:cNvGraphicFramePr>
              <a:graphicFrameLocks noChangeAspect="1"/>
            </p:cNvGraphicFramePr>
            <p:nvPr>
              <p:extLst>
                <p:ext uri="{D42A27DB-BD31-4B8C-83A1-F6EECF244321}">
                  <p14:modId xmlns:p14="http://schemas.microsoft.com/office/powerpoint/2010/main" val="3255794516"/>
                </p:ext>
              </p:extLst>
            </p:nvPr>
          </p:nvGraphicFramePr>
          <p:xfrm>
            <a:off x="88194" y="982133"/>
            <a:ext cx="8976784" cy="55308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4776" y="1295303"/>
              <a:ext cx="4457700" cy="400110"/>
            </a:xfrm>
            <a:prstGeom prst="rect">
              <a:avLst/>
            </a:prstGeom>
            <a:solidFill>
              <a:schemeClr val="bg1"/>
            </a:solidFill>
          </p:spPr>
          <p:txBody>
            <a:bodyPr wrap="square" rtlCol="0">
              <a:spAutoFit/>
            </a:bodyPr>
            <a:lstStyle/>
            <a:p>
              <a:pPr algn="r"/>
              <a:r>
                <a:rPr lang="lv-LV" sz="1000" dirty="0"/>
                <a:t>Atbalsts Latvijas uzņēmumiem dalībai ārvalstu izstādēs, konferencēs, kontaktbiržās klātienē vai attālināti</a:t>
              </a:r>
            </a:p>
          </p:txBody>
        </p:sp>
        <p:sp>
          <p:nvSpPr>
            <p:cNvPr id="5" name="TextBox 4">
              <a:extLst>
                <a:ext uri="{FF2B5EF4-FFF2-40B4-BE49-F238E27FC236}">
                  <a16:creationId xmlns:a16="http://schemas.microsoft.com/office/drawing/2014/main" id="{ED6B907F-F8DD-D738-F966-963421D5B714}"/>
                </a:ext>
              </a:extLst>
            </p:cNvPr>
            <p:cNvSpPr txBox="1"/>
            <p:nvPr/>
          </p:nvSpPr>
          <p:spPr>
            <a:xfrm>
              <a:off x="85726" y="2590703"/>
              <a:ext cx="4457700" cy="400110"/>
            </a:xfrm>
            <a:prstGeom prst="rect">
              <a:avLst/>
            </a:prstGeom>
            <a:solidFill>
              <a:schemeClr val="bg1"/>
            </a:solidFill>
          </p:spPr>
          <p:txBody>
            <a:bodyPr wrap="square" rtlCol="0">
              <a:spAutoFit/>
            </a:bodyPr>
            <a:lstStyle/>
            <a:p>
              <a:pPr algn="r"/>
              <a:r>
                <a:rPr lang="lv-LV" sz="1000" dirty="0"/>
                <a:t>Ar produkta palaišanu eksporta tirgū saistītai reklāmas kampaņai, kā arī mārketinga vizuālo materiālu (bukletu, baneru vai videoklipu) izstrādei</a:t>
              </a:r>
            </a:p>
          </p:txBody>
        </p:sp>
      </p:grpSp>
    </p:spTree>
    <p:extLst>
      <p:ext uri="{BB962C8B-B14F-4D97-AF65-F5344CB8AC3E}">
        <p14:creationId xmlns:p14="http://schemas.microsoft.com/office/powerpoint/2010/main" val="340526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C1</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8" name="Title 2"/>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a:solidFill>
                  <a:srgbClr val="073C45"/>
                </a:solidFill>
              </a:rPr>
              <a:t>LIAA sniegto pakalpojumu noderīgums eksportētājiem </a:t>
            </a:r>
            <a:r>
              <a:rPr kumimoji="0" lang="en-US" sz="2500" b="0" i="0" u="none" strike="noStrike" kern="1200" cap="none" spc="0" normalizeH="0" baseline="0" noProof="0">
                <a:ln>
                  <a:noFill/>
                </a:ln>
                <a:solidFill>
                  <a:srgbClr val="073C45"/>
                </a:solidFill>
                <a:effectLst/>
                <a:uLnTx/>
                <a:uFillTx/>
              </a:rPr>
              <a:t>(%)</a:t>
            </a:r>
            <a:endParaRPr kumimoji="0" lang="lv-LV" sz="2500" b="0" i="0" u="none" strike="noStrike" kern="1200" cap="none" spc="0" normalizeH="0" baseline="0" noProof="0">
              <a:ln>
                <a:noFill/>
              </a:ln>
              <a:solidFill>
                <a:srgbClr val="073C45"/>
              </a:solidFill>
              <a:effectLst/>
              <a:uLnTx/>
              <a:uFillTx/>
            </a:endParaRPr>
          </a:p>
          <a:p>
            <a:pPr lvl="0"/>
            <a:r>
              <a:rPr lang="lv-LV" sz="2000" i="1">
                <a:solidFill>
                  <a:srgbClr val="073C45"/>
                </a:solidFill>
              </a:rPr>
              <a:t>Dinamika 2021.– 2025.</a:t>
            </a:r>
            <a:endParaRPr kumimoji="0" lang="lv-LV" sz="2500" b="0" i="0" u="none" strike="noStrike" kern="1200" cap="none" spc="0" normalizeH="0" baseline="0" noProof="0">
              <a:ln>
                <a:noFill/>
              </a:ln>
              <a:solidFill>
                <a:srgbClr val="073C45"/>
              </a:solidFill>
              <a:effectLst/>
              <a:uLnTx/>
              <a:uFillTx/>
            </a:endParaRPr>
          </a:p>
        </p:txBody>
      </p:sp>
      <p:graphicFrame>
        <p:nvGraphicFramePr>
          <p:cNvPr id="9" name="Object 1">
            <a:extLst>
              <a:ext uri="{FF2B5EF4-FFF2-40B4-BE49-F238E27FC236}">
                <a16:creationId xmlns:a16="http://schemas.microsoft.com/office/drawing/2014/main" id="{4365FC3A-461C-43AC-A954-5E514D2F37A3}"/>
              </a:ext>
            </a:extLst>
          </p:cNvPr>
          <p:cNvGraphicFramePr>
            <a:graphicFrameLocks/>
          </p:cNvGraphicFramePr>
          <p:nvPr/>
        </p:nvGraphicFramePr>
        <p:xfrm>
          <a:off x="9733186" y="980187"/>
          <a:ext cx="2176272" cy="539061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87DDA326-1F05-4E71-BACA-0158783E1102}"/>
              </a:ext>
            </a:extLst>
          </p:cNvPr>
          <p:cNvSpPr/>
          <p:nvPr/>
        </p:nvSpPr>
        <p:spPr>
          <a:xfrm>
            <a:off x="9629774" y="29042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sp>
        <p:nvSpPr>
          <p:cNvPr id="11" name="Oval 10"/>
          <p:cNvSpPr/>
          <p:nvPr/>
        </p:nvSpPr>
        <p:spPr>
          <a:xfrm>
            <a:off x="6735751" y="496784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71022" y="49632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80510" y="3045019"/>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D190CA8-0ECE-31C8-997A-CB474C814E1E}"/>
              </a:ext>
            </a:extLst>
          </p:cNvPr>
          <p:cNvGrpSpPr/>
          <p:nvPr/>
        </p:nvGrpSpPr>
        <p:grpSpPr>
          <a:xfrm>
            <a:off x="0" y="980187"/>
            <a:ext cx="9064978" cy="5530809"/>
            <a:chOff x="0" y="980187"/>
            <a:chExt cx="9064978" cy="5530809"/>
          </a:xfrm>
        </p:grpSpPr>
        <p:graphicFrame>
          <p:nvGraphicFramePr>
            <p:cNvPr id="3" name="Chart 2"/>
            <p:cNvGraphicFramePr>
              <a:graphicFrameLocks noChangeAspect="1"/>
            </p:cNvGraphicFramePr>
            <p:nvPr/>
          </p:nvGraphicFramePr>
          <p:xfrm>
            <a:off x="0" y="980187"/>
            <a:ext cx="9064978" cy="55308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96B842E-E48D-CA04-D260-07EE1CFFE567}"/>
                </a:ext>
              </a:extLst>
            </p:cNvPr>
            <p:cNvSpPr txBox="1"/>
            <p:nvPr/>
          </p:nvSpPr>
          <p:spPr>
            <a:xfrm>
              <a:off x="104776" y="1295303"/>
              <a:ext cx="4905374" cy="400110"/>
            </a:xfrm>
            <a:prstGeom prst="rect">
              <a:avLst/>
            </a:prstGeom>
            <a:solidFill>
              <a:schemeClr val="bg1"/>
            </a:solidFill>
          </p:spPr>
          <p:txBody>
            <a:bodyPr wrap="square" rtlCol="0">
              <a:spAutoFit/>
            </a:bodyPr>
            <a:lstStyle/>
            <a:p>
              <a:pPr algn="r"/>
              <a:r>
                <a:rPr lang="lv-LV" sz="1000" dirty="0"/>
                <a:t>Atbalsts Latvijas uzņēmumiem dalībai ārvalstu izstādēs, konferencēs, kontaktbiržās klātienē vai attālināti</a:t>
              </a:r>
            </a:p>
          </p:txBody>
        </p:sp>
      </p:grpSp>
      <p:sp>
        <p:nvSpPr>
          <p:cNvPr id="4" name="Oval 3">
            <a:extLst>
              <a:ext uri="{FF2B5EF4-FFF2-40B4-BE49-F238E27FC236}">
                <a16:creationId xmlns:a16="http://schemas.microsoft.com/office/drawing/2014/main" id="{9B453BC8-3F64-6C14-E4E8-ADBFA99A5A6E}"/>
              </a:ext>
            </a:extLst>
          </p:cNvPr>
          <p:cNvSpPr/>
          <p:nvPr/>
        </p:nvSpPr>
        <p:spPr>
          <a:xfrm>
            <a:off x="7678728" y="3050599"/>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74B1535-9730-1EDC-A826-4A0768A84786}"/>
              </a:ext>
            </a:extLst>
          </p:cNvPr>
          <p:cNvSpPr/>
          <p:nvPr/>
        </p:nvSpPr>
        <p:spPr>
          <a:xfrm>
            <a:off x="6753442" y="4966484"/>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7FDFBD5-0921-9197-A4CF-E30530B26A31}"/>
              </a:ext>
            </a:extLst>
          </p:cNvPr>
          <p:cNvSpPr/>
          <p:nvPr/>
        </p:nvSpPr>
        <p:spPr>
          <a:xfrm>
            <a:off x="5479189" y="4956429"/>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520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E824-95DE-C96F-23E3-89D25314950F}"/>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0F8DF6B5-9C2B-F24A-D593-F9D8B8DF31F4}"/>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C1</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8" name="Title 2">
            <a:extLst>
              <a:ext uri="{FF2B5EF4-FFF2-40B4-BE49-F238E27FC236}">
                <a16:creationId xmlns:a16="http://schemas.microsoft.com/office/drawing/2014/main" id="{0E454165-5CC6-A09A-A4BD-635F6A06878F}"/>
              </a:ext>
            </a:extLst>
          </p:cNvPr>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a:solidFill>
                  <a:srgbClr val="073C45"/>
                </a:solidFill>
              </a:rPr>
              <a:t>LIAA sniegto pakalpojumu noderīgums eksportētājiem </a:t>
            </a:r>
            <a:r>
              <a:rPr kumimoji="0" lang="en-US" sz="2500" b="0" i="0" u="none" strike="noStrike" kern="1200" cap="none" spc="0" normalizeH="0" baseline="0" noProof="0">
                <a:ln>
                  <a:noFill/>
                </a:ln>
                <a:solidFill>
                  <a:srgbClr val="073C45"/>
                </a:solidFill>
                <a:effectLst/>
                <a:uLnTx/>
                <a:uFillTx/>
              </a:rPr>
              <a:t>(%)</a:t>
            </a:r>
            <a:endParaRPr kumimoji="0" lang="lv-LV" sz="2500" b="0" i="0" u="none" strike="noStrike" kern="1200" cap="none" spc="0" normalizeH="0" baseline="0" noProof="0">
              <a:ln>
                <a:noFill/>
              </a:ln>
              <a:solidFill>
                <a:srgbClr val="073C45"/>
              </a:solidFill>
              <a:effectLst/>
              <a:uLnTx/>
              <a:uFillTx/>
            </a:endParaRPr>
          </a:p>
          <a:p>
            <a:pPr lvl="0"/>
            <a:r>
              <a:rPr lang="lv-LV" sz="2000" i="1">
                <a:solidFill>
                  <a:srgbClr val="073C45"/>
                </a:solidFill>
              </a:rPr>
              <a:t>Dinamika 2021.– 2025.</a:t>
            </a:r>
            <a:endParaRPr kumimoji="0" lang="lv-LV" sz="2500" b="0" i="0" u="none" strike="noStrike" kern="1200" cap="none" spc="0" normalizeH="0" baseline="0" noProof="0">
              <a:ln>
                <a:noFill/>
              </a:ln>
              <a:solidFill>
                <a:srgbClr val="073C45"/>
              </a:solidFill>
              <a:effectLst/>
              <a:uLnTx/>
              <a:uFillTx/>
            </a:endParaRPr>
          </a:p>
        </p:txBody>
      </p:sp>
      <p:sp>
        <p:nvSpPr>
          <p:cNvPr id="10" name="Rectangle 9">
            <a:extLst>
              <a:ext uri="{FF2B5EF4-FFF2-40B4-BE49-F238E27FC236}">
                <a16:creationId xmlns:a16="http://schemas.microsoft.com/office/drawing/2014/main" id="{AFDDE2C5-8374-2CE8-637A-9BFDFACE67FC}"/>
              </a:ext>
            </a:extLst>
          </p:cNvPr>
          <p:cNvSpPr/>
          <p:nvPr/>
        </p:nvSpPr>
        <p:spPr>
          <a:xfrm>
            <a:off x="9629774" y="29042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graphicFrame>
        <p:nvGraphicFramePr>
          <p:cNvPr id="7" name="Object 1">
            <a:extLst>
              <a:ext uri="{FF2B5EF4-FFF2-40B4-BE49-F238E27FC236}">
                <a16:creationId xmlns:a16="http://schemas.microsoft.com/office/drawing/2014/main" id="{AEFE8F0F-ADA3-C08B-86CB-2E4426B5EF18}"/>
              </a:ext>
            </a:extLst>
          </p:cNvPr>
          <p:cNvGraphicFramePr>
            <a:graphicFrameLocks/>
          </p:cNvGraphicFramePr>
          <p:nvPr/>
        </p:nvGraphicFramePr>
        <p:xfrm>
          <a:off x="9733186" y="980187"/>
          <a:ext cx="2176272" cy="5390611"/>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83565F06-7A69-1982-1A7E-E06E56D8E4DB}"/>
              </a:ext>
            </a:extLst>
          </p:cNvPr>
          <p:cNvGrpSpPr/>
          <p:nvPr/>
        </p:nvGrpSpPr>
        <p:grpSpPr>
          <a:xfrm>
            <a:off x="0" y="980187"/>
            <a:ext cx="9064978" cy="5530809"/>
            <a:chOff x="0" y="980187"/>
            <a:chExt cx="9064978" cy="5530809"/>
          </a:xfrm>
        </p:grpSpPr>
        <p:graphicFrame>
          <p:nvGraphicFramePr>
            <p:cNvPr id="12" name="Chart 11">
              <a:extLst>
                <a:ext uri="{FF2B5EF4-FFF2-40B4-BE49-F238E27FC236}">
                  <a16:creationId xmlns:a16="http://schemas.microsoft.com/office/drawing/2014/main" id="{5F0E76A3-328C-4F80-5CFA-D1E0EF5EFB06}"/>
                </a:ext>
              </a:extLst>
            </p:cNvPr>
            <p:cNvGraphicFramePr>
              <a:graphicFrameLocks noChangeAspect="1"/>
            </p:cNvGraphicFramePr>
            <p:nvPr/>
          </p:nvGraphicFramePr>
          <p:xfrm>
            <a:off x="0" y="980187"/>
            <a:ext cx="9064978" cy="55308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2101333-656B-8105-825A-2612BA734214}"/>
                </a:ext>
              </a:extLst>
            </p:cNvPr>
            <p:cNvSpPr txBox="1"/>
            <p:nvPr/>
          </p:nvSpPr>
          <p:spPr>
            <a:xfrm>
              <a:off x="0" y="2495453"/>
              <a:ext cx="5010150" cy="307777"/>
            </a:xfrm>
            <a:prstGeom prst="rect">
              <a:avLst/>
            </a:prstGeom>
            <a:solidFill>
              <a:schemeClr val="bg1"/>
            </a:solidFill>
          </p:spPr>
          <p:txBody>
            <a:bodyPr wrap="square" tIns="0" bIns="0" rtlCol="0">
              <a:spAutoFit/>
            </a:bodyPr>
            <a:lstStyle/>
            <a:p>
              <a:pPr algn="r"/>
              <a:r>
                <a:rPr lang="lv-LV" sz="1000" dirty="0"/>
                <a:t>Ar produkta palaišanu eksporta tirgū saistītai reklāmas kampaņai, kā arī mārketinga vizuālo materiālu (bukletu, baneru vai videoklipu) izstrādei</a:t>
              </a:r>
            </a:p>
          </p:txBody>
        </p:sp>
      </p:grpSp>
      <p:sp>
        <p:nvSpPr>
          <p:cNvPr id="13" name="Oval 12">
            <a:extLst>
              <a:ext uri="{FF2B5EF4-FFF2-40B4-BE49-F238E27FC236}">
                <a16:creationId xmlns:a16="http://schemas.microsoft.com/office/drawing/2014/main" id="{806D1E7D-07C3-DFCD-C82F-A4A9A57598F3}"/>
              </a:ext>
            </a:extLst>
          </p:cNvPr>
          <p:cNvSpPr/>
          <p:nvPr/>
        </p:nvSpPr>
        <p:spPr>
          <a:xfrm>
            <a:off x="5461497" y="16104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C4E417-B70F-BA32-DF62-98ACC917FD44}"/>
              </a:ext>
            </a:extLst>
          </p:cNvPr>
          <p:cNvSpPr/>
          <p:nvPr/>
        </p:nvSpPr>
        <p:spPr>
          <a:xfrm>
            <a:off x="5261472" y="3944055"/>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62930B-0708-C68A-0A70-B7F864D11639}"/>
              </a:ext>
            </a:extLst>
          </p:cNvPr>
          <p:cNvSpPr/>
          <p:nvPr/>
        </p:nvSpPr>
        <p:spPr>
          <a:xfrm>
            <a:off x="6611926" y="276757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1F92CC-A1C7-A764-C4CA-B0D90F1D01FD}"/>
              </a:ext>
            </a:extLst>
          </p:cNvPr>
          <p:cNvSpPr/>
          <p:nvPr/>
        </p:nvSpPr>
        <p:spPr>
          <a:xfrm>
            <a:off x="7309035" y="5092894"/>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C49E39C-5DF6-580C-6D58-C117F0460E14}"/>
              </a:ext>
            </a:extLst>
          </p:cNvPr>
          <p:cNvSpPr/>
          <p:nvPr/>
        </p:nvSpPr>
        <p:spPr>
          <a:xfrm>
            <a:off x="11090772" y="16104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687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E4CC-BFC6-77F5-F884-24930B50166A}"/>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3290657-AD11-38D4-049A-A96D07BCC45C}"/>
              </a:ext>
            </a:extLst>
          </p:cNvPr>
          <p:cNvGraphicFramePr>
            <a:graphicFrameLocks noChangeAspect="1"/>
          </p:cNvGraphicFramePr>
          <p:nvPr/>
        </p:nvGraphicFramePr>
        <p:xfrm>
          <a:off x="0" y="980187"/>
          <a:ext cx="9064978" cy="55308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D3571451-098E-75DE-BD50-C533E4F6854B}"/>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C1</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8" name="Title 2">
            <a:extLst>
              <a:ext uri="{FF2B5EF4-FFF2-40B4-BE49-F238E27FC236}">
                <a16:creationId xmlns:a16="http://schemas.microsoft.com/office/drawing/2014/main" id="{2C228020-D9BF-9527-BB67-EFB8BE371857}"/>
              </a:ext>
            </a:extLst>
          </p:cNvPr>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a:solidFill>
                  <a:srgbClr val="073C45"/>
                </a:solidFill>
              </a:rPr>
              <a:t>LIAA sniegto pakalpojumu noderīgums eksportētājiem </a:t>
            </a:r>
            <a:r>
              <a:rPr kumimoji="0" lang="en-US" sz="2500" b="0" i="0" u="none" strike="noStrike" kern="1200" cap="none" spc="0" normalizeH="0" baseline="0" noProof="0">
                <a:ln>
                  <a:noFill/>
                </a:ln>
                <a:solidFill>
                  <a:srgbClr val="073C45"/>
                </a:solidFill>
                <a:effectLst/>
                <a:uLnTx/>
                <a:uFillTx/>
              </a:rPr>
              <a:t>(%)</a:t>
            </a:r>
            <a:endParaRPr kumimoji="0" lang="lv-LV" sz="2500" b="0" i="0" u="none" strike="noStrike" kern="1200" cap="none" spc="0" normalizeH="0" baseline="0" noProof="0">
              <a:ln>
                <a:noFill/>
              </a:ln>
              <a:solidFill>
                <a:srgbClr val="073C45"/>
              </a:solidFill>
              <a:effectLst/>
              <a:uLnTx/>
              <a:uFillTx/>
            </a:endParaRPr>
          </a:p>
          <a:p>
            <a:pPr lvl="0"/>
            <a:r>
              <a:rPr lang="lv-LV" sz="2000" i="1">
                <a:solidFill>
                  <a:srgbClr val="073C45"/>
                </a:solidFill>
              </a:rPr>
              <a:t>Dinamika 2021.– 2025.</a:t>
            </a:r>
            <a:endParaRPr kumimoji="0" lang="lv-LV" sz="2500" b="0" i="0" u="none" strike="noStrike" kern="1200" cap="none" spc="0" normalizeH="0" baseline="0" noProof="0">
              <a:ln>
                <a:noFill/>
              </a:ln>
              <a:solidFill>
                <a:srgbClr val="073C45"/>
              </a:solidFill>
              <a:effectLst/>
              <a:uLnTx/>
              <a:uFillTx/>
            </a:endParaRPr>
          </a:p>
        </p:txBody>
      </p:sp>
      <p:sp>
        <p:nvSpPr>
          <p:cNvPr id="10" name="Rectangle 9">
            <a:extLst>
              <a:ext uri="{FF2B5EF4-FFF2-40B4-BE49-F238E27FC236}">
                <a16:creationId xmlns:a16="http://schemas.microsoft.com/office/drawing/2014/main" id="{E5AAF1AC-2B34-C57B-51C0-019AEA84CACF}"/>
              </a:ext>
            </a:extLst>
          </p:cNvPr>
          <p:cNvSpPr/>
          <p:nvPr/>
        </p:nvSpPr>
        <p:spPr>
          <a:xfrm>
            <a:off x="9629774" y="29042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graphicFrame>
        <p:nvGraphicFramePr>
          <p:cNvPr id="7" name="Object 1">
            <a:extLst>
              <a:ext uri="{FF2B5EF4-FFF2-40B4-BE49-F238E27FC236}">
                <a16:creationId xmlns:a16="http://schemas.microsoft.com/office/drawing/2014/main" id="{8A396E3D-0A7E-3118-CD49-23FE42887677}"/>
              </a:ext>
            </a:extLst>
          </p:cNvPr>
          <p:cNvGraphicFramePr>
            <a:graphicFrameLocks/>
          </p:cNvGraphicFramePr>
          <p:nvPr/>
        </p:nvGraphicFramePr>
        <p:xfrm>
          <a:off x="9733186" y="980187"/>
          <a:ext cx="2176272" cy="5390611"/>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a:extLst>
              <a:ext uri="{FF2B5EF4-FFF2-40B4-BE49-F238E27FC236}">
                <a16:creationId xmlns:a16="http://schemas.microsoft.com/office/drawing/2014/main" id="{EE3B28DB-C820-A09F-C3D1-8CF7E6CBADB8}"/>
              </a:ext>
            </a:extLst>
          </p:cNvPr>
          <p:cNvSpPr/>
          <p:nvPr/>
        </p:nvSpPr>
        <p:spPr>
          <a:xfrm>
            <a:off x="6316651" y="509167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95684D-409A-EE5B-BBD6-4873A8BE4FD8}"/>
              </a:ext>
            </a:extLst>
          </p:cNvPr>
          <p:cNvSpPr/>
          <p:nvPr/>
        </p:nvSpPr>
        <p:spPr>
          <a:xfrm>
            <a:off x="8090397" y="2762955"/>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E93B89-3AE3-3F20-5CB1-D34680DFB9A9}"/>
              </a:ext>
            </a:extLst>
          </p:cNvPr>
          <p:cNvSpPr/>
          <p:nvPr/>
        </p:nvSpPr>
        <p:spPr>
          <a:xfrm>
            <a:off x="8566335" y="1578169"/>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67C6E4F-E0D1-512B-C4B1-F1410F634D70}"/>
              </a:ext>
            </a:extLst>
          </p:cNvPr>
          <p:cNvSpPr/>
          <p:nvPr/>
        </p:nvSpPr>
        <p:spPr>
          <a:xfrm>
            <a:off x="5318622" y="3944055"/>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49DED43-3C15-04E5-A361-DB1FFFFBA5D4}"/>
              </a:ext>
            </a:extLst>
          </p:cNvPr>
          <p:cNvSpPr/>
          <p:nvPr/>
        </p:nvSpPr>
        <p:spPr>
          <a:xfrm>
            <a:off x="5318622" y="51156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D7F4C3F-22E3-F365-3894-2CD0599EB910}"/>
              </a:ext>
            </a:extLst>
          </p:cNvPr>
          <p:cNvSpPr/>
          <p:nvPr/>
        </p:nvSpPr>
        <p:spPr>
          <a:xfrm>
            <a:off x="10945801" y="277709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3D6428D-3790-CDCA-EBDE-57734630C57C}"/>
              </a:ext>
            </a:extLst>
          </p:cNvPr>
          <p:cNvSpPr/>
          <p:nvPr/>
        </p:nvSpPr>
        <p:spPr>
          <a:xfrm>
            <a:off x="11002951" y="161504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02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lv-LV" sz="3600" dirty="0">
                <a:solidFill>
                  <a:schemeClr val="bg1"/>
                </a:solidFill>
              </a:rPr>
              <a:t>Izlases raksturojums (%)</a:t>
            </a:r>
            <a:br>
              <a:rPr lang="lv-LV" sz="3600" dirty="0">
                <a:solidFill>
                  <a:schemeClr val="bg1"/>
                </a:solidFill>
              </a:rPr>
            </a:br>
            <a:r>
              <a:rPr lang="lv-LV" sz="2400" i="1" dirty="0">
                <a:solidFill>
                  <a:schemeClr val="bg1"/>
                </a:solidFill>
              </a:rPr>
              <a:t>Bāze: visi respondenti, n=506</a:t>
            </a:r>
          </a:p>
        </p:txBody>
      </p:sp>
      <p:graphicFrame>
        <p:nvGraphicFramePr>
          <p:cNvPr id="8" name="Chart 7" descr="bb4ed4ea-3d3b-4505-8284-988c15f2eff3 BANNER"/>
          <p:cNvGraphicFramePr/>
          <p:nvPr>
            <p:extLst>
              <p:ext uri="{D42A27DB-BD31-4B8C-83A1-F6EECF244321}">
                <p14:modId xmlns:p14="http://schemas.microsoft.com/office/powerpoint/2010/main" val="3993352229"/>
              </p:ext>
            </p:extLst>
          </p:nvPr>
        </p:nvGraphicFramePr>
        <p:xfrm>
          <a:off x="337351" y="802000"/>
          <a:ext cx="6128103" cy="565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03dbb871-7c8f-427e-8707-664b5b3b0e62 BANNER_Z4"/>
          <p:cNvGraphicFramePr/>
          <p:nvPr>
            <p:extLst>
              <p:ext uri="{D42A27DB-BD31-4B8C-83A1-F6EECF244321}">
                <p14:modId xmlns:p14="http://schemas.microsoft.com/office/powerpoint/2010/main" val="4011926344"/>
              </p:ext>
            </p:extLst>
          </p:nvPr>
        </p:nvGraphicFramePr>
        <p:xfrm>
          <a:off x="6055744" y="852801"/>
          <a:ext cx="6360532" cy="5602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7145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FACDF-567B-6352-89E0-8F8E32A345EB}"/>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A8FC9D4-7ABA-630F-31A4-960C4DE9BB33}"/>
              </a:ext>
            </a:extLst>
          </p:cNvPr>
          <p:cNvGraphicFramePr>
            <a:graphicFrameLocks noChangeAspect="1"/>
          </p:cNvGraphicFramePr>
          <p:nvPr/>
        </p:nvGraphicFramePr>
        <p:xfrm>
          <a:off x="0" y="980187"/>
          <a:ext cx="9064978" cy="55308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8F5C5A00-9D76-8724-9E77-25FE4ED91911}"/>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C1</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8" name="Title 2">
            <a:extLst>
              <a:ext uri="{FF2B5EF4-FFF2-40B4-BE49-F238E27FC236}">
                <a16:creationId xmlns:a16="http://schemas.microsoft.com/office/drawing/2014/main" id="{F4FFC500-EB46-B01A-4475-10E10E00D204}"/>
              </a:ext>
            </a:extLst>
          </p:cNvPr>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Dinamika 2021.– 2025.</a:t>
            </a:r>
            <a:endParaRPr kumimoji="0" lang="lv-LV" sz="2500" b="0" i="0" u="none" strike="noStrike" kern="1200" cap="none" spc="0" normalizeH="0" baseline="0" noProof="0" dirty="0">
              <a:ln>
                <a:noFill/>
              </a:ln>
              <a:solidFill>
                <a:srgbClr val="073C45"/>
              </a:solidFill>
              <a:effectLst/>
              <a:uLnTx/>
              <a:uFillTx/>
            </a:endParaRPr>
          </a:p>
        </p:txBody>
      </p:sp>
      <p:sp>
        <p:nvSpPr>
          <p:cNvPr id="10" name="Rectangle 9">
            <a:extLst>
              <a:ext uri="{FF2B5EF4-FFF2-40B4-BE49-F238E27FC236}">
                <a16:creationId xmlns:a16="http://schemas.microsoft.com/office/drawing/2014/main" id="{7A1BAC0A-A4AE-28DF-99C7-0E9EE0DF3BB0}"/>
              </a:ext>
            </a:extLst>
          </p:cNvPr>
          <p:cNvSpPr/>
          <p:nvPr/>
        </p:nvSpPr>
        <p:spPr>
          <a:xfrm>
            <a:off x="9629774" y="29042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graphicFrame>
        <p:nvGraphicFramePr>
          <p:cNvPr id="7" name="Object 1">
            <a:extLst>
              <a:ext uri="{FF2B5EF4-FFF2-40B4-BE49-F238E27FC236}">
                <a16:creationId xmlns:a16="http://schemas.microsoft.com/office/drawing/2014/main" id="{612332C8-5B71-70A0-E0F6-2631F2D24F09}"/>
              </a:ext>
            </a:extLst>
          </p:cNvPr>
          <p:cNvGraphicFramePr>
            <a:graphicFrameLocks/>
          </p:cNvGraphicFramePr>
          <p:nvPr/>
        </p:nvGraphicFramePr>
        <p:xfrm>
          <a:off x="9733186" y="980187"/>
          <a:ext cx="2176272" cy="5390611"/>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50850FA1-E2B8-A0FA-DAAC-F6B26E33F4FC}"/>
              </a:ext>
            </a:extLst>
          </p:cNvPr>
          <p:cNvSpPr/>
          <p:nvPr/>
        </p:nvSpPr>
        <p:spPr>
          <a:xfrm>
            <a:off x="5309097" y="42774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EC93E1-3323-2994-902C-E234853B94C1}"/>
              </a:ext>
            </a:extLst>
          </p:cNvPr>
          <p:cNvSpPr/>
          <p:nvPr/>
        </p:nvSpPr>
        <p:spPr>
          <a:xfrm>
            <a:off x="6259501" y="428204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DB7628-B2BA-2386-9224-65A2375B784A}"/>
              </a:ext>
            </a:extLst>
          </p:cNvPr>
          <p:cNvSpPr/>
          <p:nvPr/>
        </p:nvSpPr>
        <p:spPr>
          <a:xfrm>
            <a:off x="10880910" y="4302319"/>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0A1C9C8-079C-8ED1-1D23-DEC0EC0ABAB0}"/>
              </a:ext>
            </a:extLst>
          </p:cNvPr>
          <p:cNvSpPr/>
          <p:nvPr/>
        </p:nvSpPr>
        <p:spPr>
          <a:xfrm>
            <a:off x="7957047" y="4286955"/>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27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19BDA-C72B-BB6F-AFC5-8A4D6DF90429}"/>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FEB89780-3930-B8E7-4297-0AA5FC5501DC}"/>
              </a:ext>
            </a:extLst>
          </p:cNvPr>
          <p:cNvGraphicFramePr>
            <a:graphicFrameLocks noChangeAspect="1"/>
          </p:cNvGraphicFramePr>
          <p:nvPr/>
        </p:nvGraphicFramePr>
        <p:xfrm>
          <a:off x="0" y="980187"/>
          <a:ext cx="9064978" cy="55308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B0D461EA-4D60-C9C6-697B-0CAD41D53DDB}"/>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C1</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8" name="Title 2">
            <a:extLst>
              <a:ext uri="{FF2B5EF4-FFF2-40B4-BE49-F238E27FC236}">
                <a16:creationId xmlns:a16="http://schemas.microsoft.com/office/drawing/2014/main" id="{7EC1755D-C6D2-0102-8A1D-737A7FFABE36}"/>
              </a:ext>
            </a:extLst>
          </p:cNvPr>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Dinamika 2021.– 2025.</a:t>
            </a:r>
            <a:endParaRPr kumimoji="0" lang="lv-LV" sz="2500" b="0" i="0" u="none" strike="noStrike" kern="1200" cap="none" spc="0" normalizeH="0" baseline="0" noProof="0" dirty="0">
              <a:ln>
                <a:noFill/>
              </a:ln>
              <a:solidFill>
                <a:srgbClr val="073C45"/>
              </a:solidFill>
              <a:effectLst/>
              <a:uLnTx/>
              <a:uFillTx/>
            </a:endParaRPr>
          </a:p>
        </p:txBody>
      </p:sp>
      <p:sp>
        <p:nvSpPr>
          <p:cNvPr id="10" name="Rectangle 9">
            <a:extLst>
              <a:ext uri="{FF2B5EF4-FFF2-40B4-BE49-F238E27FC236}">
                <a16:creationId xmlns:a16="http://schemas.microsoft.com/office/drawing/2014/main" id="{69C55FEF-3259-1C62-D5E6-82702F7AF229}"/>
              </a:ext>
            </a:extLst>
          </p:cNvPr>
          <p:cNvSpPr/>
          <p:nvPr/>
        </p:nvSpPr>
        <p:spPr>
          <a:xfrm>
            <a:off x="9629774" y="29042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graphicFrame>
        <p:nvGraphicFramePr>
          <p:cNvPr id="7" name="Object 1">
            <a:extLst>
              <a:ext uri="{FF2B5EF4-FFF2-40B4-BE49-F238E27FC236}">
                <a16:creationId xmlns:a16="http://schemas.microsoft.com/office/drawing/2014/main" id="{5F36EF73-6A0B-85C5-5367-D6766DC02CFE}"/>
              </a:ext>
            </a:extLst>
          </p:cNvPr>
          <p:cNvGraphicFramePr>
            <a:graphicFrameLocks/>
          </p:cNvGraphicFramePr>
          <p:nvPr/>
        </p:nvGraphicFramePr>
        <p:xfrm>
          <a:off x="9733186" y="980187"/>
          <a:ext cx="2176272" cy="5390611"/>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a:extLst>
              <a:ext uri="{FF2B5EF4-FFF2-40B4-BE49-F238E27FC236}">
                <a16:creationId xmlns:a16="http://schemas.microsoft.com/office/drawing/2014/main" id="{55504652-2A88-CFCB-7F16-0B73429D7A8F}"/>
              </a:ext>
            </a:extLst>
          </p:cNvPr>
          <p:cNvSpPr/>
          <p:nvPr/>
        </p:nvSpPr>
        <p:spPr>
          <a:xfrm>
            <a:off x="10898176" y="175792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82FA87-0794-668D-FBF2-B9B1D1690A91}"/>
              </a:ext>
            </a:extLst>
          </p:cNvPr>
          <p:cNvSpPr/>
          <p:nvPr/>
        </p:nvSpPr>
        <p:spPr>
          <a:xfrm>
            <a:off x="5280522" y="1734255"/>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C45B1E5-935E-3411-BDB6-8796512B4322}"/>
              </a:ext>
            </a:extLst>
          </p:cNvPr>
          <p:cNvSpPr/>
          <p:nvPr/>
        </p:nvSpPr>
        <p:spPr>
          <a:xfrm>
            <a:off x="10309410" y="3283144"/>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5BB1C27-4D74-52EA-7179-A323DDC5E793}"/>
              </a:ext>
            </a:extLst>
          </p:cNvPr>
          <p:cNvSpPr/>
          <p:nvPr/>
        </p:nvSpPr>
        <p:spPr>
          <a:xfrm>
            <a:off x="6211876" y="172934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204CFD7-E568-66F9-0AF5-677DA1020C9A}"/>
              </a:ext>
            </a:extLst>
          </p:cNvPr>
          <p:cNvSpPr/>
          <p:nvPr/>
        </p:nvSpPr>
        <p:spPr>
          <a:xfrm>
            <a:off x="7852272" y="3286830"/>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D09A194-3552-62BB-5966-2922C1CAC75B}"/>
              </a:ext>
            </a:extLst>
          </p:cNvPr>
          <p:cNvSpPr/>
          <p:nvPr/>
        </p:nvSpPr>
        <p:spPr>
          <a:xfrm>
            <a:off x="5992801" y="327239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8EDB756-6D1B-FEE1-68A0-4FC467C9EC34}"/>
              </a:ext>
            </a:extLst>
          </p:cNvPr>
          <p:cNvSpPr/>
          <p:nvPr/>
        </p:nvSpPr>
        <p:spPr>
          <a:xfrm>
            <a:off x="6392851" y="483449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56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9A7D-29D5-79F6-73A9-A6906D323A58}"/>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D631F6E-2BBC-FA46-B2D7-443E9296987E}"/>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a:extLst>
              <a:ext uri="{FF2B5EF4-FFF2-40B4-BE49-F238E27FC236}">
                <a16:creationId xmlns:a16="http://schemas.microsoft.com/office/drawing/2014/main" id="{1A722788-CB87-EEDD-7BBD-6193BB78DC72}"/>
              </a:ext>
            </a:extLst>
          </p:cNvPr>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697A7F14-5CD5-D802-6477-0462E3AAC1AF}"/>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aaf84289-60bf-4bee-83af-ee0f55f49c89 BANNER by Atbalsts Latvijas uzņēmumiem individuālai dalībai ārvalstu izstādēs, konferencēs, kontaktbiržās klātienē vai attālināti">
            <a:extLst>
              <a:ext uri="{FF2B5EF4-FFF2-40B4-BE49-F238E27FC236}">
                <a16:creationId xmlns:a16="http://schemas.microsoft.com/office/drawing/2014/main" id="{74D85819-FCAB-9A58-520A-4D0197F9C66A}"/>
              </a:ext>
            </a:extLst>
          </p:cNvPr>
          <p:cNvGraphicFramePr/>
          <p:nvPr>
            <p:extLst>
              <p:ext uri="{D42A27DB-BD31-4B8C-83A1-F6EECF244321}">
                <p14:modId xmlns:p14="http://schemas.microsoft.com/office/powerpoint/2010/main" val="207514407"/>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408531d2-4610-4678-8c2b-f0d579f0c192 BANNER by Atbalsts Latvijas uzņēmumiem individuālai dalībai ārvalstu izstādēs, konferencēs, kontaktbiržās klātienē vai attālināti1">
            <a:extLst>
              <a:ext uri="{FF2B5EF4-FFF2-40B4-BE49-F238E27FC236}">
                <a16:creationId xmlns:a16="http://schemas.microsoft.com/office/drawing/2014/main" id="{FCA87EDF-74B3-E25B-58A8-B31A279E49EC}"/>
              </a:ext>
            </a:extLst>
          </p:cNvPr>
          <p:cNvGraphicFramePr>
            <a:graphicFrameLocks/>
          </p:cNvGraphicFramePr>
          <p:nvPr>
            <p:extLst>
              <p:ext uri="{D42A27DB-BD31-4B8C-83A1-F6EECF244321}">
                <p14:modId xmlns:p14="http://schemas.microsoft.com/office/powerpoint/2010/main" val="2236282866"/>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B741CBED-5C33-532A-1FE8-310456E423B1}"/>
              </a:ext>
            </a:extLst>
          </p:cNvPr>
          <p:cNvSpPr/>
          <p:nvPr/>
        </p:nvSpPr>
        <p:spPr>
          <a:xfrm>
            <a:off x="419682" y="741067"/>
            <a:ext cx="8710579" cy="584775"/>
          </a:xfrm>
          <a:prstGeom prst="rect">
            <a:avLst/>
          </a:prstGeom>
        </p:spPr>
        <p:txBody>
          <a:bodyPr wrap="square">
            <a:spAutoFit/>
          </a:bodyPr>
          <a:lstStyle/>
          <a:p>
            <a:r>
              <a:rPr lang="lv-LV" sz="1600" b="1" u="sng" dirty="0">
                <a:solidFill>
                  <a:srgbClr val="073C45"/>
                </a:solidFill>
              </a:rPr>
              <a:t>Atbalsts Latvijas uzņēmumiem individuālai dalībai ārvalstu izstādēs, konferencēs, kontaktbiržās klātienē vai attālināti</a:t>
            </a:r>
          </a:p>
        </p:txBody>
      </p:sp>
    </p:spTree>
    <p:extLst>
      <p:ext uri="{BB962C8B-B14F-4D97-AF65-F5344CB8AC3E}">
        <p14:creationId xmlns:p14="http://schemas.microsoft.com/office/powerpoint/2010/main" val="240564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b2cee975-a03b-419b-be9e-a3bc42371191 BANNER by Kontaktu atlase ārvalstu tirgos2"/>
          <p:cNvGraphicFramePr/>
          <p:nvPr>
            <p:extLst>
              <p:ext uri="{D42A27DB-BD31-4B8C-83A1-F6EECF244321}">
                <p14:modId xmlns:p14="http://schemas.microsoft.com/office/powerpoint/2010/main" val="2367933829"/>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48a920b6-9630-4605-b799-67e8517692cc BANNER by Kontaktu atlase ārvalstu tirgo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406615401"/>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01571"/>
            <a:ext cx="2766591" cy="338554"/>
          </a:xfrm>
          <a:prstGeom prst="rect">
            <a:avLst/>
          </a:prstGeom>
        </p:spPr>
        <p:txBody>
          <a:bodyPr wrap="none">
            <a:spAutoFit/>
          </a:bodyPr>
          <a:lstStyle/>
          <a:p>
            <a:r>
              <a:rPr lang="lv-LV" sz="1600" b="1" u="sng" dirty="0">
                <a:solidFill>
                  <a:srgbClr val="073C45"/>
                </a:solidFill>
              </a:rPr>
              <a:t>Kontaktu atlase ārvalstu tirgos</a:t>
            </a:r>
          </a:p>
        </p:txBody>
      </p:sp>
    </p:spTree>
    <p:extLst>
      <p:ext uri="{BB962C8B-B14F-4D97-AF65-F5344CB8AC3E}">
        <p14:creationId xmlns:p14="http://schemas.microsoft.com/office/powerpoint/2010/main" val="3647347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7e65dc18-c8f4-4e74-a36e-ae777a8e5c3d BANNER by Atbalsts pakalpojumu digitalizācijai2"/>
          <p:cNvGraphicFramePr/>
          <p:nvPr>
            <p:extLst>
              <p:ext uri="{D42A27DB-BD31-4B8C-83A1-F6EECF244321}">
                <p14:modId xmlns:p14="http://schemas.microsoft.com/office/powerpoint/2010/main" val="3107411759"/>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67021a36-5b89-4e4c-9889-69b425119581 BANNER by Atbalsts pakalpojumu digitalizācija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366731735"/>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70793"/>
            <a:ext cx="3176191" cy="338554"/>
          </a:xfrm>
          <a:prstGeom prst="rect">
            <a:avLst/>
          </a:prstGeom>
        </p:spPr>
        <p:txBody>
          <a:bodyPr wrap="none">
            <a:spAutoFit/>
          </a:bodyPr>
          <a:lstStyle/>
          <a:p>
            <a:r>
              <a:rPr lang="lv-LV" sz="1600" b="1" u="sng" dirty="0">
                <a:solidFill>
                  <a:schemeClr val="accent1"/>
                </a:solidFill>
              </a:rPr>
              <a:t>Atbalsts pakalpojumu </a:t>
            </a:r>
            <a:r>
              <a:rPr lang="lv-LV" sz="1600" b="1" u="sng" dirty="0" err="1">
                <a:solidFill>
                  <a:schemeClr val="accent1"/>
                </a:solidFill>
              </a:rPr>
              <a:t>digitalizācijai</a:t>
            </a:r>
            <a:endParaRPr lang="lv-LV" sz="1600" b="1" u="sng" dirty="0">
              <a:solidFill>
                <a:schemeClr val="accent1"/>
              </a:solidFill>
            </a:endParaRPr>
          </a:p>
        </p:txBody>
      </p:sp>
    </p:spTree>
    <p:extLst>
      <p:ext uri="{BB962C8B-B14F-4D97-AF65-F5344CB8AC3E}">
        <p14:creationId xmlns:p14="http://schemas.microsoft.com/office/powerpoint/2010/main" val="239365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2f0cc655-dc38-4806-95ea-78c20dc3c840 BANNER by Konsultācijas par ārvalstu tirgiem2"/>
          <p:cNvGraphicFramePr/>
          <p:nvPr>
            <p:extLst>
              <p:ext uri="{D42A27DB-BD31-4B8C-83A1-F6EECF244321}">
                <p14:modId xmlns:p14="http://schemas.microsoft.com/office/powerpoint/2010/main" val="1200516018"/>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5b5a12f1-e58c-4f2a-93f5-b7ef199c110a BANNER by Konsultācijas par ārvalstu tirgiem">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039557762"/>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34324"/>
            <a:ext cx="3013902" cy="338554"/>
          </a:xfrm>
          <a:prstGeom prst="rect">
            <a:avLst/>
          </a:prstGeom>
        </p:spPr>
        <p:txBody>
          <a:bodyPr wrap="none">
            <a:spAutoFit/>
          </a:bodyPr>
          <a:lstStyle/>
          <a:p>
            <a:r>
              <a:rPr lang="lv-LV" sz="1600" b="1" u="sng" dirty="0">
                <a:solidFill>
                  <a:srgbClr val="073C45"/>
                </a:solidFill>
              </a:rPr>
              <a:t>Konsultācijas par ārvalstu tirgiem</a:t>
            </a:r>
          </a:p>
        </p:txBody>
      </p:sp>
    </p:spTree>
    <p:extLst>
      <p:ext uri="{BB962C8B-B14F-4D97-AF65-F5344CB8AC3E}">
        <p14:creationId xmlns:p14="http://schemas.microsoft.com/office/powerpoint/2010/main" val="472405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db49519e-3d70-4e36-8ce6-4c3445abfc1c BANNER by Potenciālo ārvalstu iepircēju vizītes Latvijā2"/>
          <p:cNvGraphicFramePr/>
          <p:nvPr>
            <p:extLst>
              <p:ext uri="{D42A27DB-BD31-4B8C-83A1-F6EECF244321}">
                <p14:modId xmlns:p14="http://schemas.microsoft.com/office/powerpoint/2010/main" val="2319820064"/>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4fd87604-2469-43ec-9336-6f6147ed856a BANNER by Potenciālo ārvalstu iepircēju vizītes Latvijā">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949261768"/>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24754"/>
            <a:ext cx="3773149" cy="338554"/>
          </a:xfrm>
          <a:prstGeom prst="rect">
            <a:avLst/>
          </a:prstGeom>
        </p:spPr>
        <p:txBody>
          <a:bodyPr wrap="none">
            <a:spAutoFit/>
          </a:bodyPr>
          <a:lstStyle/>
          <a:p>
            <a:r>
              <a:rPr lang="lv-LV" sz="1600" b="1" u="sng" dirty="0">
                <a:solidFill>
                  <a:srgbClr val="073C45"/>
                </a:solidFill>
              </a:rPr>
              <a:t>Potenciālo ārvalstu iepircēju vizītes Latvijā</a:t>
            </a:r>
          </a:p>
        </p:txBody>
      </p:sp>
    </p:spTree>
    <p:extLst>
      <p:ext uri="{BB962C8B-B14F-4D97-AF65-F5344CB8AC3E}">
        <p14:creationId xmlns:p14="http://schemas.microsoft.com/office/powerpoint/2010/main" val="3264154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e688d3c8-5e94-4cc7-90e5-14b962e86585 BANNER by Ar produkta palaišanu eksporta tirgū saistītai reklāmas kampaņai, kā arī mārketinga vizuālo materiālu (bukletu, baneru vai videoklipu) izstrādei 1"/>
          <p:cNvGraphicFramePr/>
          <p:nvPr>
            <p:extLst>
              <p:ext uri="{D42A27DB-BD31-4B8C-83A1-F6EECF244321}">
                <p14:modId xmlns:p14="http://schemas.microsoft.com/office/powerpoint/2010/main" val="2041713759"/>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53dac1a7-78e2-4199-8d42-a75350f2f4df BANNER by Ar produkta palaišanu eksporta tirgū saistītai reklāmas kampaņai, kā arī mārketinga vizuālo materiālu (bukletu, baneru vai videoklipu) izstrāde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984964860"/>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651646"/>
            <a:ext cx="7766134" cy="584775"/>
          </a:xfrm>
          <a:prstGeom prst="rect">
            <a:avLst/>
          </a:prstGeom>
        </p:spPr>
        <p:txBody>
          <a:bodyPr wrap="square">
            <a:spAutoFit/>
          </a:bodyPr>
          <a:lstStyle/>
          <a:p>
            <a:r>
              <a:rPr lang="lv-LV" sz="1600" b="1" u="sng" dirty="0">
                <a:solidFill>
                  <a:schemeClr val="accent1"/>
                </a:solidFill>
              </a:rPr>
              <a:t>Ar produkta palaišanu eksporta tirgū saistītai reklāmas kampaņai, kā arī mārketinga vizuālo materiālu (bukletu, </a:t>
            </a:r>
            <a:r>
              <a:rPr lang="lv-LV" sz="1600" b="1" u="sng" dirty="0" err="1">
                <a:solidFill>
                  <a:schemeClr val="accent1"/>
                </a:solidFill>
              </a:rPr>
              <a:t>baneru</a:t>
            </a:r>
            <a:r>
              <a:rPr lang="lv-LV" sz="1600" b="1" u="sng" dirty="0">
                <a:solidFill>
                  <a:schemeClr val="accent1"/>
                </a:solidFill>
              </a:rPr>
              <a:t> vai videoklipu) izstrādei </a:t>
            </a:r>
          </a:p>
        </p:txBody>
      </p:sp>
    </p:spTree>
    <p:extLst>
      <p:ext uri="{BB962C8B-B14F-4D97-AF65-F5344CB8AC3E}">
        <p14:creationId xmlns:p14="http://schemas.microsoft.com/office/powerpoint/2010/main" val="583350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fd2b2314-de8c-402e-b3e6-e6337b865a3c BANNER by LIAA organizētie biznesa un nozaru forumi, semināri un kontaktbiržas2"/>
          <p:cNvGraphicFramePr/>
          <p:nvPr>
            <p:extLst>
              <p:ext uri="{D42A27DB-BD31-4B8C-83A1-F6EECF244321}">
                <p14:modId xmlns:p14="http://schemas.microsoft.com/office/powerpoint/2010/main" val="3527787852"/>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9ef507a4-006d-472b-ba9c-1e5f92c4f132 BANNER by LIAA organizētie biznesa un nozaru forumi, semināri un kontaktbirža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446723564"/>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01571"/>
            <a:ext cx="6057749" cy="338554"/>
          </a:xfrm>
          <a:prstGeom prst="rect">
            <a:avLst/>
          </a:prstGeom>
        </p:spPr>
        <p:txBody>
          <a:bodyPr wrap="none">
            <a:spAutoFit/>
          </a:bodyPr>
          <a:lstStyle/>
          <a:p>
            <a:r>
              <a:rPr lang="lv-LV" sz="1600" b="1" u="sng" dirty="0">
                <a:solidFill>
                  <a:srgbClr val="073C45"/>
                </a:solidFill>
              </a:rPr>
              <a:t>LIAA organizētie biznesa un nozaru forumi, semināri un kontaktbiržas</a:t>
            </a:r>
          </a:p>
        </p:txBody>
      </p:sp>
    </p:spTree>
    <p:extLst>
      <p:ext uri="{BB962C8B-B14F-4D97-AF65-F5344CB8AC3E}">
        <p14:creationId xmlns:p14="http://schemas.microsoft.com/office/powerpoint/2010/main" val="2630583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6d5da1a5-7115-444d-b162-2f8687dc084d BANNER by LIAA ārvalstu pārstāvniecību atbalsts2"/>
          <p:cNvGraphicFramePr/>
          <p:nvPr>
            <p:extLst>
              <p:ext uri="{D42A27DB-BD31-4B8C-83A1-F6EECF244321}">
                <p14:modId xmlns:p14="http://schemas.microsoft.com/office/powerpoint/2010/main" val="2835801722"/>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62df0bba-ebf2-4387-a5b4-3e2c60b44ad8 BANNER by LIAA ārvalstu pārstāvniecību atbalst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452960910"/>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1171" y="748235"/>
            <a:ext cx="3308983" cy="338554"/>
          </a:xfrm>
          <a:prstGeom prst="rect">
            <a:avLst/>
          </a:prstGeom>
        </p:spPr>
        <p:txBody>
          <a:bodyPr wrap="none">
            <a:spAutoFit/>
          </a:bodyPr>
          <a:lstStyle/>
          <a:p>
            <a:r>
              <a:rPr lang="lv-LV" sz="1600" b="1" u="sng" dirty="0">
                <a:solidFill>
                  <a:srgbClr val="073C45"/>
                </a:solidFill>
              </a:rPr>
              <a:t>LIAA ārvalstu pārstāvniecību atbalsts</a:t>
            </a:r>
          </a:p>
        </p:txBody>
      </p:sp>
    </p:spTree>
    <p:extLst>
      <p:ext uri="{BB962C8B-B14F-4D97-AF65-F5344CB8AC3E}">
        <p14:creationId xmlns:p14="http://schemas.microsoft.com/office/powerpoint/2010/main" val="208148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6" name="Chevron 5"/>
          <p:cNvSpPr/>
          <p:nvPr/>
        </p:nvSpPr>
        <p:spPr>
          <a:xfrm>
            <a:off x="1315449" y="0"/>
            <a:ext cx="8321609" cy="6858000"/>
          </a:xfrm>
          <a:prstGeom prst="chevron">
            <a:avLst>
              <a:gd name="adj" fmla="val 20243"/>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 name="Google Shape;41;p4"/>
          <p:cNvSpPr txBox="1">
            <a:spLocks/>
          </p:cNvSpPr>
          <p:nvPr/>
        </p:nvSpPr>
        <p:spPr>
          <a:xfrm flipH="1">
            <a:off x="3039341" y="2850776"/>
            <a:ext cx="6597717" cy="115644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en-US" sz="5400" dirty="0">
                <a:solidFill>
                  <a:schemeClr val="accent1"/>
                </a:solidFill>
              </a:rPr>
              <a:t>KOPSAVILKUMS</a:t>
            </a:r>
            <a:endParaRPr lang="en-US" sz="2400" dirty="0">
              <a:solidFill>
                <a:schemeClr val="accent1"/>
              </a:solidFill>
            </a:endParaRPr>
          </a:p>
        </p:txBody>
      </p:sp>
    </p:spTree>
    <p:extLst>
      <p:ext uri="{BB962C8B-B14F-4D97-AF65-F5344CB8AC3E}">
        <p14:creationId xmlns:p14="http://schemas.microsoft.com/office/powerpoint/2010/main" val="4492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939c901c-c091-4961-a3d7-6aca96430ff7 BANNER by Atbalsts produktu vai pakalpojumu sertificēšanai2"/>
          <p:cNvGraphicFramePr/>
          <p:nvPr>
            <p:extLst>
              <p:ext uri="{D42A27DB-BD31-4B8C-83A1-F6EECF244321}">
                <p14:modId xmlns:p14="http://schemas.microsoft.com/office/powerpoint/2010/main" val="2013823592"/>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86330a9c-32bf-41bf-8bed-be17ac91fe4f BANNER by Atbalsts produktu vai pakalpojumu sertificēšana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640027984"/>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24754"/>
            <a:ext cx="4336444" cy="338554"/>
          </a:xfrm>
          <a:prstGeom prst="rect">
            <a:avLst/>
          </a:prstGeom>
        </p:spPr>
        <p:txBody>
          <a:bodyPr wrap="none">
            <a:spAutoFit/>
          </a:bodyPr>
          <a:lstStyle/>
          <a:p>
            <a:r>
              <a:rPr lang="lv-LV" sz="1600" b="1" u="sng" dirty="0">
                <a:solidFill>
                  <a:srgbClr val="073C45"/>
                </a:solidFill>
              </a:rPr>
              <a:t>Atbalsts produktu vai pakalpojumu sertificēšanai</a:t>
            </a:r>
          </a:p>
        </p:txBody>
      </p:sp>
    </p:spTree>
    <p:extLst>
      <p:ext uri="{BB962C8B-B14F-4D97-AF65-F5344CB8AC3E}">
        <p14:creationId xmlns:p14="http://schemas.microsoft.com/office/powerpoint/2010/main" val="740595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7d2b6616-98d8-4b01-b502-c049abff67f0 BANNER by Atbalsts dalībai LIAA organizētajos nacionālajos stendos2"/>
          <p:cNvGraphicFramePr/>
          <p:nvPr>
            <p:extLst>
              <p:ext uri="{D42A27DB-BD31-4B8C-83A1-F6EECF244321}">
                <p14:modId xmlns:p14="http://schemas.microsoft.com/office/powerpoint/2010/main" val="3019215735"/>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72f60d66-df56-42bd-9a73-95634d4e400d BANNER by Atbalsts dalībai LIAA organizētajos nacionālajos stendo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457024704"/>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01571"/>
            <a:ext cx="4925323" cy="338554"/>
          </a:xfrm>
          <a:prstGeom prst="rect">
            <a:avLst/>
          </a:prstGeom>
        </p:spPr>
        <p:txBody>
          <a:bodyPr wrap="none">
            <a:spAutoFit/>
          </a:bodyPr>
          <a:lstStyle/>
          <a:p>
            <a:r>
              <a:rPr lang="lv-LV" sz="1600" b="1" u="sng" dirty="0">
                <a:solidFill>
                  <a:srgbClr val="073C45"/>
                </a:solidFill>
              </a:rPr>
              <a:t>Atbalsts dalībai LIAA organizētajos nacionālajos stendos</a:t>
            </a:r>
          </a:p>
        </p:txBody>
      </p:sp>
    </p:spTree>
    <p:extLst>
      <p:ext uri="{BB962C8B-B14F-4D97-AF65-F5344CB8AC3E}">
        <p14:creationId xmlns:p14="http://schemas.microsoft.com/office/powerpoint/2010/main" val="323485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847a2853-4e0c-4d66-81e6-374def95ac84 BANNER by Atbalsts dalībai LIAA organizētajās tirdzniecības misijās2"/>
          <p:cNvGraphicFramePr/>
          <p:nvPr>
            <p:extLst>
              <p:ext uri="{D42A27DB-BD31-4B8C-83A1-F6EECF244321}">
                <p14:modId xmlns:p14="http://schemas.microsoft.com/office/powerpoint/2010/main" val="2059972633"/>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e877df7c-e990-421b-891b-8868320352b2 BANNER by Atbalsts dalībai LIAA organizētajās tirdzniecības misijā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090638099"/>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801571"/>
            <a:ext cx="4847353" cy="338554"/>
          </a:xfrm>
          <a:prstGeom prst="rect">
            <a:avLst/>
          </a:prstGeom>
        </p:spPr>
        <p:txBody>
          <a:bodyPr wrap="none">
            <a:spAutoFit/>
          </a:bodyPr>
          <a:lstStyle/>
          <a:p>
            <a:r>
              <a:rPr lang="lv-LV" sz="1600" b="1" u="sng" dirty="0">
                <a:solidFill>
                  <a:srgbClr val="073C45"/>
                </a:solidFill>
              </a:rPr>
              <a:t>Atbalsts dalībai LIAA organizētajās tirdzniecības misijās</a:t>
            </a:r>
          </a:p>
        </p:txBody>
      </p:sp>
    </p:spTree>
    <p:extLst>
      <p:ext uri="{BB962C8B-B14F-4D97-AF65-F5344CB8AC3E}">
        <p14:creationId xmlns:p14="http://schemas.microsoft.com/office/powerpoint/2010/main" val="891509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2be61af0-0644-4aba-842a-43a9d65eaf95 BANNER by Atbalsts tirgus pētījumu izstrādei2"/>
          <p:cNvGraphicFramePr/>
          <p:nvPr>
            <p:extLst>
              <p:ext uri="{D42A27DB-BD31-4B8C-83A1-F6EECF244321}">
                <p14:modId xmlns:p14="http://schemas.microsoft.com/office/powerpoint/2010/main" val="1745301547"/>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10ce9c70-7443-4e20-b913-6788fb16e60d BANNER by Atbalsts tirgus pētījumu izstrāde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006556569"/>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48235"/>
            <a:ext cx="3013902" cy="338554"/>
          </a:xfrm>
          <a:prstGeom prst="rect">
            <a:avLst/>
          </a:prstGeom>
        </p:spPr>
        <p:txBody>
          <a:bodyPr wrap="none">
            <a:spAutoFit/>
          </a:bodyPr>
          <a:lstStyle/>
          <a:p>
            <a:r>
              <a:rPr lang="lv-LV" sz="1600" b="1" u="sng" dirty="0">
                <a:solidFill>
                  <a:srgbClr val="073C45"/>
                </a:solidFill>
              </a:rPr>
              <a:t>Atbalsts tirgus pētījumu izstrādei</a:t>
            </a:r>
          </a:p>
        </p:txBody>
      </p:sp>
    </p:spTree>
    <p:extLst>
      <p:ext uri="{BB962C8B-B14F-4D97-AF65-F5344CB8AC3E}">
        <p14:creationId xmlns:p14="http://schemas.microsoft.com/office/powerpoint/2010/main" val="2331916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4AE6-C2A1-7B3F-F3DD-C1C5FAE990AA}"/>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087D9354-819A-E0D0-3634-3835640D6676}"/>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a:extLst>
              <a:ext uri="{FF2B5EF4-FFF2-40B4-BE49-F238E27FC236}">
                <a16:creationId xmlns:a16="http://schemas.microsoft.com/office/drawing/2014/main" id="{5B351BD8-654E-1109-8314-9022300BD5D6}"/>
              </a:ext>
            </a:extLst>
          </p:cNvPr>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BF2647F7-C1AF-FDD8-D89C-031BD2DFB7B1}"/>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8e039824-ac80-49d8-9f0b-2d027c6fdb45 BANNER by Zaļā koridora atbalsts investīciju projektu realizēšanā2">
            <a:extLst>
              <a:ext uri="{FF2B5EF4-FFF2-40B4-BE49-F238E27FC236}">
                <a16:creationId xmlns:a16="http://schemas.microsoft.com/office/drawing/2014/main" id="{D02F3B27-30F3-3031-C7E2-80C92C90BA93}"/>
              </a:ext>
            </a:extLst>
          </p:cNvPr>
          <p:cNvGraphicFramePr/>
          <p:nvPr>
            <p:extLst>
              <p:ext uri="{D42A27DB-BD31-4B8C-83A1-F6EECF244321}">
                <p14:modId xmlns:p14="http://schemas.microsoft.com/office/powerpoint/2010/main" val="1426941573"/>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d96c1b55-d707-4dda-a7cf-e1e149fb1137 BANNER by Zaļā koridora atbalsts investīciju projektu realizēšanā">
            <a:extLst>
              <a:ext uri="{FF2B5EF4-FFF2-40B4-BE49-F238E27FC236}">
                <a16:creationId xmlns:a16="http://schemas.microsoft.com/office/drawing/2014/main" id="{51C6A0AF-6AC3-FE30-BD76-37E6426621DB}"/>
              </a:ext>
            </a:extLst>
          </p:cNvPr>
          <p:cNvGraphicFramePr>
            <a:graphicFrameLocks/>
          </p:cNvGraphicFramePr>
          <p:nvPr>
            <p:extLst>
              <p:ext uri="{D42A27DB-BD31-4B8C-83A1-F6EECF244321}">
                <p14:modId xmlns:p14="http://schemas.microsoft.com/office/powerpoint/2010/main" val="2525291973"/>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E5C403B-8EC3-65ED-776C-46763F512163}"/>
              </a:ext>
            </a:extLst>
          </p:cNvPr>
          <p:cNvSpPr/>
          <p:nvPr/>
        </p:nvSpPr>
        <p:spPr>
          <a:xfrm>
            <a:off x="367213" y="801571"/>
            <a:ext cx="4676024" cy="338554"/>
          </a:xfrm>
          <a:prstGeom prst="rect">
            <a:avLst/>
          </a:prstGeom>
        </p:spPr>
        <p:txBody>
          <a:bodyPr wrap="none">
            <a:spAutoFit/>
          </a:bodyPr>
          <a:lstStyle/>
          <a:p>
            <a:r>
              <a:rPr lang="lv-LV" sz="1600" b="1" u="sng" dirty="0">
                <a:solidFill>
                  <a:schemeClr val="accent1"/>
                </a:solidFill>
              </a:rPr>
              <a:t>Zaļā koridora atbalsts investīciju projektu realizēšanā</a:t>
            </a:r>
          </a:p>
        </p:txBody>
      </p:sp>
    </p:spTree>
    <p:extLst>
      <p:ext uri="{BB962C8B-B14F-4D97-AF65-F5344CB8AC3E}">
        <p14:creationId xmlns:p14="http://schemas.microsoft.com/office/powerpoint/2010/main" val="2213600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657d7bf7-25f9-4221-8233-e695b5b6e6c2 BANNER by Lielo investīciju programma ar kapitāla atlaidi2"/>
          <p:cNvGraphicFramePr/>
          <p:nvPr>
            <p:extLst>
              <p:ext uri="{D42A27DB-BD31-4B8C-83A1-F6EECF244321}">
                <p14:modId xmlns:p14="http://schemas.microsoft.com/office/powerpoint/2010/main" val="1415081540"/>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984f6da1-39ac-41af-b712-4c5ae86b382a BANNER by Lielo investīciju programma ar kapitāla atlaid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029213561"/>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48235"/>
            <a:ext cx="4048224" cy="338554"/>
          </a:xfrm>
          <a:prstGeom prst="rect">
            <a:avLst/>
          </a:prstGeom>
        </p:spPr>
        <p:txBody>
          <a:bodyPr wrap="none">
            <a:spAutoFit/>
          </a:bodyPr>
          <a:lstStyle/>
          <a:p>
            <a:r>
              <a:rPr lang="it-IT" sz="1600" b="1" u="sng" dirty="0">
                <a:solidFill>
                  <a:srgbClr val="073C45"/>
                </a:solidFill>
              </a:rPr>
              <a:t>Lielo investīciju programma ar kapitāla atlaidi</a:t>
            </a:r>
            <a:endParaRPr lang="lv-LV" sz="1600" b="1" u="sng" dirty="0">
              <a:solidFill>
                <a:srgbClr val="073C45"/>
              </a:solidFill>
            </a:endParaRPr>
          </a:p>
        </p:txBody>
      </p:sp>
    </p:spTree>
    <p:extLst>
      <p:ext uri="{BB962C8B-B14F-4D97-AF65-F5344CB8AC3E}">
        <p14:creationId xmlns:p14="http://schemas.microsoft.com/office/powerpoint/2010/main" val="4160380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ed43d31a-d499-4ca5-8354-4f833e5528a0 BANNER by Atbalsts eksporta menedžera piesaistei2"/>
          <p:cNvGraphicFramePr/>
          <p:nvPr>
            <p:extLst>
              <p:ext uri="{D42A27DB-BD31-4B8C-83A1-F6EECF244321}">
                <p14:modId xmlns:p14="http://schemas.microsoft.com/office/powerpoint/2010/main" val="118339077"/>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62e8cebd-f359-49f6-a6d2-aabbf9b4e492 BANNER by Atbalsts eksporta menedžera piesaiste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780685447"/>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69149"/>
            <a:ext cx="3490314" cy="338554"/>
          </a:xfrm>
          <a:prstGeom prst="rect">
            <a:avLst/>
          </a:prstGeom>
        </p:spPr>
        <p:txBody>
          <a:bodyPr wrap="none">
            <a:spAutoFit/>
          </a:bodyPr>
          <a:lstStyle/>
          <a:p>
            <a:r>
              <a:rPr lang="lv-LV" sz="1600" b="1" u="sng" dirty="0">
                <a:solidFill>
                  <a:srgbClr val="073C45"/>
                </a:solidFill>
              </a:rPr>
              <a:t>Atbalsts eksporta menedžera piesaistei</a:t>
            </a:r>
          </a:p>
        </p:txBody>
      </p:sp>
    </p:spTree>
    <p:extLst>
      <p:ext uri="{BB962C8B-B14F-4D97-AF65-F5344CB8AC3E}">
        <p14:creationId xmlns:p14="http://schemas.microsoft.com/office/powerpoint/2010/main" val="4588628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03f0558d-6db1-4d29-ad63-e7a6d2963866 BANNER by Atbalsts dalībai starptautiskajās nozaru asociācijās2"/>
          <p:cNvGraphicFramePr/>
          <p:nvPr>
            <p:extLst>
              <p:ext uri="{D42A27DB-BD31-4B8C-83A1-F6EECF244321}">
                <p14:modId xmlns:p14="http://schemas.microsoft.com/office/powerpoint/2010/main" val="228073818"/>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3a2826a4-da5e-4246-8425-eca28bb90511 BANNER by Atbalsts dalībai starptautiskajās nozaru asociācijā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559722344"/>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1171" y="847725"/>
            <a:ext cx="4459234" cy="338554"/>
          </a:xfrm>
          <a:prstGeom prst="rect">
            <a:avLst/>
          </a:prstGeom>
        </p:spPr>
        <p:txBody>
          <a:bodyPr wrap="none">
            <a:spAutoFit/>
          </a:bodyPr>
          <a:lstStyle/>
          <a:p>
            <a:r>
              <a:rPr lang="lv-LV" sz="1600" b="1" u="sng" dirty="0">
                <a:solidFill>
                  <a:srgbClr val="073C45"/>
                </a:solidFill>
              </a:rPr>
              <a:t>Atbalsts dalībai starptautiskajās nozaru asociācijās</a:t>
            </a:r>
          </a:p>
        </p:txBody>
      </p:sp>
    </p:spTree>
    <p:extLst>
      <p:ext uri="{BB962C8B-B14F-4D97-AF65-F5344CB8AC3E}">
        <p14:creationId xmlns:p14="http://schemas.microsoft.com/office/powerpoint/2010/main" val="488091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4b90b0a4-dd88-4c89-ae3f-89c7ad99ac46 BANNER by Atbalsts preču zīmēm, tai skaitā preču zīmes stratēģijas izstrādei un reģistrēšanai2"/>
          <p:cNvGraphicFramePr/>
          <p:nvPr>
            <p:extLst>
              <p:ext uri="{D42A27DB-BD31-4B8C-83A1-F6EECF244321}">
                <p14:modId xmlns:p14="http://schemas.microsoft.com/office/powerpoint/2010/main" val="2347328476"/>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97206bba-2f7a-4a22-8013-31298c7cd381 BANNER by Atbalsts preču zīmēm, tai skaitā preču zīmes stratēģijas izstrādei un reģistrēšana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634033193"/>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07832" y="734324"/>
            <a:ext cx="7010317" cy="338554"/>
          </a:xfrm>
          <a:prstGeom prst="rect">
            <a:avLst/>
          </a:prstGeom>
        </p:spPr>
        <p:txBody>
          <a:bodyPr wrap="none">
            <a:spAutoFit/>
          </a:bodyPr>
          <a:lstStyle/>
          <a:p>
            <a:r>
              <a:rPr lang="lv-LV" sz="1600" b="1" u="sng" dirty="0">
                <a:solidFill>
                  <a:schemeClr val="accent1"/>
                </a:solidFill>
              </a:rPr>
              <a:t>Atbalsts preču zīmēm, tai skaitā preču zīmes stratēģijas izstrādei un reģistrēšanai</a:t>
            </a:r>
          </a:p>
        </p:txBody>
      </p:sp>
    </p:spTree>
    <p:extLst>
      <p:ext uri="{BB962C8B-B14F-4D97-AF65-F5344CB8AC3E}">
        <p14:creationId xmlns:p14="http://schemas.microsoft.com/office/powerpoint/2010/main" val="215511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C1</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dažādus LIAA sniegtos eksporta veicināšanas pakalpojumus un organizētos pasākumus, bet Jūs, lūdzu, man par katru no tiem pasakiet, vai Jūsu uzņēmumam šāds pakalpojumus ir vai būtu ļoti noderīgs, drīzāk noderīgs, drīzāk nenoderīgs vai arī pilnīgi nenoderīgs?</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2" y="1"/>
            <a:ext cx="857226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15" name="Chart 14" descr="5051dce7-7a9b-4430-adcd-ad16e4520f06 BANNER by Atbalsts telemārketinga pakalpojumiem2"/>
          <p:cNvGraphicFramePr/>
          <p:nvPr>
            <p:extLst>
              <p:ext uri="{D42A27DB-BD31-4B8C-83A1-F6EECF244321}">
                <p14:modId xmlns:p14="http://schemas.microsoft.com/office/powerpoint/2010/main" val="3638393096"/>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1" descr="e187a195-2419-4ba5-b4fd-32a57cda8c9d BANNER by Atbalsts telemārketinga pakalpojumiem">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840509903"/>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67213" y="801571"/>
            <a:ext cx="3571683" cy="338554"/>
          </a:xfrm>
          <a:prstGeom prst="rect">
            <a:avLst/>
          </a:prstGeom>
        </p:spPr>
        <p:txBody>
          <a:bodyPr wrap="none">
            <a:spAutoFit/>
          </a:bodyPr>
          <a:lstStyle/>
          <a:p>
            <a:r>
              <a:rPr lang="lv-LV" sz="1600" b="1" u="sng" dirty="0">
                <a:solidFill>
                  <a:srgbClr val="073C45"/>
                </a:solidFill>
              </a:rPr>
              <a:t>Atbalsts </a:t>
            </a:r>
            <a:r>
              <a:rPr lang="lv-LV" sz="1600" b="1" u="sng" dirty="0" err="1">
                <a:solidFill>
                  <a:srgbClr val="073C45"/>
                </a:solidFill>
              </a:rPr>
              <a:t>telemārketinga</a:t>
            </a:r>
            <a:r>
              <a:rPr lang="lv-LV" sz="1600" b="1" u="sng" dirty="0">
                <a:solidFill>
                  <a:srgbClr val="073C45"/>
                </a:solidFill>
              </a:rPr>
              <a:t> pakalpojumiem</a:t>
            </a:r>
          </a:p>
        </p:txBody>
      </p:sp>
    </p:spTree>
    <p:extLst>
      <p:ext uri="{BB962C8B-B14F-4D97-AF65-F5344CB8AC3E}">
        <p14:creationId xmlns:p14="http://schemas.microsoft.com/office/powerpoint/2010/main" val="324082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nhaltsplatzhalter 7"/>
          <p:cNvSpPr txBox="1">
            <a:spLocks/>
          </p:cNvSpPr>
          <p:nvPr>
            <p:custDataLst>
              <p:tags r:id="rId1"/>
            </p:custDataLst>
          </p:nvPr>
        </p:nvSpPr>
        <p:spPr bwMode="gray">
          <a:xfrm>
            <a:off x="313764" y="1209821"/>
            <a:ext cx="11052931" cy="5908431"/>
          </a:xfrm>
          <a:prstGeom prst="rect">
            <a:avLst/>
          </a:prstGeom>
          <a:noFill/>
          <a:ln w="9525">
            <a:noFill/>
            <a:miter lim="800000"/>
            <a:headEnd/>
            <a:tailEnd/>
          </a:ln>
        </p:spPr>
        <p:txBody>
          <a:bodyPr lIns="90000" tIns="46800" rIns="90000" bIns="46800" anchor="ctr"/>
          <a:lstStyle/>
          <a:p>
            <a:pPr algn="just"/>
            <a:r>
              <a:rPr lang="lv-LV" sz="1600" b="1" dirty="0"/>
              <a:t>Saskarsme ar LIAA</a:t>
            </a:r>
            <a:endParaRPr lang="en-US" sz="1600" dirty="0"/>
          </a:p>
          <a:p>
            <a:pPr marL="285750" lvl="0" indent="-285750" algn="just">
              <a:buFont typeface="Arial" panose="020B0604020202020204" pitchFamily="34" charset="0"/>
              <a:buChar char="•"/>
            </a:pPr>
            <a:r>
              <a:rPr lang="lv-LV" sz="1600" dirty="0"/>
              <a:t>Kopš 2024. gada būtiski nav mainījies gan to uzņēmēju īpatsvars, kuri pēdējā gada laikā jelkādā veidā ir kontaktējušies ar LIAA un/ vai tās darbiniekiem, gan to, kuri ir saņēmuši kādu LIAA pakalpojumu. Šogad ar LIAA kontaktējušies ir 48%, savukārt pakalpojumus saņēmuši 30%. </a:t>
            </a:r>
            <a:endParaRPr lang="en-GB" sz="1600" dirty="0"/>
          </a:p>
          <a:p>
            <a:pPr marL="285750" lvl="0" indent="-285750" algn="just">
              <a:buFont typeface="Arial" panose="020B0604020202020204" pitchFamily="34" charset="0"/>
              <a:buChar char="•"/>
            </a:pPr>
            <a:r>
              <a:rPr lang="lv-LV" sz="1600" dirty="0"/>
              <a:t>No tiem, kuri pēdējā gada laikā bija saņēmuši kādu LIAA sniegtu pakalpojumu, sava kontaktpersona ir 46% uzņēmumu, kas ir līdzīgi kā 2024.gadā.</a:t>
            </a:r>
            <a:endParaRPr lang="en-GB" sz="1600" dirty="0"/>
          </a:p>
          <a:p>
            <a:pPr marL="285750" indent="-285750" algn="just">
              <a:buFont typeface="Arial" panose="020B0604020202020204" pitchFamily="34" charset="0"/>
              <a:buChar char="•"/>
            </a:pPr>
            <a:endParaRPr lang="lv-LV" sz="1600" dirty="0"/>
          </a:p>
          <a:p>
            <a:pPr algn="just"/>
            <a:r>
              <a:rPr lang="lv-LV" sz="1600" b="1" dirty="0"/>
              <a:t>Informētība par LIAA un izmantotie informācijas avoti</a:t>
            </a:r>
            <a:endParaRPr lang="en-US" sz="1600" dirty="0"/>
          </a:p>
          <a:p>
            <a:pPr marL="285750" lvl="0" indent="-285750" algn="just">
              <a:buFont typeface="Arial" panose="020B0604020202020204" pitchFamily="34" charset="0"/>
              <a:buChar char="•"/>
            </a:pPr>
            <a:r>
              <a:rPr lang="lv-LV" sz="1600" dirty="0"/>
              <a:t>Gandrīz puse no aptaujātajiem uzņēmumiem kopumā ir informēti par LIAA piedāvātajiem pakalpojumiem eksportējošiem uzņēmumiem, t.sk., 18% norāda, ka ir ļoti labi informēti. Augstāka informētība vērojama uzņēmumos, kas pēdējā gada laikā jelkādā veidā ir kontaktējušies ar LIAA vai saņēmuši kādu LIAA sniegtu pakalpojumu. LIAA nepieciešams vēl vairāk nodrošināt nepieciešamās informācijas sniegšanu uzņēmumiem, ņemot vērā, ka puse uzņēmumu norāda zemu informētību. Turklāt arī tajās uzņēmumu grupās, kas kontaktējās vai saņēma pakalpojumu no LIAA, aptuveni piektdaļa savu informētību vērtē kā zemu. Liels potenciāls ir uzņēmumam piesaistīta kontaktpersona no LIAA, kas sevi labi pierāda attiecībā uz informētību par LIAA sniegtajiem pakalpojumiem. Vairāk kā 80% uzņēmumu, kam ir sava kontaktpersona LIAA, ir augsta informētība par LIAA piedāvātajiem pakalpojumiem eksportējošiem uzņēmumiem.</a:t>
            </a:r>
            <a:endParaRPr lang="en-GB" sz="1600" dirty="0"/>
          </a:p>
          <a:p>
            <a:pPr marL="285750" lvl="0" indent="-285750" algn="just">
              <a:buFont typeface="Arial" panose="020B0604020202020204" pitchFamily="34" charset="0"/>
              <a:buChar char="•"/>
            </a:pPr>
            <a:r>
              <a:rPr lang="lv-LV" sz="1600" dirty="0"/>
              <a:t>Arī šogad par ērtāko veidu kā saņemt informāciju par LIAA piedāvātajām atbalsta programmām un pakalpojumiem, atzīts tiešais e-pasta sūtījums “LIAA jaunumi”, to norāda 76% uzņēmēju. Trešdaļai uzņēmumu informāciju ir ērti saņemt individuālo konsultāciju laikā, savukārt </a:t>
            </a:r>
            <a:r>
              <a:rPr lang="lv-LV" sz="1600" dirty="0" err="1"/>
              <a:t>ceturtai</a:t>
            </a:r>
            <a:r>
              <a:rPr lang="lv-LV" sz="1600" dirty="0"/>
              <a:t> daļai LIAA mājas lapā. Tomēr salīdzinājumā ar 2024. gadu šis informācijas saņemšanas veids tika minēts retāk. Kopš 2024. gada ir samazinājusies interese par tiešsaistes semināriem.</a:t>
            </a:r>
            <a:endParaRPr lang="en-GB" sz="1600" dirty="0"/>
          </a:p>
          <a:p>
            <a:pPr algn="just"/>
            <a:endParaRPr lang="en-US" sz="1600" dirty="0">
              <a:solidFill>
                <a:srgbClr val="FF0000"/>
              </a:solidFill>
            </a:endParaRPr>
          </a:p>
        </p:txBody>
      </p:sp>
      <p:sp>
        <p:nvSpPr>
          <p:cNvPr id="47" name="Title 2"/>
          <p:cNvSpPr txBox="1">
            <a:spLocks/>
          </p:cNvSpPr>
          <p:nvPr/>
        </p:nvSpPr>
        <p:spPr>
          <a:xfrm>
            <a:off x="313764" y="240001"/>
            <a:ext cx="4145694" cy="6111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dirty="0">
                <a:solidFill>
                  <a:schemeClr val="bg1"/>
                </a:solidFill>
              </a:rPr>
              <a:t>Kopsavilkums (1)</a:t>
            </a:r>
            <a:endParaRPr lang="en-US" sz="3600" dirty="0">
              <a:solidFill>
                <a:schemeClr val="bg1"/>
              </a:solidFill>
            </a:endParaRPr>
          </a:p>
        </p:txBody>
      </p:sp>
    </p:spTree>
    <p:extLst>
      <p:ext uri="{BB962C8B-B14F-4D97-AF65-F5344CB8AC3E}">
        <p14:creationId xmlns:p14="http://schemas.microsoft.com/office/powerpoint/2010/main" val="77532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ext uri="{D42A27DB-BD31-4B8C-83A1-F6EECF244321}">
                <p14:modId xmlns:p14="http://schemas.microsoft.com/office/powerpoint/2010/main" val="3682579246"/>
              </p:ext>
            </p:extLst>
          </p:nvPr>
        </p:nvGraphicFramePr>
        <p:xfrm>
          <a:off x="0" y="982133"/>
          <a:ext cx="9064978" cy="553080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a:solidFill>
                  <a:srgbClr val="073C45"/>
                </a:solidFill>
              </a:rPr>
              <a:t>LIAA sniegto pakalpojumu svarīgums esošiem un topošiem uzņēmumiem (%)</a:t>
            </a:r>
          </a:p>
        </p:txBody>
      </p:sp>
      <p:graphicFrame>
        <p:nvGraphicFramePr>
          <p:cNvPr id="9" name="Object 1">
            <a:extLst>
              <a:ext uri="{FF2B5EF4-FFF2-40B4-BE49-F238E27FC236}">
                <a16:creationId xmlns:a16="http://schemas.microsoft.com/office/drawing/2014/main" id="{4365FC3A-461C-43AC-A954-5E514D2F37A3}"/>
              </a:ext>
            </a:extLst>
          </p:cNvPr>
          <p:cNvGraphicFramePr>
            <a:graphicFrameLocks/>
          </p:cNvGraphicFramePr>
          <p:nvPr/>
        </p:nvGraphicFramePr>
        <p:xfrm>
          <a:off x="9726387" y="961137"/>
          <a:ext cx="2176272" cy="5390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7DDA326-1F05-4E71-BACA-0158783E1102}"/>
              </a:ext>
            </a:extLst>
          </p:cNvPr>
          <p:cNvSpPr/>
          <p:nvPr/>
        </p:nvSpPr>
        <p:spPr>
          <a:xfrm>
            <a:off x="9622975" y="27137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sp>
        <p:nvSpPr>
          <p:cNvPr id="7"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latin typeface="Calibri"/>
              </a:rPr>
              <a:t>C2</a:t>
            </a:r>
            <a:r>
              <a:rPr kumimoji="0" lang="en-US"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 </a:t>
            </a:r>
            <a:r>
              <a:rPr lang="lv-LV" dirty="0">
                <a:solidFill>
                  <a:sysClr val="window" lastClr="FFFFFF">
                    <a:lumMod val="50000"/>
                  </a:sysClr>
                </a:solidFill>
              </a:rPr>
              <a:t>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kumimoji="0" lang="it-IT" sz="1000" b="0" i="0" u="none" strike="noStrike" kern="1200" cap="none" spc="0" normalizeH="0" baseline="0" noProof="0" dirty="0">
                <a:ln>
                  <a:noFill/>
                </a:ln>
                <a:solidFill>
                  <a:prstClr val="white">
                    <a:lumMod val="50000"/>
                  </a:prstClr>
                </a:solidFill>
                <a:effectLst/>
                <a:uLnTx/>
                <a:uFillTx/>
                <a:latin typeface="Calibri"/>
                <a:ea typeface="+mn-ea"/>
                <a:cs typeface="+mn-cs"/>
              </a:rPr>
              <a:t>Bāze: visi respondenti, </a:t>
            </a:r>
            <a:r>
              <a:rPr kumimoji="0" lang="lv-LV" sz="1000" b="0" i="0" u="none" strike="noStrike" kern="1200" cap="none" spc="0" normalizeH="0" baseline="0" noProof="0" dirty="0">
                <a:ln>
                  <a:noFill/>
                </a:ln>
                <a:solidFill>
                  <a:prstClr val="white">
                    <a:lumMod val="50000"/>
                  </a:prstClr>
                </a:solidFill>
                <a:effectLst/>
                <a:uLnTx/>
                <a:uFillTx/>
                <a:latin typeface="Calibri"/>
                <a:ea typeface="+mn-ea"/>
                <a:cs typeface="+mn-cs"/>
              </a:rPr>
              <a:t>n=506</a:t>
            </a:r>
            <a:endParaRPr kumimoji="0" lang="it-IT"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022784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lnSpc>
                <a:spcPct val="100000"/>
              </a:lnSpc>
              <a:spcBef>
                <a:spcPts val="0"/>
              </a:spcBef>
            </a:pPr>
            <a:r>
              <a:rPr lang="lv-LV" sz="2000" dirty="0">
                <a:solidFill>
                  <a:srgbClr val="073C45"/>
                </a:solidFill>
                <a:latin typeface="Calibri"/>
                <a:ea typeface="+mn-ea"/>
                <a:cs typeface="+mn-cs"/>
              </a:rPr>
              <a:t>LIAA sniegto pakalpojumu svarīgums esošiem un topošiem uzņēmumiem </a:t>
            </a:r>
            <a:r>
              <a:rPr lang="en-US" sz="2000" dirty="0">
                <a:solidFill>
                  <a:srgbClr val="073C45"/>
                </a:solidFill>
                <a:latin typeface="Calibri"/>
                <a:ea typeface="+mn-ea"/>
                <a:cs typeface="+mn-cs"/>
              </a:rPr>
              <a:t>(%)</a:t>
            </a:r>
            <a:endParaRPr lang="lv-LV" sz="2000" dirty="0">
              <a:solidFill>
                <a:srgbClr val="073C45"/>
              </a:solidFill>
              <a:latin typeface="Calibri"/>
              <a:ea typeface="+mn-ea"/>
              <a:cs typeface="+mn-cs"/>
            </a:endParaRPr>
          </a:p>
          <a:p>
            <a:pPr lvl="0">
              <a:lnSpc>
                <a:spcPct val="100000"/>
              </a:lnSpc>
              <a:spcBef>
                <a:spcPts val="0"/>
              </a:spcBef>
            </a:pPr>
            <a:r>
              <a:rPr lang="lv-LV" sz="2000" i="1" dirty="0">
                <a:solidFill>
                  <a:srgbClr val="073C45"/>
                </a:solidFill>
                <a:latin typeface="Calibri"/>
                <a:ea typeface="+mn-ea"/>
                <a:cs typeface="+mn-cs"/>
              </a:rPr>
              <a:t>Dinamika 2021.– 2025.</a:t>
            </a:r>
            <a:endParaRPr lang="lv-LV" sz="2500" dirty="0">
              <a:solidFill>
                <a:srgbClr val="073C45"/>
              </a:solidFill>
              <a:latin typeface="Calibri"/>
              <a:ea typeface="+mn-ea"/>
              <a:cs typeface="+mn-cs"/>
            </a:endParaRPr>
          </a:p>
        </p:txBody>
      </p:sp>
      <p:graphicFrame>
        <p:nvGraphicFramePr>
          <p:cNvPr id="9" name="Object 1">
            <a:extLst>
              <a:ext uri="{FF2B5EF4-FFF2-40B4-BE49-F238E27FC236}">
                <a16:creationId xmlns:a16="http://schemas.microsoft.com/office/drawing/2014/main" id="{4365FC3A-461C-43AC-A954-5E514D2F37A3}"/>
              </a:ext>
            </a:extLst>
          </p:cNvPr>
          <p:cNvGraphicFramePr>
            <a:graphicFrameLocks/>
          </p:cNvGraphicFramePr>
          <p:nvPr/>
        </p:nvGraphicFramePr>
        <p:xfrm>
          <a:off x="9726387" y="961137"/>
          <a:ext cx="2176272" cy="541789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87DDA326-1F05-4E71-BACA-0158783E1102}"/>
              </a:ext>
            </a:extLst>
          </p:cNvPr>
          <p:cNvSpPr/>
          <p:nvPr/>
        </p:nvSpPr>
        <p:spPr>
          <a:xfrm>
            <a:off x="9622975" y="27137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sp>
        <p:nvSpPr>
          <p:cNvPr id="11"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C2</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20" name="TextBox 19">
            <a:extLst>
              <a:ext uri="{FF2B5EF4-FFF2-40B4-BE49-F238E27FC236}">
                <a16:creationId xmlns:a16="http://schemas.microsoft.com/office/drawing/2014/main" id="{AD2DA77D-5FDA-468C-CA34-C56C6E7266BE}"/>
              </a:ext>
            </a:extLst>
          </p:cNvPr>
          <p:cNvSpPr txBox="1"/>
          <p:nvPr/>
        </p:nvSpPr>
        <p:spPr>
          <a:xfrm>
            <a:off x="304800" y="6858000"/>
            <a:ext cx="5010150" cy="307777"/>
          </a:xfrm>
          <a:prstGeom prst="rect">
            <a:avLst/>
          </a:prstGeom>
          <a:solidFill>
            <a:schemeClr val="bg1"/>
          </a:solidFill>
        </p:spPr>
        <p:txBody>
          <a:bodyPr wrap="square" tIns="0" bIns="0" rtlCol="0">
            <a:spAutoFit/>
          </a:bodyPr>
          <a:lstStyle/>
          <a:p>
            <a:pPr algn="r"/>
            <a:r>
              <a:rPr lang="lv-LV" sz="1000" dirty="0"/>
              <a:t>Biznesa inkubācijas programma ar iespēju saņemt līdzfinansējumu produktu un pakalpojumu attīstībai līdz 5 gadus veciem uzņēmumiem</a:t>
            </a:r>
          </a:p>
        </p:txBody>
      </p:sp>
      <p:grpSp>
        <p:nvGrpSpPr>
          <p:cNvPr id="6" name="Group 5">
            <a:extLst>
              <a:ext uri="{FF2B5EF4-FFF2-40B4-BE49-F238E27FC236}">
                <a16:creationId xmlns:a16="http://schemas.microsoft.com/office/drawing/2014/main" id="{423AFFF8-A9C2-C660-C2EB-FF1659959B10}"/>
              </a:ext>
            </a:extLst>
          </p:cNvPr>
          <p:cNvGrpSpPr/>
          <p:nvPr/>
        </p:nvGrpSpPr>
        <p:grpSpPr>
          <a:xfrm>
            <a:off x="0" y="982133"/>
            <a:ext cx="9064978" cy="5558800"/>
            <a:chOff x="0" y="982133"/>
            <a:chExt cx="9064978" cy="5558800"/>
          </a:xfrm>
        </p:grpSpPr>
        <p:graphicFrame>
          <p:nvGraphicFramePr>
            <p:cNvPr id="3" name="Chart 2"/>
            <p:cNvGraphicFramePr>
              <a:graphicFrameLocks noChangeAspect="1"/>
            </p:cNvGraphicFramePr>
            <p:nvPr/>
          </p:nvGraphicFramePr>
          <p:xfrm>
            <a:off x="0" y="982133"/>
            <a:ext cx="9064978" cy="555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83068D7-9209-BFA2-8FEC-E490696AED1C}"/>
                </a:ext>
              </a:extLst>
            </p:cNvPr>
            <p:cNvSpPr txBox="1"/>
            <p:nvPr/>
          </p:nvSpPr>
          <p:spPr>
            <a:xfrm>
              <a:off x="0" y="3657600"/>
              <a:ext cx="5010150" cy="307777"/>
            </a:xfrm>
            <a:prstGeom prst="rect">
              <a:avLst/>
            </a:prstGeom>
            <a:solidFill>
              <a:schemeClr val="bg1"/>
            </a:solidFill>
          </p:spPr>
          <p:txBody>
            <a:bodyPr wrap="square" tIns="0" bIns="0" rtlCol="0">
              <a:spAutoFit/>
            </a:bodyPr>
            <a:lstStyle/>
            <a:p>
              <a:pPr algn="r"/>
              <a:r>
                <a:rPr lang="lv-LV" sz="1000" dirty="0"/>
                <a:t>Biznesa inkubācijas programma ar iespēju saņemt līdzfinansējumu produktu un pakalpojumu attīstībai līdz 5 gadus veciem uzņēmumiem</a:t>
              </a:r>
            </a:p>
          </p:txBody>
        </p:sp>
      </p:grpSp>
      <p:sp>
        <p:nvSpPr>
          <p:cNvPr id="15" name="Oval 14"/>
          <p:cNvSpPr/>
          <p:nvPr/>
        </p:nvSpPr>
        <p:spPr>
          <a:xfrm>
            <a:off x="6117530" y="1629569"/>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55953" y="160709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FF6271-6302-DE7F-A42E-B89EAFEEC602}"/>
              </a:ext>
            </a:extLst>
          </p:cNvPr>
          <p:cNvSpPr/>
          <p:nvPr/>
        </p:nvSpPr>
        <p:spPr>
          <a:xfrm>
            <a:off x="8584505" y="1610519"/>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7319DC6-FA24-1664-5E8F-3D5D20720415}"/>
              </a:ext>
            </a:extLst>
          </p:cNvPr>
          <p:cNvSpPr/>
          <p:nvPr/>
        </p:nvSpPr>
        <p:spPr>
          <a:xfrm>
            <a:off x="6022280" y="2791619"/>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FF9D37-FF7C-0790-4272-1EDF6301F30F}"/>
              </a:ext>
            </a:extLst>
          </p:cNvPr>
          <p:cNvSpPr/>
          <p:nvPr/>
        </p:nvSpPr>
        <p:spPr>
          <a:xfrm>
            <a:off x="7660703" y="279771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1611054-9ED6-CE22-B824-FD0FC438630A}"/>
              </a:ext>
            </a:extLst>
          </p:cNvPr>
          <p:cNvSpPr/>
          <p:nvPr/>
        </p:nvSpPr>
        <p:spPr>
          <a:xfrm>
            <a:off x="7536878" y="395024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035A22-37FF-3A0C-8085-A2E876DF28E0}"/>
              </a:ext>
            </a:extLst>
          </p:cNvPr>
          <p:cNvSpPr/>
          <p:nvPr/>
        </p:nvSpPr>
        <p:spPr>
          <a:xfrm>
            <a:off x="8041703" y="3959765"/>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CAB86B-2004-9A44-85FE-9BA8B8946CDD}"/>
              </a:ext>
            </a:extLst>
          </p:cNvPr>
          <p:cNvSpPr/>
          <p:nvPr/>
        </p:nvSpPr>
        <p:spPr>
          <a:xfrm>
            <a:off x="6031805" y="3963194"/>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5D5698-8677-FA89-FCC6-4F4470B09D9D}"/>
              </a:ext>
            </a:extLst>
          </p:cNvPr>
          <p:cNvSpPr/>
          <p:nvPr/>
        </p:nvSpPr>
        <p:spPr>
          <a:xfrm>
            <a:off x="5774630" y="5106194"/>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D20C1C-D865-ED93-EE5D-287E1DF17FCE}"/>
              </a:ext>
            </a:extLst>
          </p:cNvPr>
          <p:cNvSpPr/>
          <p:nvPr/>
        </p:nvSpPr>
        <p:spPr>
          <a:xfrm>
            <a:off x="7241603" y="513134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E5B612-31AA-A77F-E9A6-E3535DEDAC57}"/>
              </a:ext>
            </a:extLst>
          </p:cNvPr>
          <p:cNvSpPr/>
          <p:nvPr/>
        </p:nvSpPr>
        <p:spPr>
          <a:xfrm>
            <a:off x="7975028" y="511229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024E9E6-CF3F-96D6-4995-5FBA8A19D258}"/>
              </a:ext>
            </a:extLst>
          </p:cNvPr>
          <p:cNvSpPr/>
          <p:nvPr/>
        </p:nvSpPr>
        <p:spPr>
          <a:xfrm>
            <a:off x="11442005" y="2752724"/>
            <a:ext cx="416620" cy="276225"/>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803D543-7E8E-CC2C-2111-46AE387EC7EF}"/>
              </a:ext>
            </a:extLst>
          </p:cNvPr>
          <p:cNvSpPr/>
          <p:nvPr/>
        </p:nvSpPr>
        <p:spPr>
          <a:xfrm>
            <a:off x="11413429" y="3952875"/>
            <a:ext cx="349945" cy="238125"/>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19567BB-67B9-ABEE-39C9-32D51F836487}"/>
              </a:ext>
            </a:extLst>
          </p:cNvPr>
          <p:cNvSpPr/>
          <p:nvPr/>
        </p:nvSpPr>
        <p:spPr>
          <a:xfrm>
            <a:off x="11315700" y="5105399"/>
            <a:ext cx="419099" cy="257176"/>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35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60D4-9DBB-CDCF-5497-4ECE0B6D09F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2CCDE42-2B04-AC75-30B6-76D9B129DB84}"/>
              </a:ext>
            </a:extLst>
          </p:cNvPr>
          <p:cNvGrpSpPr/>
          <p:nvPr/>
        </p:nvGrpSpPr>
        <p:grpSpPr>
          <a:xfrm>
            <a:off x="0" y="982133"/>
            <a:ext cx="9064978" cy="5558800"/>
            <a:chOff x="0" y="982133"/>
            <a:chExt cx="9064978" cy="5558800"/>
          </a:xfrm>
        </p:grpSpPr>
        <p:graphicFrame>
          <p:nvGraphicFramePr>
            <p:cNvPr id="3" name="Chart 2">
              <a:extLst>
                <a:ext uri="{FF2B5EF4-FFF2-40B4-BE49-F238E27FC236}">
                  <a16:creationId xmlns:a16="http://schemas.microsoft.com/office/drawing/2014/main" id="{DB4537B8-B1B9-E78F-4817-5029276EBD55}"/>
                </a:ext>
              </a:extLst>
            </p:cNvPr>
            <p:cNvGraphicFramePr>
              <a:graphicFrameLocks noChangeAspect="1"/>
            </p:cNvGraphicFramePr>
            <p:nvPr/>
          </p:nvGraphicFramePr>
          <p:xfrm>
            <a:off x="0" y="982133"/>
            <a:ext cx="9064978" cy="5558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44F594D3-5774-346E-6F0D-1505CD2FF416}"/>
                </a:ext>
              </a:extLst>
            </p:cNvPr>
            <p:cNvSpPr txBox="1"/>
            <p:nvPr/>
          </p:nvSpPr>
          <p:spPr>
            <a:xfrm>
              <a:off x="0" y="4819650"/>
              <a:ext cx="5010150" cy="307777"/>
            </a:xfrm>
            <a:prstGeom prst="rect">
              <a:avLst/>
            </a:prstGeom>
            <a:solidFill>
              <a:schemeClr val="bg1"/>
            </a:solidFill>
          </p:spPr>
          <p:txBody>
            <a:bodyPr wrap="square" tIns="0" bIns="0" rtlCol="0">
              <a:spAutoFit/>
            </a:bodyPr>
            <a:lstStyle/>
            <a:p>
              <a:pPr algn="r"/>
              <a:r>
                <a:rPr lang="lv-LV" sz="1000" dirty="0"/>
                <a:t>Sadarbības koordinācija ar ārvalstīs dzīvojošajiem Latvijas valstspiederīgajiem, lai veicinātu Latvijas ekonomikas attīstību (diaspora)</a:t>
              </a:r>
            </a:p>
          </p:txBody>
        </p:sp>
      </p:grpSp>
      <p:graphicFrame>
        <p:nvGraphicFramePr>
          <p:cNvPr id="9" name="Object 1">
            <a:extLst>
              <a:ext uri="{FF2B5EF4-FFF2-40B4-BE49-F238E27FC236}">
                <a16:creationId xmlns:a16="http://schemas.microsoft.com/office/drawing/2014/main" id="{31591569-663E-D042-E552-74B6A6FA4EE8}"/>
              </a:ext>
            </a:extLst>
          </p:cNvPr>
          <p:cNvGraphicFramePr>
            <a:graphicFrameLocks/>
          </p:cNvGraphicFramePr>
          <p:nvPr/>
        </p:nvGraphicFramePr>
        <p:xfrm>
          <a:off x="9726387" y="961137"/>
          <a:ext cx="2176272" cy="5417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4A469F5-E6FE-0910-88F2-00657F5E29CD}"/>
              </a:ext>
            </a:extLst>
          </p:cNvPr>
          <p:cNvSpPr/>
          <p:nvPr/>
        </p:nvSpPr>
        <p:spPr>
          <a:xfrm>
            <a:off x="9622975" y="271374"/>
            <a:ext cx="2383097" cy="792525"/>
          </a:xfrm>
          <a:prstGeom prst="rect">
            <a:avLst/>
          </a:prstGeom>
        </p:spPr>
        <p:txBody>
          <a:bodyPr wrap="square">
            <a:spAutoFit/>
          </a:bodyPr>
          <a:lstStyle/>
          <a:p>
            <a:pPr algn="ctr"/>
            <a:r>
              <a:rPr lang="lv-LV" sz="1400" b="1" u="sng">
                <a:solidFill>
                  <a:schemeClr val="bg1"/>
                </a:solidFill>
              </a:rPr>
              <a:t>Indekss</a:t>
            </a:r>
            <a:endParaRPr lang="en-US" sz="1400" b="1" u="sng">
              <a:solidFill>
                <a:schemeClr val="bg1"/>
              </a:solidFill>
            </a:endParaRPr>
          </a:p>
          <a:p>
            <a:pPr lvl="0" algn="ctr"/>
            <a:r>
              <a:rPr lang="lv-LV" sz="1050">
                <a:solidFill>
                  <a:schemeClr val="bg1"/>
                </a:solidFill>
              </a:rPr>
              <a:t>Skalā no -100 (Pilnīgi negatīvs vērtējums) </a:t>
            </a:r>
          </a:p>
          <a:p>
            <a:pPr lvl="0" algn="ctr"/>
            <a:r>
              <a:rPr lang="lv-LV" sz="1050">
                <a:solidFill>
                  <a:schemeClr val="bg1"/>
                </a:solidFill>
              </a:rPr>
              <a:t>līdz 100 </a:t>
            </a:r>
            <a:r>
              <a:rPr lang="en-US" sz="1050">
                <a:solidFill>
                  <a:schemeClr val="bg1"/>
                </a:solidFill>
              </a:rPr>
              <a:t>(</a:t>
            </a:r>
            <a:r>
              <a:rPr lang="lv-LV" sz="1050">
                <a:solidFill>
                  <a:schemeClr val="bg1"/>
                </a:solidFill>
              </a:rPr>
              <a:t>Pilnīgi pozitīvs vērtējums</a:t>
            </a:r>
            <a:r>
              <a:rPr lang="en-US" sz="1050">
                <a:solidFill>
                  <a:schemeClr val="bg1"/>
                </a:solidFill>
              </a:rPr>
              <a:t>)</a:t>
            </a:r>
          </a:p>
        </p:txBody>
      </p:sp>
      <p:sp>
        <p:nvSpPr>
          <p:cNvPr id="11" name="Text Placeholder 1">
            <a:extLst>
              <a:ext uri="{FF2B5EF4-FFF2-40B4-BE49-F238E27FC236}">
                <a16:creationId xmlns:a16="http://schemas.microsoft.com/office/drawing/2014/main" id="{5376D5BB-5F9D-E2EA-C16F-6480610B4EE6}"/>
              </a:ext>
            </a:extLst>
          </p:cNvPr>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a:solidFill>
                  <a:sysClr val="window" lastClr="FFFFFF">
                    <a:lumMod val="50000"/>
                  </a:sysClr>
                </a:solidFill>
                <a:latin typeface="Calibri"/>
              </a:rPr>
              <a:t>C2</a:t>
            </a:r>
            <a:r>
              <a:rPr kumimoji="0" lang="en-US" sz="1000" b="0" i="0" u="none" strike="noStrike" kern="1200" cap="none" spc="0" normalizeH="0" baseline="0" noProof="0">
                <a:ln>
                  <a:noFill/>
                </a:ln>
                <a:solidFill>
                  <a:sysClr val="window" lastClr="FFFFFF">
                    <a:lumMod val="50000"/>
                  </a:sysClr>
                </a:solidFill>
                <a:effectLst/>
                <a:uLnTx/>
                <a:uFillTx/>
                <a:latin typeface="Calibri"/>
                <a:ea typeface="+mn-ea"/>
                <a:cs typeface="+mn-cs"/>
              </a:rPr>
              <a:t>. </a:t>
            </a:r>
            <a:r>
              <a:rPr lang="lv-LV">
                <a:solidFill>
                  <a:sysClr val="window" lastClr="FFFFFF">
                    <a:lumMod val="50000"/>
                  </a:sysClr>
                </a:solidFill>
              </a:rPr>
              <a:t>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kumimoji="0" lang="it-IT" sz="1000" b="0" i="0" u="none" strike="noStrike" kern="1200" cap="none" spc="0" normalizeH="0" baseline="0" noProof="0">
                <a:ln>
                  <a:noFill/>
                </a:ln>
                <a:solidFill>
                  <a:prstClr val="white">
                    <a:lumMod val="50000"/>
                  </a:prstClr>
                </a:solidFill>
                <a:effectLst/>
                <a:uLnTx/>
                <a:uFillTx/>
                <a:latin typeface="Calibri"/>
                <a:ea typeface="+mn-ea"/>
                <a:cs typeface="+mn-cs"/>
              </a:rPr>
              <a:t>Bāze: visi respondenti, skatīt «n=» grafikā</a:t>
            </a:r>
          </a:p>
        </p:txBody>
      </p:sp>
      <p:sp>
        <p:nvSpPr>
          <p:cNvPr id="15" name="Oval 14">
            <a:extLst>
              <a:ext uri="{FF2B5EF4-FFF2-40B4-BE49-F238E27FC236}">
                <a16:creationId xmlns:a16="http://schemas.microsoft.com/office/drawing/2014/main" id="{F2E92F5B-BC0B-D008-F7A8-9B86214A566A}"/>
              </a:ext>
            </a:extLst>
          </p:cNvPr>
          <p:cNvSpPr/>
          <p:nvPr/>
        </p:nvSpPr>
        <p:spPr>
          <a:xfrm>
            <a:off x="7031930" y="1629569"/>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579FB0D-7357-363A-8AFF-95E157D612AF}"/>
              </a:ext>
            </a:extLst>
          </p:cNvPr>
          <p:cNvSpPr/>
          <p:nvPr/>
        </p:nvSpPr>
        <p:spPr>
          <a:xfrm>
            <a:off x="5374580" y="5125244"/>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2E8BD2-A529-91DC-7C1E-5C97FE5E835C}"/>
              </a:ext>
            </a:extLst>
          </p:cNvPr>
          <p:cNvSpPr/>
          <p:nvPr/>
        </p:nvSpPr>
        <p:spPr>
          <a:xfrm>
            <a:off x="5679380" y="1620044"/>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F0A6E1-F326-1EE8-D310-FF6AB37AD848}"/>
              </a:ext>
            </a:extLst>
          </p:cNvPr>
          <p:cNvSpPr/>
          <p:nvPr/>
        </p:nvSpPr>
        <p:spPr>
          <a:xfrm>
            <a:off x="7813103" y="2788190"/>
            <a:ext cx="331279" cy="20265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3C6204-5C00-F1E0-080D-F106DB8356E3}"/>
              </a:ext>
            </a:extLst>
          </p:cNvPr>
          <p:cNvSpPr/>
          <p:nvPr/>
        </p:nvSpPr>
        <p:spPr>
          <a:xfrm>
            <a:off x="11222930" y="1590674"/>
            <a:ext cx="416620" cy="276225"/>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B947204-367E-2952-C6FC-BA2F3C43CE58}"/>
              </a:ext>
            </a:extLst>
          </p:cNvPr>
          <p:cNvSpPr/>
          <p:nvPr/>
        </p:nvSpPr>
        <p:spPr>
          <a:xfrm>
            <a:off x="11222929" y="2743200"/>
            <a:ext cx="349945" cy="238125"/>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9FBCC03-B736-3E41-D860-7618B30ECF92}"/>
              </a:ext>
            </a:extLst>
          </p:cNvPr>
          <p:cNvSpPr/>
          <p:nvPr/>
        </p:nvSpPr>
        <p:spPr>
          <a:xfrm>
            <a:off x="11020425" y="5086349"/>
            <a:ext cx="419099" cy="257176"/>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140F478-2A55-FEBE-1E9C-18CD2C07A311}"/>
              </a:ext>
            </a:extLst>
          </p:cNvPr>
          <p:cNvSpPr/>
          <p:nvPr/>
        </p:nvSpPr>
        <p:spPr>
          <a:xfrm>
            <a:off x="5650805" y="2782094"/>
            <a:ext cx="331279" cy="202658"/>
          </a:xfrm>
          <a:prstGeom prst="ellipse">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
            <a:extLst>
              <a:ext uri="{FF2B5EF4-FFF2-40B4-BE49-F238E27FC236}">
                <a16:creationId xmlns:a16="http://schemas.microsoft.com/office/drawing/2014/main" id="{6121D502-035A-91EE-EF61-DBED31A4C956}"/>
              </a:ext>
            </a:extLst>
          </p:cNvPr>
          <p:cNvSpPr txBox="1">
            <a:spLocks/>
          </p:cNvSpPr>
          <p:nvPr/>
        </p:nvSpPr>
        <p:spPr>
          <a:xfrm>
            <a:off x="407832" y="1"/>
            <a:ext cx="8657145"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lnSpc>
                <a:spcPct val="100000"/>
              </a:lnSpc>
              <a:spcBef>
                <a:spcPts val="0"/>
              </a:spcBef>
            </a:pPr>
            <a:r>
              <a:rPr lang="lv-LV" sz="2000" dirty="0">
                <a:solidFill>
                  <a:srgbClr val="073C45"/>
                </a:solidFill>
                <a:latin typeface="Calibri"/>
                <a:ea typeface="+mn-ea"/>
                <a:cs typeface="+mn-cs"/>
              </a:rPr>
              <a:t>LIAA sniegto pakalpojumu svarīgums esošiem un topošiem uzņēmumiem </a:t>
            </a:r>
            <a:r>
              <a:rPr lang="en-US" sz="2000" dirty="0">
                <a:solidFill>
                  <a:srgbClr val="073C45"/>
                </a:solidFill>
                <a:latin typeface="Calibri"/>
                <a:ea typeface="+mn-ea"/>
                <a:cs typeface="+mn-cs"/>
              </a:rPr>
              <a:t>(%)</a:t>
            </a:r>
            <a:endParaRPr lang="lv-LV" sz="2000" dirty="0">
              <a:solidFill>
                <a:srgbClr val="073C45"/>
              </a:solidFill>
              <a:latin typeface="Calibri"/>
              <a:ea typeface="+mn-ea"/>
              <a:cs typeface="+mn-cs"/>
            </a:endParaRPr>
          </a:p>
          <a:p>
            <a:pPr lvl="0">
              <a:lnSpc>
                <a:spcPct val="100000"/>
              </a:lnSpc>
              <a:spcBef>
                <a:spcPts val="0"/>
              </a:spcBef>
            </a:pPr>
            <a:r>
              <a:rPr lang="lv-LV" sz="2000" i="1" dirty="0">
                <a:solidFill>
                  <a:srgbClr val="073C45"/>
                </a:solidFill>
                <a:latin typeface="Calibri"/>
                <a:ea typeface="+mn-ea"/>
                <a:cs typeface="+mn-cs"/>
              </a:rPr>
              <a:t>Dinamika 2021.– 2025.</a:t>
            </a:r>
            <a:endParaRPr lang="lv-LV" sz="2500" dirty="0">
              <a:solidFill>
                <a:srgbClr val="073C45"/>
              </a:solidFill>
              <a:latin typeface="Calibri"/>
              <a:ea typeface="+mn-ea"/>
              <a:cs typeface="+mn-cs"/>
            </a:endParaRPr>
          </a:p>
        </p:txBody>
      </p:sp>
    </p:spTree>
    <p:extLst>
      <p:ext uri="{BB962C8B-B14F-4D97-AF65-F5344CB8AC3E}">
        <p14:creationId xmlns:p14="http://schemas.microsoft.com/office/powerpoint/2010/main" val="4054351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878b6016-b677-4b3b-afbb-5fd245f96d53 BANNER by Līdzfinansējums inovatīvu produktu attīstībai (Inovāciju vaučeri)2"/>
          <p:cNvGraphicFramePr/>
          <p:nvPr>
            <p:extLst>
              <p:ext uri="{D42A27DB-BD31-4B8C-83A1-F6EECF244321}">
                <p14:modId xmlns:p14="http://schemas.microsoft.com/office/powerpoint/2010/main" val="1931638021"/>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b7833e66-01e7-4012-9c97-c5b422f78f97 BANNER by Līdzfinansējums inovatīvu produktu attīstībai (Inovāciju vaučer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169706152"/>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801571"/>
            <a:ext cx="5606599" cy="338554"/>
          </a:xfrm>
          <a:prstGeom prst="rect">
            <a:avLst/>
          </a:prstGeom>
        </p:spPr>
        <p:txBody>
          <a:bodyPr wrap="none">
            <a:spAutoFit/>
          </a:bodyPr>
          <a:lstStyle/>
          <a:p>
            <a:r>
              <a:rPr lang="lv-LV" sz="1600" b="1" u="sng" dirty="0">
                <a:solidFill>
                  <a:srgbClr val="073C45"/>
                </a:solidFill>
              </a:rPr>
              <a:t>Līdzfinansējums inovatīvu produktu attīstībai (Inovāciju </a:t>
            </a:r>
            <a:r>
              <a:rPr lang="lv-LV" sz="1600" b="1" u="sng" dirty="0" err="1">
                <a:solidFill>
                  <a:srgbClr val="073C45"/>
                </a:solidFill>
              </a:rPr>
              <a:t>vaučeri</a:t>
            </a:r>
            <a:r>
              <a:rPr lang="lv-LV" sz="1600" b="1" u="sng" dirty="0">
                <a:solidFill>
                  <a:srgbClr val="073C45"/>
                </a:solidFill>
              </a:rPr>
              <a:t>)</a:t>
            </a:r>
          </a:p>
        </p:txBody>
      </p:sp>
    </p:spTree>
    <p:extLst>
      <p:ext uri="{BB962C8B-B14F-4D97-AF65-F5344CB8AC3E}">
        <p14:creationId xmlns:p14="http://schemas.microsoft.com/office/powerpoint/2010/main" val="3775893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1dcff1f9-71f5-429a-a753-9dea2f002bcd BANNER by Atbalsta pieejamība inovatīviem investīciju projektiem2"/>
          <p:cNvGraphicFramePr/>
          <p:nvPr>
            <p:extLst>
              <p:ext uri="{D42A27DB-BD31-4B8C-83A1-F6EECF244321}">
                <p14:modId xmlns:p14="http://schemas.microsoft.com/office/powerpoint/2010/main" val="4125596702"/>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5f6876e1-b621-4a81-92e9-174724d0cf9b BANNER by Atbalsta pieejamība inovatīviem investīciju projektiem">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895328762"/>
              </p:ext>
            </p:extLst>
          </p:nvPr>
        </p:nvGraphicFramePr>
        <p:xfrm>
          <a:off x="9773138" y="903601"/>
          <a:ext cx="2330667"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801571"/>
            <a:ext cx="4809715" cy="338554"/>
          </a:xfrm>
          <a:prstGeom prst="rect">
            <a:avLst/>
          </a:prstGeom>
        </p:spPr>
        <p:txBody>
          <a:bodyPr wrap="none">
            <a:spAutoFit/>
          </a:bodyPr>
          <a:lstStyle/>
          <a:p>
            <a:r>
              <a:rPr lang="lv-LV" sz="1600" b="1" u="sng" dirty="0">
                <a:solidFill>
                  <a:srgbClr val="073C45"/>
                </a:solidFill>
              </a:rPr>
              <a:t>Atbalsta pieejamība inovatīviem investīciju projektiem</a:t>
            </a:r>
          </a:p>
        </p:txBody>
      </p:sp>
    </p:spTree>
    <p:extLst>
      <p:ext uri="{BB962C8B-B14F-4D97-AF65-F5344CB8AC3E}">
        <p14:creationId xmlns:p14="http://schemas.microsoft.com/office/powerpoint/2010/main" val="1985290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675f1b1f-d01b-406c-8453-7d51c9d8166b BANNER by Biznesa inkubācijas programma ar iespēju saņemt līdzfinansējumu produktu un pakalpojumu attīstībai līdz 5 gadus veciem uzņēmumiem2"/>
          <p:cNvGraphicFramePr/>
          <p:nvPr>
            <p:extLst>
              <p:ext uri="{D42A27DB-BD31-4B8C-83A1-F6EECF244321}">
                <p14:modId xmlns:p14="http://schemas.microsoft.com/office/powerpoint/2010/main" val="3180512291"/>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88bd2e7b-1ed5-4d2b-b027-83ae589bd7ef BANNER by Biznesa inkubācijas programma ar iespēju saņemt līdzfinansējumu produktu un pakalpojumu attīstībai līdz 5 gadus veciem uzņēmumiem">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644636350"/>
              </p:ext>
            </p:extLst>
          </p:nvPr>
        </p:nvGraphicFramePr>
        <p:xfrm>
          <a:off x="9773138" y="903601"/>
          <a:ext cx="241886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3452" y="670881"/>
            <a:ext cx="6719243" cy="584775"/>
          </a:xfrm>
          <a:prstGeom prst="rect">
            <a:avLst/>
          </a:prstGeom>
        </p:spPr>
        <p:txBody>
          <a:bodyPr wrap="square">
            <a:spAutoFit/>
          </a:bodyPr>
          <a:lstStyle/>
          <a:p>
            <a:r>
              <a:rPr lang="lv-LV" sz="1600" b="1" u="sng" dirty="0">
                <a:solidFill>
                  <a:schemeClr val="accent1"/>
                </a:solidFill>
              </a:rPr>
              <a:t>Biznesa inkubācijas programma ar iespēju saņemt līdzfinansējumu produktu un pakalpojumu attīstībai līdz 5 gadus veciem uzņēmumiem</a:t>
            </a:r>
          </a:p>
        </p:txBody>
      </p:sp>
    </p:spTree>
    <p:extLst>
      <p:ext uri="{BB962C8B-B14F-4D97-AF65-F5344CB8AC3E}">
        <p14:creationId xmlns:p14="http://schemas.microsoft.com/office/powerpoint/2010/main" val="38161099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e5527b9b-8f2d-4022-83e9-bc108ea58c0d BANNER by Investīciju piedāvājumu izplatīšana Latvijā un ārvalstīs2"/>
          <p:cNvGraphicFramePr/>
          <p:nvPr>
            <p:extLst>
              <p:ext uri="{D42A27DB-BD31-4B8C-83A1-F6EECF244321}">
                <p14:modId xmlns:p14="http://schemas.microsoft.com/office/powerpoint/2010/main" val="1128098878"/>
              </p:ext>
            </p:extLst>
          </p:nvPr>
        </p:nvGraphicFramePr>
        <p:xfrm>
          <a:off x="407833" y="1236421"/>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ffc78872-39a9-48ea-932f-e67ad5744fcb BANNER by Investīciju piedāvājumu izplatīšana Latvijā un ārvalstī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70270300"/>
              </p:ext>
            </p:extLst>
          </p:nvPr>
        </p:nvGraphicFramePr>
        <p:xfrm>
          <a:off x="9773138" y="903601"/>
          <a:ext cx="2232933"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711679"/>
            <a:ext cx="4772910" cy="338554"/>
          </a:xfrm>
          <a:prstGeom prst="rect">
            <a:avLst/>
          </a:prstGeom>
        </p:spPr>
        <p:txBody>
          <a:bodyPr wrap="none">
            <a:spAutoFit/>
          </a:bodyPr>
          <a:lstStyle/>
          <a:p>
            <a:r>
              <a:rPr lang="lv-LV" sz="1600" b="1" u="sng" dirty="0">
                <a:solidFill>
                  <a:srgbClr val="073C45"/>
                </a:solidFill>
              </a:rPr>
              <a:t>Investīciju piedāvājumu izplatīšana Latvijā un ārvalstīs</a:t>
            </a:r>
          </a:p>
        </p:txBody>
      </p:sp>
    </p:spTree>
    <p:extLst>
      <p:ext uri="{BB962C8B-B14F-4D97-AF65-F5344CB8AC3E}">
        <p14:creationId xmlns:p14="http://schemas.microsoft.com/office/powerpoint/2010/main" val="3184792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bfb85d00-fb1c-466f-a85a-5ddf171bd183 BANNER by Biznesa apmācības komersantiem inovāciju jomā, piemēram Mini-MBA 1"/>
          <p:cNvGraphicFramePr/>
          <p:nvPr>
            <p:extLst>
              <p:ext uri="{D42A27DB-BD31-4B8C-83A1-F6EECF244321}">
                <p14:modId xmlns:p14="http://schemas.microsoft.com/office/powerpoint/2010/main" val="3515113960"/>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a83be3c1-aec5-438f-8d4c-914956bd4cba BANNER by Biznesa apmācības komersantiem inovāciju jomā, piemēram Mini-MBA">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842481481"/>
              </p:ext>
            </p:extLst>
          </p:nvPr>
        </p:nvGraphicFramePr>
        <p:xfrm>
          <a:off x="9773138" y="903601"/>
          <a:ext cx="2232933"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801571"/>
            <a:ext cx="6276462" cy="338554"/>
          </a:xfrm>
          <a:prstGeom prst="rect">
            <a:avLst/>
          </a:prstGeom>
        </p:spPr>
        <p:txBody>
          <a:bodyPr wrap="none">
            <a:spAutoFit/>
          </a:bodyPr>
          <a:lstStyle/>
          <a:p>
            <a:r>
              <a:rPr lang="lv-LV" sz="1600" b="1" u="sng" dirty="0">
                <a:solidFill>
                  <a:srgbClr val="073C45"/>
                </a:solidFill>
              </a:rPr>
              <a:t>Biznesa apmācības komersantiem inovāciju jomā, piemēram Mini-MBA </a:t>
            </a:r>
          </a:p>
        </p:txBody>
      </p:sp>
    </p:spTree>
    <p:extLst>
      <p:ext uri="{BB962C8B-B14F-4D97-AF65-F5344CB8AC3E}">
        <p14:creationId xmlns:p14="http://schemas.microsoft.com/office/powerpoint/2010/main" val="1939763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738cc5f7-da72-4fa0-94cf-1068a8da2050 BANNER by Atbalsts pētniecības rezultātu komercializācijai2"/>
          <p:cNvGraphicFramePr/>
          <p:nvPr>
            <p:extLst>
              <p:ext uri="{D42A27DB-BD31-4B8C-83A1-F6EECF244321}">
                <p14:modId xmlns:p14="http://schemas.microsoft.com/office/powerpoint/2010/main" val="3447837885"/>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a1d6e78b-2106-477b-8a31-ffc6381b0667 BANNER by Atbalsts pētniecības rezultātu komercializācijai">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1999475782"/>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748235"/>
            <a:ext cx="4143827" cy="338554"/>
          </a:xfrm>
          <a:prstGeom prst="rect">
            <a:avLst/>
          </a:prstGeom>
        </p:spPr>
        <p:txBody>
          <a:bodyPr wrap="none">
            <a:spAutoFit/>
          </a:bodyPr>
          <a:lstStyle/>
          <a:p>
            <a:r>
              <a:rPr lang="lv-LV" sz="1600" b="1" u="sng" dirty="0">
                <a:solidFill>
                  <a:srgbClr val="073C45"/>
                </a:solidFill>
              </a:rPr>
              <a:t>Atbalsts pētniecības rezultātu </a:t>
            </a:r>
            <a:r>
              <a:rPr lang="lv-LV" sz="1600" b="1" u="sng" dirty="0" err="1">
                <a:solidFill>
                  <a:srgbClr val="073C45"/>
                </a:solidFill>
              </a:rPr>
              <a:t>komercializācijai</a:t>
            </a:r>
            <a:endParaRPr lang="lv-LV" sz="1600" b="1" u="sng" dirty="0">
              <a:solidFill>
                <a:srgbClr val="073C45"/>
              </a:solidFill>
            </a:endParaRPr>
          </a:p>
        </p:txBody>
      </p:sp>
    </p:spTree>
    <p:extLst>
      <p:ext uri="{BB962C8B-B14F-4D97-AF65-F5344CB8AC3E}">
        <p14:creationId xmlns:p14="http://schemas.microsoft.com/office/powerpoint/2010/main" val="437673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dc950320-8c12-4dbc-bc70-1b5b6277584f BANNER by Iespēja izmantot kopstrādes telpas un mentoru atbalstu2"/>
          <p:cNvGraphicFramePr/>
          <p:nvPr>
            <p:extLst>
              <p:ext uri="{D42A27DB-BD31-4B8C-83A1-F6EECF244321}">
                <p14:modId xmlns:p14="http://schemas.microsoft.com/office/powerpoint/2010/main" val="1723930581"/>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051eade1-bf4e-4251-a851-cfe010496ca0 BANNER by Iespēja izmantot kopstrādes telpas un mentoru atbalstu">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966614388"/>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51172" y="748235"/>
            <a:ext cx="4922181" cy="338554"/>
          </a:xfrm>
          <a:prstGeom prst="rect">
            <a:avLst/>
          </a:prstGeom>
        </p:spPr>
        <p:txBody>
          <a:bodyPr wrap="none">
            <a:spAutoFit/>
          </a:bodyPr>
          <a:lstStyle/>
          <a:p>
            <a:r>
              <a:rPr lang="lv-LV" sz="1600" b="1" u="sng" dirty="0">
                <a:solidFill>
                  <a:srgbClr val="073C45"/>
                </a:solidFill>
              </a:rPr>
              <a:t>Iespēja izmantot </a:t>
            </a:r>
            <a:r>
              <a:rPr lang="lv-LV" sz="1600" b="1" u="sng" dirty="0" err="1">
                <a:solidFill>
                  <a:srgbClr val="073C45"/>
                </a:solidFill>
              </a:rPr>
              <a:t>kopstrādes</a:t>
            </a:r>
            <a:r>
              <a:rPr lang="lv-LV" sz="1600" b="1" u="sng" dirty="0">
                <a:solidFill>
                  <a:srgbClr val="073C45"/>
                </a:solidFill>
              </a:rPr>
              <a:t> telpas un </a:t>
            </a:r>
            <a:r>
              <a:rPr lang="lv-LV" sz="1600" b="1" u="sng" dirty="0" err="1">
                <a:solidFill>
                  <a:srgbClr val="073C45"/>
                </a:solidFill>
              </a:rPr>
              <a:t>mentoru</a:t>
            </a:r>
            <a:r>
              <a:rPr lang="lv-LV" sz="1600" b="1" u="sng" dirty="0">
                <a:solidFill>
                  <a:srgbClr val="073C45"/>
                </a:solidFill>
              </a:rPr>
              <a:t> atbalstu</a:t>
            </a:r>
          </a:p>
        </p:txBody>
      </p:sp>
    </p:spTree>
    <p:extLst>
      <p:ext uri="{BB962C8B-B14F-4D97-AF65-F5344CB8AC3E}">
        <p14:creationId xmlns:p14="http://schemas.microsoft.com/office/powerpoint/2010/main" val="230385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nhaltsplatzhalter 7"/>
          <p:cNvSpPr txBox="1">
            <a:spLocks/>
          </p:cNvSpPr>
          <p:nvPr>
            <p:custDataLst>
              <p:tags r:id="rId1"/>
            </p:custDataLst>
          </p:nvPr>
        </p:nvSpPr>
        <p:spPr bwMode="gray">
          <a:xfrm>
            <a:off x="313764" y="1322364"/>
            <a:ext cx="11052931" cy="5190978"/>
          </a:xfrm>
          <a:prstGeom prst="rect">
            <a:avLst/>
          </a:prstGeom>
          <a:noFill/>
          <a:ln w="9525">
            <a:noFill/>
            <a:miter lim="800000"/>
            <a:headEnd/>
            <a:tailEnd/>
          </a:ln>
        </p:spPr>
        <p:txBody>
          <a:bodyPr lIns="90000" tIns="46800" rIns="90000" bIns="46800" anchor="ctr"/>
          <a:lstStyle/>
          <a:p>
            <a:pPr marL="285750" indent="-285750" algn="just">
              <a:buFont typeface="Arial" panose="020B0604020202020204" pitchFamily="34" charset="0"/>
              <a:buChar char="•"/>
            </a:pPr>
            <a:endParaRPr lang="lv-LV" sz="1600" dirty="0"/>
          </a:p>
          <a:p>
            <a:pPr algn="just"/>
            <a:r>
              <a:rPr lang="lv-LV" sz="1600" b="1" dirty="0"/>
              <a:t>Informētība par LIAA un izmantotie informācijas avoti</a:t>
            </a:r>
            <a:endParaRPr lang="en-US" sz="1600" dirty="0"/>
          </a:p>
          <a:p>
            <a:pPr marL="285750" lvl="0" indent="-285750" algn="just">
              <a:buFont typeface="Arial" panose="020B0604020202020204" pitchFamily="34" charset="0"/>
              <a:buChar char="•"/>
            </a:pPr>
            <a:r>
              <a:rPr lang="lv-LV" sz="1600" dirty="0"/>
              <a:t>Aptaujātie eksportējošie uzņēmumi izmanto dažāda veida informācijas avotus. Interneta portāls Delfi ir biežāk minētais masu saziņas līdzeklis, kur uzņēmumi gūst informāciju par uzņēmējdarbības jautājumiem. Salīdzinoši bieži informācija tiek iegūta arī LSM.LV, žurnālā Dienas Bizness, interneta portālā </a:t>
            </a:r>
            <a:r>
              <a:rPr lang="lv-LV" sz="1600" dirty="0" err="1"/>
              <a:t>Tvnet</a:t>
            </a:r>
            <a:r>
              <a:rPr lang="lv-LV" sz="1600" dirty="0"/>
              <a:t> un televīzijas kanālā LTV1. </a:t>
            </a:r>
            <a:endParaRPr lang="en-GB" sz="1600" dirty="0"/>
          </a:p>
          <a:p>
            <a:pPr marL="285750" lvl="0" indent="-285750" algn="just">
              <a:buFont typeface="Arial" panose="020B0604020202020204" pitchFamily="34" charset="0"/>
              <a:buChar char="•"/>
            </a:pPr>
            <a:r>
              <a:rPr lang="lv-LV" sz="1600" dirty="0"/>
              <a:t>34% uzņēmumu ir izmantojuši LIAA pakalpojumus </a:t>
            </a:r>
            <a:r>
              <a:rPr lang="lv-LV" sz="1600" u="sng" dirty="0">
                <a:hlinkClick r:id="rId3">
                  <a:extLst>
                    <a:ext uri="{A12FA001-AC4F-418D-AE19-62706E023703}">
                      <ahyp:hlinkClr xmlns:ahyp="http://schemas.microsoft.com/office/drawing/2018/hyperlinkcolor" val="tx"/>
                    </a:ext>
                  </a:extLst>
                </a:hlinkClick>
              </a:rPr>
              <a:t>www.business.gov.lv</a:t>
            </a:r>
            <a:r>
              <a:rPr lang="lv-LV" sz="1600" dirty="0"/>
              <a:t>. Tie uzņēmumi, kas kopumā ir informēti par LIAA pakalpojumiem eksportējošiem uzņēmumiem, kā arī tie, kas kontaktējās vai saņēma pakalpojumu no LIAA, biežāk ir izmantojuši minēto vietni. Tomēr lielākai daļai uzņēmumu šī vietne nav pazīstama. Apmierinātība ar vietnes </a:t>
            </a:r>
            <a:r>
              <a:rPr lang="lv-LV" sz="1600" u="sng" dirty="0">
                <a:hlinkClick r:id="rId3">
                  <a:extLst>
                    <a:ext uri="{A12FA001-AC4F-418D-AE19-62706E023703}">
                      <ahyp:hlinkClr xmlns:ahyp="http://schemas.microsoft.com/office/drawing/2018/hyperlinkcolor" val="tx"/>
                    </a:ext>
                  </a:extLst>
                </a:hlinkClick>
              </a:rPr>
              <a:t>www.business.gov.lv</a:t>
            </a:r>
            <a:r>
              <a:rPr lang="lv-LV" sz="1600" dirty="0"/>
              <a:t> </a:t>
            </a:r>
            <a:r>
              <a:rPr lang="lv-LV" sz="1600" dirty="0" err="1"/>
              <a:t>intuitīvitāti</a:t>
            </a:r>
            <a:r>
              <a:rPr lang="lv-LV" sz="1600" dirty="0"/>
              <a:t> un ērtumu e-pakalpojumu saņemšanai vērtējama kā vidēja, 10 punktu skalā vidējais vērtējums ir 6,3 punkti.</a:t>
            </a:r>
            <a:endParaRPr lang="en-GB" sz="1600" dirty="0"/>
          </a:p>
          <a:p>
            <a:pPr marL="285750" lvl="0" indent="-285750" algn="just">
              <a:buFont typeface="Arial" panose="020B0604020202020204" pitchFamily="34" charset="0"/>
              <a:buChar char="•"/>
            </a:pPr>
            <a:r>
              <a:rPr lang="lv-LV" sz="1600" dirty="0"/>
              <a:t>LIAA nepieciešams audzēt valsts tēla stratēģijas “</a:t>
            </a:r>
            <a:r>
              <a:rPr lang="lv-LV" sz="1600" dirty="0" err="1"/>
              <a:t>Mission</a:t>
            </a:r>
            <a:r>
              <a:rPr lang="lv-LV" sz="1600" dirty="0"/>
              <a:t> Latvia” atpazīstamību, pašlaik par to ir dzirdējuši 17% uzņēmumu pārstāvju.</a:t>
            </a:r>
            <a:endParaRPr lang="en-GB" sz="1600" dirty="0"/>
          </a:p>
          <a:p>
            <a:pPr marL="285750" indent="-285750" algn="just">
              <a:buFont typeface="Arial" panose="020B0604020202020204" pitchFamily="34" charset="0"/>
              <a:buChar char="•"/>
            </a:pPr>
            <a:endParaRPr lang="lv-LV" sz="1600" dirty="0"/>
          </a:p>
          <a:p>
            <a:pPr algn="just"/>
            <a:r>
              <a:rPr lang="lv-LV" sz="1600" b="1" dirty="0"/>
              <a:t>LIAA darba vērtējums</a:t>
            </a:r>
            <a:endParaRPr lang="en-US" sz="1600" dirty="0"/>
          </a:p>
          <a:p>
            <a:pPr marL="285750" lvl="0" indent="-285750" algn="just">
              <a:buFont typeface="Arial" panose="020B0604020202020204" pitchFamily="34" charset="0"/>
              <a:buChar char="•"/>
            </a:pPr>
            <a:r>
              <a:rPr lang="lv-LV" sz="1600" dirty="0"/>
              <a:t>Kopš 2024.gada nav būtiski mainījies LIAA darba novērtējums. Kopumā 52% sniedza pozitīvus vērtējumus. Četru punktu skalā vidējais vērtējums ir 3,0 punkts. </a:t>
            </a:r>
            <a:endParaRPr lang="en-GB" sz="1600" dirty="0"/>
          </a:p>
          <a:p>
            <a:pPr marL="285750" lvl="0" indent="-285750" algn="just">
              <a:buFont typeface="Arial" panose="020B0604020202020204" pitchFamily="34" charset="0"/>
              <a:buChar char="•"/>
            </a:pPr>
            <a:r>
              <a:rPr lang="lv-LV" sz="1600" dirty="0"/>
              <a:t>Apmierinātība ar LIAA sniegto pakalpojumu kvalitāti vērtējama kā vidēji augsta, 10 punktu skalā vidējais vērtējums ir 6,5 punkti. Kopš 2024.gada ir samazinājusies apmierinātība ar LIAA sniegto pakalpojumu kvalitāti. </a:t>
            </a:r>
            <a:endParaRPr lang="en-GB" sz="1600" dirty="0"/>
          </a:p>
          <a:p>
            <a:pPr marL="285750" lvl="0" indent="-285750" algn="just">
              <a:buFont typeface="Arial" panose="020B0604020202020204" pitchFamily="34" charset="0"/>
              <a:buChar char="•"/>
            </a:pPr>
            <a:r>
              <a:rPr lang="lv-LV" sz="1600" dirty="0"/>
              <a:t>Tie uzņēmumi, kas kopumā ir informēti par LIAA pakalpojumiem eksportējošiem uzņēmumiem, kā arī tie, kas kontaktējās vai saņēma pakalpojumu no LIAA, biežāk nekā caurmērā sniedza pozitīvus vērtējumus gan attiecībā uz LIAA darba novērtējumu, gan sniegto pakalpojumu kvalitāti.</a:t>
            </a:r>
            <a:endParaRPr lang="en-GB"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p:txBody>
      </p:sp>
      <p:sp>
        <p:nvSpPr>
          <p:cNvPr id="47" name="Title 2"/>
          <p:cNvSpPr txBox="1">
            <a:spLocks/>
          </p:cNvSpPr>
          <p:nvPr/>
        </p:nvSpPr>
        <p:spPr>
          <a:xfrm>
            <a:off x="313764" y="240001"/>
            <a:ext cx="4145694" cy="6111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dirty="0">
                <a:solidFill>
                  <a:schemeClr val="bg1"/>
                </a:solidFill>
              </a:rPr>
              <a:t>Kopsavilkums (2)</a:t>
            </a:r>
            <a:endParaRPr lang="en-US" sz="3600" dirty="0">
              <a:solidFill>
                <a:schemeClr val="bg1"/>
              </a:solidFill>
            </a:endParaRPr>
          </a:p>
        </p:txBody>
      </p:sp>
    </p:spTree>
    <p:extLst>
      <p:ext uri="{BB962C8B-B14F-4D97-AF65-F5344CB8AC3E}">
        <p14:creationId xmlns:p14="http://schemas.microsoft.com/office/powerpoint/2010/main" val="27171608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dirty="0">
                <a:solidFill>
                  <a:sysClr val="window" lastClr="FFFFFF">
                    <a:lumMod val="50000"/>
                  </a:sysClr>
                </a:solidFill>
              </a:rPr>
              <a:t>C2. Tagad es Jums nosaukšu vēl citus LIAA sniegtos pakalpojumus un organizētos pasākumus, bet Jūs, lūdzu, man par katru no tiem pasakiet, cik svarīgi (nozīmīgi) tie, Jūsuprāt, ir Latvijas esošajiem un topošajiem uzņēmējiem. Vai tie ir ļoti svarīgi, drīzāk svarīgi, drīzāk nesvarīgi vai arī pilnīgi nesvarīgi?</a:t>
            </a:r>
          </a:p>
          <a:p>
            <a:pPr lvl="0"/>
            <a:r>
              <a:rPr lang="it-IT" dirty="0">
                <a:solidFill>
                  <a:prstClr val="white">
                    <a:lumMod val="50000"/>
                  </a:prstClr>
                </a:solidFill>
              </a:rPr>
              <a:t>Bāze: visi respondenti, skatīt «n=» grafikā</a:t>
            </a:r>
          </a:p>
        </p:txBody>
      </p:sp>
      <p:sp>
        <p:nvSpPr>
          <p:cNvPr id="8" name="Title 2"/>
          <p:cNvSpPr txBox="1">
            <a:spLocks/>
          </p:cNvSpPr>
          <p:nvPr/>
        </p:nvSpPr>
        <p:spPr>
          <a:xfrm>
            <a:off x="407833" y="1"/>
            <a:ext cx="8632650" cy="90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LIAA sniegto pakalpojumu noderīgums eksportētājiem </a:t>
            </a:r>
            <a:r>
              <a:rPr kumimoji="0" lang="en-US" sz="2500" b="0" i="0" u="none" strike="noStrike" kern="1200" cap="none" spc="0" normalizeH="0" baseline="0" noProof="0" dirty="0">
                <a:ln>
                  <a:noFill/>
                </a:ln>
                <a:solidFill>
                  <a:srgbClr val="073C45"/>
                </a:solidFill>
                <a:effectLst/>
                <a:uLnTx/>
                <a:uFillTx/>
              </a:rPr>
              <a:t>(%)</a:t>
            </a:r>
            <a:endParaRPr kumimoji="0" lang="lv-LV" sz="2500" b="0" i="0" u="none" strike="noStrike" kern="1200" cap="none" spc="0" normalizeH="0" baseline="0" noProof="0" dirty="0">
              <a:ln>
                <a:noFill/>
              </a:ln>
              <a:solidFill>
                <a:srgbClr val="073C45"/>
              </a:solidFill>
              <a:effectLst/>
              <a:uLnTx/>
              <a:uFillTx/>
            </a:endParaRPr>
          </a:p>
          <a:p>
            <a:pPr lvl="0"/>
            <a:r>
              <a:rPr lang="lv-LV" sz="2000" i="1" dirty="0">
                <a:solidFill>
                  <a:srgbClr val="073C45"/>
                </a:solidFill>
              </a:rPr>
              <a:t>Atbildes uzņēmumu grupās, 2025.</a:t>
            </a:r>
          </a:p>
        </p:txBody>
      </p:sp>
      <p:sp>
        <p:nvSpPr>
          <p:cNvPr id="10" name="Rectangle 9">
            <a:extLst>
              <a:ext uri="{FF2B5EF4-FFF2-40B4-BE49-F238E27FC236}">
                <a16:creationId xmlns:a16="http://schemas.microsoft.com/office/drawing/2014/main" id="{87DDA326-1F05-4E71-BACA-0158783E1102}"/>
              </a:ext>
            </a:extLst>
          </p:cNvPr>
          <p:cNvSpPr/>
          <p:nvPr/>
        </p:nvSpPr>
        <p:spPr>
          <a:xfrm>
            <a:off x="9622975" y="443896"/>
            <a:ext cx="2383097" cy="792525"/>
          </a:xfrm>
          <a:prstGeom prst="rect">
            <a:avLst/>
          </a:prstGeom>
        </p:spPr>
        <p:txBody>
          <a:bodyPr wrap="square">
            <a:spAutoFit/>
          </a:bodyPr>
          <a:lstStyle/>
          <a:p>
            <a:pPr algn="ctr"/>
            <a:r>
              <a:rPr lang="lv-LV" sz="1400" b="1" u="sng" dirty="0">
                <a:solidFill>
                  <a:schemeClr val="bg1"/>
                </a:solidFill>
              </a:rPr>
              <a:t>Indekss</a:t>
            </a:r>
            <a:endParaRPr lang="en-US" sz="1400" b="1" u="sng" dirty="0">
              <a:solidFill>
                <a:schemeClr val="bg1"/>
              </a:solidFill>
            </a:endParaRPr>
          </a:p>
          <a:p>
            <a:pPr lvl="0" algn="ctr"/>
            <a:r>
              <a:rPr lang="lv-LV" sz="1050" dirty="0">
                <a:solidFill>
                  <a:schemeClr val="bg1"/>
                </a:solidFill>
              </a:rPr>
              <a:t>Skalā no -100 (Pilnīgi negatīvs vērtējums) </a:t>
            </a:r>
          </a:p>
          <a:p>
            <a:pPr lvl="0" algn="ctr"/>
            <a:r>
              <a:rPr lang="lv-LV" sz="1050" dirty="0">
                <a:solidFill>
                  <a:schemeClr val="bg1"/>
                </a:solidFill>
              </a:rPr>
              <a:t>līdz 100 </a:t>
            </a:r>
            <a:r>
              <a:rPr lang="en-US" sz="1050" dirty="0">
                <a:solidFill>
                  <a:schemeClr val="bg1"/>
                </a:solidFill>
              </a:rPr>
              <a:t>(</a:t>
            </a:r>
            <a:r>
              <a:rPr lang="lv-LV" sz="1050" dirty="0">
                <a:solidFill>
                  <a:schemeClr val="bg1"/>
                </a:solidFill>
              </a:rPr>
              <a:t>Pilnīgi pozitīvs vērtējums</a:t>
            </a:r>
            <a:r>
              <a:rPr lang="en-US" sz="1050" dirty="0">
                <a:solidFill>
                  <a:schemeClr val="bg1"/>
                </a:solidFill>
              </a:rPr>
              <a:t>)</a:t>
            </a:r>
          </a:p>
        </p:txBody>
      </p:sp>
      <p:graphicFrame>
        <p:nvGraphicFramePr>
          <p:cNvPr id="9" name="Chart 8" descr="89e47e39-debb-42e9-a373-da6e4659327b BANNER by Sadarbības koordinācija ar ārvalstīs dzīvojošajiem Latvijas valstspiederīgajiem, lai veicinātu Latvijas ekonomikas attīstību (diaspora)2"/>
          <p:cNvGraphicFramePr/>
          <p:nvPr>
            <p:extLst>
              <p:ext uri="{D42A27DB-BD31-4B8C-83A1-F6EECF244321}">
                <p14:modId xmlns:p14="http://schemas.microsoft.com/office/powerpoint/2010/main" val="3057619056"/>
              </p:ext>
            </p:extLst>
          </p:nvPr>
        </p:nvGraphicFramePr>
        <p:xfrm>
          <a:off x="407833" y="1269978"/>
          <a:ext cx="8375475" cy="474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1" descr="dfd3b35a-d3cd-492b-82c6-39fc0a2ba150 BANNER by Sadarbības koordinācija ar ārvalstīs dzīvojošajiem Latvijas valstspiederīgajiem, lai veicinātu Latvijas ekonomikas attīstību (diaspora)">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2894561319"/>
              </p:ext>
            </p:extLst>
          </p:nvPr>
        </p:nvGraphicFramePr>
        <p:xfrm>
          <a:off x="9773139" y="903601"/>
          <a:ext cx="2176272" cy="53663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07833" y="685203"/>
            <a:ext cx="6876562" cy="584775"/>
          </a:xfrm>
          <a:prstGeom prst="rect">
            <a:avLst/>
          </a:prstGeom>
        </p:spPr>
        <p:txBody>
          <a:bodyPr wrap="none">
            <a:spAutoFit/>
          </a:bodyPr>
          <a:lstStyle/>
          <a:p>
            <a:r>
              <a:rPr lang="lv-LV" sz="1600" b="1" u="sng" dirty="0">
                <a:solidFill>
                  <a:srgbClr val="073C45"/>
                </a:solidFill>
              </a:rPr>
              <a:t>Sadarbības koordinācija ar ārvalstīs dzīvojošajiem Latvijas valstspiederīgajiem, </a:t>
            </a:r>
          </a:p>
          <a:p>
            <a:r>
              <a:rPr lang="lv-LV" sz="1600" b="1" u="sng" dirty="0">
                <a:solidFill>
                  <a:srgbClr val="073C45"/>
                </a:solidFill>
              </a:rPr>
              <a:t>lai veicinātu Latvijas ekonomikas attīstību (diaspora)</a:t>
            </a:r>
          </a:p>
        </p:txBody>
      </p:sp>
    </p:spTree>
    <p:extLst>
      <p:ext uri="{BB962C8B-B14F-4D97-AF65-F5344CB8AC3E}">
        <p14:creationId xmlns:p14="http://schemas.microsoft.com/office/powerpoint/2010/main" val="2488320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832" y="1"/>
            <a:ext cx="11784168" cy="903600"/>
          </a:xfrm>
        </p:spPr>
        <p:txBody>
          <a:bodyPr>
            <a:normAutofit/>
          </a:bodyPr>
          <a:lstStyle/>
          <a:p>
            <a:r>
              <a:rPr lang="lv-LV" sz="2500"/>
              <a:t>Latvijas Ārējo ekonomisko pārstāvniecību sniegtā atbalsta noderīgums </a:t>
            </a:r>
            <a:r>
              <a:rPr lang="en-US" sz="2500"/>
              <a:t>(%)</a:t>
            </a:r>
            <a:br>
              <a:rPr lang="lv-LV" sz="2500"/>
            </a:br>
            <a:r>
              <a:rPr lang="lv-LV" sz="2000" i="1"/>
              <a:t>Dinamika 2021.– 2025.</a:t>
            </a:r>
            <a:endParaRPr lang="lv-LV" sz="2500"/>
          </a:p>
        </p:txBody>
      </p:sp>
      <p:sp>
        <p:nvSpPr>
          <p:cNvPr id="2" name="Text Placeholder 1"/>
          <p:cNvSpPr>
            <a:spLocks noGrp="1"/>
          </p:cNvSpPr>
          <p:nvPr>
            <p:ph type="body" sz="quarter" idx="15"/>
          </p:nvPr>
        </p:nvSpPr>
        <p:spPr>
          <a:xfrm>
            <a:off x="133350" y="6078071"/>
            <a:ext cx="7565672" cy="380426"/>
          </a:xfrm>
        </p:spPr>
        <p:txBody>
          <a:bodyPr/>
          <a:lstStyle/>
          <a:p>
            <a:r>
              <a:rPr lang="lv-LV"/>
              <a:t>E1</a:t>
            </a:r>
            <a:r>
              <a:rPr lang="en-US"/>
              <a:t>. </a:t>
            </a:r>
            <a:r>
              <a:rPr lang="fi-FI"/>
              <a:t>LIAA ir izveidots Latvijas Ārējo ekonomisko pārstāvniecību tīkls 2</a:t>
            </a:r>
            <a:r>
              <a:rPr lang="lv-LV"/>
              <a:t>2</a:t>
            </a:r>
            <a:r>
              <a:rPr lang="fi-FI"/>
              <a:t> valstī</a:t>
            </a:r>
            <a:r>
              <a:rPr lang="lv-LV"/>
              <a:t>s</a:t>
            </a:r>
            <a:r>
              <a:rPr lang="fi-FI"/>
              <a:t>. Kāda veida atbalsts Jums būtu noderīgs no šīm pārstāvniecībām?</a:t>
            </a:r>
            <a:endParaRPr lang="lv-LV"/>
          </a:p>
          <a:p>
            <a:r>
              <a:rPr lang="it-IT">
                <a:solidFill>
                  <a:prstClr val="white">
                    <a:lumMod val="50000"/>
                  </a:prstClr>
                </a:solidFill>
              </a:rPr>
              <a:t>Bāze: visi respondenti, skatīt «n=» grafikā</a:t>
            </a:r>
            <a:endParaRPr lang="lv-LV">
              <a:solidFill>
                <a:prstClr val="white">
                  <a:lumMod val="50000"/>
                </a:prstClr>
              </a:solidFill>
            </a:endParaRPr>
          </a:p>
          <a:p>
            <a:r>
              <a:rPr lang="lv-LV">
                <a:solidFill>
                  <a:prstClr val="white">
                    <a:lumMod val="50000"/>
                  </a:prstClr>
                </a:solidFill>
              </a:rPr>
              <a:t>*Atbilžu varianta formulējums 2022. gadā: «Atbalsts kontaktu dibināšanā ar potenciālajiem iepircējiem»</a:t>
            </a:r>
          </a:p>
        </p:txBody>
      </p:sp>
      <p:graphicFrame>
        <p:nvGraphicFramePr>
          <p:cNvPr id="6" name="Chart 5"/>
          <p:cNvGraphicFramePr>
            <a:graphicFrameLocks noChangeAspect="1"/>
          </p:cNvGraphicFramePr>
          <p:nvPr/>
        </p:nvGraphicFramePr>
        <p:xfrm>
          <a:off x="0" y="903601"/>
          <a:ext cx="11604171" cy="4887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232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2e7cdc6f-fda0-4faf-b7e8-2c7029951340 BANNER_E1 by Atbalsts kontaktu dibināšanā ar potenciālajiem iepircējiem un sadarbības partneriem"/>
          <p:cNvGraphicFramePr/>
          <p:nvPr>
            <p:extLst>
              <p:ext uri="{D42A27DB-BD31-4B8C-83A1-F6EECF244321}">
                <p14:modId xmlns:p14="http://schemas.microsoft.com/office/powerpoint/2010/main" val="1759988090"/>
              </p:ext>
            </p:extLst>
          </p:nvPr>
        </p:nvGraphicFramePr>
        <p:xfrm>
          <a:off x="4600575" y="760999"/>
          <a:ext cx="7229475" cy="5954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idx="4294967295"/>
          </p:nvPr>
        </p:nvSpPr>
        <p:spPr>
          <a:xfrm>
            <a:off x="0" y="0"/>
            <a:ext cx="10547350" cy="903288"/>
          </a:xfrm>
          <a:prstGeom prst="rect">
            <a:avLst/>
          </a:prstGeom>
        </p:spPr>
        <p:txBody>
          <a:bodyPr>
            <a:normAutofit fontScale="90000"/>
          </a:bodyPr>
          <a:lstStyle/>
          <a:p>
            <a:pPr algn="l"/>
            <a:r>
              <a:rPr lang="lv-LV" sz="2800" dirty="0">
                <a:solidFill>
                  <a:schemeClr val="bg1"/>
                </a:solidFill>
              </a:rPr>
              <a:t>Latvijas Ārējo ekonomisko pārstāvniecību sniegtā atbalsta noderīgums </a:t>
            </a:r>
            <a:r>
              <a:rPr lang="en-US" sz="2800" dirty="0">
                <a:solidFill>
                  <a:schemeClr val="bg1"/>
                </a:solidFill>
              </a:rPr>
              <a:t>(%)</a:t>
            </a:r>
            <a:br>
              <a:rPr lang="lv-LV" sz="2800" dirty="0">
                <a:solidFill>
                  <a:schemeClr val="bg1"/>
                </a:solidFill>
              </a:rPr>
            </a:br>
            <a:r>
              <a:rPr lang="lv-LV" sz="2200" i="1" dirty="0">
                <a:solidFill>
                  <a:schemeClr val="bg1"/>
                </a:solidFill>
              </a:rPr>
              <a:t>Atbildes uzņēmumu grupās, 2025.</a:t>
            </a:r>
            <a:endParaRPr lang="lv-LV" sz="2000" dirty="0">
              <a:solidFill>
                <a:schemeClr val="bg1"/>
              </a:solidFill>
            </a:endParaRPr>
          </a:p>
        </p:txBody>
      </p:sp>
      <p:sp>
        <p:nvSpPr>
          <p:cNvPr id="2" name="Text Placeholder 1"/>
          <p:cNvSpPr>
            <a:spLocks noGrp="1"/>
          </p:cNvSpPr>
          <p:nvPr>
            <p:ph type="body" sz="quarter" idx="4294967295"/>
          </p:nvPr>
        </p:nvSpPr>
        <p:spPr>
          <a:xfrm>
            <a:off x="0" y="5954182"/>
            <a:ext cx="3516313" cy="844550"/>
          </a:xfrm>
          <a:prstGeom prst="rect">
            <a:avLst/>
          </a:prstGeom>
        </p:spPr>
        <p:txBody>
          <a:bodyPr/>
          <a:lstStyle/>
          <a:p>
            <a:pPr marL="0" indent="0">
              <a:buNone/>
            </a:pPr>
            <a:r>
              <a:rPr lang="lv-LV" sz="1000" dirty="0">
                <a:solidFill>
                  <a:schemeClr val="bg1">
                    <a:lumMod val="50000"/>
                  </a:schemeClr>
                </a:solidFill>
              </a:rPr>
              <a:t>E1</a:t>
            </a:r>
            <a:r>
              <a:rPr lang="en-US" sz="1000" dirty="0">
                <a:solidFill>
                  <a:schemeClr val="bg1">
                    <a:lumMod val="50000"/>
                  </a:schemeClr>
                </a:solidFill>
              </a:rPr>
              <a:t>. </a:t>
            </a:r>
            <a:r>
              <a:rPr lang="fi-FI" sz="1000" dirty="0">
                <a:solidFill>
                  <a:schemeClr val="bg1">
                    <a:lumMod val="50000"/>
                  </a:schemeClr>
                </a:solidFill>
              </a:rPr>
              <a:t>LIAA ir izveidots Latvijas Ārējo ekonomisko pārstāvniecību tīkls 2</a:t>
            </a:r>
            <a:r>
              <a:rPr lang="lv-LV" sz="1000" dirty="0">
                <a:solidFill>
                  <a:schemeClr val="bg1">
                    <a:lumMod val="50000"/>
                  </a:schemeClr>
                </a:solidFill>
              </a:rPr>
              <a:t>2</a:t>
            </a:r>
            <a:r>
              <a:rPr lang="fi-FI" sz="1000" dirty="0">
                <a:solidFill>
                  <a:schemeClr val="bg1">
                    <a:lumMod val="50000"/>
                  </a:schemeClr>
                </a:solidFill>
              </a:rPr>
              <a:t> valstī</a:t>
            </a:r>
            <a:r>
              <a:rPr lang="lv-LV" sz="1000" dirty="0">
                <a:solidFill>
                  <a:schemeClr val="bg1">
                    <a:lumMod val="50000"/>
                  </a:schemeClr>
                </a:solidFill>
              </a:rPr>
              <a:t>s</a:t>
            </a:r>
            <a:r>
              <a:rPr lang="fi-FI" sz="1000" dirty="0">
                <a:solidFill>
                  <a:schemeClr val="bg1">
                    <a:lumMod val="50000"/>
                  </a:schemeClr>
                </a:solidFill>
              </a:rPr>
              <a:t>. Kāda veida atbalsts Jums būtu noderīgs no šīm pārstāvniecībām?</a:t>
            </a:r>
            <a:endParaRPr lang="lv-LV" sz="1000" dirty="0">
              <a:solidFill>
                <a:schemeClr val="bg1">
                  <a:lumMod val="50000"/>
                </a:schemeClr>
              </a:solidFill>
            </a:endParaRPr>
          </a:p>
          <a:p>
            <a:pPr marL="0" indent="0">
              <a:buNone/>
            </a:pPr>
            <a:r>
              <a:rPr lang="it-IT" sz="1000" dirty="0">
                <a:solidFill>
                  <a:schemeClr val="bg1">
                    <a:lumMod val="50000"/>
                  </a:schemeClr>
                </a:solidFill>
              </a:rPr>
              <a:t>Bāze: visi respondenti, skatīt «n=» grafikā</a:t>
            </a:r>
          </a:p>
        </p:txBody>
      </p:sp>
      <p:sp>
        <p:nvSpPr>
          <p:cNvPr id="6" name="Rectangle 5"/>
          <p:cNvSpPr/>
          <p:nvPr/>
        </p:nvSpPr>
        <p:spPr>
          <a:xfrm>
            <a:off x="0" y="1471561"/>
            <a:ext cx="3381375" cy="830997"/>
          </a:xfrm>
          <a:prstGeom prst="rect">
            <a:avLst/>
          </a:prstGeom>
          <a:noFill/>
        </p:spPr>
        <p:txBody>
          <a:bodyPr wrap="square">
            <a:spAutoFit/>
          </a:bodyPr>
          <a:lstStyle/>
          <a:p>
            <a:pPr algn="ctr"/>
            <a:r>
              <a:rPr lang="lv-LV" sz="1600" b="1" u="sng" dirty="0">
                <a:solidFill>
                  <a:srgbClr val="073C45"/>
                </a:solidFill>
              </a:rPr>
              <a:t>Atbalsts kontaktu dibināšanā ar potenciālajiem </a:t>
            </a:r>
          </a:p>
          <a:p>
            <a:pPr algn="ctr"/>
            <a:r>
              <a:rPr lang="lv-LV" sz="1600" b="1" u="sng" dirty="0">
                <a:solidFill>
                  <a:srgbClr val="073C45"/>
                </a:solidFill>
              </a:rPr>
              <a:t>iepircējiem un sadarbības partneriem</a:t>
            </a:r>
          </a:p>
        </p:txBody>
      </p:sp>
    </p:spTree>
    <p:extLst>
      <p:ext uri="{BB962C8B-B14F-4D97-AF65-F5344CB8AC3E}">
        <p14:creationId xmlns:p14="http://schemas.microsoft.com/office/powerpoint/2010/main" val="851303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1f6b134e-4964-4320-8770-3ab0bfb0c7e2 BANNER_E1 by Vispārējas konsultācijas par eksporta nosacījumiem konkrētā valstī"/>
          <p:cNvGraphicFramePr/>
          <p:nvPr>
            <p:extLst>
              <p:ext uri="{D42A27DB-BD31-4B8C-83A1-F6EECF244321}">
                <p14:modId xmlns:p14="http://schemas.microsoft.com/office/powerpoint/2010/main" val="4166813627"/>
              </p:ext>
            </p:extLst>
          </p:nvPr>
        </p:nvGraphicFramePr>
        <p:xfrm>
          <a:off x="4600575" y="760999"/>
          <a:ext cx="7229475" cy="5954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idx="4294967295"/>
          </p:nvPr>
        </p:nvSpPr>
        <p:spPr>
          <a:xfrm>
            <a:off x="0" y="0"/>
            <a:ext cx="10547350" cy="903288"/>
          </a:xfrm>
          <a:prstGeom prst="rect">
            <a:avLst/>
          </a:prstGeom>
        </p:spPr>
        <p:txBody>
          <a:bodyPr>
            <a:normAutofit fontScale="90000"/>
          </a:bodyPr>
          <a:lstStyle/>
          <a:p>
            <a:pPr algn="l"/>
            <a:r>
              <a:rPr lang="lv-LV" sz="2800" dirty="0">
                <a:solidFill>
                  <a:schemeClr val="bg1"/>
                </a:solidFill>
              </a:rPr>
              <a:t>Latvijas Ārējo ekonomisko pārstāvniecību sniegtā atbalsta noderīgums </a:t>
            </a:r>
            <a:r>
              <a:rPr lang="en-US" sz="2800" dirty="0">
                <a:solidFill>
                  <a:schemeClr val="bg1"/>
                </a:solidFill>
              </a:rPr>
              <a:t>(%)</a:t>
            </a:r>
            <a:br>
              <a:rPr lang="lv-LV" sz="2800" dirty="0">
                <a:solidFill>
                  <a:schemeClr val="bg1"/>
                </a:solidFill>
              </a:rPr>
            </a:br>
            <a:r>
              <a:rPr lang="lv-LV" sz="2200" i="1" dirty="0">
                <a:solidFill>
                  <a:schemeClr val="bg1"/>
                </a:solidFill>
              </a:rPr>
              <a:t>Atbildes uzņēmumu grupās, 2025.</a:t>
            </a:r>
            <a:endParaRPr lang="lv-LV" sz="2000" dirty="0">
              <a:solidFill>
                <a:schemeClr val="bg1"/>
              </a:solidFill>
            </a:endParaRPr>
          </a:p>
        </p:txBody>
      </p:sp>
      <p:sp>
        <p:nvSpPr>
          <p:cNvPr id="2" name="Text Placeholder 1"/>
          <p:cNvSpPr>
            <a:spLocks noGrp="1"/>
          </p:cNvSpPr>
          <p:nvPr>
            <p:ph type="body" sz="quarter" idx="4294967295"/>
          </p:nvPr>
        </p:nvSpPr>
        <p:spPr>
          <a:xfrm>
            <a:off x="0" y="5954182"/>
            <a:ext cx="3516313" cy="844550"/>
          </a:xfrm>
          <a:prstGeom prst="rect">
            <a:avLst/>
          </a:prstGeom>
        </p:spPr>
        <p:txBody>
          <a:bodyPr/>
          <a:lstStyle/>
          <a:p>
            <a:pPr marL="0" indent="0">
              <a:buNone/>
            </a:pPr>
            <a:r>
              <a:rPr lang="lv-LV" sz="1000" dirty="0">
                <a:solidFill>
                  <a:schemeClr val="bg1">
                    <a:lumMod val="50000"/>
                  </a:schemeClr>
                </a:solidFill>
              </a:rPr>
              <a:t>E1</a:t>
            </a:r>
            <a:r>
              <a:rPr lang="en-US" sz="1000" dirty="0">
                <a:solidFill>
                  <a:schemeClr val="bg1">
                    <a:lumMod val="50000"/>
                  </a:schemeClr>
                </a:solidFill>
              </a:rPr>
              <a:t>. </a:t>
            </a:r>
            <a:r>
              <a:rPr lang="fi-FI" sz="1000" dirty="0">
                <a:solidFill>
                  <a:schemeClr val="bg1">
                    <a:lumMod val="50000"/>
                  </a:schemeClr>
                </a:solidFill>
              </a:rPr>
              <a:t>LIAA ir izveidots Latvijas Ārējo ekonomisko pārstāvniecību tīkls 2</a:t>
            </a:r>
            <a:r>
              <a:rPr lang="lv-LV" sz="1000" dirty="0">
                <a:solidFill>
                  <a:schemeClr val="bg1">
                    <a:lumMod val="50000"/>
                  </a:schemeClr>
                </a:solidFill>
              </a:rPr>
              <a:t>2</a:t>
            </a:r>
            <a:r>
              <a:rPr lang="fi-FI" sz="1000" dirty="0">
                <a:solidFill>
                  <a:schemeClr val="bg1">
                    <a:lumMod val="50000"/>
                  </a:schemeClr>
                </a:solidFill>
              </a:rPr>
              <a:t> valstī</a:t>
            </a:r>
            <a:r>
              <a:rPr lang="lv-LV" sz="1000" dirty="0">
                <a:solidFill>
                  <a:schemeClr val="bg1">
                    <a:lumMod val="50000"/>
                  </a:schemeClr>
                </a:solidFill>
              </a:rPr>
              <a:t>s</a:t>
            </a:r>
            <a:r>
              <a:rPr lang="fi-FI" sz="1000" dirty="0">
                <a:solidFill>
                  <a:schemeClr val="bg1">
                    <a:lumMod val="50000"/>
                  </a:schemeClr>
                </a:solidFill>
              </a:rPr>
              <a:t>. Kāda veida atbalsts Jums būtu noderīgs no šīm pārstāvniecībām?</a:t>
            </a:r>
            <a:endParaRPr lang="lv-LV" sz="1000" dirty="0">
              <a:solidFill>
                <a:schemeClr val="bg1">
                  <a:lumMod val="50000"/>
                </a:schemeClr>
              </a:solidFill>
            </a:endParaRPr>
          </a:p>
          <a:p>
            <a:pPr marL="0" indent="0">
              <a:buNone/>
            </a:pPr>
            <a:r>
              <a:rPr lang="it-IT" sz="1000" dirty="0">
                <a:solidFill>
                  <a:schemeClr val="bg1">
                    <a:lumMod val="50000"/>
                  </a:schemeClr>
                </a:solidFill>
              </a:rPr>
              <a:t>Bāze: visi respondenti, skatīt «n=» grafikā</a:t>
            </a:r>
          </a:p>
        </p:txBody>
      </p:sp>
      <p:sp>
        <p:nvSpPr>
          <p:cNvPr id="6" name="Rectangle 5"/>
          <p:cNvSpPr/>
          <p:nvPr/>
        </p:nvSpPr>
        <p:spPr>
          <a:xfrm>
            <a:off x="0" y="1471561"/>
            <a:ext cx="3381375" cy="584775"/>
          </a:xfrm>
          <a:prstGeom prst="rect">
            <a:avLst/>
          </a:prstGeom>
          <a:noFill/>
        </p:spPr>
        <p:txBody>
          <a:bodyPr wrap="square">
            <a:spAutoFit/>
          </a:bodyPr>
          <a:lstStyle/>
          <a:p>
            <a:pPr algn="ctr"/>
            <a:r>
              <a:rPr lang="lv-LV" sz="1600" b="1" u="sng" dirty="0">
                <a:solidFill>
                  <a:srgbClr val="073C45"/>
                </a:solidFill>
              </a:rPr>
              <a:t>Vispārējas konsultācijas par eksporta nosacījumiem konkrētā valstī</a:t>
            </a:r>
          </a:p>
        </p:txBody>
      </p:sp>
    </p:spTree>
    <p:extLst>
      <p:ext uri="{BB962C8B-B14F-4D97-AF65-F5344CB8AC3E}">
        <p14:creationId xmlns:p14="http://schemas.microsoft.com/office/powerpoint/2010/main" val="2180243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c056ba7a-c2df-4867-8578-93b441ceea8d BANNER_E1 by Informācijas sniegšana par dažāda veida tirdzniecības veicināšanas pasākumiem konkrētā valstī"/>
          <p:cNvGraphicFramePr/>
          <p:nvPr>
            <p:extLst>
              <p:ext uri="{D42A27DB-BD31-4B8C-83A1-F6EECF244321}">
                <p14:modId xmlns:p14="http://schemas.microsoft.com/office/powerpoint/2010/main" val="3043272879"/>
              </p:ext>
            </p:extLst>
          </p:nvPr>
        </p:nvGraphicFramePr>
        <p:xfrm>
          <a:off x="4600575" y="760999"/>
          <a:ext cx="7229475" cy="5954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idx="4294967295"/>
          </p:nvPr>
        </p:nvSpPr>
        <p:spPr>
          <a:xfrm>
            <a:off x="0" y="0"/>
            <a:ext cx="10547350" cy="903288"/>
          </a:xfrm>
          <a:prstGeom prst="rect">
            <a:avLst/>
          </a:prstGeom>
        </p:spPr>
        <p:txBody>
          <a:bodyPr>
            <a:normAutofit fontScale="90000"/>
          </a:bodyPr>
          <a:lstStyle/>
          <a:p>
            <a:pPr algn="l"/>
            <a:r>
              <a:rPr lang="lv-LV" sz="2800" dirty="0">
                <a:solidFill>
                  <a:schemeClr val="bg1"/>
                </a:solidFill>
              </a:rPr>
              <a:t>Latvijas Ārējo ekonomisko pārstāvniecību sniegtā atbalsta noderīgums </a:t>
            </a:r>
            <a:r>
              <a:rPr lang="en-US" sz="2800" dirty="0">
                <a:solidFill>
                  <a:schemeClr val="bg1"/>
                </a:solidFill>
              </a:rPr>
              <a:t>(%)</a:t>
            </a:r>
            <a:br>
              <a:rPr lang="lv-LV" sz="2800" dirty="0">
                <a:solidFill>
                  <a:schemeClr val="bg1"/>
                </a:solidFill>
              </a:rPr>
            </a:br>
            <a:r>
              <a:rPr lang="lv-LV" sz="2200" i="1" dirty="0">
                <a:solidFill>
                  <a:schemeClr val="bg1"/>
                </a:solidFill>
              </a:rPr>
              <a:t>Atbildes uzņēmumu grupās, 2025.</a:t>
            </a:r>
            <a:endParaRPr lang="lv-LV" sz="2000" dirty="0">
              <a:solidFill>
                <a:schemeClr val="bg1"/>
              </a:solidFill>
            </a:endParaRPr>
          </a:p>
        </p:txBody>
      </p:sp>
      <p:sp>
        <p:nvSpPr>
          <p:cNvPr id="2" name="Text Placeholder 1"/>
          <p:cNvSpPr>
            <a:spLocks noGrp="1"/>
          </p:cNvSpPr>
          <p:nvPr>
            <p:ph type="body" sz="quarter" idx="4294967295"/>
          </p:nvPr>
        </p:nvSpPr>
        <p:spPr>
          <a:xfrm>
            <a:off x="0" y="5954182"/>
            <a:ext cx="3516313" cy="844550"/>
          </a:xfrm>
          <a:prstGeom prst="rect">
            <a:avLst/>
          </a:prstGeom>
        </p:spPr>
        <p:txBody>
          <a:bodyPr/>
          <a:lstStyle/>
          <a:p>
            <a:pPr marL="0" indent="0">
              <a:buNone/>
            </a:pPr>
            <a:r>
              <a:rPr lang="lv-LV" sz="1000" dirty="0">
                <a:solidFill>
                  <a:schemeClr val="bg1">
                    <a:lumMod val="50000"/>
                  </a:schemeClr>
                </a:solidFill>
              </a:rPr>
              <a:t>E1</a:t>
            </a:r>
            <a:r>
              <a:rPr lang="en-US" sz="1000" dirty="0">
                <a:solidFill>
                  <a:schemeClr val="bg1">
                    <a:lumMod val="50000"/>
                  </a:schemeClr>
                </a:solidFill>
              </a:rPr>
              <a:t>. </a:t>
            </a:r>
            <a:r>
              <a:rPr lang="fi-FI" sz="1000" dirty="0">
                <a:solidFill>
                  <a:schemeClr val="bg1">
                    <a:lumMod val="50000"/>
                  </a:schemeClr>
                </a:solidFill>
              </a:rPr>
              <a:t>LIAA ir izveidots Latvijas Ārējo ekonomisko pārstāvniecību tīkls 2</a:t>
            </a:r>
            <a:r>
              <a:rPr lang="lv-LV" sz="1000" dirty="0">
                <a:solidFill>
                  <a:schemeClr val="bg1">
                    <a:lumMod val="50000"/>
                  </a:schemeClr>
                </a:solidFill>
              </a:rPr>
              <a:t>2</a:t>
            </a:r>
            <a:r>
              <a:rPr lang="fi-FI" sz="1000" dirty="0">
                <a:solidFill>
                  <a:schemeClr val="bg1">
                    <a:lumMod val="50000"/>
                  </a:schemeClr>
                </a:solidFill>
              </a:rPr>
              <a:t> valstī</a:t>
            </a:r>
            <a:r>
              <a:rPr lang="lv-LV" sz="1000" dirty="0">
                <a:solidFill>
                  <a:schemeClr val="bg1">
                    <a:lumMod val="50000"/>
                  </a:schemeClr>
                </a:solidFill>
              </a:rPr>
              <a:t>s</a:t>
            </a:r>
            <a:r>
              <a:rPr lang="fi-FI" sz="1000" dirty="0">
                <a:solidFill>
                  <a:schemeClr val="bg1">
                    <a:lumMod val="50000"/>
                  </a:schemeClr>
                </a:solidFill>
              </a:rPr>
              <a:t>. Kāda veida atbalsts Jums būtu noderīgs no šīm pārstāvniecībām?</a:t>
            </a:r>
            <a:endParaRPr lang="lv-LV" sz="1000" dirty="0">
              <a:solidFill>
                <a:schemeClr val="bg1">
                  <a:lumMod val="50000"/>
                </a:schemeClr>
              </a:solidFill>
            </a:endParaRPr>
          </a:p>
          <a:p>
            <a:pPr marL="0" indent="0">
              <a:buNone/>
            </a:pPr>
            <a:r>
              <a:rPr lang="it-IT" sz="1000" dirty="0">
                <a:solidFill>
                  <a:schemeClr val="bg1">
                    <a:lumMod val="50000"/>
                  </a:schemeClr>
                </a:solidFill>
              </a:rPr>
              <a:t>Bāze: visi respondenti, skatīt «n=» grafikā</a:t>
            </a:r>
          </a:p>
        </p:txBody>
      </p:sp>
      <p:sp>
        <p:nvSpPr>
          <p:cNvPr id="6" name="Rectangle 5"/>
          <p:cNvSpPr/>
          <p:nvPr/>
        </p:nvSpPr>
        <p:spPr>
          <a:xfrm>
            <a:off x="0" y="1471561"/>
            <a:ext cx="3381375" cy="830997"/>
          </a:xfrm>
          <a:prstGeom prst="rect">
            <a:avLst/>
          </a:prstGeom>
          <a:noFill/>
        </p:spPr>
        <p:txBody>
          <a:bodyPr wrap="square">
            <a:spAutoFit/>
          </a:bodyPr>
          <a:lstStyle/>
          <a:p>
            <a:pPr algn="ctr"/>
            <a:r>
              <a:rPr lang="lv-LV" sz="1600" b="1" u="sng" dirty="0">
                <a:solidFill>
                  <a:srgbClr val="073C45"/>
                </a:solidFill>
              </a:rPr>
              <a:t>Informācijas sniegšana par dažāda veida tirdzniecības veicināšanas pasākumiem konkrētā valstī</a:t>
            </a:r>
          </a:p>
        </p:txBody>
      </p:sp>
    </p:spTree>
    <p:extLst>
      <p:ext uri="{BB962C8B-B14F-4D97-AF65-F5344CB8AC3E}">
        <p14:creationId xmlns:p14="http://schemas.microsoft.com/office/powerpoint/2010/main" val="23985777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descr="fa7ae751-e986-4fe0-a49a-d407bc810bb6 BANNER_E1 by Sadarbības veidošana inovāciju un tehnoloģiju jomā"/>
          <p:cNvGraphicFramePr/>
          <p:nvPr>
            <p:extLst>
              <p:ext uri="{D42A27DB-BD31-4B8C-83A1-F6EECF244321}">
                <p14:modId xmlns:p14="http://schemas.microsoft.com/office/powerpoint/2010/main" val="1211641947"/>
              </p:ext>
            </p:extLst>
          </p:nvPr>
        </p:nvGraphicFramePr>
        <p:xfrm>
          <a:off x="4600575" y="760999"/>
          <a:ext cx="7229475" cy="5954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idx="4294967295"/>
          </p:nvPr>
        </p:nvSpPr>
        <p:spPr>
          <a:xfrm>
            <a:off x="0" y="0"/>
            <a:ext cx="10547350" cy="903288"/>
          </a:xfrm>
          <a:prstGeom prst="rect">
            <a:avLst/>
          </a:prstGeom>
        </p:spPr>
        <p:txBody>
          <a:bodyPr>
            <a:normAutofit fontScale="90000"/>
          </a:bodyPr>
          <a:lstStyle/>
          <a:p>
            <a:pPr algn="l"/>
            <a:r>
              <a:rPr lang="lv-LV" sz="2800" dirty="0">
                <a:solidFill>
                  <a:schemeClr val="bg1"/>
                </a:solidFill>
              </a:rPr>
              <a:t>Latvijas Ārējo ekonomisko pārstāvniecību sniegtā atbalsta noderīgums </a:t>
            </a:r>
            <a:r>
              <a:rPr lang="en-US" sz="2800" dirty="0">
                <a:solidFill>
                  <a:schemeClr val="bg1"/>
                </a:solidFill>
              </a:rPr>
              <a:t>(%)</a:t>
            </a:r>
            <a:br>
              <a:rPr lang="lv-LV" sz="2800" dirty="0">
                <a:solidFill>
                  <a:schemeClr val="bg1"/>
                </a:solidFill>
              </a:rPr>
            </a:br>
            <a:r>
              <a:rPr lang="lv-LV" sz="2200" i="1" dirty="0">
                <a:solidFill>
                  <a:schemeClr val="bg1"/>
                </a:solidFill>
              </a:rPr>
              <a:t>Atbildes uzņēmumu grupās, 2025.</a:t>
            </a:r>
            <a:endParaRPr lang="lv-LV" sz="2000" dirty="0">
              <a:solidFill>
                <a:schemeClr val="bg1"/>
              </a:solidFill>
            </a:endParaRPr>
          </a:p>
        </p:txBody>
      </p:sp>
      <p:sp>
        <p:nvSpPr>
          <p:cNvPr id="2" name="Text Placeholder 1"/>
          <p:cNvSpPr>
            <a:spLocks noGrp="1"/>
          </p:cNvSpPr>
          <p:nvPr>
            <p:ph type="body" sz="quarter" idx="4294967295"/>
          </p:nvPr>
        </p:nvSpPr>
        <p:spPr>
          <a:xfrm>
            <a:off x="0" y="5954182"/>
            <a:ext cx="3516313" cy="844550"/>
          </a:xfrm>
          <a:prstGeom prst="rect">
            <a:avLst/>
          </a:prstGeom>
        </p:spPr>
        <p:txBody>
          <a:bodyPr/>
          <a:lstStyle/>
          <a:p>
            <a:pPr marL="0" indent="0">
              <a:buNone/>
            </a:pPr>
            <a:r>
              <a:rPr lang="lv-LV" sz="1000" dirty="0">
                <a:solidFill>
                  <a:schemeClr val="bg1">
                    <a:lumMod val="50000"/>
                  </a:schemeClr>
                </a:solidFill>
              </a:rPr>
              <a:t>E1</a:t>
            </a:r>
            <a:r>
              <a:rPr lang="en-US" sz="1000" dirty="0">
                <a:solidFill>
                  <a:schemeClr val="bg1">
                    <a:lumMod val="50000"/>
                  </a:schemeClr>
                </a:solidFill>
              </a:rPr>
              <a:t>. </a:t>
            </a:r>
            <a:r>
              <a:rPr lang="fi-FI" sz="1000" dirty="0">
                <a:solidFill>
                  <a:schemeClr val="bg1">
                    <a:lumMod val="50000"/>
                  </a:schemeClr>
                </a:solidFill>
              </a:rPr>
              <a:t>LIAA ir izveidots Latvijas Ārējo ekonomisko pārstāvniecību tīkls 2</a:t>
            </a:r>
            <a:r>
              <a:rPr lang="lv-LV" sz="1000" dirty="0">
                <a:solidFill>
                  <a:schemeClr val="bg1">
                    <a:lumMod val="50000"/>
                  </a:schemeClr>
                </a:solidFill>
              </a:rPr>
              <a:t>2</a:t>
            </a:r>
            <a:r>
              <a:rPr lang="fi-FI" sz="1000" dirty="0">
                <a:solidFill>
                  <a:schemeClr val="bg1">
                    <a:lumMod val="50000"/>
                  </a:schemeClr>
                </a:solidFill>
              </a:rPr>
              <a:t> valstī</a:t>
            </a:r>
            <a:r>
              <a:rPr lang="lv-LV" sz="1000" dirty="0">
                <a:solidFill>
                  <a:schemeClr val="bg1">
                    <a:lumMod val="50000"/>
                  </a:schemeClr>
                </a:solidFill>
              </a:rPr>
              <a:t>s</a:t>
            </a:r>
            <a:r>
              <a:rPr lang="fi-FI" sz="1000" dirty="0">
                <a:solidFill>
                  <a:schemeClr val="bg1">
                    <a:lumMod val="50000"/>
                  </a:schemeClr>
                </a:solidFill>
              </a:rPr>
              <a:t>. Kāda veida atbalsts Jums būtu noderīgs no šīm pārstāvniecībām?</a:t>
            </a:r>
            <a:endParaRPr lang="lv-LV" sz="1000" dirty="0">
              <a:solidFill>
                <a:schemeClr val="bg1">
                  <a:lumMod val="50000"/>
                </a:schemeClr>
              </a:solidFill>
            </a:endParaRPr>
          </a:p>
          <a:p>
            <a:pPr marL="0" indent="0">
              <a:buNone/>
            </a:pPr>
            <a:r>
              <a:rPr lang="it-IT" sz="1000" dirty="0">
                <a:solidFill>
                  <a:schemeClr val="bg1">
                    <a:lumMod val="50000"/>
                  </a:schemeClr>
                </a:solidFill>
              </a:rPr>
              <a:t>Bāze: visi respondenti, skatīt «n=» grafikā</a:t>
            </a:r>
          </a:p>
        </p:txBody>
      </p:sp>
      <p:sp>
        <p:nvSpPr>
          <p:cNvPr id="6" name="Rectangle 5"/>
          <p:cNvSpPr/>
          <p:nvPr/>
        </p:nvSpPr>
        <p:spPr>
          <a:xfrm>
            <a:off x="0" y="1471561"/>
            <a:ext cx="3381375" cy="584775"/>
          </a:xfrm>
          <a:prstGeom prst="rect">
            <a:avLst/>
          </a:prstGeom>
          <a:noFill/>
        </p:spPr>
        <p:txBody>
          <a:bodyPr wrap="square">
            <a:spAutoFit/>
          </a:bodyPr>
          <a:lstStyle/>
          <a:p>
            <a:pPr algn="ctr"/>
            <a:r>
              <a:rPr lang="lv-LV" sz="1600" b="1" u="sng" dirty="0">
                <a:solidFill>
                  <a:srgbClr val="073C45"/>
                </a:solidFill>
              </a:rPr>
              <a:t>Sadarbības veidošana inovāciju un tehnoloģiju jomā</a:t>
            </a:r>
          </a:p>
        </p:txBody>
      </p:sp>
    </p:spTree>
    <p:extLst>
      <p:ext uri="{BB962C8B-B14F-4D97-AF65-F5344CB8AC3E}">
        <p14:creationId xmlns:p14="http://schemas.microsoft.com/office/powerpoint/2010/main" val="1123616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71a65120-698e-4d4c-985b-ac6cf84dc8aa BANNER_E1 by Atbalsts potenciālo investoru uzrunāšanā"/>
          <p:cNvGraphicFramePr/>
          <p:nvPr>
            <p:extLst>
              <p:ext uri="{D42A27DB-BD31-4B8C-83A1-F6EECF244321}">
                <p14:modId xmlns:p14="http://schemas.microsoft.com/office/powerpoint/2010/main" val="3613233621"/>
              </p:ext>
            </p:extLst>
          </p:nvPr>
        </p:nvGraphicFramePr>
        <p:xfrm>
          <a:off x="4600575" y="760999"/>
          <a:ext cx="7229475" cy="5954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idx="4294967295"/>
          </p:nvPr>
        </p:nvSpPr>
        <p:spPr>
          <a:xfrm>
            <a:off x="0" y="0"/>
            <a:ext cx="10547350" cy="903288"/>
          </a:xfrm>
          <a:prstGeom prst="rect">
            <a:avLst/>
          </a:prstGeom>
        </p:spPr>
        <p:txBody>
          <a:bodyPr>
            <a:normAutofit fontScale="90000"/>
          </a:bodyPr>
          <a:lstStyle/>
          <a:p>
            <a:pPr algn="l"/>
            <a:r>
              <a:rPr lang="lv-LV" sz="2800" dirty="0">
                <a:solidFill>
                  <a:schemeClr val="bg1"/>
                </a:solidFill>
              </a:rPr>
              <a:t>Latvijas Ārējo ekonomisko pārstāvniecību sniegtā atbalsta noderīgums </a:t>
            </a:r>
            <a:r>
              <a:rPr lang="en-US" sz="2800" dirty="0">
                <a:solidFill>
                  <a:schemeClr val="bg1"/>
                </a:solidFill>
              </a:rPr>
              <a:t>(%)</a:t>
            </a:r>
            <a:br>
              <a:rPr lang="lv-LV" sz="2800" dirty="0">
                <a:solidFill>
                  <a:schemeClr val="bg1"/>
                </a:solidFill>
              </a:rPr>
            </a:br>
            <a:r>
              <a:rPr lang="lv-LV" sz="2200" i="1" dirty="0">
                <a:solidFill>
                  <a:schemeClr val="bg1"/>
                </a:solidFill>
              </a:rPr>
              <a:t>Atbildes uzņēmumu grupās, 2025.</a:t>
            </a:r>
            <a:endParaRPr lang="lv-LV" sz="2000" dirty="0">
              <a:solidFill>
                <a:schemeClr val="bg1"/>
              </a:solidFill>
            </a:endParaRPr>
          </a:p>
        </p:txBody>
      </p:sp>
      <p:sp>
        <p:nvSpPr>
          <p:cNvPr id="2" name="Text Placeholder 1"/>
          <p:cNvSpPr>
            <a:spLocks noGrp="1"/>
          </p:cNvSpPr>
          <p:nvPr>
            <p:ph type="body" sz="quarter" idx="4294967295"/>
          </p:nvPr>
        </p:nvSpPr>
        <p:spPr>
          <a:xfrm>
            <a:off x="0" y="5954182"/>
            <a:ext cx="3516313" cy="844550"/>
          </a:xfrm>
          <a:prstGeom prst="rect">
            <a:avLst/>
          </a:prstGeom>
        </p:spPr>
        <p:txBody>
          <a:bodyPr/>
          <a:lstStyle/>
          <a:p>
            <a:pPr marL="0" indent="0">
              <a:buNone/>
            </a:pPr>
            <a:r>
              <a:rPr lang="lv-LV" sz="1000" dirty="0">
                <a:solidFill>
                  <a:schemeClr val="bg1">
                    <a:lumMod val="50000"/>
                  </a:schemeClr>
                </a:solidFill>
              </a:rPr>
              <a:t>E1</a:t>
            </a:r>
            <a:r>
              <a:rPr lang="en-US" sz="1000" dirty="0">
                <a:solidFill>
                  <a:schemeClr val="bg1">
                    <a:lumMod val="50000"/>
                  </a:schemeClr>
                </a:solidFill>
              </a:rPr>
              <a:t>. </a:t>
            </a:r>
            <a:r>
              <a:rPr lang="fi-FI" sz="1000" dirty="0">
                <a:solidFill>
                  <a:schemeClr val="bg1">
                    <a:lumMod val="50000"/>
                  </a:schemeClr>
                </a:solidFill>
              </a:rPr>
              <a:t>LIAA ir izveidots Latvijas Ārējo ekonomisko pārstāvniecību tīkls 2</a:t>
            </a:r>
            <a:r>
              <a:rPr lang="lv-LV" sz="1000" dirty="0">
                <a:solidFill>
                  <a:schemeClr val="bg1">
                    <a:lumMod val="50000"/>
                  </a:schemeClr>
                </a:solidFill>
              </a:rPr>
              <a:t>2</a:t>
            </a:r>
            <a:r>
              <a:rPr lang="fi-FI" sz="1000" dirty="0">
                <a:solidFill>
                  <a:schemeClr val="bg1">
                    <a:lumMod val="50000"/>
                  </a:schemeClr>
                </a:solidFill>
              </a:rPr>
              <a:t> valstī</a:t>
            </a:r>
            <a:r>
              <a:rPr lang="lv-LV" sz="1000" dirty="0">
                <a:solidFill>
                  <a:schemeClr val="bg1">
                    <a:lumMod val="50000"/>
                  </a:schemeClr>
                </a:solidFill>
              </a:rPr>
              <a:t>s</a:t>
            </a:r>
            <a:r>
              <a:rPr lang="fi-FI" sz="1000" dirty="0">
                <a:solidFill>
                  <a:schemeClr val="bg1">
                    <a:lumMod val="50000"/>
                  </a:schemeClr>
                </a:solidFill>
              </a:rPr>
              <a:t>. Kāda veida atbalsts Jums būtu noderīgs no šīm pārstāvniecībām?</a:t>
            </a:r>
            <a:endParaRPr lang="lv-LV" sz="1000" dirty="0">
              <a:solidFill>
                <a:schemeClr val="bg1">
                  <a:lumMod val="50000"/>
                </a:schemeClr>
              </a:solidFill>
            </a:endParaRPr>
          </a:p>
          <a:p>
            <a:pPr marL="0" indent="0">
              <a:buNone/>
            </a:pPr>
            <a:r>
              <a:rPr lang="it-IT" sz="1000" dirty="0">
                <a:solidFill>
                  <a:schemeClr val="bg1">
                    <a:lumMod val="50000"/>
                  </a:schemeClr>
                </a:solidFill>
              </a:rPr>
              <a:t>Bāze: visi respondenti, skatīt «n=» grafikā</a:t>
            </a:r>
          </a:p>
        </p:txBody>
      </p:sp>
      <p:sp>
        <p:nvSpPr>
          <p:cNvPr id="6" name="Rectangle 5"/>
          <p:cNvSpPr/>
          <p:nvPr/>
        </p:nvSpPr>
        <p:spPr>
          <a:xfrm>
            <a:off x="0" y="1471561"/>
            <a:ext cx="3381375" cy="584775"/>
          </a:xfrm>
          <a:prstGeom prst="rect">
            <a:avLst/>
          </a:prstGeom>
          <a:noFill/>
        </p:spPr>
        <p:txBody>
          <a:bodyPr wrap="square">
            <a:spAutoFit/>
          </a:bodyPr>
          <a:lstStyle/>
          <a:p>
            <a:pPr algn="ctr"/>
            <a:r>
              <a:rPr lang="lv-LV" sz="1600" b="1" u="sng" dirty="0">
                <a:solidFill>
                  <a:srgbClr val="073C45"/>
                </a:solidFill>
              </a:rPr>
              <a:t>Atbalsts potenciālo investoru uzrunāšanā</a:t>
            </a:r>
          </a:p>
        </p:txBody>
      </p:sp>
    </p:spTree>
    <p:extLst>
      <p:ext uri="{BB962C8B-B14F-4D97-AF65-F5344CB8AC3E}">
        <p14:creationId xmlns:p14="http://schemas.microsoft.com/office/powerpoint/2010/main" val="4150178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2C4A2EB7-B2E1-47E6-9D89-9C8A4A1ED8BC}"/>
              </a:ext>
            </a:extLst>
          </p:cNvPr>
          <p:cNvGraphicFramePr>
            <a:graphicFrameLocks/>
          </p:cNvGraphicFramePr>
          <p:nvPr/>
        </p:nvGraphicFramePr>
        <p:xfrm>
          <a:off x="609600" y="932206"/>
          <a:ext cx="10963275" cy="514474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lv-LV" sz="2500"/>
              <a:t>Cita veida atbalsts, ko eksportētāji vēlētos saņemt no LIAA ārvalstu pārstāvniecībām </a:t>
            </a:r>
            <a:r>
              <a:rPr lang="en-US" sz="2500"/>
              <a:t>(%)</a:t>
            </a:r>
            <a:endParaRPr lang="lv-LV" sz="2500"/>
          </a:p>
        </p:txBody>
      </p:sp>
      <p:sp>
        <p:nvSpPr>
          <p:cNvPr id="2" name="Text Placeholder 1"/>
          <p:cNvSpPr>
            <a:spLocks noGrp="1"/>
          </p:cNvSpPr>
          <p:nvPr>
            <p:ph type="body" sz="quarter" idx="15"/>
          </p:nvPr>
        </p:nvSpPr>
        <p:spPr>
          <a:xfrm>
            <a:off x="133350" y="5910606"/>
            <a:ext cx="11269756" cy="547891"/>
          </a:xfrm>
        </p:spPr>
        <p:txBody>
          <a:bodyPr/>
          <a:lstStyle/>
          <a:p>
            <a:r>
              <a:rPr lang="lv-LV" dirty="0"/>
              <a:t>E2</a:t>
            </a:r>
            <a:r>
              <a:rPr lang="en-US" dirty="0"/>
              <a:t>. </a:t>
            </a:r>
            <a:r>
              <a:rPr lang="lv-LV" dirty="0"/>
              <a:t>Varbūt ir kāds cita veida iepriekš neminēts iespējamais atbalsts, ko Jums būtu noderīgi saņemt no LIAA ārvalstu pārstāvniecībām? Ja, JĀ, lūdzu to īsi raksturojiet </a:t>
            </a:r>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spTree>
    <p:extLst>
      <p:ext uri="{BB962C8B-B14F-4D97-AF65-F5344CB8AC3E}">
        <p14:creationId xmlns:p14="http://schemas.microsoft.com/office/powerpoint/2010/main" val="1200875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300" dirty="0"/>
              <a:t>Cita veida atbalsts, ko eksportētāji vēlētos saņemt no LIAA ārvalstu pārstāvniecībām </a:t>
            </a:r>
            <a:r>
              <a:rPr lang="en-US" sz="2300" dirty="0"/>
              <a:t>(%)</a:t>
            </a:r>
            <a:br>
              <a:rPr lang="lv-LV" sz="2300" dirty="0"/>
            </a:br>
            <a:r>
              <a:rPr lang="lv-LV" sz="2000" i="1" dirty="0"/>
              <a:t>Atbildes uzņēmumu grupās, 2025.</a:t>
            </a:r>
            <a:endParaRPr lang="lv-LV" sz="2300" dirty="0"/>
          </a:p>
        </p:txBody>
      </p:sp>
      <p:sp>
        <p:nvSpPr>
          <p:cNvPr id="2" name="Text Placeholder 1"/>
          <p:cNvSpPr>
            <a:spLocks noGrp="1"/>
          </p:cNvSpPr>
          <p:nvPr>
            <p:ph type="body" sz="quarter" idx="15"/>
          </p:nvPr>
        </p:nvSpPr>
        <p:spPr>
          <a:xfrm>
            <a:off x="133350" y="6053667"/>
            <a:ext cx="11269756" cy="404830"/>
          </a:xfrm>
        </p:spPr>
        <p:txBody>
          <a:bodyPr/>
          <a:lstStyle/>
          <a:p>
            <a:r>
              <a:rPr lang="lv-LV" dirty="0"/>
              <a:t>E2</a:t>
            </a:r>
            <a:r>
              <a:rPr lang="en-US" dirty="0"/>
              <a:t>. </a:t>
            </a:r>
            <a:r>
              <a:rPr lang="lv-LV" dirty="0"/>
              <a:t>Varbūt ir kāds cita veida iepriekš neminēts iespējamais atbalsts, ko Jums būtu noderīgi saņemt no LIAA ārvalstu pārstāvniecībām? Ja, JĀ, lūdzu to īsi raksturojiet </a:t>
            </a:r>
          </a:p>
          <a:p>
            <a:r>
              <a:rPr lang="it-IT" dirty="0">
                <a:solidFill>
                  <a:prstClr val="white">
                    <a:lumMod val="50000"/>
                  </a:prstClr>
                </a:solidFill>
              </a:rPr>
              <a:t>Bāze: visi respondenti, skatīt «n=» grafikā</a:t>
            </a:r>
            <a:endParaRPr lang="lv-LV" i="1" dirty="0"/>
          </a:p>
        </p:txBody>
      </p:sp>
      <p:sp>
        <p:nvSpPr>
          <p:cNvPr id="7" name="TextBox 6">
            <a:extLst>
              <a:ext uri="{FF2B5EF4-FFF2-40B4-BE49-F238E27FC236}">
                <a16:creationId xmlns:a16="http://schemas.microsoft.com/office/drawing/2014/main" id="{638D8DCB-9CC1-3101-93D9-624B7EA83DD6}"/>
              </a:ext>
            </a:extLst>
          </p:cNvPr>
          <p:cNvSpPr txBox="1"/>
          <p:nvPr/>
        </p:nvSpPr>
        <p:spPr>
          <a:xfrm>
            <a:off x="7471834" y="6239148"/>
            <a:ext cx="3602567" cy="254784"/>
          </a:xfrm>
          <a:prstGeom prst="rect">
            <a:avLst/>
          </a:prstGeom>
          <a:noFill/>
        </p:spPr>
        <p:txBody>
          <a:bodyPr wrap="square">
            <a:spAutoFit/>
          </a:bodyPr>
          <a:lstStyle/>
          <a:p>
            <a:r>
              <a:rPr lang="en-US" sz="1000" i="1" dirty="0" err="1">
                <a:solidFill>
                  <a:schemeClr val="bg1">
                    <a:lumMod val="50000"/>
                  </a:schemeClr>
                </a:solidFill>
              </a:rPr>
              <a:t>Grafikā</a:t>
            </a:r>
            <a:r>
              <a:rPr lang="en-US" sz="1000" i="1" dirty="0">
                <a:solidFill>
                  <a:schemeClr val="bg1">
                    <a:lumMod val="50000"/>
                  </a:schemeClr>
                </a:solidFill>
              </a:rPr>
              <a:t> </a:t>
            </a:r>
            <a:r>
              <a:rPr lang="en-US" sz="1000" i="1" dirty="0" err="1">
                <a:solidFill>
                  <a:schemeClr val="bg1">
                    <a:lumMod val="50000"/>
                  </a:schemeClr>
                </a:solidFill>
              </a:rPr>
              <a:t>attēlotas</a:t>
            </a:r>
            <a:r>
              <a:rPr lang="en-US" sz="1000" i="1" dirty="0">
                <a:solidFill>
                  <a:schemeClr val="bg1">
                    <a:lumMod val="50000"/>
                  </a:schemeClr>
                </a:solidFill>
              </a:rPr>
              <a:t> </a:t>
            </a:r>
            <a:r>
              <a:rPr lang="en-US" sz="1000" i="1" dirty="0" err="1">
                <a:solidFill>
                  <a:schemeClr val="bg1">
                    <a:lumMod val="50000"/>
                  </a:schemeClr>
                </a:solidFill>
              </a:rPr>
              <a:t>atbildes</a:t>
            </a:r>
            <a:r>
              <a:rPr lang="en-US" sz="1000" i="1" dirty="0">
                <a:solidFill>
                  <a:schemeClr val="bg1">
                    <a:lumMod val="50000"/>
                  </a:schemeClr>
                </a:solidFill>
              </a:rPr>
              <a:t>, </a:t>
            </a:r>
            <a:r>
              <a:rPr lang="en-US" sz="1000" i="1" dirty="0" err="1">
                <a:solidFill>
                  <a:schemeClr val="bg1">
                    <a:lumMod val="50000"/>
                  </a:schemeClr>
                </a:solidFill>
              </a:rPr>
              <a:t>kuras</a:t>
            </a:r>
            <a:r>
              <a:rPr lang="en-US" sz="1000" i="1" dirty="0">
                <a:solidFill>
                  <a:schemeClr val="bg1">
                    <a:lumMod val="50000"/>
                  </a:schemeClr>
                </a:solidFill>
              </a:rPr>
              <a:t> </a:t>
            </a:r>
            <a:r>
              <a:rPr lang="en-US" sz="1000" i="1" dirty="0" err="1">
                <a:solidFill>
                  <a:schemeClr val="bg1">
                    <a:lumMod val="50000"/>
                  </a:schemeClr>
                </a:solidFill>
              </a:rPr>
              <a:t>snieguši</a:t>
            </a:r>
            <a:r>
              <a:rPr lang="en-US" sz="1000" i="1" dirty="0">
                <a:solidFill>
                  <a:schemeClr val="bg1">
                    <a:lumMod val="50000"/>
                  </a:schemeClr>
                </a:solidFill>
              </a:rPr>
              <a:t> </a:t>
            </a:r>
            <a:r>
              <a:rPr lang="en-US" sz="1000" i="1" dirty="0" err="1">
                <a:solidFill>
                  <a:schemeClr val="bg1">
                    <a:lumMod val="50000"/>
                  </a:schemeClr>
                </a:solidFill>
              </a:rPr>
              <a:t>vismaz</a:t>
            </a:r>
            <a:r>
              <a:rPr lang="en-US" sz="1000" i="1" dirty="0">
                <a:solidFill>
                  <a:schemeClr val="bg1">
                    <a:lumMod val="50000"/>
                  </a:schemeClr>
                </a:solidFill>
              </a:rPr>
              <a:t> 2% </a:t>
            </a:r>
            <a:r>
              <a:rPr lang="en-US" sz="1000" i="1" dirty="0" err="1">
                <a:solidFill>
                  <a:schemeClr val="bg1">
                    <a:lumMod val="50000"/>
                  </a:schemeClr>
                </a:solidFill>
              </a:rPr>
              <a:t>respondentu</a:t>
            </a:r>
            <a:endParaRPr lang="en-US" sz="1000" i="1" dirty="0">
              <a:solidFill>
                <a:schemeClr val="bg1">
                  <a:lumMod val="50000"/>
                </a:schemeClr>
              </a:solidFill>
            </a:endParaRPr>
          </a:p>
        </p:txBody>
      </p:sp>
      <p:graphicFrame>
        <p:nvGraphicFramePr>
          <p:cNvPr id="8" name="Chart 7"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ED75795F-6145-9723-B79F-06AFF20FD897}"/>
              </a:ext>
            </a:extLst>
          </p:cNvPr>
          <p:cNvGraphicFramePr/>
          <p:nvPr>
            <p:extLst>
              <p:ext uri="{D42A27DB-BD31-4B8C-83A1-F6EECF244321}">
                <p14:modId xmlns:p14="http://schemas.microsoft.com/office/powerpoint/2010/main" val="3614766350"/>
              </p:ext>
            </p:extLst>
          </p:nvPr>
        </p:nvGraphicFramePr>
        <p:xfrm>
          <a:off x="0" y="903601"/>
          <a:ext cx="11954933" cy="5216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C1FCE892-2AF6-0ACF-668E-0961097BBEC1}"/>
              </a:ext>
            </a:extLst>
          </p:cNvPr>
          <p:cNvGraphicFramePr/>
          <p:nvPr>
            <p:extLst>
              <p:ext uri="{D42A27DB-BD31-4B8C-83A1-F6EECF244321}">
                <p14:modId xmlns:p14="http://schemas.microsoft.com/office/powerpoint/2010/main" val="3339660173"/>
              </p:ext>
            </p:extLst>
          </p:nvPr>
        </p:nvGraphicFramePr>
        <p:xfrm>
          <a:off x="896954" y="903601"/>
          <a:ext cx="11954933" cy="5216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1436372F-5CF2-97C5-B82A-755E84E33795}"/>
              </a:ext>
            </a:extLst>
          </p:cNvPr>
          <p:cNvGraphicFramePr/>
          <p:nvPr>
            <p:extLst>
              <p:ext uri="{D42A27DB-BD31-4B8C-83A1-F6EECF244321}">
                <p14:modId xmlns:p14="http://schemas.microsoft.com/office/powerpoint/2010/main" val="2392071508"/>
              </p:ext>
            </p:extLst>
          </p:nvPr>
        </p:nvGraphicFramePr>
        <p:xfrm>
          <a:off x="1887335" y="903601"/>
          <a:ext cx="11954933" cy="5216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E7540445-2827-FEC1-004E-20190650D808}"/>
              </a:ext>
            </a:extLst>
          </p:cNvPr>
          <p:cNvGraphicFramePr/>
          <p:nvPr>
            <p:extLst>
              <p:ext uri="{D42A27DB-BD31-4B8C-83A1-F6EECF244321}">
                <p14:modId xmlns:p14="http://schemas.microsoft.com/office/powerpoint/2010/main" val="1050508957"/>
              </p:ext>
            </p:extLst>
          </p:nvPr>
        </p:nvGraphicFramePr>
        <p:xfrm>
          <a:off x="2965093" y="903601"/>
          <a:ext cx="11954933" cy="52166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9B0ED154-F98D-E35F-C9F3-767B17211550}"/>
              </a:ext>
            </a:extLst>
          </p:cNvPr>
          <p:cNvGraphicFramePr/>
          <p:nvPr>
            <p:extLst>
              <p:ext uri="{D42A27DB-BD31-4B8C-83A1-F6EECF244321}">
                <p14:modId xmlns:p14="http://schemas.microsoft.com/office/powerpoint/2010/main" val="597395947"/>
              </p:ext>
            </p:extLst>
          </p:nvPr>
        </p:nvGraphicFramePr>
        <p:xfrm>
          <a:off x="4032524" y="903601"/>
          <a:ext cx="11954933" cy="52166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3DC22F37-43EF-7B2A-F244-1F6031854A2E}"/>
              </a:ext>
            </a:extLst>
          </p:cNvPr>
          <p:cNvGraphicFramePr/>
          <p:nvPr>
            <p:extLst>
              <p:ext uri="{D42A27DB-BD31-4B8C-83A1-F6EECF244321}">
                <p14:modId xmlns:p14="http://schemas.microsoft.com/office/powerpoint/2010/main" val="1431107963"/>
              </p:ext>
            </p:extLst>
          </p:nvPr>
        </p:nvGraphicFramePr>
        <p:xfrm>
          <a:off x="4981321" y="907116"/>
          <a:ext cx="11954933" cy="52166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descr="c8096f56-b6fc-463d-b149-a461e9d8ef1b BANNER by Varbūt ir kāds cita veida iepriekš neminēts iespējamais atbalsts, ko Jums būtu noderīgi saņemt no LIAA ārvalstu pārstāvniecībām?">
            <a:extLst>
              <a:ext uri="{FF2B5EF4-FFF2-40B4-BE49-F238E27FC236}">
                <a16:creationId xmlns:a16="http://schemas.microsoft.com/office/drawing/2014/main" id="{2229E7F8-910F-4D97-9436-080A816AD1A5}"/>
              </a:ext>
            </a:extLst>
          </p:cNvPr>
          <p:cNvGraphicFramePr/>
          <p:nvPr>
            <p:extLst>
              <p:ext uri="{D42A27DB-BD31-4B8C-83A1-F6EECF244321}">
                <p14:modId xmlns:p14="http://schemas.microsoft.com/office/powerpoint/2010/main" val="2047706411"/>
              </p:ext>
            </p:extLst>
          </p:nvPr>
        </p:nvGraphicFramePr>
        <p:xfrm>
          <a:off x="7041128" y="908553"/>
          <a:ext cx="11954933" cy="5216646"/>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a:extLst>
              <a:ext uri="{FF2B5EF4-FFF2-40B4-BE49-F238E27FC236}">
                <a16:creationId xmlns:a16="http://schemas.microsoft.com/office/drawing/2014/main" id="{651002B2-992E-7F65-99F9-2EC46D9ADD0E}"/>
              </a:ext>
            </a:extLst>
          </p:cNvPr>
          <p:cNvSpPr/>
          <p:nvPr/>
        </p:nvSpPr>
        <p:spPr>
          <a:xfrm>
            <a:off x="11444506" y="903601"/>
            <a:ext cx="747494" cy="5310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355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2115008" y="2458720"/>
            <a:ext cx="8356153" cy="169091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ctr"/>
            <a:r>
              <a:rPr lang="lv-LV" dirty="0">
                <a:solidFill>
                  <a:schemeClr val="accent1"/>
                </a:solidFill>
              </a:rPr>
              <a:t>LATVIJAS ATPAZĪSTAMĪBA ĀRVALSTĪS</a:t>
            </a:r>
            <a:endParaRPr lang="en-US" sz="2000" dirty="0">
              <a:solidFill>
                <a:schemeClr val="accent1"/>
              </a:solidFill>
            </a:endParaRPr>
          </a:p>
        </p:txBody>
      </p:sp>
    </p:spTree>
    <p:extLst>
      <p:ext uri="{BB962C8B-B14F-4D97-AF65-F5344CB8AC3E}">
        <p14:creationId xmlns:p14="http://schemas.microsoft.com/office/powerpoint/2010/main" val="401242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nhaltsplatzhalter 7"/>
          <p:cNvSpPr txBox="1">
            <a:spLocks/>
          </p:cNvSpPr>
          <p:nvPr>
            <p:custDataLst>
              <p:tags r:id="rId1"/>
            </p:custDataLst>
          </p:nvPr>
        </p:nvSpPr>
        <p:spPr bwMode="gray">
          <a:xfrm>
            <a:off x="313764" y="1266093"/>
            <a:ext cx="11052931" cy="5190978"/>
          </a:xfrm>
          <a:prstGeom prst="rect">
            <a:avLst/>
          </a:prstGeom>
          <a:noFill/>
          <a:ln w="9525">
            <a:noFill/>
            <a:miter lim="800000"/>
            <a:headEnd/>
            <a:tailEnd/>
          </a:ln>
        </p:spPr>
        <p:txBody>
          <a:bodyPr lIns="90000" tIns="46800" rIns="90000" bIns="46800" anchor="ctr"/>
          <a:lstStyle/>
          <a:p>
            <a:pPr algn="just"/>
            <a:endParaRPr lang="lv-LV" sz="1600" dirty="0">
              <a:solidFill>
                <a:srgbClr val="FF0000"/>
              </a:solidFill>
            </a:endParaRPr>
          </a:p>
          <a:p>
            <a:pPr algn="just"/>
            <a:r>
              <a:rPr lang="lv-LV" sz="1600" b="1" dirty="0"/>
              <a:t>LIAA sniegto pakalpojumu noderīgums un svarīgums uzņēmumiem</a:t>
            </a:r>
            <a:endParaRPr lang="en-US" sz="1600" dirty="0"/>
          </a:p>
          <a:p>
            <a:pPr marL="285750" lvl="0" indent="-285750" algn="just">
              <a:buFont typeface="Arial" panose="020B0604020202020204" pitchFamily="34" charset="0"/>
              <a:buChar char="•"/>
            </a:pPr>
            <a:r>
              <a:rPr lang="lv-LV" sz="1600" dirty="0"/>
              <a:t>Izvērtējot dažādus LIAA sniegtos eksporta veicināšanas pakalpojumus un organizētos pasākumus, par noderīgākajiem tiek atzīti: atbalsts Latvijas uzņēmumiem individuālai dalībai ārvalstu izstādēs, konferencēs, </a:t>
            </a:r>
            <a:r>
              <a:rPr lang="lv-LV" sz="1600" dirty="0" err="1"/>
              <a:t>kontaktbiržās</a:t>
            </a:r>
            <a:r>
              <a:rPr lang="lv-LV" sz="1600" dirty="0"/>
              <a:t> klātienē vai attālināti; kontaktu atlase ārvalstu tirgos; atbalsts pakalpojumu </a:t>
            </a:r>
            <a:r>
              <a:rPr lang="lv-LV" sz="1600" dirty="0" err="1"/>
              <a:t>digitalizācijai</a:t>
            </a:r>
            <a:r>
              <a:rPr lang="lv-LV" sz="1600" dirty="0"/>
              <a:t>; konsultācijas par ārvalstu tirgiem; kā arī potenciālo ārvalstu iepircēju vizītes Latvijā. </a:t>
            </a:r>
            <a:endParaRPr lang="en-GB" sz="1600" dirty="0"/>
          </a:p>
          <a:p>
            <a:pPr marL="285750" lvl="0" indent="-285750" algn="just">
              <a:buFont typeface="Arial" panose="020B0604020202020204" pitchFamily="34" charset="0"/>
              <a:buChar char="•"/>
            </a:pPr>
            <a:r>
              <a:rPr lang="lv-LV" sz="1600" dirty="0"/>
              <a:t>Noderīga ir arī ar produkta palaišanu eksporta tirgū saistītai reklāmas kampaņai, kā arī mārketinga vizuālo materiālu (bukletu, </a:t>
            </a:r>
            <a:r>
              <a:rPr lang="lv-LV" sz="1600" dirty="0" err="1"/>
              <a:t>baneru</a:t>
            </a:r>
            <a:r>
              <a:rPr lang="lv-LV" sz="1600" dirty="0"/>
              <a:t> vai videoklipu) izstrāde. Arī atbalsts produktu vai pakalpojumu sertificēšanā, dalībai LIAA organizētajos nacionālajos stendos vai tirdzniecības misijās. Uzņēmumiem svarīgas ir arī LIAA organizētie biznesa un nozaru forumi, semināri un </a:t>
            </a:r>
            <a:r>
              <a:rPr lang="lv-LV" sz="1600" dirty="0" err="1"/>
              <a:t>kontaktbiržas</a:t>
            </a:r>
            <a:r>
              <a:rPr lang="lv-LV" sz="1600" dirty="0"/>
              <a:t>. Arī LIAA ārvalstu pārstāvniecību atbalsts eksportējošajiem uzņēmumiem ir nozīmīgs.</a:t>
            </a:r>
            <a:endParaRPr lang="en-GB" sz="1600" dirty="0"/>
          </a:p>
          <a:p>
            <a:pPr marL="285750" lvl="0" indent="-285750" algn="just">
              <a:buFont typeface="Arial" panose="020B0604020202020204" pitchFamily="34" charset="0"/>
              <a:buChar char="•"/>
            </a:pPr>
            <a:r>
              <a:rPr lang="lv-LV" sz="1600" dirty="0"/>
              <a:t>Attiecībā uz atbalstu </a:t>
            </a:r>
            <a:r>
              <a:rPr lang="lv-LV" sz="1600" dirty="0" err="1"/>
              <a:t>telemārketinga</a:t>
            </a:r>
            <a:r>
              <a:rPr lang="lv-LV" sz="1600" dirty="0"/>
              <a:t> pakalpojumiem un atbalstu preču zīmēm, tai skaitā preču zīmes stratēģijas izstrādei un reģistrēšanai, LIAA var ieguldīt mazākus resursus, jo to noderīgums uzņēmēju vērtējumā ir zemāks. Salīdzinoši zemāka ir arī uzņēmumu interese par LIAA atbalstu tirgus pētījumu izstrādei, eksporta menedžera piesaistei, dalībai starptautiskajās nozaru asociācijās, </a:t>
            </a:r>
            <a:r>
              <a:rPr lang="lv-LV" sz="1600" dirty="0" err="1"/>
              <a:t>aaļā</a:t>
            </a:r>
            <a:r>
              <a:rPr lang="lv-LV" sz="1600" dirty="0"/>
              <a:t> koridora atbalstam investīciju projektu realizēšanā, kā arī lielo investīciju programmai ar kapitāla atlaidi.</a:t>
            </a:r>
            <a:endParaRPr lang="en-GB" sz="1600" dirty="0"/>
          </a:p>
          <a:p>
            <a:pPr marL="285750" indent="-285750" algn="just">
              <a:buFont typeface="Arial" panose="020B0604020202020204" pitchFamily="34" charset="0"/>
              <a:buChar char="•"/>
            </a:pPr>
            <a:endParaRPr lang="en-GB" sz="1600" dirty="0"/>
          </a:p>
          <a:p>
            <a:pPr marL="285750" lvl="0" indent="-285750" algn="just">
              <a:buFont typeface="Arial" panose="020B0604020202020204" pitchFamily="34" charset="0"/>
              <a:buChar char="•"/>
            </a:pPr>
            <a:r>
              <a:rPr lang="lv-LV" sz="1600" dirty="0"/>
              <a:t>Jāatzīmē, ka salīdzinot ar 2024. gadu ir palielinājies nozīmīgums vienam pakalpojumam un pasākumam -  potenciālo ārvalstu iepircēju vizītes Latvijā. Savukārt samazinājies nozīmīgums šādiem pakalpojumiem un pasākumiem – atbalsts produktu vai pakalpojumu sertificēšanai, atbalsts dalībai LIAA organizētajos nacionālajos stendos, atbalsts eksporta menedžera piesaistei, atbalsts dalībai starptautiskajās nozaru asociācijās, kā arī atbalsts preču zīmēm, t.s. preču zīmes stratēģijas izstrādei un reģistrēšanai.</a:t>
            </a:r>
            <a:endParaRPr lang="en-GB" sz="1600" dirty="0"/>
          </a:p>
          <a:p>
            <a:pPr algn="just"/>
            <a:endParaRPr lang="en-US" sz="1600" dirty="0">
              <a:solidFill>
                <a:srgbClr val="FF0000"/>
              </a:solidFill>
            </a:endParaRPr>
          </a:p>
          <a:p>
            <a:pPr algn="just"/>
            <a:endParaRPr lang="en-US" sz="1600" dirty="0">
              <a:solidFill>
                <a:srgbClr val="FF0000"/>
              </a:solidFill>
            </a:endParaRPr>
          </a:p>
        </p:txBody>
      </p:sp>
      <p:sp>
        <p:nvSpPr>
          <p:cNvPr id="47" name="Title 2"/>
          <p:cNvSpPr txBox="1">
            <a:spLocks/>
          </p:cNvSpPr>
          <p:nvPr/>
        </p:nvSpPr>
        <p:spPr>
          <a:xfrm>
            <a:off x="313764" y="240001"/>
            <a:ext cx="4145694" cy="6111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dirty="0">
                <a:solidFill>
                  <a:schemeClr val="bg1"/>
                </a:solidFill>
              </a:rPr>
              <a:t>Kopsavilkums (3)</a:t>
            </a:r>
            <a:endParaRPr lang="en-US" sz="3600" dirty="0">
              <a:solidFill>
                <a:schemeClr val="bg1"/>
              </a:solidFill>
            </a:endParaRPr>
          </a:p>
        </p:txBody>
      </p:sp>
    </p:spTree>
    <p:extLst>
      <p:ext uri="{BB962C8B-B14F-4D97-AF65-F5344CB8AC3E}">
        <p14:creationId xmlns:p14="http://schemas.microsoft.com/office/powerpoint/2010/main" val="12595490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Eksportētāju viedoklis par Latvijas tēlu citu valstu acīs </a:t>
            </a:r>
            <a:r>
              <a:rPr lang="en-US" sz="2500"/>
              <a:t>(%)</a:t>
            </a:r>
            <a:br>
              <a:rPr lang="lv-LV" sz="2500"/>
            </a:br>
            <a:r>
              <a:rPr lang="lv-LV" sz="2000" i="1"/>
              <a:t>Dinamika 2021.– 2025.</a:t>
            </a:r>
            <a:endParaRPr lang="lv-LV" sz="2500"/>
          </a:p>
        </p:txBody>
      </p:sp>
      <p:sp>
        <p:nvSpPr>
          <p:cNvPr id="2" name="Text Placeholder 1"/>
          <p:cNvSpPr>
            <a:spLocks noGrp="1"/>
          </p:cNvSpPr>
          <p:nvPr>
            <p:ph type="body" sz="quarter" idx="15"/>
          </p:nvPr>
        </p:nvSpPr>
        <p:spPr>
          <a:xfrm>
            <a:off x="133350" y="6078071"/>
            <a:ext cx="6504117" cy="380426"/>
          </a:xfrm>
        </p:spPr>
        <p:txBody>
          <a:bodyPr/>
          <a:lstStyle/>
          <a:p>
            <a:r>
              <a:rPr lang="lv-LV"/>
              <a:t>Z4</a:t>
            </a:r>
            <a:r>
              <a:rPr lang="en-US"/>
              <a:t>. </a:t>
            </a:r>
            <a:r>
              <a:rPr lang="fi-FI"/>
              <a:t>Kāds, Jūsuprāt, ir Latvijas valsts tēls citu valstu acīs?</a:t>
            </a:r>
            <a:endParaRPr lang="lv-LV"/>
          </a:p>
          <a:p>
            <a:r>
              <a:rPr lang="it-IT">
                <a:solidFill>
                  <a:prstClr val="white">
                    <a:lumMod val="50000"/>
                  </a:prstClr>
                </a:solidFill>
              </a:rPr>
              <a:t>Bāze: visi respondenti, skatīt «n=» grafikā</a:t>
            </a:r>
          </a:p>
        </p:txBody>
      </p:sp>
      <p:graphicFrame>
        <p:nvGraphicFramePr>
          <p:cNvPr id="18" name="Chart 17"/>
          <p:cNvGraphicFramePr/>
          <p:nvPr/>
        </p:nvGraphicFramePr>
        <p:xfrm>
          <a:off x="1025552" y="1142368"/>
          <a:ext cx="8956648" cy="42451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883425" y="948426"/>
            <a:ext cx="1747962" cy="646331"/>
          </a:xfrm>
          <a:prstGeom prst="rect">
            <a:avLst/>
          </a:prstGeom>
          <a:noFill/>
        </p:spPr>
        <p:txBody>
          <a:bodyPr wrap="square" rtlCol="0">
            <a:spAutoFit/>
          </a:bodyPr>
          <a:lstStyle/>
          <a:p>
            <a:pPr algn="ctr"/>
            <a:r>
              <a:rPr lang="lv-LV" sz="1200" b="1" u="sng">
                <a:solidFill>
                  <a:srgbClr val="073C45"/>
                </a:solidFill>
              </a:rPr>
              <a:t>Vidējais vērtējums </a:t>
            </a:r>
          </a:p>
          <a:p>
            <a:pPr algn="ctr"/>
            <a:r>
              <a:rPr lang="lv-LV" sz="1200" i="1">
                <a:solidFill>
                  <a:srgbClr val="073C45"/>
                </a:solidFill>
              </a:rPr>
              <a:t>skalā no 1 (Ļoti negatīvs) līdz 5 (Ļoti pozitīvs)</a:t>
            </a:r>
          </a:p>
        </p:txBody>
      </p:sp>
      <p:graphicFrame>
        <p:nvGraphicFramePr>
          <p:cNvPr id="7" name="Chart 6"/>
          <p:cNvGraphicFramePr/>
          <p:nvPr/>
        </p:nvGraphicFramePr>
        <p:xfrm>
          <a:off x="10150930" y="1594757"/>
          <a:ext cx="1349828" cy="4267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578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descr="3a4a01bf-fd3e-418a-8153-a704b2a97e8a BANNER by Z4_2: Kāds, Jūsuprāt, ir Latvijas valsts tēls citu valstu acī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047949307"/>
              </p:ext>
            </p:extLst>
          </p:nvPr>
        </p:nvGraphicFramePr>
        <p:xfrm>
          <a:off x="10068378" y="595223"/>
          <a:ext cx="1524910" cy="5674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c8cfa900-031d-407a-b638-eda2647ed154 BANNER by Kāds, Jūsuprāt, ir Latvijas valsts tēls citu valstu acīs?"/>
          <p:cNvGraphicFramePr/>
          <p:nvPr>
            <p:extLst>
              <p:ext uri="{D42A27DB-BD31-4B8C-83A1-F6EECF244321}">
                <p14:modId xmlns:p14="http://schemas.microsoft.com/office/powerpoint/2010/main" val="48095862"/>
              </p:ext>
            </p:extLst>
          </p:nvPr>
        </p:nvGraphicFramePr>
        <p:xfrm>
          <a:off x="1285875" y="997578"/>
          <a:ext cx="7467600" cy="50126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Z4. Kāds, Jūsuprāt, ir Latvijas valsts tēls citu valstu acīs?</a:t>
            </a:r>
          </a:p>
          <a:p>
            <a:r>
              <a:rPr lang="lv-LV" dirty="0"/>
              <a:t>Bāze: visi respondenti, skatīt «n=» grafikā</a:t>
            </a:r>
          </a:p>
        </p:txBody>
      </p:sp>
      <p:sp>
        <p:nvSpPr>
          <p:cNvPr id="9" name="Title 2"/>
          <p:cNvSpPr txBox="1">
            <a:spLocks/>
          </p:cNvSpPr>
          <p:nvPr/>
        </p:nvSpPr>
        <p:spPr>
          <a:xfrm>
            <a:off x="264957" y="1"/>
            <a:ext cx="8755217" cy="90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Eksportētāju viedoklis par Latvijas tēlu citu valstu acīs (%)</a:t>
            </a:r>
          </a:p>
          <a:p>
            <a:pPr lvl="0"/>
            <a:r>
              <a:rPr lang="lv-LV" sz="2000" i="1" dirty="0">
                <a:solidFill>
                  <a:srgbClr val="073C45"/>
                </a:solidFill>
                <a:latin typeface="Calibri"/>
                <a:ea typeface="+mn-ea"/>
                <a:cs typeface="+mn-cs"/>
              </a:rPr>
              <a:t>Atbildes uzņēmumu grupās, 2025.</a:t>
            </a:r>
            <a:endParaRPr lang="lv-LV" sz="2500" dirty="0">
              <a:solidFill>
                <a:srgbClr val="073C45"/>
              </a:solidFill>
            </a:endParaRPr>
          </a:p>
        </p:txBody>
      </p:sp>
      <p:sp>
        <p:nvSpPr>
          <p:cNvPr id="11" name="TextBox 10"/>
          <p:cNvSpPr txBox="1"/>
          <p:nvPr/>
        </p:nvSpPr>
        <p:spPr>
          <a:xfrm>
            <a:off x="9845325" y="576790"/>
            <a:ext cx="1747962" cy="646331"/>
          </a:xfrm>
          <a:prstGeom prst="rect">
            <a:avLst/>
          </a:prstGeom>
          <a:noFill/>
        </p:spPr>
        <p:txBody>
          <a:bodyPr wrap="square" rtlCol="0">
            <a:spAutoFit/>
          </a:bodyPr>
          <a:lstStyle/>
          <a:p>
            <a:pPr algn="ctr"/>
            <a:r>
              <a:rPr lang="lv-LV" sz="1200" b="1" u="sng" dirty="0">
                <a:solidFill>
                  <a:schemeClr val="bg1"/>
                </a:solidFill>
              </a:rPr>
              <a:t>Vidējais vērtējums </a:t>
            </a:r>
          </a:p>
          <a:p>
            <a:pPr algn="ctr"/>
            <a:r>
              <a:rPr lang="lv-LV" sz="1200" i="1" dirty="0">
                <a:solidFill>
                  <a:schemeClr val="bg1"/>
                </a:solidFill>
              </a:rPr>
              <a:t>skalā no 1 (Ļoti negatīvs) līdz 5 (Ļoti pozitīvs)</a:t>
            </a:r>
          </a:p>
        </p:txBody>
      </p:sp>
    </p:spTree>
    <p:extLst>
      <p:ext uri="{BB962C8B-B14F-4D97-AF65-F5344CB8AC3E}">
        <p14:creationId xmlns:p14="http://schemas.microsoft.com/office/powerpoint/2010/main" val="4103572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 descr="1463054f-7407-4b16-818e-13f6ff4c291e BANNER_Z4 by Z4_2: Kāds, Jūsuprāt, ir Latvijas valsts tēls citu valstu acīs?">
            <a:extLst>
              <a:ext uri="{FF2B5EF4-FFF2-40B4-BE49-F238E27FC236}">
                <a16:creationId xmlns:a16="http://schemas.microsoft.com/office/drawing/2014/main" id="{4365FC3A-461C-43AC-A954-5E514D2F37A3}"/>
              </a:ext>
            </a:extLst>
          </p:cNvPr>
          <p:cNvGraphicFramePr>
            <a:graphicFrameLocks/>
          </p:cNvGraphicFramePr>
          <p:nvPr>
            <p:extLst>
              <p:ext uri="{D42A27DB-BD31-4B8C-83A1-F6EECF244321}">
                <p14:modId xmlns:p14="http://schemas.microsoft.com/office/powerpoint/2010/main" val="3940377431"/>
              </p:ext>
            </p:extLst>
          </p:nvPr>
        </p:nvGraphicFramePr>
        <p:xfrm>
          <a:off x="10068378" y="266854"/>
          <a:ext cx="1524910" cy="63835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descr="959334d5-5ef2-4e4e-bc28-cfc89d5f6c12 BANNER_Z4 by Kāds, Jūsuprāt, ir Latvijas valsts tēls citu valstu acīs?"/>
          <p:cNvGraphicFramePr/>
          <p:nvPr>
            <p:extLst>
              <p:ext uri="{D42A27DB-BD31-4B8C-83A1-F6EECF244321}">
                <p14:modId xmlns:p14="http://schemas.microsoft.com/office/powerpoint/2010/main" val="1071197253"/>
              </p:ext>
            </p:extLst>
          </p:nvPr>
        </p:nvGraphicFramePr>
        <p:xfrm>
          <a:off x="1047750" y="694032"/>
          <a:ext cx="8115300" cy="5638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p:cNvSpPr txBox="1">
            <a:spLocks/>
          </p:cNvSpPr>
          <p:nvPr/>
        </p:nvSpPr>
        <p:spPr>
          <a:xfrm>
            <a:off x="88194" y="6269982"/>
            <a:ext cx="9405761"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Z4. Kāds, Jūsuprāt, ir Latvijas valsts tēls citu valstu acīs?</a:t>
            </a:r>
          </a:p>
          <a:p>
            <a:r>
              <a:rPr lang="lv-LV" dirty="0"/>
              <a:t>Bāze: visi respondenti, skatīt «n=» grafikā</a:t>
            </a:r>
          </a:p>
        </p:txBody>
      </p:sp>
      <p:sp>
        <p:nvSpPr>
          <p:cNvPr id="6" name="Title 2"/>
          <p:cNvSpPr txBox="1">
            <a:spLocks/>
          </p:cNvSpPr>
          <p:nvPr/>
        </p:nvSpPr>
        <p:spPr>
          <a:xfrm>
            <a:off x="264957" y="1"/>
            <a:ext cx="8755217" cy="90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solidFill>
                  <a:srgbClr val="F5F5F5"/>
                </a:solidFill>
                <a:latin typeface="Calibri" panose="020F0502020204030204" pitchFamily="34" charset="0"/>
                <a:ea typeface="Cambria Math" panose="02040503050406030204" pitchFamily="18" charset="0"/>
                <a:cs typeface="Calibri" panose="020F0502020204030204" pitchFamily="34" charset="0"/>
              </a:defRPr>
            </a:lvl1pPr>
          </a:lstStyle>
          <a:p>
            <a:pPr lvl="0"/>
            <a:r>
              <a:rPr lang="lv-LV" sz="2500" dirty="0">
                <a:solidFill>
                  <a:srgbClr val="073C45"/>
                </a:solidFill>
              </a:rPr>
              <a:t>Eksportētāju viedoklis par Latvijas tēlu citu valstu acīs (%)</a:t>
            </a:r>
          </a:p>
          <a:p>
            <a:pPr lvl="0"/>
            <a:r>
              <a:rPr lang="lv-LV" sz="2000" i="1" dirty="0">
                <a:solidFill>
                  <a:srgbClr val="073C45"/>
                </a:solidFill>
                <a:latin typeface="Calibri"/>
                <a:ea typeface="+mn-ea"/>
                <a:cs typeface="+mn-cs"/>
              </a:rPr>
              <a:t>Atbildes uzņēmumu grupās, 2025.</a:t>
            </a:r>
            <a:endParaRPr lang="lv-LV" sz="2500" dirty="0">
              <a:solidFill>
                <a:srgbClr val="073C45"/>
              </a:solidFill>
            </a:endParaRPr>
          </a:p>
        </p:txBody>
      </p:sp>
      <p:sp>
        <p:nvSpPr>
          <p:cNvPr id="10" name="TextBox 9"/>
          <p:cNvSpPr txBox="1"/>
          <p:nvPr/>
        </p:nvSpPr>
        <p:spPr>
          <a:xfrm>
            <a:off x="9845325" y="266854"/>
            <a:ext cx="1747962" cy="646331"/>
          </a:xfrm>
          <a:prstGeom prst="rect">
            <a:avLst/>
          </a:prstGeom>
          <a:noFill/>
        </p:spPr>
        <p:txBody>
          <a:bodyPr wrap="square" rtlCol="0">
            <a:spAutoFit/>
          </a:bodyPr>
          <a:lstStyle/>
          <a:p>
            <a:pPr algn="ctr"/>
            <a:r>
              <a:rPr lang="lv-LV" sz="1200" b="1" u="sng" dirty="0">
                <a:solidFill>
                  <a:schemeClr val="bg1"/>
                </a:solidFill>
              </a:rPr>
              <a:t>Vidējais vērtējums </a:t>
            </a:r>
          </a:p>
          <a:p>
            <a:pPr algn="ctr"/>
            <a:r>
              <a:rPr lang="lv-LV" sz="1200" i="1" dirty="0">
                <a:solidFill>
                  <a:schemeClr val="bg1"/>
                </a:solidFill>
              </a:rPr>
              <a:t>skalā no 1 (Ļoti negatīvs) līdz 5 (Ļoti pozitīvs)</a:t>
            </a:r>
          </a:p>
        </p:txBody>
      </p:sp>
    </p:spTree>
    <p:extLst>
      <p:ext uri="{BB962C8B-B14F-4D97-AF65-F5344CB8AC3E}">
        <p14:creationId xmlns:p14="http://schemas.microsoft.com/office/powerpoint/2010/main" val="40652378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a:t>Latvijas atpazīstamības ārvalstu uzņēmēju vidē izmaiņas pēdējo 5 gadu laikā </a:t>
            </a:r>
            <a:r>
              <a:rPr lang="en-US" sz="2500"/>
              <a:t>(%)</a:t>
            </a:r>
            <a:br>
              <a:rPr lang="lv-LV" sz="2500"/>
            </a:br>
            <a:r>
              <a:rPr lang="lv-LV" sz="2000" i="1"/>
              <a:t>Dinamika 2021.– 2025.</a:t>
            </a:r>
            <a:endParaRPr lang="lv-LV" sz="2500"/>
          </a:p>
        </p:txBody>
      </p:sp>
      <p:sp>
        <p:nvSpPr>
          <p:cNvPr id="2" name="Text Placeholder 1"/>
          <p:cNvSpPr>
            <a:spLocks noGrp="1"/>
          </p:cNvSpPr>
          <p:nvPr>
            <p:ph type="body" sz="quarter" idx="15"/>
          </p:nvPr>
        </p:nvSpPr>
        <p:spPr>
          <a:xfrm>
            <a:off x="133350" y="6078071"/>
            <a:ext cx="6504117" cy="380426"/>
          </a:xfrm>
        </p:spPr>
        <p:txBody>
          <a:bodyPr/>
          <a:lstStyle/>
          <a:p>
            <a:r>
              <a:rPr lang="lv-LV"/>
              <a:t>Z5</a:t>
            </a:r>
            <a:r>
              <a:rPr lang="en-US"/>
              <a:t>. </a:t>
            </a:r>
            <a:r>
              <a:rPr lang="lv-LV"/>
              <a:t>Vai, Jūsuprāt, pēdējo 5 gadu laikā Latvijas atpazīstamība ārvalstu uzņēmēju vidē ir...?</a:t>
            </a:r>
          </a:p>
          <a:p>
            <a:r>
              <a:rPr lang="it-IT">
                <a:solidFill>
                  <a:prstClr val="white">
                    <a:lumMod val="50000"/>
                  </a:prstClr>
                </a:solidFill>
              </a:rPr>
              <a:t>Bāze: visi respondenti, skatīt «n=» grafikā</a:t>
            </a:r>
          </a:p>
        </p:txBody>
      </p:sp>
      <p:graphicFrame>
        <p:nvGraphicFramePr>
          <p:cNvPr id="18" name="Chart 17"/>
          <p:cNvGraphicFramePr/>
          <p:nvPr/>
        </p:nvGraphicFramePr>
        <p:xfrm>
          <a:off x="619125" y="1142367"/>
          <a:ext cx="10972800" cy="4572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01320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500" dirty="0"/>
              <a:t>Latvijas atpazīstamības ārvalstu uzņēmēju vidē izmaiņas pēdējo 5 gadu laikā </a:t>
            </a:r>
            <a:r>
              <a:rPr lang="en-US" sz="2500" dirty="0"/>
              <a:t>(%)</a:t>
            </a:r>
            <a:br>
              <a:rPr lang="lv-LV" sz="2500" dirty="0"/>
            </a:br>
            <a:r>
              <a:rPr lang="lv-LV" sz="2000" i="1" dirty="0"/>
              <a:t>Atbildes uzņēmumu grupās, 2025.</a:t>
            </a:r>
            <a:endParaRPr lang="lv-LV" sz="2500" dirty="0"/>
          </a:p>
        </p:txBody>
      </p:sp>
      <p:graphicFrame>
        <p:nvGraphicFramePr>
          <p:cNvPr id="5" name="Chart 4" descr="99b4e54b-f94a-4eae-b92c-60f6bb46b5e7 BANNER by Vai, Jūsuprāt, pēdējo 5 gadu laikā Latvijas atpazīstamība ārvalstu uzņēmēju vidē ir...?"/>
          <p:cNvGraphicFramePr/>
          <p:nvPr>
            <p:extLst>
              <p:ext uri="{D42A27DB-BD31-4B8C-83A1-F6EECF244321}">
                <p14:modId xmlns:p14="http://schemas.microsoft.com/office/powerpoint/2010/main" val="461311424"/>
              </p:ext>
            </p:extLst>
          </p:nvPr>
        </p:nvGraphicFramePr>
        <p:xfrm>
          <a:off x="1571625" y="997578"/>
          <a:ext cx="9934576" cy="501269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
          <p:cNvSpPr txBox="1">
            <a:spLocks/>
          </p:cNvSpPr>
          <p:nvPr/>
        </p:nvSpPr>
        <p:spPr>
          <a:xfrm>
            <a:off x="133350" y="6078071"/>
            <a:ext cx="6504117" cy="380426"/>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t>Z5</a:t>
            </a:r>
            <a:r>
              <a:rPr lang="en-US"/>
              <a:t>. </a:t>
            </a:r>
            <a:r>
              <a:rPr lang="lv-LV"/>
              <a:t>Vai, Jūsuprāt, pēdējo 5 gadu laikā Latvijas atpazīstamība ārvalstu uzņēmēju vidē ir...?</a:t>
            </a:r>
          </a:p>
          <a:p>
            <a:r>
              <a:rPr lang="it-IT">
                <a:solidFill>
                  <a:prstClr val="white">
                    <a:lumMod val="50000"/>
                  </a:prstClr>
                </a:solidFill>
              </a:rPr>
              <a:t>Bāze: visi respondenti, skatīt «n=» grafikā</a:t>
            </a:r>
            <a:endParaRPr lang="it-IT" dirty="0">
              <a:solidFill>
                <a:prstClr val="white">
                  <a:lumMod val="50000"/>
                </a:prstClr>
              </a:solidFill>
            </a:endParaRPr>
          </a:p>
        </p:txBody>
      </p:sp>
    </p:spTree>
    <p:extLst>
      <p:ext uri="{BB962C8B-B14F-4D97-AF65-F5344CB8AC3E}">
        <p14:creationId xmlns:p14="http://schemas.microsoft.com/office/powerpoint/2010/main" val="17876662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200"/>
              <a:t>Eksportētāju uzskati par raksturojumiem, ar kuriem cilvēkiem ārvalstīs saistās Latvija (%)</a:t>
            </a:r>
            <a:br>
              <a:rPr lang="lv-LV" sz="2200"/>
            </a:br>
            <a:r>
              <a:rPr lang="lv-LV" sz="2000" i="1"/>
              <a:t>Dinamika 2022.– 2025.</a:t>
            </a:r>
            <a:endParaRPr lang="lv-LV" sz="2200"/>
          </a:p>
        </p:txBody>
      </p:sp>
      <p:sp>
        <p:nvSpPr>
          <p:cNvPr id="2" name="Text Placeholder 1"/>
          <p:cNvSpPr>
            <a:spLocks noGrp="1"/>
          </p:cNvSpPr>
          <p:nvPr>
            <p:ph type="body" sz="quarter" idx="15"/>
          </p:nvPr>
        </p:nvSpPr>
        <p:spPr>
          <a:xfrm>
            <a:off x="133350" y="6042212"/>
            <a:ext cx="10033907" cy="416285"/>
          </a:xfrm>
        </p:spPr>
        <p:txBody>
          <a:bodyPr/>
          <a:lstStyle/>
          <a:p>
            <a:r>
              <a:rPr lang="lv-LV"/>
              <a:t>Z7</a:t>
            </a:r>
            <a:r>
              <a:rPr lang="en-US"/>
              <a:t>. </a:t>
            </a:r>
            <a:r>
              <a:rPr lang="lv-LV"/>
              <a:t>Tagad es Jums nolasīšu piecus dažādus raksturojumus, bet Jūs, lūdzu, man pasakiet, ar kuru no tiem, Jūsuprāt, cilvēkiem ārvalstīs visvairāk saistās Latvija?</a:t>
            </a:r>
          </a:p>
          <a:p>
            <a:r>
              <a:rPr lang="it-IT">
                <a:solidFill>
                  <a:prstClr val="white">
                    <a:lumMod val="50000"/>
                  </a:prstClr>
                </a:solidFill>
              </a:rPr>
              <a:t>Bāze: visi respondenti, skatīt «n=» grafikā</a:t>
            </a:r>
          </a:p>
        </p:txBody>
      </p:sp>
      <p:graphicFrame>
        <p:nvGraphicFramePr>
          <p:cNvPr id="6" name="Chart 5"/>
          <p:cNvGraphicFramePr/>
          <p:nvPr/>
        </p:nvGraphicFramePr>
        <p:xfrm>
          <a:off x="609600" y="1208237"/>
          <a:ext cx="10039349" cy="4468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0455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sz="2200" dirty="0"/>
              <a:t>Eksportētāju uzskati par raksturojumiem, ar kuriem cilvēkiem ārvalstīs saistās Latvija (%)</a:t>
            </a:r>
            <a:br>
              <a:rPr lang="lv-LV" sz="2200" dirty="0"/>
            </a:br>
            <a:r>
              <a:rPr lang="lv-LV" sz="2000" i="1" dirty="0"/>
              <a:t>Atbildes uzņēmumu grupās, 2025.</a:t>
            </a:r>
            <a:endParaRPr lang="lv-LV" sz="2200" dirty="0"/>
          </a:p>
        </p:txBody>
      </p:sp>
      <p:sp>
        <p:nvSpPr>
          <p:cNvPr id="2" name="Text Placeholder 1"/>
          <p:cNvSpPr>
            <a:spLocks noGrp="1"/>
          </p:cNvSpPr>
          <p:nvPr>
            <p:ph type="body" sz="quarter" idx="15"/>
          </p:nvPr>
        </p:nvSpPr>
        <p:spPr>
          <a:xfrm>
            <a:off x="133350" y="6042212"/>
            <a:ext cx="10033907" cy="416285"/>
          </a:xfrm>
        </p:spPr>
        <p:txBody>
          <a:bodyPr/>
          <a:lstStyle/>
          <a:p>
            <a:r>
              <a:rPr lang="lv-LV" dirty="0"/>
              <a:t>Z7</a:t>
            </a:r>
            <a:r>
              <a:rPr lang="en-US" dirty="0"/>
              <a:t>. </a:t>
            </a:r>
            <a:r>
              <a:rPr lang="lv-LV" dirty="0"/>
              <a:t>Tagad es Jums nolasīšu piecus dažādus raksturojumus, bet Jūs, lūdzu, man pasakiet, ar kuru no tiem, Jūsuprāt, cilvēkiem ārvalstīs visvairāk saistās Latvija?</a:t>
            </a:r>
          </a:p>
          <a:p>
            <a:r>
              <a:rPr lang="it-IT" dirty="0">
                <a:solidFill>
                  <a:prstClr val="white">
                    <a:lumMod val="50000"/>
                  </a:prstClr>
                </a:solidFill>
              </a:rPr>
              <a:t>Bāze: visi respondenti, skatīt «n=» grafikā</a:t>
            </a:r>
          </a:p>
        </p:txBody>
      </p:sp>
      <p:graphicFrame>
        <p:nvGraphicFramePr>
          <p:cNvPr id="4" name="Chart 3" descr="c76f0644-64d8-4fe2-b8c2-407bcfc9c1fb BANNER by Tagad es Jums nolasīšu piecus dažādus raksturojumus, bet Jūs, lūdzu, man pasakiet, ar kuru no tiem, Jūsuprāt, cilvēkiem ārvalstīs visvairāk saistās Latvija?">
            <a:extLst>
              <a:ext uri="{FF2B5EF4-FFF2-40B4-BE49-F238E27FC236}">
                <a16:creationId xmlns:a16="http://schemas.microsoft.com/office/drawing/2014/main" id="{22BF1DB8-5DA8-FB75-76A4-457B4434CBA6}"/>
              </a:ext>
            </a:extLst>
          </p:cNvPr>
          <p:cNvGraphicFramePr/>
          <p:nvPr>
            <p:extLst>
              <p:ext uri="{D42A27DB-BD31-4B8C-83A1-F6EECF244321}">
                <p14:modId xmlns:p14="http://schemas.microsoft.com/office/powerpoint/2010/main" val="2855169717"/>
              </p:ext>
            </p:extLst>
          </p:nvPr>
        </p:nvGraphicFramePr>
        <p:xfrm>
          <a:off x="407833" y="997578"/>
          <a:ext cx="10547550" cy="5012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62054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4"/>
          <p:cNvSpPr txBox="1">
            <a:spLocks/>
          </p:cNvSpPr>
          <p:nvPr/>
        </p:nvSpPr>
        <p:spPr>
          <a:xfrm flipH="1">
            <a:off x="3085678" y="2898812"/>
            <a:ext cx="8356153" cy="169091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Nunito Sans ExtraBold"/>
              <a:buNone/>
              <a:defRPr sz="4800" b="0" i="0" u="none" strike="noStrike" cap="none">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Nunito Sans ExtraBold"/>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lv-LV" dirty="0">
                <a:solidFill>
                  <a:schemeClr val="accent1"/>
                </a:solidFill>
              </a:rPr>
              <a:t>EKSPORTA TIRGI</a:t>
            </a:r>
            <a:endParaRPr lang="en-US" sz="2000" dirty="0">
              <a:solidFill>
                <a:schemeClr val="accent1"/>
              </a:solidFill>
            </a:endParaRPr>
          </a:p>
        </p:txBody>
      </p:sp>
    </p:spTree>
    <p:extLst>
      <p:ext uri="{BB962C8B-B14F-4D97-AF65-F5344CB8AC3E}">
        <p14:creationId xmlns:p14="http://schemas.microsoft.com/office/powerpoint/2010/main" val="4118646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654-91F7-F662-6209-DA2C4CB29D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1391B1-85BE-B1C7-4127-A9E60563C296}"/>
              </a:ext>
            </a:extLst>
          </p:cNvPr>
          <p:cNvSpPr>
            <a:spLocks noGrp="1"/>
          </p:cNvSpPr>
          <p:nvPr>
            <p:ph type="title"/>
          </p:nvPr>
        </p:nvSpPr>
        <p:spPr/>
        <p:txBody>
          <a:bodyPr>
            <a:normAutofit/>
          </a:bodyPr>
          <a:lstStyle/>
          <a:p>
            <a:r>
              <a:rPr lang="lv-LV" sz="2200" dirty="0"/>
              <a:t>Esošie eksporta tirgi (%)</a:t>
            </a:r>
          </a:p>
        </p:txBody>
      </p:sp>
      <p:sp>
        <p:nvSpPr>
          <p:cNvPr id="2" name="Text Placeholder 1">
            <a:extLst>
              <a:ext uri="{FF2B5EF4-FFF2-40B4-BE49-F238E27FC236}">
                <a16:creationId xmlns:a16="http://schemas.microsoft.com/office/drawing/2014/main" id="{33526F49-4D63-A086-4CED-95916FF34459}"/>
              </a:ext>
            </a:extLst>
          </p:cNvPr>
          <p:cNvSpPr>
            <a:spLocks noGrp="1"/>
          </p:cNvSpPr>
          <p:nvPr>
            <p:ph type="body" sz="quarter" idx="15"/>
          </p:nvPr>
        </p:nvSpPr>
        <p:spPr>
          <a:xfrm>
            <a:off x="133351" y="6042212"/>
            <a:ext cx="4425002" cy="416285"/>
          </a:xfrm>
        </p:spPr>
        <p:txBody>
          <a:bodyPr/>
          <a:lstStyle/>
          <a:p>
            <a:r>
              <a:rPr lang="lv-LV" dirty="0"/>
              <a:t>S3. Uz kurām līdz 10 valstīm Jūsu uzņēmumam ir paši lielākie eksporta apjomi?</a:t>
            </a:r>
            <a:endParaRPr lang="en-GB" dirty="0"/>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graphicFrame>
        <p:nvGraphicFramePr>
          <p:cNvPr id="6" name="Chart 5">
            <a:extLst>
              <a:ext uri="{FF2B5EF4-FFF2-40B4-BE49-F238E27FC236}">
                <a16:creationId xmlns:a16="http://schemas.microsoft.com/office/drawing/2014/main" id="{9D091B38-F73F-6E6A-AA00-7DC844D81BA8}"/>
              </a:ext>
            </a:extLst>
          </p:cNvPr>
          <p:cNvGraphicFramePr/>
          <p:nvPr/>
        </p:nvGraphicFramePr>
        <p:xfrm>
          <a:off x="0" y="981076"/>
          <a:ext cx="12191999" cy="5038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27261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FF02-3853-3932-072A-F9B58AD45D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3DB68B-F118-F54D-5C92-160D1037CD69}"/>
              </a:ext>
            </a:extLst>
          </p:cNvPr>
          <p:cNvSpPr>
            <a:spLocks noGrp="1"/>
          </p:cNvSpPr>
          <p:nvPr>
            <p:ph type="title"/>
          </p:nvPr>
        </p:nvSpPr>
        <p:spPr/>
        <p:txBody>
          <a:bodyPr>
            <a:normAutofit/>
          </a:bodyPr>
          <a:lstStyle/>
          <a:p>
            <a:r>
              <a:rPr lang="lv-LV" sz="2200" dirty="0"/>
              <a:t>Plānotie eksporta tirgi (%)</a:t>
            </a:r>
          </a:p>
        </p:txBody>
      </p:sp>
      <p:sp>
        <p:nvSpPr>
          <p:cNvPr id="2" name="Text Placeholder 1">
            <a:extLst>
              <a:ext uri="{FF2B5EF4-FFF2-40B4-BE49-F238E27FC236}">
                <a16:creationId xmlns:a16="http://schemas.microsoft.com/office/drawing/2014/main" id="{29D2728D-6809-493F-CD7B-636A9D1DAABD}"/>
              </a:ext>
            </a:extLst>
          </p:cNvPr>
          <p:cNvSpPr>
            <a:spLocks noGrp="1"/>
          </p:cNvSpPr>
          <p:nvPr>
            <p:ph type="body" sz="quarter" idx="15"/>
          </p:nvPr>
        </p:nvSpPr>
        <p:spPr>
          <a:xfrm>
            <a:off x="133351" y="6042212"/>
            <a:ext cx="5953124" cy="416285"/>
          </a:xfrm>
        </p:spPr>
        <p:txBody>
          <a:bodyPr/>
          <a:lstStyle/>
          <a:p>
            <a:r>
              <a:rPr lang="lv-LV" dirty="0"/>
              <a:t>S4. Uz kuriem līdz 10 jauniem tirgiem Jūsu uzņēmums vēlētos uzsākt eksportu tuvāko divu gada laikā?</a:t>
            </a:r>
            <a:endParaRPr lang="en-GB" dirty="0"/>
          </a:p>
          <a:p>
            <a:r>
              <a:rPr lang="it-IT" dirty="0">
                <a:solidFill>
                  <a:prstClr val="white">
                    <a:lumMod val="50000"/>
                  </a:prstClr>
                </a:solidFill>
              </a:rPr>
              <a:t>Bāze: visi respondenti, </a:t>
            </a:r>
            <a:r>
              <a:rPr lang="lv-LV" dirty="0">
                <a:solidFill>
                  <a:prstClr val="white">
                    <a:lumMod val="50000"/>
                  </a:prstClr>
                </a:solidFill>
              </a:rPr>
              <a:t>n=506</a:t>
            </a:r>
            <a:endParaRPr lang="it-IT" dirty="0">
              <a:solidFill>
                <a:prstClr val="white">
                  <a:lumMod val="50000"/>
                </a:prstClr>
              </a:solidFill>
            </a:endParaRPr>
          </a:p>
        </p:txBody>
      </p:sp>
      <p:sp>
        <p:nvSpPr>
          <p:cNvPr id="4" name="Text Placeholder 1">
            <a:extLst>
              <a:ext uri="{FF2B5EF4-FFF2-40B4-BE49-F238E27FC236}">
                <a16:creationId xmlns:a16="http://schemas.microsoft.com/office/drawing/2014/main" id="{20E12F2C-0C0D-08F6-EBF8-51667F93BF79}"/>
              </a:ext>
            </a:extLst>
          </p:cNvPr>
          <p:cNvSpPr txBox="1">
            <a:spLocks/>
          </p:cNvSpPr>
          <p:nvPr/>
        </p:nvSpPr>
        <p:spPr>
          <a:xfrm>
            <a:off x="5681606" y="6042211"/>
            <a:ext cx="6510393" cy="416285"/>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000" i="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solidFill>
                <a:prstClr val="white">
                  <a:lumMod val="50000"/>
                </a:prstClr>
              </a:solidFill>
            </a:endParaRPr>
          </a:p>
        </p:txBody>
      </p:sp>
      <p:grpSp>
        <p:nvGrpSpPr>
          <p:cNvPr id="5" name="Group 4">
            <a:extLst>
              <a:ext uri="{FF2B5EF4-FFF2-40B4-BE49-F238E27FC236}">
                <a16:creationId xmlns:a16="http://schemas.microsoft.com/office/drawing/2014/main" id="{D684EAAC-8F6A-B161-D6A7-9829EF13867B}"/>
              </a:ext>
            </a:extLst>
          </p:cNvPr>
          <p:cNvGrpSpPr/>
          <p:nvPr/>
        </p:nvGrpSpPr>
        <p:grpSpPr>
          <a:xfrm>
            <a:off x="0" y="981076"/>
            <a:ext cx="12191999" cy="5429248"/>
            <a:chOff x="0" y="981076"/>
            <a:chExt cx="12191999" cy="5429248"/>
          </a:xfrm>
        </p:grpSpPr>
        <p:graphicFrame>
          <p:nvGraphicFramePr>
            <p:cNvPr id="6" name="Chart 5">
              <a:extLst>
                <a:ext uri="{FF2B5EF4-FFF2-40B4-BE49-F238E27FC236}">
                  <a16:creationId xmlns:a16="http://schemas.microsoft.com/office/drawing/2014/main" id="{F19EB244-3A3D-1744-066C-EBC14A68D750}"/>
                </a:ext>
              </a:extLst>
            </p:cNvPr>
            <p:cNvGraphicFramePr/>
            <p:nvPr/>
          </p:nvGraphicFramePr>
          <p:xfrm>
            <a:off x="0" y="981076"/>
            <a:ext cx="12191999" cy="503872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A250777-A2F6-828B-7361-93C5FD66D159}"/>
                </a:ext>
              </a:extLst>
            </p:cNvPr>
            <p:cNvSpPr txBox="1"/>
            <p:nvPr/>
          </p:nvSpPr>
          <p:spPr>
            <a:xfrm rot="16200000">
              <a:off x="10506044" y="4752942"/>
              <a:ext cx="2595593" cy="719172"/>
            </a:xfrm>
            <a:prstGeom prst="rect">
              <a:avLst/>
            </a:prstGeom>
            <a:solidFill>
              <a:schemeClr val="bg1"/>
            </a:solidFill>
          </p:spPr>
          <p:txBody>
            <a:bodyPr wrap="square" lIns="0" tIns="0" rIns="0" bIns="0" rtlCol="0">
              <a:noAutofit/>
            </a:bodyPr>
            <a:lstStyle/>
            <a:p>
              <a:pPr algn="r"/>
              <a:r>
                <a:rPr lang="lv-LV" sz="1200" dirty="0"/>
                <a:t>Vēlamies uzsākt eksportu, bet nav konkrētu mērķa tirgu</a:t>
              </a:r>
            </a:p>
            <a:p>
              <a:pPr algn="r"/>
              <a:r>
                <a:rPr lang="lv-LV" sz="1200" dirty="0"/>
                <a:t>Nevēlamies uzsākt eksportu uz jauniem tirgiem</a:t>
              </a:r>
            </a:p>
          </p:txBody>
        </p:sp>
      </p:grpSp>
    </p:spTree>
    <p:extLst>
      <p:ext uri="{BB962C8B-B14F-4D97-AF65-F5344CB8AC3E}">
        <p14:creationId xmlns:p14="http://schemas.microsoft.com/office/powerpoint/2010/main" val="2526554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_ev.VPN5kalUFWXp79i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heme/theme1.xml><?xml version="1.0" encoding="utf-8"?>
<a:theme xmlns:a="http://schemas.openxmlformats.org/drawingml/2006/main" name="Logo in corner">
  <a:themeElements>
    <a:clrScheme name="RAIT">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logo in corner">
  <a:themeElements>
    <a:clrScheme name="Custom 8">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IT">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AIT">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AIT">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88EEF25AAB34BE45A030B681044A3BCF" ma:contentTypeVersion="13" ma:contentTypeDescription="Izveidot jaunu dokumentu." ma:contentTypeScope="" ma:versionID="b413fa1df9b6159fbb9b59a48316e5db">
  <xsd:schema xmlns:xsd="http://www.w3.org/2001/XMLSchema" xmlns:xs="http://www.w3.org/2001/XMLSchema" xmlns:p="http://schemas.microsoft.com/office/2006/metadata/properties" xmlns:ns2="f5fbe9d8-4fa4-4aea-beb5-763b1f7d3265" xmlns:ns3="f607aadf-6b36-43e6-8e3c-59a7b63c723e" targetNamespace="http://schemas.microsoft.com/office/2006/metadata/properties" ma:root="true" ma:fieldsID="b9c04d02a7820ee3397cab0ed2279c8c" ns2:_="" ns3:_="">
    <xsd:import namespace="f5fbe9d8-4fa4-4aea-beb5-763b1f7d3265"/>
    <xsd:import namespace="f607aadf-6b36-43e6-8e3c-59a7b63c7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be9d8-4fa4-4aea-beb5-763b1f7d3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21783da7-dbb0-4d71-aed2-8024468301d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7aadf-6b36-43e6-8e3c-59a7b63c723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0f92fb0-e5ef-409b-92ec-391685cf0c12}" ma:internalName="TaxCatchAll" ma:showField="CatchAllData" ma:web="f607aadf-6b36-43e6-8e3c-59a7b63c7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fbe9d8-4fa4-4aea-beb5-763b1f7d3265">
      <Terms xmlns="http://schemas.microsoft.com/office/infopath/2007/PartnerControls"/>
    </lcf76f155ced4ddcb4097134ff3c332f>
    <TaxCatchAll xmlns="f607aadf-6b36-43e6-8e3c-59a7b63c723e" xsi:nil="true"/>
  </documentManagement>
</p:properties>
</file>

<file path=customXml/itemProps1.xml><?xml version="1.0" encoding="utf-8"?>
<ds:datastoreItem xmlns:ds="http://schemas.openxmlformats.org/officeDocument/2006/customXml" ds:itemID="{231F7496-6620-484B-AAD9-609CB50ED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be9d8-4fa4-4aea-beb5-763b1f7d3265"/>
    <ds:schemaRef ds:uri="f607aadf-6b36-43e6-8e3c-59a7b63c7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D078E5-8C79-4C3A-87D6-EC5E3CFBAE26}">
  <ds:schemaRefs>
    <ds:schemaRef ds:uri="http://schemas.microsoft.com/sharepoint/v3/contenttype/forms"/>
  </ds:schemaRefs>
</ds:datastoreItem>
</file>

<file path=customXml/itemProps3.xml><?xml version="1.0" encoding="utf-8"?>
<ds:datastoreItem xmlns:ds="http://schemas.openxmlformats.org/officeDocument/2006/customXml" ds:itemID="{3DDFD6F4-CAB8-4FC9-83FA-D45652DD2387}">
  <ds:schemaRefs>
    <ds:schemaRef ds:uri="http://schemas.microsoft.com/office/2006/metadata/properties"/>
    <ds:schemaRef ds:uri="http://schemas.microsoft.com/office/infopath/2007/PartnerControls"/>
    <ds:schemaRef ds:uri="f5fbe9d8-4fa4-4aea-beb5-763b1f7d3265"/>
    <ds:schemaRef ds:uri="f607aadf-6b36-43e6-8e3c-59a7b63c723e"/>
  </ds:schemaRefs>
</ds:datastoreItem>
</file>

<file path=docProps/app.xml><?xml version="1.0" encoding="utf-8"?>
<Properties xmlns="http://schemas.openxmlformats.org/officeDocument/2006/extended-properties" xmlns:vt="http://schemas.openxmlformats.org/officeDocument/2006/docPropsVTypes">
  <Template/>
  <TotalTime>69257</TotalTime>
  <Words>11538</Words>
  <Application>Microsoft Office PowerPoint</Application>
  <PresentationFormat>Widescreen</PresentationFormat>
  <Paragraphs>2126</Paragraphs>
  <Slides>106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106</vt:i4>
      </vt:variant>
    </vt:vector>
  </HeadingPairs>
  <TitlesOfParts>
    <vt:vector size="113" baseType="lpstr">
      <vt:lpstr>Arial</vt:lpstr>
      <vt:lpstr>Calibri</vt:lpstr>
      <vt:lpstr>Cambria Math</vt:lpstr>
      <vt:lpstr>Tahoma</vt:lpstr>
      <vt:lpstr>Wingdings</vt:lpstr>
      <vt:lpstr>Logo in corner</vt:lpstr>
      <vt:lpstr>No logo in corner</vt:lpstr>
      <vt:lpstr>PowerPoint Presentation</vt:lpstr>
      <vt:lpstr>Saturs</vt:lpstr>
      <vt:lpstr>PowerPoint Presentation</vt:lpstr>
      <vt:lpstr>PowerPoint Presentation</vt:lpstr>
      <vt:lpstr>Izlases raksturojums (%) Bāze: visi respondenti, n=506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Eksportētāju īpatsvars, kas pēdējā gada laikā kontaktējušies ar LIAA (%) Dinamika 2021.– 2024.</vt:lpstr>
      <vt:lpstr>Eksportētāju īpatsvars, kas pēdējā gada laikā kontaktējušies ar LIAA (%) Atbildes uzņēmumu grupās, 2025.</vt:lpstr>
      <vt:lpstr>Eksportētāju īpatsvars, kas pēdējā gada laikā saņēmuši kādu LIAA pakalpojumu (%) Dinamika 2021.– 2025.</vt:lpstr>
      <vt:lpstr>Eksportētāju īpatsvars, kas pēdējā gada laikā saņēmuši kādu LIAA pakalpojumu (%) Atbildes uzņēmumu grupās, 2025.</vt:lpstr>
      <vt:lpstr>No LIAA pakalpojumus saņēmušo eksportētāju, kam ir sava kontaktpersona LIAA, īpatsvars (%) Dinamika 2021.– 2025.</vt:lpstr>
      <vt:lpstr>PowerPoint Presentation</vt:lpstr>
      <vt:lpstr>Informētība par LIAA piedāvātajiem pakalpojumiem eksportējošiem uzņēmumiem (%)  Dinamika 2021.– 2025.</vt:lpstr>
      <vt:lpstr>Informētība par LIAA piedāvātajiem pakalpojumiem eksportējošiem uzņēmumiem (%) Respondentu atbildes atkarībā no tā, vai tie ir kontaktējušies ar LIAA vai saņēmuši kādu LIAA pakalpojumu, 2025</vt:lpstr>
      <vt:lpstr>Informētība par LIAA piedāvātajiem pakalpojumiem eksportējošiem uzņēmumiem (%) Atbildes uzņēmumu grupās, 2025.</vt:lpstr>
      <vt:lpstr>Informētība par LIAA piedāvātajiem pakalpojumiem eksportējošiem uzņēmumiem (%) Atbildes uzņēmumu grupās, 2025.</vt:lpstr>
      <vt:lpstr>Ērtākie veidi informācijas saņemšanai par LIAA atbalsta programmām (%) Dinamika 2021.– 2025.</vt:lpstr>
      <vt:lpstr>Ērtākie veidi informācijas saņemšanai par LIAA atbalsta programmām (%) Atbildes uzņēmumu grupās, 2025.</vt:lpstr>
      <vt:lpstr>LIAA virtuālās asistentes Maijas (čatbota) pakalpojumu izmantošana (%)</vt:lpstr>
      <vt:lpstr>LIAA virtuālās asistentes Maijas (čatbota) pakalpojumu izmantošana (%) Atbildes uzņēmumu grupās, 2025.</vt:lpstr>
      <vt:lpstr>Apmierinātība ar virtuālās asistentes Maija (Čatbota) pakalpojumiem (%)</vt:lpstr>
      <vt:lpstr>Informācijas avoti par uzņēmējdarbības jautājumiem (%) Dinamika 2021.– 2025.</vt:lpstr>
      <vt:lpstr>Informācijas avoti par uzņēmējdarbības jautājumiem (%) Atbildes uzņēmumu grupās, 2025.</vt:lpstr>
      <vt:lpstr>LIAA pakalpojumu izmantošana vietnē www.business.gov.lv (%)</vt:lpstr>
      <vt:lpstr>LIAA pakalpojumu izmantošana vietnē www.business.gov.lv (%) Atbildes uzņēmumu grupās, 2025.</vt:lpstr>
      <vt:lpstr>Vietnes www.business.gov.lv vērtējums  (%)</vt:lpstr>
      <vt:lpstr>PowerPoint Presentation</vt:lpstr>
      <vt:lpstr>Jaunā valsts tēla stratēģija “Mission Latvia” (%)</vt:lpstr>
      <vt:lpstr>Jaunā valsts tēla stratēģija “Mission Latvia” (%) Atbildes uzņēmumu grupās, 2025.</vt:lpstr>
      <vt:lpstr>PowerPoint Presentation</vt:lpstr>
      <vt:lpstr>LIAA darba vērtējums pēdējā gada laikā (%) Dinamika 2021.– 2025.</vt:lpstr>
      <vt:lpstr>LIAA darba vērtējums pēdējā gada laikā (%) Respondentu atbildes atkarībā no tā, vai tie ir kontaktējušies ar LIAA vai saņēmuši kādu LIAA pakalpojumu, 2025</vt:lpstr>
      <vt:lpstr>PowerPoint Presentation</vt:lpstr>
      <vt:lpstr>Apmierinātība ar LIAA sniegto pakalpojumu kvalitāti (%)</vt:lpstr>
      <vt:lpstr>PowerPoint Presentation</vt:lpstr>
      <vt:lpstr>Ieteikumi LIAA darba uzlabošanai (%)</vt:lpstr>
      <vt:lpstr>Ieteikumi LIAA darba uzlabošanai (%) Respondenti, kas pēdējā gada laikā IR kontaktējušies ar LIAA vai saņēmuši kādu LIAA pakalpojumu</vt:lpstr>
      <vt:lpstr>Ieteikumi LIAA darba uzlabošanai (%) Atbildes uzņēmumu grupās,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Latvijas Ārējo ekonomisko pārstāvniecību sniegtā atbalsta noderīgums (%) Dinamika 2021.– 2025.</vt:lpstr>
      <vt:lpstr>Latvijas Ārējo ekonomisko pārstāvniecību sniegtā atbalsta noderīgums (%) Atbildes uzņēmumu grupās, 2025.</vt:lpstr>
      <vt:lpstr>Latvijas Ārējo ekonomisko pārstāvniecību sniegtā atbalsta noderīgums (%) Atbildes uzņēmumu grupās, 2025.</vt:lpstr>
      <vt:lpstr>Latvijas Ārējo ekonomisko pārstāvniecību sniegtā atbalsta noderīgums (%) Atbildes uzņēmumu grupās, 2025.</vt:lpstr>
      <vt:lpstr>Latvijas Ārējo ekonomisko pārstāvniecību sniegtā atbalsta noderīgums (%) Atbildes uzņēmumu grupās, 2025.</vt:lpstr>
      <vt:lpstr>Latvijas Ārējo ekonomisko pārstāvniecību sniegtā atbalsta noderīgums (%) Atbildes uzņēmumu grupās, 2025.</vt:lpstr>
      <vt:lpstr>Cita veida atbalsts, ko eksportētāji vēlētos saņemt no LIAA ārvalstu pārstāvniecībām (%)</vt:lpstr>
      <vt:lpstr>Cita veida atbalsts, ko eksportētāji vēlētos saņemt no LIAA ārvalstu pārstāvniecībām (%) Atbildes uzņēmumu grupās, 2025.</vt:lpstr>
      <vt:lpstr>PowerPoint Presentation</vt:lpstr>
      <vt:lpstr>Eksportētāju viedoklis par Latvijas tēlu citu valstu acīs (%) Dinamika 2021.– 2025.</vt:lpstr>
      <vt:lpstr>PowerPoint Presentation</vt:lpstr>
      <vt:lpstr>PowerPoint Presentation</vt:lpstr>
      <vt:lpstr>Latvijas atpazīstamības ārvalstu uzņēmēju vidē izmaiņas pēdējo 5 gadu laikā (%) Dinamika 2021.– 2025.</vt:lpstr>
      <vt:lpstr>Latvijas atpazīstamības ārvalstu uzņēmēju vidē izmaiņas pēdējo 5 gadu laikā (%) Atbildes uzņēmumu grupās, 2025.</vt:lpstr>
      <vt:lpstr>Eksportētāju uzskati par raksturojumiem, ar kuriem cilvēkiem ārvalstīs saistās Latvija (%) Dinamika 2022.– 2025.</vt:lpstr>
      <vt:lpstr>Eksportētāju uzskati par raksturojumiem, ar kuriem cilvēkiem ārvalstīs saistās Latvija (%) Atbildes uzņēmumu grupās, 2025.</vt:lpstr>
      <vt:lpstr>PowerPoint Presentation</vt:lpstr>
      <vt:lpstr>Esošie eksporta tirgi (%)</vt:lpstr>
      <vt:lpstr>Plānotie eksporta tirgi (%)</vt:lpstr>
      <vt:lpstr>PowerPoint Presentation</vt:lpstr>
      <vt:lpstr>Aptaujas anketa (1)</vt:lpstr>
      <vt:lpstr>Aptaujas anketa (2)</vt:lpstr>
      <vt:lpstr>Aptaujas anketa (3)</vt:lpstr>
      <vt:lpstr>Aptaujas anketa (4)</vt:lpstr>
      <vt:lpstr>Aptaujas anketa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240342_LIAA_Q.Q</dc:title>
  <dc:creator>lukasv</dc:creator>
  <cp:lastModifiedBy>Jānis Kovaļevskis</cp:lastModifiedBy>
  <cp:revision>3407</cp:revision>
  <cp:lastPrinted>2022-01-05T07:10:00Z</cp:lastPrinted>
  <dcterms:created xsi:type="dcterms:W3CDTF">2015-10-16T12:34:11Z</dcterms:created>
  <dcterms:modified xsi:type="dcterms:W3CDTF">2025-07-16T10:52:44Z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0x01010088EEF25AAB34BE45A030B681044A3BCF</vt:lpwstr>
  </property>
  <property fmtid="{D5CDD505-2E9C-101B-9397-08002B2CF9AE}" pid="3" name="Order">
    <vt:r8>936800</vt:r8>
  </property>
  <property fmtid="{D5CDD505-2E9C-101B-9397-08002B2CF9AE}" pid="4" name="MediaServiceImageTags">
    <vt:lpwstr/>
  </property>
</Properties>
</file>