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64" r:id="rId2"/>
    <p:sldId id="320" r:id="rId3"/>
    <p:sldId id="287" r:id="rId4"/>
    <p:sldId id="290" r:id="rId5"/>
    <p:sldId id="325" r:id="rId6"/>
    <p:sldId id="292" r:id="rId7"/>
    <p:sldId id="324" r:id="rId8"/>
    <p:sldId id="318" r:id="rId9"/>
    <p:sldId id="319" r:id="rId10"/>
    <p:sldId id="310" r:id="rId11"/>
    <p:sldId id="321" r:id="rId12"/>
    <p:sldId id="322" r:id="rId13"/>
    <p:sldId id="32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79D112F-BB5D-EC05-60C6-8D51BC2045CD}" name="Evija Kūla" initials="EK" userId="S::evija.kula@lm.gov.lv::c2571e0b-2de8-4c28-811b-be078bb4063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1E17637-E751-0CE7-1392-7BE9B5D8B30B}" v="7" dt="2025-08-29T08:33:02.28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626" autoAdjust="0"/>
    <p:restoredTop sz="86358" autoAdjust="0"/>
  </p:normalViewPr>
  <p:slideViewPr>
    <p:cSldViewPr snapToGrid="0">
      <p:cViewPr varScale="1">
        <p:scale>
          <a:sx n="70" d="100"/>
          <a:sy n="70" d="100"/>
        </p:scale>
        <p:origin x="235" y="7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vija Kūla" userId="S::evija.kula@lm.gov.lv::c2571e0b-2de8-4c28-811b-be078bb40639" providerId="AD" clId="Web-{71E17637-E751-0CE7-1392-7BE9B5D8B30B}"/>
    <pc:docChg chg="mod">
      <pc:chgData name="Evija Kūla" userId="S::evija.kula@lm.gov.lv::c2571e0b-2de8-4c28-811b-be078bb40639" providerId="AD" clId="Web-{71E17637-E751-0CE7-1392-7BE9B5D8B30B}" dt="2025-08-29T08:23:39.503" v="0"/>
      <pc:docMkLst>
        <pc:docMk/>
      </pc:docMkLst>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file:///C:\Users\M&#257;ris\Documents\Sinhroniz&#275;tie\LM_grozs\Atjaunojums\att&#275;li.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M&#257;ris\Documents\Sinhroniz&#275;tie\LM_grozs\Atjaunojums\piem&#275;ri.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9916031622807712E-2"/>
          <c:y val="2.5470052197756322E-2"/>
          <c:w val="0.93964015061497597"/>
          <c:h val="0.72831851852355212"/>
        </c:manualLayout>
      </c:layout>
      <c:barChart>
        <c:barDir val="col"/>
        <c:grouping val="clustered"/>
        <c:varyColors val="0"/>
        <c:ser>
          <c:idx val="0"/>
          <c:order val="0"/>
          <c:spPr>
            <a:solidFill>
              <a:srgbClr val="00B050"/>
            </a:solidFill>
            <a:ln>
              <a:noFill/>
            </a:ln>
            <a:effectLst/>
          </c:spPr>
          <c:invertIfNegative val="0"/>
          <c:dLbls>
            <c:dLbl>
              <c:idx val="5"/>
              <c:layout>
                <c:manualLayout>
                  <c:x val="-2.3108030040439051E-3"/>
                  <c:y val="-1.0703517394379928E-16"/>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907-4CE1-B519-03A5D3D5738B}"/>
                </c:ext>
              </c:extLst>
            </c:dLbl>
            <c:dLbl>
              <c:idx val="6"/>
              <c:layout>
                <c:manualLayout>
                  <c:x val="-3.3814435167415385E-4"/>
                  <c:y val="-1.5978045858523946E-2"/>
                </c:manualLayout>
              </c:layout>
              <c:numFmt formatCode="0%" sourceLinked="0"/>
              <c:spPr>
                <a:noFill/>
                <a:ln>
                  <a:noFill/>
                </a:ln>
                <a:effectLst/>
              </c:spPr>
              <c:txPr>
                <a:bodyPr rot="-5400000" spcFirstLastPara="1" vertOverflow="ellipsis" wrap="square" lIns="38100" tIns="19050" rIns="38100" bIns="19050" anchor="b" anchorCtr="0">
                  <a:noAutofit/>
                </a:bodyPr>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showLegendKey val="0"/>
              <c:showVal val="1"/>
              <c:showCatName val="0"/>
              <c:showSerName val="0"/>
              <c:showPercent val="0"/>
              <c:showBubbleSize val="0"/>
              <c:extLst>
                <c:ext xmlns:c15="http://schemas.microsoft.com/office/drawing/2012/chart" uri="{CE6537A1-D6FC-4f65-9D91-7224C49458BB}">
                  <c15:layout>
                    <c:manualLayout>
                      <c:w val="4.2828836536278031E-2"/>
                      <c:h val="4.3993676779606229E-2"/>
                    </c:manualLayout>
                  </c15:layout>
                </c:ext>
                <c:ext xmlns:c16="http://schemas.microsoft.com/office/drawing/2014/chart" uri="{C3380CC4-5D6E-409C-BE32-E72D297353CC}">
                  <c16:uniqueId val="{00000001-F907-4CE1-B519-03A5D3D5738B}"/>
                </c:ext>
              </c:extLst>
            </c:dLbl>
            <c:dLbl>
              <c:idx val="7"/>
              <c:layout>
                <c:manualLayout>
                  <c:x val="4.2364232345577792E-17"/>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907-4CE1-B519-03A5D3D5738B}"/>
                </c:ext>
              </c:extLst>
            </c:dLbl>
            <c:dLbl>
              <c:idx val="48"/>
              <c:layout>
                <c:manualLayout>
                  <c:x val="2.3108030040438206E-3"/>
                  <c:y val="2.9191748297253367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907-4CE1-B519-03A5D3D5738B}"/>
                </c:ext>
              </c:extLst>
            </c:dLbl>
            <c:dLbl>
              <c:idx val="49"/>
              <c:layout>
                <c:manualLayout>
                  <c:x val="-1.6945692938231117E-16"/>
                  <c:y val="7.8109729778467274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F907-4CE1-B519-03A5D3D5738B}"/>
                </c:ext>
              </c:extLst>
            </c:dLbl>
            <c:numFmt formatCode="0%" sourceLinked="0"/>
            <c:spPr>
              <a:noFill/>
              <a:ln>
                <a:noFill/>
              </a:ln>
              <a:effectLst/>
            </c:spPr>
            <c:txPr>
              <a:bodyPr rot="-5400000" spcFirstLastPara="1" vertOverflow="ellipsis" wrap="square" lIns="38100" tIns="19050" rIns="38100" bIns="19050" anchor="b" anchorCtr="0">
                <a:spAutoFit/>
              </a:bodyPr>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'2.attēls'!$A$4:$A$53</c:f>
              <c:strCache>
                <c:ptCount val="50"/>
                <c:pt idx="0">
                  <c:v>Rieksti un sēklas</c:v>
                </c:pt>
                <c:pt idx="1">
                  <c:v>Āboli</c:v>
                </c:pt>
                <c:pt idx="2">
                  <c:v>Citrusaugļi</c:v>
                </c:pt>
                <c:pt idx="3">
                  <c:v>Sviests</c:v>
                </c:pt>
                <c:pt idx="4">
                  <c:v>Cūkgaļa</c:v>
                </c:pt>
                <c:pt idx="5">
                  <c:v>Paprika</c:v>
                </c:pt>
                <c:pt idx="6">
                  <c:v>Pupas, zirņi, lēcas</c:v>
                </c:pt>
                <c:pt idx="7">
                  <c:v>Biezpiena sieriņš</c:v>
                </c:pt>
                <c:pt idx="8">
                  <c:v>Žāvēti augļi</c:v>
                </c:pt>
                <c:pt idx="9">
                  <c:v>Medus</c:v>
                </c:pt>
                <c:pt idx="10">
                  <c:v>Kefīrs/jogurts</c:v>
                </c:pt>
                <c:pt idx="11">
                  <c:v>Banāni</c:v>
                </c:pt>
                <c:pt idx="12">
                  <c:v>Kausētais siers</c:v>
                </c:pt>
                <c:pt idx="13">
                  <c:v>Zivis</c:v>
                </c:pt>
                <c:pt idx="14">
                  <c:v>Piens</c:v>
                </c:pt>
                <c:pt idx="15">
                  <c:v>Ogas</c:v>
                </c:pt>
                <c:pt idx="16">
                  <c:v>Garšvielas (etiķis)</c:v>
                </c:pt>
                <c:pt idx="17">
                  <c:v>Graudu/sēklu maize</c:v>
                </c:pt>
                <c:pt idx="18">
                  <c:v>Garšvielas (melnie pipari)</c:v>
                </c:pt>
                <c:pt idx="19">
                  <c:v>Sula, augļu</c:v>
                </c:pt>
                <c:pt idx="20">
                  <c:v>Olas</c:v>
                </c:pt>
                <c:pt idx="21">
                  <c:v>Krējums</c:v>
                </c:pt>
                <c:pt idx="22">
                  <c:v>Biezpiens</c:v>
                </c:pt>
                <c:pt idx="23">
                  <c:v>Bumbieri</c:v>
                </c:pt>
                <c:pt idx="24">
                  <c:v>Siers </c:v>
                </c:pt>
                <c:pt idx="25">
                  <c:v>Griķi, vārīti</c:v>
                </c:pt>
                <c:pt idx="26">
                  <c:v>Makaroni, pilngraudu</c:v>
                </c:pt>
                <c:pt idx="27">
                  <c:v>Ievārījums, augļu/ogu</c:v>
                </c:pt>
                <c:pt idx="28">
                  <c:v>Rudzu rupjmaize</c:v>
                </c:pt>
                <c:pt idx="29">
                  <c:v>Gurķi, svaigi</c:v>
                </c:pt>
                <c:pt idx="30">
                  <c:v>Kafija</c:v>
                </c:pt>
                <c:pt idx="31">
                  <c:v>Milti, kviešu, pilngraudu</c:v>
                </c:pt>
                <c:pt idx="32">
                  <c:v>Lociņi un dilles</c:v>
                </c:pt>
                <c:pt idx="33">
                  <c:v>Sīpoli</c:v>
                </c:pt>
                <c:pt idx="34">
                  <c:v>Tomāti</c:v>
                </c:pt>
                <c:pt idx="35">
                  <c:v>Vistas gaļa</c:v>
                </c:pt>
                <c:pt idx="36">
                  <c:v>Augu eļļa</c:v>
                </c:pt>
                <c:pt idx="37">
                  <c:v>Cukurs</c:v>
                </c:pt>
                <c:pt idx="38">
                  <c:v>Lapu salāti</c:v>
                </c:pt>
                <c:pt idx="39">
                  <c:v>Auzu pārslas</c:v>
                </c:pt>
                <c:pt idx="40">
                  <c:v>Rīsi, baltie</c:v>
                </c:pt>
                <c:pt idx="41">
                  <c:v>Kāposti</c:v>
                </c:pt>
                <c:pt idx="42">
                  <c:v>Kartupeļi</c:v>
                </c:pt>
                <c:pt idx="43">
                  <c:v>Tēja</c:v>
                </c:pt>
                <c:pt idx="44">
                  <c:v>Kakao (pulv.)</c:v>
                </c:pt>
                <c:pt idx="45">
                  <c:v>Burkāni</c:v>
                </c:pt>
                <c:pt idx="46">
                  <c:v>Bietes, pagatavotas</c:v>
                </c:pt>
                <c:pt idx="47">
                  <c:v>Mieži, grūbas</c:v>
                </c:pt>
                <c:pt idx="48">
                  <c:v>Sāls</c:v>
                </c:pt>
                <c:pt idx="49">
                  <c:v>Ķirbji vai kabači/cukini</c:v>
                </c:pt>
              </c:strCache>
            </c:strRef>
          </c:cat>
          <c:val>
            <c:numRef>
              <c:f>'2.attēls'!$B$4:$B$53</c:f>
              <c:numCache>
                <c:formatCode>0%</c:formatCode>
                <c:ptCount val="50"/>
                <c:pt idx="0">
                  <c:v>0.15417193333812493</c:v>
                </c:pt>
                <c:pt idx="1">
                  <c:v>0.16541353383458654</c:v>
                </c:pt>
                <c:pt idx="2">
                  <c:v>0.1853932584269663</c:v>
                </c:pt>
                <c:pt idx="3">
                  <c:v>0.19658119658119674</c:v>
                </c:pt>
                <c:pt idx="4">
                  <c:v>0.20909090909090933</c:v>
                </c:pt>
                <c:pt idx="5">
                  <c:v>0.24390243902439027</c:v>
                </c:pt>
                <c:pt idx="6">
                  <c:v>0.2591599868233227</c:v>
                </c:pt>
                <c:pt idx="7">
                  <c:v>0.26315789473684209</c:v>
                </c:pt>
                <c:pt idx="8">
                  <c:v>0.29179204682242604</c:v>
                </c:pt>
                <c:pt idx="9">
                  <c:v>0.31530494821634081</c:v>
                </c:pt>
                <c:pt idx="10">
                  <c:v>0.31632653061224481</c:v>
                </c:pt>
                <c:pt idx="11">
                  <c:v>0.32203389830508478</c:v>
                </c:pt>
                <c:pt idx="12">
                  <c:v>0.32450331125827814</c:v>
                </c:pt>
                <c:pt idx="13">
                  <c:v>0.32738503774879896</c:v>
                </c:pt>
                <c:pt idx="14">
                  <c:v>0.33720930232558133</c:v>
                </c:pt>
                <c:pt idx="15">
                  <c:v>0.35104652707604522</c:v>
                </c:pt>
                <c:pt idx="16">
                  <c:v>0.38258509647192285</c:v>
                </c:pt>
                <c:pt idx="17">
                  <c:v>0.3921568627450982</c:v>
                </c:pt>
                <c:pt idx="18">
                  <c:v>0.39481878233491163</c:v>
                </c:pt>
                <c:pt idx="19">
                  <c:v>0.3971631205673759</c:v>
                </c:pt>
                <c:pt idx="20">
                  <c:v>0.43103448275862077</c:v>
                </c:pt>
                <c:pt idx="21">
                  <c:v>0.46319018404907975</c:v>
                </c:pt>
                <c:pt idx="22">
                  <c:v>0.46539379474940323</c:v>
                </c:pt>
                <c:pt idx="23">
                  <c:v>0.46616541353383462</c:v>
                </c:pt>
                <c:pt idx="24">
                  <c:v>0.47559449311639523</c:v>
                </c:pt>
                <c:pt idx="25">
                  <c:v>0.48672566371681436</c:v>
                </c:pt>
                <c:pt idx="26">
                  <c:v>0.52040816326530626</c:v>
                </c:pt>
                <c:pt idx="27">
                  <c:v>0.52079547956263283</c:v>
                </c:pt>
                <c:pt idx="28">
                  <c:v>0.52380952380952395</c:v>
                </c:pt>
                <c:pt idx="29">
                  <c:v>0.52857142857142869</c:v>
                </c:pt>
                <c:pt idx="30">
                  <c:v>0.5587982832618027</c:v>
                </c:pt>
                <c:pt idx="31">
                  <c:v>0.56410256410256399</c:v>
                </c:pt>
                <c:pt idx="32">
                  <c:v>0.5698398010603154</c:v>
                </c:pt>
                <c:pt idx="33">
                  <c:v>0.57377049180327833</c:v>
                </c:pt>
                <c:pt idx="34">
                  <c:v>0.57458563535911589</c:v>
                </c:pt>
                <c:pt idx="35">
                  <c:v>0.58666666666666656</c:v>
                </c:pt>
                <c:pt idx="36">
                  <c:v>0.62871287128712872</c:v>
                </c:pt>
                <c:pt idx="37">
                  <c:v>0.64864864864864846</c:v>
                </c:pt>
                <c:pt idx="38">
                  <c:v>0.67504743833017111</c:v>
                </c:pt>
                <c:pt idx="39">
                  <c:v>0.68518518518518512</c:v>
                </c:pt>
                <c:pt idx="40">
                  <c:v>0.72</c:v>
                </c:pt>
                <c:pt idx="41">
                  <c:v>0.73076923076923062</c:v>
                </c:pt>
                <c:pt idx="42">
                  <c:v>0.73913043478260865</c:v>
                </c:pt>
                <c:pt idx="43">
                  <c:v>0.78431372549019618</c:v>
                </c:pt>
                <c:pt idx="44">
                  <c:v>0.80326471790414278</c:v>
                </c:pt>
                <c:pt idx="45">
                  <c:v>0.80327868852459072</c:v>
                </c:pt>
                <c:pt idx="46">
                  <c:v>1.201506533435819</c:v>
                </c:pt>
                <c:pt idx="47">
                  <c:v>1.5138694136539892</c:v>
                </c:pt>
                <c:pt idx="48">
                  <c:v>1.7045454545454544</c:v>
                </c:pt>
                <c:pt idx="49">
                  <c:v>2.5264156596424652</c:v>
                </c:pt>
              </c:numCache>
            </c:numRef>
          </c:val>
          <c:extLst>
            <c:ext xmlns:c16="http://schemas.microsoft.com/office/drawing/2014/chart" uri="{C3380CC4-5D6E-409C-BE32-E72D297353CC}">
              <c16:uniqueId val="{00000005-F907-4CE1-B519-03A5D3D5738B}"/>
            </c:ext>
          </c:extLst>
        </c:ser>
        <c:dLbls>
          <c:showLegendKey val="0"/>
          <c:showVal val="0"/>
          <c:showCatName val="0"/>
          <c:showSerName val="0"/>
          <c:showPercent val="0"/>
          <c:showBubbleSize val="0"/>
        </c:dLbls>
        <c:gapWidth val="68"/>
        <c:axId val="345830760"/>
        <c:axId val="345666120"/>
      </c:barChart>
      <c:catAx>
        <c:axId val="345830760"/>
        <c:scaling>
          <c:orientation val="maxMin"/>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crossAx val="345666120"/>
        <c:crosses val="autoZero"/>
        <c:auto val="1"/>
        <c:lblAlgn val="ctr"/>
        <c:lblOffset val="100"/>
        <c:noMultiLvlLbl val="0"/>
      </c:catAx>
      <c:valAx>
        <c:axId val="345666120"/>
        <c:scaling>
          <c:orientation val="minMax"/>
          <c:max val="2.8"/>
          <c:min val="0"/>
        </c:scaling>
        <c:delete val="0"/>
        <c:axPos val="r"/>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v-LV"/>
          </a:p>
        </c:txPr>
        <c:crossAx val="345830760"/>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lv-LV"/>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0143505069261576E-2"/>
          <c:y val="1.8321880955512976E-2"/>
          <c:w val="0.91178203792726398"/>
          <c:h val="0.94691690745010682"/>
        </c:manualLayout>
      </c:layout>
      <c:barChart>
        <c:barDir val="bar"/>
        <c:grouping val="stacked"/>
        <c:varyColors val="0"/>
        <c:ser>
          <c:idx val="0"/>
          <c:order val="0"/>
          <c:tx>
            <c:strRef>
              <c:f>Sheet1!$C$3</c:f>
              <c:strCache>
                <c:ptCount val="1"/>
                <c:pt idx="0">
                  <c:v>MRI budžets uz cilvēku</c:v>
                </c:pt>
              </c:strCache>
            </c:strRef>
          </c:tx>
          <c:spPr>
            <a:solidFill>
              <a:schemeClr val="accent6">
                <a:lumMod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Times New Roman" panose="02020603050405020304" pitchFamily="18" charset="0"/>
                    <a:ea typeface="+mn-ea"/>
                    <a:cs typeface="Times New Roman" panose="02020603050405020304" pitchFamily="18" charset="0"/>
                  </a:defRPr>
                </a:pPr>
                <a:endParaRPr lang="lv-LV"/>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Sheet1!$B$4:$B$39</c:f>
              <c:strCache>
                <c:ptCount val="36"/>
                <c:pt idx="0">
                  <c:v>Lauki</c:v>
                </c:pt>
                <c:pt idx="1">
                  <c:v>Cita pilsēta</c:v>
                </c:pt>
                <c:pt idx="2">
                  <c:v>Rīga</c:v>
                </c:pt>
                <c:pt idx="3">
                  <c:v>Lauki</c:v>
                </c:pt>
                <c:pt idx="4">
                  <c:v>Cita pilsēta</c:v>
                </c:pt>
                <c:pt idx="5">
                  <c:v>Rīga</c:v>
                </c:pt>
                <c:pt idx="6">
                  <c:v>Lauki</c:v>
                </c:pt>
                <c:pt idx="7">
                  <c:v>Cita pilsēta</c:v>
                </c:pt>
                <c:pt idx="8">
                  <c:v>Rīga</c:v>
                </c:pt>
                <c:pt idx="9">
                  <c:v>Lauki</c:v>
                </c:pt>
                <c:pt idx="10">
                  <c:v>Cita pilsēta</c:v>
                </c:pt>
                <c:pt idx="11">
                  <c:v>Rīga</c:v>
                </c:pt>
                <c:pt idx="12">
                  <c:v>Lauki</c:v>
                </c:pt>
                <c:pt idx="13">
                  <c:v>Cita pilsēta</c:v>
                </c:pt>
                <c:pt idx="14">
                  <c:v>Rīga</c:v>
                </c:pt>
                <c:pt idx="15">
                  <c:v>Lauki</c:v>
                </c:pt>
                <c:pt idx="16">
                  <c:v>Cita pilsēta</c:v>
                </c:pt>
                <c:pt idx="17">
                  <c:v>Rīga</c:v>
                </c:pt>
                <c:pt idx="18">
                  <c:v>Lauki</c:v>
                </c:pt>
                <c:pt idx="19">
                  <c:v>Cita pilsēta</c:v>
                </c:pt>
                <c:pt idx="20">
                  <c:v>Rīga</c:v>
                </c:pt>
                <c:pt idx="21">
                  <c:v>Lauki</c:v>
                </c:pt>
                <c:pt idx="22">
                  <c:v>Cita pilsēta</c:v>
                </c:pt>
                <c:pt idx="23">
                  <c:v>Rīga</c:v>
                </c:pt>
                <c:pt idx="24">
                  <c:v>Lauki</c:v>
                </c:pt>
                <c:pt idx="25">
                  <c:v>Cita pilsēta</c:v>
                </c:pt>
                <c:pt idx="26">
                  <c:v>Rīga</c:v>
                </c:pt>
                <c:pt idx="27">
                  <c:v>Lauki</c:v>
                </c:pt>
                <c:pt idx="28">
                  <c:v>Cita pilsēta</c:v>
                </c:pt>
                <c:pt idx="29">
                  <c:v>Rīga</c:v>
                </c:pt>
                <c:pt idx="30">
                  <c:v>Lauki</c:v>
                </c:pt>
                <c:pt idx="31">
                  <c:v>Cita pilsēta</c:v>
                </c:pt>
                <c:pt idx="32">
                  <c:v>Rīga</c:v>
                </c:pt>
                <c:pt idx="33">
                  <c:v>Lauki</c:v>
                </c:pt>
                <c:pt idx="34">
                  <c:v>Cita pilsēta</c:v>
                </c:pt>
                <c:pt idx="35">
                  <c:v>Rīga</c:v>
                </c:pt>
              </c:strCache>
            </c:strRef>
          </c:cat>
          <c:val>
            <c:numRef>
              <c:f>Sheet1!$C$4:$C$39</c:f>
              <c:numCache>
                <c:formatCode>0.00</c:formatCode>
                <c:ptCount val="36"/>
                <c:pt idx="0">
                  <c:v>464.14</c:v>
                </c:pt>
                <c:pt idx="1">
                  <c:v>471.54</c:v>
                </c:pt>
                <c:pt idx="2">
                  <c:v>456.15</c:v>
                </c:pt>
                <c:pt idx="3">
                  <c:v>455.31</c:v>
                </c:pt>
                <c:pt idx="4">
                  <c:v>462.7</c:v>
                </c:pt>
                <c:pt idx="5">
                  <c:v>447.32</c:v>
                </c:pt>
                <c:pt idx="6">
                  <c:v>498.51</c:v>
                </c:pt>
                <c:pt idx="7">
                  <c:v>508.37</c:v>
                </c:pt>
                <c:pt idx="8">
                  <c:v>487.85</c:v>
                </c:pt>
                <c:pt idx="9">
                  <c:v>468.15</c:v>
                </c:pt>
                <c:pt idx="10">
                  <c:v>473.01</c:v>
                </c:pt>
                <c:pt idx="11">
                  <c:v>455.01</c:v>
                </c:pt>
                <c:pt idx="12">
                  <c:v>532.20000000000005</c:v>
                </c:pt>
                <c:pt idx="13">
                  <c:v>539.5</c:v>
                </c:pt>
                <c:pt idx="14">
                  <c:v>512.5</c:v>
                </c:pt>
                <c:pt idx="15">
                  <c:v>448.03</c:v>
                </c:pt>
                <c:pt idx="16">
                  <c:v>453.37</c:v>
                </c:pt>
                <c:pt idx="17">
                  <c:v>442.1</c:v>
                </c:pt>
                <c:pt idx="18">
                  <c:v>490.7</c:v>
                </c:pt>
                <c:pt idx="19">
                  <c:v>497.83</c:v>
                </c:pt>
                <c:pt idx="20">
                  <c:v>482.8</c:v>
                </c:pt>
                <c:pt idx="21">
                  <c:v>519.09</c:v>
                </c:pt>
                <c:pt idx="22">
                  <c:v>536.03</c:v>
                </c:pt>
                <c:pt idx="23">
                  <c:v>527.41999999999996</c:v>
                </c:pt>
                <c:pt idx="24">
                  <c:v>509.97</c:v>
                </c:pt>
                <c:pt idx="25">
                  <c:v>526.91</c:v>
                </c:pt>
                <c:pt idx="26">
                  <c:v>518.29</c:v>
                </c:pt>
                <c:pt idx="27">
                  <c:v>519.21</c:v>
                </c:pt>
                <c:pt idx="28">
                  <c:v>567.36</c:v>
                </c:pt>
                <c:pt idx="29">
                  <c:v>572.35</c:v>
                </c:pt>
                <c:pt idx="30">
                  <c:v>513.79</c:v>
                </c:pt>
                <c:pt idx="31">
                  <c:v>526.9</c:v>
                </c:pt>
                <c:pt idx="32">
                  <c:v>513.80999999999995</c:v>
                </c:pt>
                <c:pt idx="33">
                  <c:v>528.64</c:v>
                </c:pt>
                <c:pt idx="34">
                  <c:v>570.35</c:v>
                </c:pt>
                <c:pt idx="35">
                  <c:v>569.12</c:v>
                </c:pt>
              </c:numCache>
            </c:numRef>
          </c:val>
          <c:extLst>
            <c:ext xmlns:c16="http://schemas.microsoft.com/office/drawing/2014/chart" uri="{C3380CC4-5D6E-409C-BE32-E72D297353CC}">
              <c16:uniqueId val="{00000000-BFF6-418E-995B-5AC4E5EE26C8}"/>
            </c:ext>
          </c:extLst>
        </c:ser>
        <c:ser>
          <c:idx val="1"/>
          <c:order val="1"/>
          <c:tx>
            <c:strRef>
              <c:f>Sheet1!$D$3</c:f>
              <c:strCache>
                <c:ptCount val="1"/>
                <c:pt idx="0">
                  <c:v>MRI budžets</c:v>
                </c:pt>
              </c:strCache>
            </c:strRef>
          </c:tx>
          <c:spPr>
            <a:solidFill>
              <a:schemeClr val="accent6">
                <a:lumMod val="40000"/>
                <a:lumOff val="60000"/>
              </a:schemeClr>
            </a:solidFill>
            <a:ln>
              <a:noFill/>
            </a:ln>
            <a:effectLst/>
          </c:spPr>
          <c:invertIfNegative val="0"/>
          <c:cat>
            <c:strRef>
              <c:f>Sheet1!$B$4:$B$39</c:f>
              <c:strCache>
                <c:ptCount val="36"/>
                <c:pt idx="0">
                  <c:v>Lauki</c:v>
                </c:pt>
                <c:pt idx="1">
                  <c:v>Cita pilsēta</c:v>
                </c:pt>
                <c:pt idx="2">
                  <c:v>Rīga</c:v>
                </c:pt>
                <c:pt idx="3">
                  <c:v>Lauki</c:v>
                </c:pt>
                <c:pt idx="4">
                  <c:v>Cita pilsēta</c:v>
                </c:pt>
                <c:pt idx="5">
                  <c:v>Rīga</c:v>
                </c:pt>
                <c:pt idx="6">
                  <c:v>Lauki</c:v>
                </c:pt>
                <c:pt idx="7">
                  <c:v>Cita pilsēta</c:v>
                </c:pt>
                <c:pt idx="8">
                  <c:v>Rīga</c:v>
                </c:pt>
                <c:pt idx="9">
                  <c:v>Lauki</c:v>
                </c:pt>
                <c:pt idx="10">
                  <c:v>Cita pilsēta</c:v>
                </c:pt>
                <c:pt idx="11">
                  <c:v>Rīga</c:v>
                </c:pt>
                <c:pt idx="12">
                  <c:v>Lauki</c:v>
                </c:pt>
                <c:pt idx="13">
                  <c:v>Cita pilsēta</c:v>
                </c:pt>
                <c:pt idx="14">
                  <c:v>Rīga</c:v>
                </c:pt>
                <c:pt idx="15">
                  <c:v>Lauki</c:v>
                </c:pt>
                <c:pt idx="16">
                  <c:v>Cita pilsēta</c:v>
                </c:pt>
                <c:pt idx="17">
                  <c:v>Rīga</c:v>
                </c:pt>
                <c:pt idx="18">
                  <c:v>Lauki</c:v>
                </c:pt>
                <c:pt idx="19">
                  <c:v>Cita pilsēta</c:v>
                </c:pt>
                <c:pt idx="20">
                  <c:v>Rīga</c:v>
                </c:pt>
                <c:pt idx="21">
                  <c:v>Lauki</c:v>
                </c:pt>
                <c:pt idx="22">
                  <c:v>Cita pilsēta</c:v>
                </c:pt>
                <c:pt idx="23">
                  <c:v>Rīga</c:v>
                </c:pt>
                <c:pt idx="24">
                  <c:v>Lauki</c:v>
                </c:pt>
                <c:pt idx="25">
                  <c:v>Cita pilsēta</c:v>
                </c:pt>
                <c:pt idx="26">
                  <c:v>Rīga</c:v>
                </c:pt>
                <c:pt idx="27">
                  <c:v>Lauki</c:v>
                </c:pt>
                <c:pt idx="28">
                  <c:v>Cita pilsēta</c:v>
                </c:pt>
                <c:pt idx="29">
                  <c:v>Rīga</c:v>
                </c:pt>
                <c:pt idx="30">
                  <c:v>Lauki</c:v>
                </c:pt>
                <c:pt idx="31">
                  <c:v>Cita pilsēta</c:v>
                </c:pt>
                <c:pt idx="32">
                  <c:v>Rīga</c:v>
                </c:pt>
                <c:pt idx="33">
                  <c:v>Lauki</c:v>
                </c:pt>
                <c:pt idx="34">
                  <c:v>Cita pilsēta</c:v>
                </c:pt>
                <c:pt idx="35">
                  <c:v>Rīga</c:v>
                </c:pt>
              </c:strCache>
            </c:strRef>
          </c:cat>
          <c:val>
            <c:numRef>
              <c:f>Sheet1!$D$4:$D$39</c:f>
              <c:numCache>
                <c:formatCode>0.00</c:formatCode>
                <c:ptCount val="36"/>
                <c:pt idx="0">
                  <c:v>1392.4299999999998</c:v>
                </c:pt>
                <c:pt idx="1">
                  <c:v>1414.6100000000001</c:v>
                </c:pt>
                <c:pt idx="2">
                  <c:v>1368.4499999999998</c:v>
                </c:pt>
                <c:pt idx="3">
                  <c:v>1365.92</c:v>
                </c:pt>
                <c:pt idx="4">
                  <c:v>1388.11</c:v>
                </c:pt>
                <c:pt idx="5">
                  <c:v>1341.94</c:v>
                </c:pt>
                <c:pt idx="6">
                  <c:v>997.02</c:v>
                </c:pt>
                <c:pt idx="7">
                  <c:v>1016.7399999999999</c:v>
                </c:pt>
                <c:pt idx="8">
                  <c:v>975.70999999999992</c:v>
                </c:pt>
                <c:pt idx="9">
                  <c:v>936.29000000000008</c:v>
                </c:pt>
                <c:pt idx="10">
                  <c:v>946.02</c:v>
                </c:pt>
                <c:pt idx="11">
                  <c:v>910.03</c:v>
                </c:pt>
                <c:pt idx="12">
                  <c:v>532.20000000000005</c:v>
                </c:pt>
                <c:pt idx="13">
                  <c:v>539.49</c:v>
                </c:pt>
                <c:pt idx="14">
                  <c:v>512.5</c:v>
                </c:pt>
                <c:pt idx="15">
                  <c:v>1344.07</c:v>
                </c:pt>
                <c:pt idx="16">
                  <c:v>1360.12</c:v>
                </c:pt>
                <c:pt idx="17">
                  <c:v>1326.31</c:v>
                </c:pt>
                <c:pt idx="18">
                  <c:v>981.38999999999987</c:v>
                </c:pt>
                <c:pt idx="19">
                  <c:v>995.65000000000009</c:v>
                </c:pt>
                <c:pt idx="20">
                  <c:v>965.60000000000014</c:v>
                </c:pt>
                <c:pt idx="21">
                  <c:v>519.09</c:v>
                </c:pt>
                <c:pt idx="22">
                  <c:v>536.03</c:v>
                </c:pt>
                <c:pt idx="23">
                  <c:v>527.41</c:v>
                </c:pt>
                <c:pt idx="24">
                  <c:v>509.95999999999992</c:v>
                </c:pt>
                <c:pt idx="25">
                  <c:v>526.9</c:v>
                </c:pt>
                <c:pt idx="26">
                  <c:v>518.29</c:v>
                </c:pt>
                <c:pt idx="27">
                  <c:v>0</c:v>
                </c:pt>
                <c:pt idx="28">
                  <c:v>0</c:v>
                </c:pt>
                <c:pt idx="29">
                  <c:v>0</c:v>
                </c:pt>
                <c:pt idx="30">
                  <c:v>513.79</c:v>
                </c:pt>
                <c:pt idx="31">
                  <c:v>526.9</c:v>
                </c:pt>
                <c:pt idx="32">
                  <c:v>513.80999999999995</c:v>
                </c:pt>
                <c:pt idx="33">
                  <c:v>0</c:v>
                </c:pt>
                <c:pt idx="34">
                  <c:v>0</c:v>
                </c:pt>
                <c:pt idx="35">
                  <c:v>0</c:v>
                </c:pt>
              </c:numCache>
            </c:numRef>
          </c:val>
          <c:extLst>
            <c:ext xmlns:c16="http://schemas.microsoft.com/office/drawing/2014/chart" uri="{C3380CC4-5D6E-409C-BE32-E72D297353CC}">
              <c16:uniqueId val="{00000001-BFF6-418E-995B-5AC4E5EE26C8}"/>
            </c:ext>
          </c:extLst>
        </c:ser>
        <c:dLbls>
          <c:showLegendKey val="0"/>
          <c:showVal val="0"/>
          <c:showCatName val="0"/>
          <c:showSerName val="0"/>
          <c:showPercent val="0"/>
          <c:showBubbleSize val="0"/>
        </c:dLbls>
        <c:gapWidth val="40"/>
        <c:overlap val="100"/>
        <c:axId val="346445808"/>
        <c:axId val="350809416"/>
      </c:barChart>
      <c:catAx>
        <c:axId val="34644580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crossAx val="350809416"/>
        <c:crosses val="autoZero"/>
        <c:auto val="1"/>
        <c:lblAlgn val="ctr"/>
        <c:lblOffset val="100"/>
        <c:noMultiLvlLbl val="0"/>
      </c:catAx>
      <c:valAx>
        <c:axId val="350809416"/>
        <c:scaling>
          <c:orientation val="minMax"/>
        </c:scaling>
        <c:delete val="0"/>
        <c:axPos val="b"/>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crossAx val="346445808"/>
        <c:crosses val="autoZero"/>
        <c:crossBetween val="between"/>
      </c:valAx>
      <c:spPr>
        <a:noFill/>
        <a:ln>
          <a:noFill/>
        </a:ln>
        <a:effectLst/>
      </c:spPr>
    </c:plotArea>
    <c:legend>
      <c:legendPos val="b"/>
      <c:layout>
        <c:manualLayout>
          <c:xMode val="edge"/>
          <c:yMode val="edge"/>
          <c:x val="0.61322429191010108"/>
          <c:y val="9.4982869464613248E-2"/>
          <c:w val="0.28080970158105745"/>
          <c:h val="3.5074926263281889E-2"/>
        </c:manualLayout>
      </c:layout>
      <c:overlay val="0"/>
      <c:spPr>
        <a:noFill/>
        <a:ln>
          <a:noFill/>
        </a:ln>
        <a:effectLst/>
      </c:spPr>
      <c:txPr>
        <a:bodyPr rot="0" spcFirstLastPara="1" vertOverflow="ellipsis" vert="horz" wrap="square" anchor="ctr" anchorCtr="1"/>
        <a:lstStyle/>
        <a:p>
          <a:pPr>
            <a:defRPr sz="11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v-LV"/>
        </a:p>
      </c:txPr>
    </c:legend>
    <c:plotVisOnly val="1"/>
    <c:dispBlanksAs val="gap"/>
    <c:showDLblsOverMax val="0"/>
  </c:chart>
  <c:spPr>
    <a:solidFill>
      <a:schemeClr val="bg1"/>
    </a:solidFill>
    <a:ln w="9525" cap="flat" cmpd="sng" algn="ctr">
      <a:noFill/>
      <a:round/>
    </a:ln>
    <a:effectLst/>
  </c:spPr>
  <c:txPr>
    <a:bodyPr/>
    <a:lstStyle/>
    <a:p>
      <a:pPr>
        <a:defRPr>
          <a:solidFill>
            <a:sysClr val="windowText" lastClr="000000"/>
          </a:solidFill>
          <a:latin typeface="Times New Roman" panose="02020603050405020304" pitchFamily="18" charset="0"/>
          <a:cs typeface="Times New Roman" panose="02020603050405020304" pitchFamily="18" charset="0"/>
        </a:defRPr>
      </a:pPr>
      <a:endParaRPr lang="lv-LV"/>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B2E566-9F7C-4F0A-B422-87FDD20EEBF3}" type="datetimeFigureOut">
              <a:rPr lang="en-US" smtClean="0"/>
              <a:t>10/15/2025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D56B10-2B96-4969-8283-2F6C26ED4A94}" type="slidenum">
              <a:rPr lang="en-US" smtClean="0"/>
              <a:t>‹#›</a:t>
            </a:fld>
            <a:endParaRPr lang="en-US"/>
          </a:p>
        </p:txBody>
      </p:sp>
    </p:spTree>
    <p:extLst>
      <p:ext uri="{BB962C8B-B14F-4D97-AF65-F5344CB8AC3E}">
        <p14:creationId xmlns:p14="http://schemas.microsoft.com/office/powerpoint/2010/main" val="41449712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D56B10-2B96-4969-8283-2F6C26ED4A94}" type="slidenum">
              <a:rPr lang="en-US" smtClean="0"/>
              <a:t>1</a:t>
            </a:fld>
            <a:endParaRPr lang="en-US"/>
          </a:p>
        </p:txBody>
      </p:sp>
    </p:spTree>
    <p:extLst>
      <p:ext uri="{BB962C8B-B14F-4D97-AF65-F5344CB8AC3E}">
        <p14:creationId xmlns:p14="http://schemas.microsoft.com/office/powerpoint/2010/main" val="21957702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D56B10-2B96-4969-8283-2F6C26ED4A94}" type="slidenum">
              <a:rPr lang="en-US" smtClean="0"/>
              <a:t>10</a:t>
            </a:fld>
            <a:endParaRPr lang="en-US"/>
          </a:p>
        </p:txBody>
      </p:sp>
    </p:spTree>
    <p:extLst>
      <p:ext uri="{BB962C8B-B14F-4D97-AF65-F5344CB8AC3E}">
        <p14:creationId xmlns:p14="http://schemas.microsoft.com/office/powerpoint/2010/main" val="10775051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11</a:t>
            </a:fld>
            <a:endParaRPr lang="en-US"/>
          </a:p>
        </p:txBody>
      </p:sp>
    </p:spTree>
    <p:extLst>
      <p:ext uri="{BB962C8B-B14F-4D97-AF65-F5344CB8AC3E}">
        <p14:creationId xmlns:p14="http://schemas.microsoft.com/office/powerpoint/2010/main" val="3189996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12</a:t>
            </a:fld>
            <a:endParaRPr lang="en-US"/>
          </a:p>
        </p:txBody>
      </p:sp>
    </p:spTree>
    <p:extLst>
      <p:ext uri="{BB962C8B-B14F-4D97-AF65-F5344CB8AC3E}">
        <p14:creationId xmlns:p14="http://schemas.microsoft.com/office/powerpoint/2010/main" val="33226305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319C31-DFA1-78F0-D9DD-A4C4518F00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EF0235-FE49-652F-DBF5-C77AA2C37B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FAD7DE-7853-1CAC-30AB-EEBB7E296F6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51FE54C-FA30-7CD7-62D8-96C2A09EBFCF}"/>
              </a:ext>
            </a:extLst>
          </p:cNvPr>
          <p:cNvSpPr>
            <a:spLocks noGrp="1"/>
          </p:cNvSpPr>
          <p:nvPr>
            <p:ph type="sldNum" sz="quarter" idx="10"/>
          </p:nvPr>
        </p:nvSpPr>
        <p:spPr/>
        <p:txBody>
          <a:bodyPr/>
          <a:lstStyle/>
          <a:p>
            <a:fld id="{BBD56B10-2B96-4969-8283-2F6C26ED4A94}" type="slidenum">
              <a:rPr lang="en-US" smtClean="0"/>
              <a:t>13</a:t>
            </a:fld>
            <a:endParaRPr lang="en-US"/>
          </a:p>
        </p:txBody>
      </p:sp>
    </p:spTree>
    <p:extLst>
      <p:ext uri="{BB962C8B-B14F-4D97-AF65-F5344CB8AC3E}">
        <p14:creationId xmlns:p14="http://schemas.microsoft.com/office/powerpoint/2010/main" val="9249318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2</a:t>
            </a:fld>
            <a:endParaRPr lang="en-US"/>
          </a:p>
        </p:txBody>
      </p:sp>
    </p:spTree>
    <p:extLst>
      <p:ext uri="{BB962C8B-B14F-4D97-AF65-F5344CB8AC3E}">
        <p14:creationId xmlns:p14="http://schemas.microsoft.com/office/powerpoint/2010/main" val="10603505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3</a:t>
            </a:fld>
            <a:endParaRPr lang="en-US"/>
          </a:p>
        </p:txBody>
      </p:sp>
    </p:spTree>
    <p:extLst>
      <p:ext uri="{BB962C8B-B14F-4D97-AF65-F5344CB8AC3E}">
        <p14:creationId xmlns:p14="http://schemas.microsoft.com/office/powerpoint/2010/main" val="37964214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4</a:t>
            </a:fld>
            <a:endParaRPr lang="en-US"/>
          </a:p>
        </p:txBody>
      </p:sp>
    </p:spTree>
    <p:extLst>
      <p:ext uri="{BB962C8B-B14F-4D97-AF65-F5344CB8AC3E}">
        <p14:creationId xmlns:p14="http://schemas.microsoft.com/office/powerpoint/2010/main" val="12692365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7BE63B-FFC3-BF1D-AE5D-34D60AB464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F69CAB-69DE-84BF-87D4-9F3018E68C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4DB237-AA0C-4318-7394-9316A7E849D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85ACCEB-00E1-F343-A1CC-E843F5B412D4}"/>
              </a:ext>
            </a:extLst>
          </p:cNvPr>
          <p:cNvSpPr>
            <a:spLocks noGrp="1"/>
          </p:cNvSpPr>
          <p:nvPr>
            <p:ph type="sldNum" sz="quarter" idx="10"/>
          </p:nvPr>
        </p:nvSpPr>
        <p:spPr/>
        <p:txBody>
          <a:bodyPr/>
          <a:lstStyle/>
          <a:p>
            <a:fld id="{BBD56B10-2B96-4969-8283-2F6C26ED4A94}" type="slidenum">
              <a:rPr lang="en-US" smtClean="0"/>
              <a:t>5</a:t>
            </a:fld>
            <a:endParaRPr lang="en-US"/>
          </a:p>
        </p:txBody>
      </p:sp>
    </p:spTree>
    <p:extLst>
      <p:ext uri="{BB962C8B-B14F-4D97-AF65-F5344CB8AC3E}">
        <p14:creationId xmlns:p14="http://schemas.microsoft.com/office/powerpoint/2010/main" val="1917502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6</a:t>
            </a:fld>
            <a:endParaRPr lang="en-US"/>
          </a:p>
        </p:txBody>
      </p:sp>
    </p:spTree>
    <p:extLst>
      <p:ext uri="{BB962C8B-B14F-4D97-AF65-F5344CB8AC3E}">
        <p14:creationId xmlns:p14="http://schemas.microsoft.com/office/powerpoint/2010/main" val="4117144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C91E33-6877-9755-008D-9B0165E443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6931AB-3124-9730-A2E0-754DED1C1F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380AB78-97AE-F0B9-BB47-AB460852DFB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97FC786-A3E7-EBD0-5D33-5B9C0F374251}"/>
              </a:ext>
            </a:extLst>
          </p:cNvPr>
          <p:cNvSpPr>
            <a:spLocks noGrp="1"/>
          </p:cNvSpPr>
          <p:nvPr>
            <p:ph type="sldNum" sz="quarter" idx="10"/>
          </p:nvPr>
        </p:nvSpPr>
        <p:spPr/>
        <p:txBody>
          <a:bodyPr/>
          <a:lstStyle/>
          <a:p>
            <a:fld id="{BBD56B10-2B96-4969-8283-2F6C26ED4A94}" type="slidenum">
              <a:rPr lang="en-US" smtClean="0"/>
              <a:t>7</a:t>
            </a:fld>
            <a:endParaRPr lang="en-US"/>
          </a:p>
        </p:txBody>
      </p:sp>
    </p:spTree>
    <p:extLst>
      <p:ext uri="{BB962C8B-B14F-4D97-AF65-F5344CB8AC3E}">
        <p14:creationId xmlns:p14="http://schemas.microsoft.com/office/powerpoint/2010/main" val="40507581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8</a:t>
            </a:fld>
            <a:endParaRPr lang="en-US"/>
          </a:p>
        </p:txBody>
      </p:sp>
    </p:spTree>
    <p:extLst>
      <p:ext uri="{BB962C8B-B14F-4D97-AF65-F5344CB8AC3E}">
        <p14:creationId xmlns:p14="http://schemas.microsoft.com/office/powerpoint/2010/main" val="17308654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D56B10-2B96-4969-8283-2F6C26ED4A94}" type="slidenum">
              <a:rPr lang="en-US" smtClean="0"/>
              <a:t>9</a:t>
            </a:fld>
            <a:endParaRPr lang="en-US"/>
          </a:p>
        </p:txBody>
      </p:sp>
    </p:spTree>
    <p:extLst>
      <p:ext uri="{BB962C8B-B14F-4D97-AF65-F5344CB8AC3E}">
        <p14:creationId xmlns:p14="http://schemas.microsoft.com/office/powerpoint/2010/main" val="30029307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3D98410-8047-44AE-8631-BB413F214749}" type="datetime1">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39860307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2D70B12-ACB7-4A2D-ACCE-92A007394113}" type="datetime1">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3326091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9A3543-FAD7-4CDF-8156-1D6B972D71C3}" type="datetime1">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1763275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6824C3A-065D-4B71-AE20-F84C3ADC0FF6}" type="datetime1">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39583100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08C89CB-D5B3-48FF-A350-DA0210807281}" type="datetime1">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3804284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4B2594C-58ED-47E4-8328-BA59A4B0DBA3}" type="datetime1">
              <a:rPr lang="en-US" smtClean="0"/>
              <a:t>10/15/2025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15777939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84D6E66-6105-44ED-927C-2AC8442D9EA3}" type="datetime1">
              <a:rPr lang="en-US" smtClean="0"/>
              <a:t>10/15/2025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1065634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807AC09-175B-440D-BF3B-6405777C8A0F}" type="datetime1">
              <a:rPr lang="en-US" smtClean="0"/>
              <a:t>10/15/2025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4219687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2FAA66-77E5-412D-BF46-3510EA65E3E6}" type="datetime1">
              <a:rPr lang="en-US" smtClean="0"/>
              <a:t>10/15/2025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7435260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D3CA71-FE89-4B38-81A1-6C2A743AEBC2}" type="datetime1">
              <a:rPr lang="en-US" smtClean="0"/>
              <a:t>10/15/2025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3185890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57F7061-0D12-4CCD-A925-75F2EA00728A}" type="datetime1">
              <a:rPr lang="en-US" smtClean="0"/>
              <a:t>10/15/2025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F1C5EA-7852-4B93-BB18-322BB65BE18A}" type="slidenum">
              <a:rPr lang="en-US" smtClean="0"/>
              <a:t>‹#›</a:t>
            </a:fld>
            <a:endParaRPr lang="en-US"/>
          </a:p>
        </p:txBody>
      </p:sp>
    </p:spTree>
    <p:extLst>
      <p:ext uri="{BB962C8B-B14F-4D97-AF65-F5344CB8AC3E}">
        <p14:creationId xmlns:p14="http://schemas.microsoft.com/office/powerpoint/2010/main" val="3582697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D1460D-0351-4A4C-B66B-1DC87F7EE2A9}" type="datetime1">
              <a:rPr lang="en-US" smtClean="0"/>
              <a:t>10/15/2025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F1C5EA-7852-4B93-BB18-322BB65BE18A}" type="slidenum">
              <a:rPr lang="en-US" smtClean="0"/>
              <a:t>‹#›</a:t>
            </a:fld>
            <a:endParaRPr lang="en-US"/>
          </a:p>
        </p:txBody>
      </p:sp>
    </p:spTree>
    <p:extLst>
      <p:ext uri="{BB962C8B-B14F-4D97-AF65-F5344CB8AC3E}">
        <p14:creationId xmlns:p14="http://schemas.microsoft.com/office/powerpoint/2010/main" val="7149271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Virsraksts 24"/>
          <p:cNvSpPr txBox="1">
            <a:spLocks noGrp="1"/>
          </p:cNvSpPr>
          <p:nvPr>
            <p:ph type="ctrTitle"/>
          </p:nvPr>
        </p:nvSpPr>
        <p:spPr>
          <a:xfrm>
            <a:off x="255181" y="1910398"/>
            <a:ext cx="11472530" cy="261610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lv-LV" sz="3600" b="0" i="0" u="none" strike="noStrike" kern="1200" cap="all" spc="0" normalizeH="0" baseline="0" noProof="0" dirty="0">
                <a:ln>
                  <a:noFill/>
                </a:ln>
                <a:solidFill>
                  <a:srgbClr val="C00000"/>
                </a:solidFill>
                <a:effectLst/>
                <a:uLnTx/>
                <a:uFillTx/>
                <a:latin typeface="Arial" panose="020B0604020202020204" pitchFamily="34" charset="0"/>
                <a:ea typeface="+mn-ea"/>
                <a:cs typeface="Arial" panose="020B0604020202020204" pitchFamily="34" charset="0"/>
              </a:rPr>
              <a:t>Pētījums par mājsaimniecību relatīvo izdevumu budžeta aktualizēšanu</a:t>
            </a:r>
            <a:br>
              <a:rPr kumimoji="0" lang="en-GB" sz="3600" b="0" i="0" u="none" strike="noStrike" kern="1200" cap="all" spc="0" normalizeH="0" baseline="0" noProof="0" dirty="0">
                <a:ln>
                  <a:noFill/>
                </a:ln>
                <a:solidFill>
                  <a:srgbClr val="C00000"/>
                </a:solidFill>
                <a:effectLst/>
                <a:uLnTx/>
                <a:uFillTx/>
                <a:latin typeface="Arial" panose="020B0604020202020204" pitchFamily="34" charset="0"/>
                <a:ea typeface="+mn-ea"/>
                <a:cs typeface="Arial" panose="020B0604020202020204" pitchFamily="34" charset="0"/>
              </a:rPr>
            </a:br>
            <a:endParaRPr kumimoji="0" lang="lv-LV" sz="2000" b="0" i="0" u="none" strike="noStrike" kern="1200" cap="none" spc="0" normalizeH="0" baseline="0" noProof="0" dirty="0">
              <a:ln>
                <a:noFill/>
              </a:ln>
              <a:solidFill>
                <a:schemeClr val="accent5"/>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lv-LV" sz="2400" b="0" i="0" u="none" strike="noStrike" kern="1200" cap="none" spc="0" normalizeH="0" baseline="0" noProof="0" dirty="0" err="1">
                <a:ln>
                  <a:noFill/>
                </a:ln>
                <a:solidFill>
                  <a:schemeClr val="accent5"/>
                </a:solidFill>
                <a:effectLst/>
                <a:uLnTx/>
                <a:uFillTx/>
                <a:latin typeface="Arial" panose="020B0604020202020204" pitchFamily="34" charset="0"/>
                <a:ea typeface="+mn-ea"/>
                <a:cs typeface="Arial" panose="020B0604020202020204" pitchFamily="34" charset="0"/>
              </a:rPr>
              <a:t>Starpnodevuma</a:t>
            </a:r>
            <a:r>
              <a:rPr kumimoji="0" lang="lv-LV" sz="2400" b="0" i="0" u="none" strike="noStrike" kern="1200" cap="none" spc="0" normalizeH="0" baseline="0" noProof="0" dirty="0">
                <a:ln>
                  <a:noFill/>
                </a:ln>
                <a:solidFill>
                  <a:schemeClr val="accent5"/>
                </a:solidFill>
                <a:effectLst/>
                <a:uLnTx/>
                <a:uFillTx/>
                <a:latin typeface="Arial" panose="020B0604020202020204" pitchFamily="34" charset="0"/>
                <a:ea typeface="+mn-ea"/>
                <a:cs typeface="Arial" panose="020B0604020202020204" pitchFamily="34" charset="0"/>
              </a:rPr>
              <a:t> „ Pilna mājsaimniecību relatīvo izdevumu budžeta vērtību atjaunošana”</a:t>
            </a:r>
            <a:br>
              <a:rPr kumimoji="0" lang="en-GB" sz="2400" b="0" i="0" u="none" strike="noStrike" kern="1200" cap="none" spc="0" normalizeH="0" baseline="0" noProof="0" dirty="0">
                <a:ln>
                  <a:noFill/>
                </a:ln>
                <a:solidFill>
                  <a:schemeClr val="accent5"/>
                </a:solidFill>
                <a:effectLst/>
                <a:uLnTx/>
                <a:uFillTx/>
                <a:latin typeface="Arial" panose="020B0604020202020204" pitchFamily="34" charset="0"/>
                <a:ea typeface="+mn-ea"/>
                <a:cs typeface="Arial" panose="020B0604020202020204" pitchFamily="34" charset="0"/>
              </a:rPr>
            </a:br>
            <a:r>
              <a:rPr kumimoji="0" lang="lv-LV" sz="2400" b="0" i="0" u="none" strike="noStrike" kern="1200" cap="none" spc="0" normalizeH="0" baseline="0" noProof="0" dirty="0">
                <a:ln>
                  <a:noFill/>
                </a:ln>
                <a:solidFill>
                  <a:schemeClr val="accent5"/>
                </a:solidFill>
                <a:effectLst/>
                <a:uLnTx/>
                <a:uFillTx/>
                <a:latin typeface="Arial" panose="020B0604020202020204" pitchFamily="34" charset="0"/>
                <a:ea typeface="+mn-ea"/>
                <a:cs typeface="Arial" panose="020B0604020202020204" pitchFamily="34" charset="0"/>
              </a:rPr>
              <a:t> PREZENTĀCIJA</a:t>
            </a:r>
          </a:p>
        </p:txBody>
      </p:sp>
      <p:sp>
        <p:nvSpPr>
          <p:cNvPr id="5" name="Satura vietturis 4">
            <a:extLst>
              <a:ext uri="{FF2B5EF4-FFF2-40B4-BE49-F238E27FC236}">
                <a16:creationId xmlns:a16="http://schemas.microsoft.com/office/drawing/2014/main" id="{ED205536-C663-BB7C-2048-C60A5470EAC7}"/>
              </a:ext>
              <a:ext uri="{C183D7F6-B498-43B3-948B-1728B52AA6E4}">
                <adec:decorative xmlns:adec="http://schemas.microsoft.com/office/drawing/2017/decorative" val="0"/>
              </a:ext>
            </a:extLst>
          </p:cNvPr>
          <p:cNvSpPr txBox="1">
            <a:spLocks noGrp="1"/>
          </p:cNvSpPr>
          <p:nvPr>
            <p:ph type="subTitle" idx="1"/>
          </p:nvPr>
        </p:nvSpPr>
        <p:spPr>
          <a:xfrm>
            <a:off x="826996" y="4526499"/>
            <a:ext cx="10538008" cy="2041585"/>
          </a:xfrm>
          <a:prstGeom prst="rect">
            <a:avLst/>
          </a:prstGeom>
          <a:noFill/>
        </p:spPr>
        <p:txBody>
          <a:bodyPr wrap="square" rtlCol="0">
            <a:spAutoFit/>
          </a:bodyPr>
          <a:lstStyle/>
          <a:p>
            <a:pPr marL="0" indent="0" algn="ctr">
              <a:buNone/>
            </a:pPr>
            <a:r>
              <a:rPr lang="lv-LV" sz="2000" dirty="0">
                <a:latin typeface="Arial" panose="020B0604020202020204" pitchFamily="34" charset="0"/>
                <a:cs typeface="Arial" panose="020B0604020202020204" pitchFamily="34" charset="0"/>
              </a:rPr>
              <a:t>Eiropas Sociālā fonda Plus (ESF+) projekta 4.3.4.3/1/24/I/001 “</a:t>
            </a:r>
            <a:r>
              <a:rPr lang="lv-LV" sz="2000" dirty="0" err="1">
                <a:latin typeface="Arial" panose="020B0604020202020204" pitchFamily="34" charset="0"/>
                <a:cs typeface="Arial" panose="020B0604020202020204" pitchFamily="34" charset="0"/>
              </a:rPr>
              <a:t>Izvērtējumi</a:t>
            </a:r>
            <a:r>
              <a:rPr lang="lv-LV" sz="2000" dirty="0">
                <a:latin typeface="Arial" panose="020B0604020202020204" pitchFamily="34" charset="0"/>
                <a:cs typeface="Arial" panose="020B0604020202020204" pitchFamily="34" charset="0"/>
              </a:rPr>
              <a:t> pierādījumos balstītas sociālās politikas pilnveidei” ietvaros</a:t>
            </a:r>
          </a:p>
          <a:p>
            <a:pPr marL="0" indent="0" algn="ctr">
              <a:buNone/>
            </a:pPr>
            <a:r>
              <a:rPr lang="lv-LV" sz="2000" dirty="0">
                <a:latin typeface="Arial" panose="020B0604020202020204" pitchFamily="34" charset="0"/>
                <a:cs typeface="Arial" panose="020B0604020202020204" pitchFamily="34" charset="0"/>
              </a:rPr>
              <a:t>2024.gada 8.oktobrī noslēgtā līguma Nr.LM2024/30-10-02/44 ietvaros</a:t>
            </a:r>
            <a:endParaRPr lang="en-GB" sz="2000" dirty="0">
              <a:latin typeface="Arial" panose="020B0604020202020204" pitchFamily="34" charset="0"/>
              <a:cs typeface="Arial" panose="020B0604020202020204" pitchFamily="34" charset="0"/>
            </a:endParaRPr>
          </a:p>
          <a:p>
            <a:pPr marL="0" indent="0" algn="ctr">
              <a:spcBef>
                <a:spcPts val="2400"/>
              </a:spcBef>
              <a:buNone/>
            </a:pPr>
            <a:r>
              <a:rPr lang="it-IT" sz="2000" dirty="0">
                <a:latin typeface="Arial" panose="020B0604020202020204" pitchFamily="34" charset="0"/>
                <a:cs typeface="Arial" panose="020B0604020202020204" pitchFamily="34" charset="0"/>
              </a:rPr>
              <a:t>SIA «Alias Consulting» un SIA «SKDS»</a:t>
            </a:r>
          </a:p>
          <a:p>
            <a:pPr marL="0" indent="0" algn="ctr">
              <a:buNone/>
            </a:pPr>
            <a:r>
              <a:rPr lang="en-GB" sz="2000" dirty="0">
                <a:latin typeface="Arial" panose="020B0604020202020204" pitchFamily="34" charset="0"/>
                <a:cs typeface="Arial" panose="020B0604020202020204" pitchFamily="34" charset="0"/>
              </a:rPr>
              <a:t>2025.gada 17.septembrī</a:t>
            </a:r>
          </a:p>
        </p:txBody>
      </p:sp>
      <p:pic>
        <p:nvPicPr>
          <p:cNvPr id="8" name="Picture 7" descr="Emblēmas ar Līdzfinansē Eiropas Savienība, Nacionālais attīstības plāns un Labklājības ministrija">
            <a:extLst>
              <a:ext uri="{C183D7F6-B498-43B3-948B-1728B52AA6E4}">
                <adec:decorative xmlns:adec="http://schemas.microsoft.com/office/drawing/2017/decorative" val="0"/>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3027558" y="153003"/>
            <a:ext cx="5731510" cy="1576070"/>
          </a:xfrm>
          <a:prstGeom prst="rect">
            <a:avLst/>
          </a:prstGeom>
        </p:spPr>
      </p:pic>
    </p:spTree>
    <p:extLst>
      <p:ext uri="{BB962C8B-B14F-4D97-AF65-F5344CB8AC3E}">
        <p14:creationId xmlns:p14="http://schemas.microsoft.com/office/powerpoint/2010/main" val="13508153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12109621" cy="726639"/>
          </a:xfrm>
        </p:spPr>
        <p:txBody>
          <a:bodyPr>
            <a:noAutofit/>
          </a:bodyPr>
          <a:lstStyle/>
          <a:p>
            <a:pPr algn="ctr"/>
            <a:r>
              <a:rPr lang="lv-LV" sz="3200" b="1" dirty="0">
                <a:solidFill>
                  <a:srgbClr val="C00000"/>
                </a:solidFill>
                <a:latin typeface="Arial" panose="020B0604020202020204" pitchFamily="34" charset="0"/>
                <a:cs typeface="Arial" panose="020B0604020202020204" pitchFamily="34" charset="0"/>
              </a:rPr>
              <a:t>Mājsaimniecību relatīvo izdevumu budžets (MRI budžets)</a:t>
            </a:r>
            <a:endParaRPr lang="en-US" sz="3200" b="1" dirty="0">
              <a:solidFill>
                <a:srgbClr val="C00000"/>
              </a:solidFill>
              <a:latin typeface="Arial" panose="020B0604020202020204" pitchFamily="34" charset="0"/>
              <a:cs typeface="Arial" panose="020B0604020202020204" pitchFamily="34" charset="0"/>
            </a:endParaRPr>
          </a:p>
        </p:txBody>
      </p:sp>
      <p:graphicFrame>
        <p:nvGraphicFramePr>
          <p:cNvPr id="84" name="Chart 83" descr="Diagramma par Mājsaimniecību relatīvo izdevumu budžetu 2024. gadā sadalījumā pa mājsaimniecību veidiem, atrašanās vietu, visu mājsaimniecību un uz vienu cilvēku tajā mājsaimniecībā. Vislielākie izdevumi uz vienu cilvēku ir mājsaimniecībās, kur dzīvo viens cilvēks, tas ir, vienas darbspējības personas mājsaimniecība pilsētā 570 eiro un viena pensionāra mājsaimniecība pilsētā aptuveni arī 570 eiro."/>
          <p:cNvGraphicFramePr>
            <a:graphicFrameLocks/>
          </p:cNvGraphicFramePr>
          <p:nvPr>
            <p:extLst>
              <p:ext uri="{D42A27DB-BD31-4B8C-83A1-F6EECF244321}">
                <p14:modId xmlns:p14="http://schemas.microsoft.com/office/powerpoint/2010/main" val="4172929548"/>
              </p:ext>
            </p:extLst>
          </p:nvPr>
        </p:nvGraphicFramePr>
        <p:xfrm>
          <a:off x="2274203" y="830293"/>
          <a:ext cx="9616958" cy="5950142"/>
        </p:xfrm>
        <a:graphic>
          <a:graphicData uri="http://schemas.openxmlformats.org/drawingml/2006/chart">
            <c:chart xmlns:c="http://schemas.openxmlformats.org/drawingml/2006/chart" xmlns:r="http://schemas.openxmlformats.org/officeDocument/2006/relationships" r:id="rId3"/>
          </a:graphicData>
        </a:graphic>
      </p:graphicFrame>
      <p:sp>
        <p:nvSpPr>
          <p:cNvPr id="18" name="Slide Number Placeholder 17">
            <a:extLst>
              <a:ext uri="{C183D7F6-B498-43B3-948B-1728B52AA6E4}">
                <adec:decorative xmlns:adec="http://schemas.microsoft.com/office/drawing/2017/decorative" val="1"/>
              </a:ext>
            </a:extLst>
          </p:cNvPr>
          <p:cNvSpPr>
            <a:spLocks noGrp="1"/>
          </p:cNvSpPr>
          <p:nvPr>
            <p:ph type="sldNum" sz="quarter" idx="12"/>
          </p:nvPr>
        </p:nvSpPr>
        <p:spPr>
          <a:xfrm>
            <a:off x="8685247" y="6449660"/>
            <a:ext cx="2743200" cy="365125"/>
          </a:xfrm>
        </p:spPr>
        <p:txBody>
          <a:bodyPr/>
          <a:lstStyle/>
          <a:p>
            <a:fld id="{74F1C5EA-7852-4B93-BB18-322BB65BE18A}" type="slidenum">
              <a:rPr lang="en-US" smtClean="0">
                <a:latin typeface="Arial" panose="020B0604020202020204" pitchFamily="34" charset="0"/>
                <a:cs typeface="Arial" panose="020B0604020202020204" pitchFamily="34" charset="0"/>
              </a:rPr>
              <a:t>10</a:t>
            </a:fld>
            <a:endParaRPr lang="en-US" dirty="0">
              <a:latin typeface="Arial" panose="020B0604020202020204" pitchFamily="34" charset="0"/>
              <a:cs typeface="Arial" panose="020B0604020202020204" pitchFamily="34" charset="0"/>
            </a:endParaRPr>
          </a:p>
        </p:txBody>
      </p:sp>
      <p:cxnSp>
        <p:nvCxnSpPr>
          <p:cNvPr id="7" name="Straight Connector 6">
            <a:extLst>
              <a:ext uri="{C183D7F6-B498-43B3-948B-1728B52AA6E4}">
                <adec:decorative xmlns:adec="http://schemas.microsoft.com/office/drawing/2017/decorative" val="1"/>
              </a:ext>
            </a:extLst>
          </p:cNvPr>
          <p:cNvCxnSpPr/>
          <p:nvPr/>
        </p:nvCxnSpPr>
        <p:spPr>
          <a:xfrm flipH="1" flipV="1">
            <a:off x="-7821" y="1370824"/>
            <a:ext cx="3179811" cy="247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C183D7F6-B498-43B3-948B-1728B52AA6E4}">
                <adec:decorative xmlns:adec="http://schemas.microsoft.com/office/drawing/2017/decorative" val="1"/>
              </a:ext>
            </a:extLst>
          </p:cNvPr>
          <p:cNvCxnSpPr/>
          <p:nvPr/>
        </p:nvCxnSpPr>
        <p:spPr>
          <a:xfrm flipH="1" flipV="1">
            <a:off x="-51" y="1836829"/>
            <a:ext cx="3179811" cy="247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C183D7F6-B498-43B3-948B-1728B52AA6E4}">
                <adec:decorative xmlns:adec="http://schemas.microsoft.com/office/drawing/2017/decorative" val="1"/>
              </a:ext>
            </a:extLst>
          </p:cNvPr>
          <p:cNvCxnSpPr/>
          <p:nvPr/>
        </p:nvCxnSpPr>
        <p:spPr>
          <a:xfrm flipH="1" flipV="1">
            <a:off x="-7820" y="2317906"/>
            <a:ext cx="3179811" cy="247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C183D7F6-B498-43B3-948B-1728B52AA6E4}">
                <adec:decorative xmlns:adec="http://schemas.microsoft.com/office/drawing/2017/decorative" val="1"/>
              </a:ext>
            </a:extLst>
          </p:cNvPr>
          <p:cNvCxnSpPr/>
          <p:nvPr/>
        </p:nvCxnSpPr>
        <p:spPr>
          <a:xfrm flipH="1" flipV="1">
            <a:off x="35724" y="900966"/>
            <a:ext cx="3179811" cy="247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C183D7F6-B498-43B3-948B-1728B52AA6E4}">
                <adec:decorative xmlns:adec="http://schemas.microsoft.com/office/drawing/2017/decorative" val="1"/>
              </a:ext>
            </a:extLst>
          </p:cNvPr>
          <p:cNvCxnSpPr/>
          <p:nvPr/>
        </p:nvCxnSpPr>
        <p:spPr>
          <a:xfrm flipH="1" flipV="1">
            <a:off x="-7078" y="3243862"/>
            <a:ext cx="3179811" cy="247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C183D7F6-B498-43B3-948B-1728B52AA6E4}">
                <adec:decorative xmlns:adec="http://schemas.microsoft.com/office/drawing/2017/decorative" val="1"/>
              </a:ext>
            </a:extLst>
          </p:cNvPr>
          <p:cNvCxnSpPr/>
          <p:nvPr/>
        </p:nvCxnSpPr>
        <p:spPr>
          <a:xfrm flipH="1" flipV="1">
            <a:off x="0" y="4187208"/>
            <a:ext cx="3179811" cy="247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C183D7F6-B498-43B3-948B-1728B52AA6E4}">
                <adec:decorative xmlns:adec="http://schemas.microsoft.com/office/drawing/2017/decorative" val="1"/>
              </a:ext>
            </a:extLst>
          </p:cNvPr>
          <p:cNvCxnSpPr/>
          <p:nvPr/>
        </p:nvCxnSpPr>
        <p:spPr>
          <a:xfrm flipH="1" flipV="1">
            <a:off x="-50" y="5129662"/>
            <a:ext cx="3179811" cy="247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C183D7F6-B498-43B3-948B-1728B52AA6E4}">
                <adec:decorative xmlns:adec="http://schemas.microsoft.com/office/drawing/2017/decorative" val="1"/>
              </a:ext>
            </a:extLst>
          </p:cNvPr>
          <p:cNvCxnSpPr/>
          <p:nvPr/>
        </p:nvCxnSpPr>
        <p:spPr>
          <a:xfrm flipH="1" flipV="1">
            <a:off x="35722" y="6583330"/>
            <a:ext cx="3179811" cy="247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C183D7F6-B498-43B3-948B-1728B52AA6E4}">
                <adec:decorative xmlns:adec="http://schemas.microsoft.com/office/drawing/2017/decorative" val="1"/>
              </a:ext>
            </a:extLst>
          </p:cNvPr>
          <p:cNvCxnSpPr/>
          <p:nvPr/>
        </p:nvCxnSpPr>
        <p:spPr>
          <a:xfrm flipH="1" flipV="1">
            <a:off x="1408929" y="2789450"/>
            <a:ext cx="1763062" cy="1850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C183D7F6-B498-43B3-948B-1728B52AA6E4}">
                <adec:decorative xmlns:adec="http://schemas.microsoft.com/office/drawing/2017/decorative" val="1"/>
              </a:ext>
            </a:extLst>
          </p:cNvPr>
          <p:cNvCxnSpPr/>
          <p:nvPr/>
        </p:nvCxnSpPr>
        <p:spPr>
          <a:xfrm flipH="1" flipV="1">
            <a:off x="1408929" y="3724939"/>
            <a:ext cx="1763062" cy="1850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C183D7F6-B498-43B3-948B-1728B52AA6E4}">
                <adec:decorative xmlns:adec="http://schemas.microsoft.com/office/drawing/2017/decorative" val="1"/>
              </a:ext>
            </a:extLst>
          </p:cNvPr>
          <p:cNvCxnSpPr/>
          <p:nvPr/>
        </p:nvCxnSpPr>
        <p:spPr>
          <a:xfrm flipH="1" flipV="1">
            <a:off x="1417301" y="4672816"/>
            <a:ext cx="1763062" cy="1850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C183D7F6-B498-43B3-948B-1728B52AA6E4}">
                <adec:decorative xmlns:adec="http://schemas.microsoft.com/office/drawing/2017/decorative" val="1"/>
              </a:ext>
            </a:extLst>
          </p:cNvPr>
          <p:cNvCxnSpPr/>
          <p:nvPr/>
        </p:nvCxnSpPr>
        <p:spPr>
          <a:xfrm flipH="1" flipV="1">
            <a:off x="1414367" y="5609421"/>
            <a:ext cx="1763062" cy="1850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C183D7F6-B498-43B3-948B-1728B52AA6E4}">
                <adec:decorative xmlns:adec="http://schemas.microsoft.com/office/drawing/2017/decorative" val="1"/>
              </a:ext>
            </a:extLst>
          </p:cNvPr>
          <p:cNvCxnSpPr/>
          <p:nvPr/>
        </p:nvCxnSpPr>
        <p:spPr>
          <a:xfrm flipH="1" flipV="1">
            <a:off x="1416699" y="6082098"/>
            <a:ext cx="1763062" cy="1850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TextBox 31">
            <a:extLst>
              <a:ext uri="{C183D7F6-B498-43B3-948B-1728B52AA6E4}">
                <adec:decorative xmlns:adec="http://schemas.microsoft.com/office/drawing/2017/decorative" val="1"/>
              </a:ext>
            </a:extLst>
          </p:cNvPr>
          <p:cNvSpPr txBox="1"/>
          <p:nvPr/>
        </p:nvSpPr>
        <p:spPr>
          <a:xfrm>
            <a:off x="35722" y="910061"/>
            <a:ext cx="1709102" cy="461665"/>
          </a:xfrm>
          <a:prstGeom prst="rect">
            <a:avLst/>
          </a:prstGeom>
          <a:noFill/>
        </p:spPr>
        <p:txBody>
          <a:bodyPr wrap="square" rtlCol="0">
            <a:spAutoFit/>
          </a:bodyPr>
          <a:lstStyle/>
          <a:p>
            <a:r>
              <a:rPr lang="lv-LV" sz="1200" dirty="0">
                <a:latin typeface="Arial" panose="020B0604020202020204" pitchFamily="34" charset="0"/>
                <a:cs typeface="Arial" panose="020B0604020202020204" pitchFamily="34" charset="0"/>
              </a:rPr>
              <a:t>Viena darbspējīgā mājsaimniecības</a:t>
            </a:r>
            <a:endParaRPr lang="en-US" sz="1200" dirty="0">
              <a:latin typeface="Arial" panose="020B0604020202020204" pitchFamily="34" charset="0"/>
              <a:cs typeface="Arial" panose="020B0604020202020204" pitchFamily="34" charset="0"/>
            </a:endParaRPr>
          </a:p>
        </p:txBody>
      </p:sp>
      <p:sp>
        <p:nvSpPr>
          <p:cNvPr id="33" name="TextBox 32">
            <a:extLst>
              <a:ext uri="{C183D7F6-B498-43B3-948B-1728B52AA6E4}">
                <adec:decorative xmlns:adec="http://schemas.microsoft.com/office/drawing/2017/decorative" val="1"/>
              </a:ext>
            </a:extLst>
          </p:cNvPr>
          <p:cNvSpPr txBox="1"/>
          <p:nvPr/>
        </p:nvSpPr>
        <p:spPr>
          <a:xfrm>
            <a:off x="36137" y="1378747"/>
            <a:ext cx="1709102" cy="461665"/>
          </a:xfrm>
          <a:prstGeom prst="rect">
            <a:avLst/>
          </a:prstGeom>
          <a:noFill/>
        </p:spPr>
        <p:txBody>
          <a:bodyPr wrap="square" rtlCol="0">
            <a:spAutoFit/>
          </a:bodyPr>
          <a:lstStyle/>
          <a:p>
            <a:r>
              <a:rPr lang="lv-LV" sz="1200" dirty="0">
                <a:latin typeface="Arial" panose="020B0604020202020204" pitchFamily="34" charset="0"/>
                <a:cs typeface="Arial" panose="020B0604020202020204" pitchFamily="34" charset="0"/>
              </a:rPr>
              <a:t>Divu darbspējīgo mājsaimniecības</a:t>
            </a:r>
            <a:endParaRPr lang="en-US" sz="1200" dirty="0">
              <a:latin typeface="Arial" panose="020B0604020202020204" pitchFamily="34" charset="0"/>
              <a:cs typeface="Arial" panose="020B0604020202020204" pitchFamily="34" charset="0"/>
            </a:endParaRPr>
          </a:p>
        </p:txBody>
      </p:sp>
      <p:sp>
        <p:nvSpPr>
          <p:cNvPr id="34" name="TextBox 33">
            <a:extLst>
              <a:ext uri="{C183D7F6-B498-43B3-948B-1728B52AA6E4}">
                <adec:decorative xmlns:adec="http://schemas.microsoft.com/office/drawing/2017/decorative" val="1"/>
              </a:ext>
            </a:extLst>
          </p:cNvPr>
          <p:cNvSpPr txBox="1"/>
          <p:nvPr/>
        </p:nvSpPr>
        <p:spPr>
          <a:xfrm>
            <a:off x="45363" y="1838597"/>
            <a:ext cx="1709102" cy="461665"/>
          </a:xfrm>
          <a:prstGeom prst="rect">
            <a:avLst/>
          </a:prstGeom>
          <a:noFill/>
        </p:spPr>
        <p:txBody>
          <a:bodyPr wrap="square" rtlCol="0">
            <a:spAutoFit/>
          </a:bodyPr>
          <a:lstStyle/>
          <a:p>
            <a:r>
              <a:rPr lang="lv-LV" sz="1200" dirty="0">
                <a:latin typeface="Arial" panose="020B0604020202020204" pitchFamily="34" charset="0"/>
                <a:cs typeface="Arial" panose="020B0604020202020204" pitchFamily="34" charset="0"/>
              </a:rPr>
              <a:t>Viena pensionāra mājsaimniecības</a:t>
            </a:r>
            <a:endParaRPr lang="en-US" sz="1200" dirty="0">
              <a:latin typeface="Arial" panose="020B0604020202020204" pitchFamily="34" charset="0"/>
              <a:cs typeface="Arial" panose="020B0604020202020204" pitchFamily="34" charset="0"/>
            </a:endParaRPr>
          </a:p>
        </p:txBody>
      </p:sp>
      <p:sp>
        <p:nvSpPr>
          <p:cNvPr id="35" name="TextBox 34">
            <a:extLst>
              <a:ext uri="{C183D7F6-B498-43B3-948B-1728B52AA6E4}">
                <adec:decorative xmlns:adec="http://schemas.microsoft.com/office/drawing/2017/decorative" val="1"/>
              </a:ext>
            </a:extLst>
          </p:cNvPr>
          <p:cNvSpPr txBox="1"/>
          <p:nvPr/>
        </p:nvSpPr>
        <p:spPr>
          <a:xfrm>
            <a:off x="70940" y="2443975"/>
            <a:ext cx="1709102" cy="646331"/>
          </a:xfrm>
          <a:prstGeom prst="rect">
            <a:avLst/>
          </a:prstGeom>
          <a:noFill/>
        </p:spPr>
        <p:txBody>
          <a:bodyPr wrap="square" rtlCol="0">
            <a:spAutoFit/>
          </a:bodyPr>
          <a:lstStyle/>
          <a:p>
            <a:r>
              <a:rPr lang="lv-LV" sz="1200" dirty="0">
                <a:latin typeface="Arial" panose="020B0604020202020204" pitchFamily="34" charset="0"/>
                <a:cs typeface="Arial" panose="020B0604020202020204" pitchFamily="34" charset="0"/>
              </a:rPr>
              <a:t>Citas divu</a:t>
            </a:r>
          </a:p>
          <a:p>
            <a:r>
              <a:rPr lang="lv-LV" sz="1200" dirty="0">
                <a:latin typeface="Arial" panose="020B0604020202020204" pitchFamily="34" charset="0"/>
                <a:cs typeface="Arial" panose="020B0604020202020204" pitchFamily="34" charset="0"/>
              </a:rPr>
              <a:t>pieaugušo mājsaimniecības</a:t>
            </a:r>
            <a:endParaRPr lang="en-US" sz="1200" dirty="0">
              <a:latin typeface="Arial" panose="020B0604020202020204" pitchFamily="34" charset="0"/>
              <a:cs typeface="Arial" panose="020B0604020202020204" pitchFamily="34" charset="0"/>
            </a:endParaRPr>
          </a:p>
        </p:txBody>
      </p:sp>
      <p:sp>
        <p:nvSpPr>
          <p:cNvPr id="36" name="TextBox 35">
            <a:extLst>
              <a:ext uri="{C183D7F6-B498-43B3-948B-1728B52AA6E4}">
                <adec:decorative xmlns:adec="http://schemas.microsoft.com/office/drawing/2017/decorative" val="1"/>
              </a:ext>
            </a:extLst>
          </p:cNvPr>
          <p:cNvSpPr txBox="1"/>
          <p:nvPr/>
        </p:nvSpPr>
        <p:spPr>
          <a:xfrm>
            <a:off x="47628" y="3416613"/>
            <a:ext cx="1709102" cy="646331"/>
          </a:xfrm>
          <a:prstGeom prst="rect">
            <a:avLst/>
          </a:prstGeom>
          <a:noFill/>
        </p:spPr>
        <p:txBody>
          <a:bodyPr wrap="square" rtlCol="0">
            <a:spAutoFit/>
          </a:bodyPr>
          <a:lstStyle/>
          <a:p>
            <a:r>
              <a:rPr lang="lv-LV" sz="1200" dirty="0">
                <a:latin typeface="Arial" panose="020B0604020202020204" pitchFamily="34" charset="0"/>
                <a:cs typeface="Arial" panose="020B0604020202020204" pitchFamily="34" charset="0"/>
              </a:rPr>
              <a:t>Trīs un vairāku</a:t>
            </a:r>
          </a:p>
          <a:p>
            <a:r>
              <a:rPr lang="lv-LV" sz="1200" dirty="0">
                <a:latin typeface="Arial" panose="020B0604020202020204" pitchFamily="34" charset="0"/>
                <a:cs typeface="Arial" panose="020B0604020202020204" pitchFamily="34" charset="0"/>
              </a:rPr>
              <a:t>pieaugušo mājsaimniecības</a:t>
            </a:r>
            <a:endParaRPr lang="en-US" sz="1200" dirty="0">
              <a:latin typeface="Arial" panose="020B0604020202020204" pitchFamily="34" charset="0"/>
              <a:cs typeface="Arial" panose="020B0604020202020204" pitchFamily="34" charset="0"/>
            </a:endParaRPr>
          </a:p>
        </p:txBody>
      </p:sp>
      <p:sp>
        <p:nvSpPr>
          <p:cNvPr id="37" name="TextBox 36">
            <a:extLst>
              <a:ext uri="{C183D7F6-B498-43B3-948B-1728B52AA6E4}">
                <adec:decorative xmlns:adec="http://schemas.microsoft.com/office/drawing/2017/decorative" val="1"/>
              </a:ext>
            </a:extLst>
          </p:cNvPr>
          <p:cNvSpPr txBox="1"/>
          <p:nvPr/>
        </p:nvSpPr>
        <p:spPr>
          <a:xfrm>
            <a:off x="44361" y="4400290"/>
            <a:ext cx="1709102" cy="461665"/>
          </a:xfrm>
          <a:prstGeom prst="rect">
            <a:avLst/>
          </a:prstGeom>
          <a:noFill/>
        </p:spPr>
        <p:txBody>
          <a:bodyPr wrap="square" rtlCol="0">
            <a:spAutoFit/>
          </a:bodyPr>
          <a:lstStyle/>
          <a:p>
            <a:r>
              <a:rPr lang="lv-LV" sz="1200" dirty="0">
                <a:latin typeface="Arial" panose="020B0604020202020204" pitchFamily="34" charset="0"/>
                <a:cs typeface="Arial" panose="020B0604020202020204" pitchFamily="34" charset="0"/>
              </a:rPr>
              <a:t>Mājsaimniecības</a:t>
            </a:r>
          </a:p>
          <a:p>
            <a:r>
              <a:rPr lang="lv-LV" sz="1200" dirty="0">
                <a:latin typeface="Arial" panose="020B0604020202020204" pitchFamily="34" charset="0"/>
                <a:cs typeface="Arial" panose="020B0604020202020204" pitchFamily="34" charset="0"/>
              </a:rPr>
              <a:t>ar vienu bērnu</a:t>
            </a:r>
            <a:endParaRPr lang="en-US" sz="1200" dirty="0">
              <a:latin typeface="Arial" panose="020B0604020202020204" pitchFamily="34" charset="0"/>
              <a:cs typeface="Arial" panose="020B0604020202020204" pitchFamily="34" charset="0"/>
            </a:endParaRPr>
          </a:p>
        </p:txBody>
      </p:sp>
      <p:sp>
        <p:nvSpPr>
          <p:cNvPr id="38" name="TextBox 37">
            <a:extLst>
              <a:ext uri="{C183D7F6-B498-43B3-948B-1728B52AA6E4}">
                <adec:decorative xmlns:adec="http://schemas.microsoft.com/office/drawing/2017/decorative" val="1"/>
              </a:ext>
            </a:extLst>
          </p:cNvPr>
          <p:cNvSpPr txBox="1"/>
          <p:nvPr/>
        </p:nvSpPr>
        <p:spPr>
          <a:xfrm>
            <a:off x="37960" y="5535673"/>
            <a:ext cx="1709102" cy="646331"/>
          </a:xfrm>
          <a:prstGeom prst="rect">
            <a:avLst/>
          </a:prstGeom>
          <a:noFill/>
        </p:spPr>
        <p:txBody>
          <a:bodyPr wrap="square" rtlCol="0">
            <a:spAutoFit/>
          </a:bodyPr>
          <a:lstStyle/>
          <a:p>
            <a:r>
              <a:rPr lang="lv-LV" sz="1200" dirty="0">
                <a:latin typeface="Arial" panose="020B0604020202020204" pitchFamily="34" charset="0"/>
                <a:cs typeface="Arial" panose="020B0604020202020204" pitchFamily="34" charset="0"/>
              </a:rPr>
              <a:t>Mājsaimniecības</a:t>
            </a:r>
          </a:p>
          <a:p>
            <a:r>
              <a:rPr lang="lv-LV" sz="1200" dirty="0">
                <a:latin typeface="Arial" panose="020B0604020202020204" pitchFamily="34" charset="0"/>
                <a:cs typeface="Arial" panose="020B0604020202020204" pitchFamily="34" charset="0"/>
              </a:rPr>
              <a:t>ar diviem un</a:t>
            </a:r>
          </a:p>
          <a:p>
            <a:r>
              <a:rPr lang="lv-LV" sz="1200" dirty="0">
                <a:latin typeface="Arial" panose="020B0604020202020204" pitchFamily="34" charset="0"/>
                <a:cs typeface="Arial" panose="020B0604020202020204" pitchFamily="34" charset="0"/>
              </a:rPr>
              <a:t>vairāk bērniem</a:t>
            </a:r>
            <a:endParaRPr lang="en-US" sz="1200" dirty="0">
              <a:latin typeface="Arial" panose="020B0604020202020204" pitchFamily="34" charset="0"/>
              <a:cs typeface="Arial" panose="020B0604020202020204" pitchFamily="34" charset="0"/>
            </a:endParaRPr>
          </a:p>
        </p:txBody>
      </p:sp>
      <p:sp>
        <p:nvSpPr>
          <p:cNvPr id="39" name="TextBox 38">
            <a:extLst>
              <a:ext uri="{C183D7F6-B498-43B3-948B-1728B52AA6E4}">
                <adec:decorative xmlns:adec="http://schemas.microsoft.com/office/drawing/2017/decorative" val="1"/>
              </a:ext>
            </a:extLst>
          </p:cNvPr>
          <p:cNvSpPr txBox="1"/>
          <p:nvPr/>
        </p:nvSpPr>
        <p:spPr>
          <a:xfrm>
            <a:off x="1364908" y="670971"/>
            <a:ext cx="1338828" cy="276999"/>
          </a:xfrm>
          <a:prstGeom prst="rect">
            <a:avLst/>
          </a:prstGeom>
          <a:noFill/>
        </p:spPr>
        <p:txBody>
          <a:bodyPr wrap="none" rtlCol="0">
            <a:spAutoFit/>
          </a:bodyPr>
          <a:lstStyle/>
          <a:p>
            <a:r>
              <a:rPr lang="lv-LV" sz="1200" dirty="0" err="1">
                <a:latin typeface="Arial" panose="020B0604020202020204" pitchFamily="34" charset="0"/>
                <a:cs typeface="Arial" panose="020B0604020202020204" pitchFamily="34" charset="0"/>
              </a:rPr>
              <a:t>Ds</a:t>
            </a:r>
            <a:r>
              <a:rPr lang="lv-LV" sz="1200" dirty="0">
                <a:latin typeface="Arial" panose="020B0604020202020204" pitchFamily="34" charset="0"/>
                <a:cs typeface="Arial" panose="020B0604020202020204" pitchFamily="34" charset="0"/>
              </a:rPr>
              <a:t> </a:t>
            </a:r>
            <a:r>
              <a:rPr lang="lv-LV" sz="1200" dirty="0" err="1">
                <a:latin typeface="Arial" panose="020B0604020202020204" pitchFamily="34" charset="0"/>
                <a:cs typeface="Arial" panose="020B0604020202020204" pitchFamily="34" charset="0"/>
              </a:rPr>
              <a:t>Pn</a:t>
            </a:r>
            <a:r>
              <a:rPr lang="lv-LV" sz="1200" dirty="0">
                <a:latin typeface="Arial" panose="020B0604020202020204" pitchFamily="34" charset="0"/>
                <a:cs typeface="Arial" panose="020B0604020202020204" pitchFamily="34" charset="0"/>
              </a:rPr>
              <a:t>  B1 B2 B3</a:t>
            </a:r>
            <a:endParaRPr lang="en-US" sz="1200" dirty="0">
              <a:latin typeface="Arial" panose="020B0604020202020204" pitchFamily="34" charset="0"/>
              <a:cs typeface="Arial" panose="020B0604020202020204" pitchFamily="34" charset="0"/>
            </a:endParaRPr>
          </a:p>
        </p:txBody>
      </p:sp>
      <p:cxnSp>
        <p:nvCxnSpPr>
          <p:cNvPr id="42" name="Straight Connector 41">
            <a:extLst>
              <a:ext uri="{C183D7F6-B498-43B3-948B-1728B52AA6E4}">
                <adec:decorative xmlns:adec="http://schemas.microsoft.com/office/drawing/2017/decorative" val="1"/>
              </a:ext>
            </a:extLst>
          </p:cNvPr>
          <p:cNvCxnSpPr/>
          <p:nvPr/>
        </p:nvCxnSpPr>
        <p:spPr>
          <a:xfrm>
            <a:off x="1623534" y="706520"/>
            <a:ext cx="9324" cy="5895472"/>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C183D7F6-B498-43B3-948B-1728B52AA6E4}">
                <adec:decorative xmlns:adec="http://schemas.microsoft.com/office/drawing/2017/decorative" val="1"/>
              </a:ext>
            </a:extLst>
          </p:cNvPr>
          <p:cNvCxnSpPr/>
          <p:nvPr/>
        </p:nvCxnSpPr>
        <p:spPr>
          <a:xfrm>
            <a:off x="1831916" y="709626"/>
            <a:ext cx="9324" cy="5895472"/>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C183D7F6-B498-43B3-948B-1728B52AA6E4}">
                <adec:decorative xmlns:adec="http://schemas.microsoft.com/office/drawing/2017/decorative" val="1"/>
              </a:ext>
            </a:extLst>
          </p:cNvPr>
          <p:cNvCxnSpPr/>
          <p:nvPr/>
        </p:nvCxnSpPr>
        <p:spPr>
          <a:xfrm>
            <a:off x="2055628" y="704447"/>
            <a:ext cx="9324" cy="5895472"/>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C183D7F6-B498-43B3-948B-1728B52AA6E4}">
                <adec:decorative xmlns:adec="http://schemas.microsoft.com/office/drawing/2017/decorative" val="1"/>
              </a:ext>
            </a:extLst>
          </p:cNvPr>
          <p:cNvCxnSpPr/>
          <p:nvPr/>
        </p:nvCxnSpPr>
        <p:spPr>
          <a:xfrm>
            <a:off x="2232400" y="683524"/>
            <a:ext cx="9324" cy="5895472"/>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C183D7F6-B498-43B3-948B-1728B52AA6E4}">
                <adec:decorative xmlns:adec="http://schemas.microsoft.com/office/drawing/2017/decorative" val="1"/>
              </a:ext>
            </a:extLst>
          </p:cNvPr>
          <p:cNvCxnSpPr/>
          <p:nvPr/>
        </p:nvCxnSpPr>
        <p:spPr>
          <a:xfrm>
            <a:off x="2446536" y="736750"/>
            <a:ext cx="9324" cy="5895472"/>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C183D7F6-B498-43B3-948B-1728B52AA6E4}">
                <adec:decorative xmlns:adec="http://schemas.microsoft.com/office/drawing/2017/decorative" val="1"/>
              </a:ext>
            </a:extLst>
          </p:cNvPr>
          <p:cNvCxnSpPr/>
          <p:nvPr/>
        </p:nvCxnSpPr>
        <p:spPr>
          <a:xfrm>
            <a:off x="1412037" y="709628"/>
            <a:ext cx="9324" cy="5895472"/>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8" name="TextBox 47">
            <a:extLst>
              <a:ext uri="{C183D7F6-B498-43B3-948B-1728B52AA6E4}">
                <adec:decorative xmlns:adec="http://schemas.microsoft.com/office/drawing/2017/decorative" val="1"/>
              </a:ext>
            </a:extLst>
          </p:cNvPr>
          <p:cNvSpPr txBox="1"/>
          <p:nvPr/>
        </p:nvSpPr>
        <p:spPr>
          <a:xfrm>
            <a:off x="1400606" y="952233"/>
            <a:ext cx="269626" cy="276999"/>
          </a:xfrm>
          <a:prstGeom prst="rect">
            <a:avLst/>
          </a:prstGeom>
          <a:noFill/>
        </p:spPr>
        <p:txBody>
          <a:bodyPr wrap="none" rtlCol="0">
            <a:spAutoFit/>
          </a:bodyPr>
          <a:lstStyle/>
          <a:p>
            <a:r>
              <a:rPr lang="lv-LV" sz="1200" dirty="0">
                <a:latin typeface="Arial" panose="020B0604020202020204" pitchFamily="34" charset="0"/>
                <a:cs typeface="Arial" panose="020B0604020202020204" pitchFamily="34" charset="0"/>
              </a:rPr>
              <a:t>1</a:t>
            </a:r>
            <a:endParaRPr lang="en-US" sz="1200" dirty="0">
              <a:latin typeface="Arial" panose="020B0604020202020204" pitchFamily="34" charset="0"/>
              <a:cs typeface="Arial" panose="020B0604020202020204" pitchFamily="34" charset="0"/>
            </a:endParaRPr>
          </a:p>
        </p:txBody>
      </p:sp>
      <p:sp>
        <p:nvSpPr>
          <p:cNvPr id="49" name="TextBox 48">
            <a:extLst>
              <a:ext uri="{C183D7F6-B498-43B3-948B-1728B52AA6E4}">
                <adec:decorative xmlns:adec="http://schemas.microsoft.com/office/drawing/2017/decorative" val="1"/>
              </a:ext>
            </a:extLst>
          </p:cNvPr>
          <p:cNvSpPr txBox="1"/>
          <p:nvPr/>
        </p:nvSpPr>
        <p:spPr>
          <a:xfrm>
            <a:off x="1619415" y="1953329"/>
            <a:ext cx="269626" cy="276999"/>
          </a:xfrm>
          <a:prstGeom prst="rect">
            <a:avLst/>
          </a:prstGeom>
          <a:noFill/>
        </p:spPr>
        <p:txBody>
          <a:bodyPr wrap="none" rtlCol="0">
            <a:spAutoFit/>
          </a:bodyPr>
          <a:lstStyle/>
          <a:p>
            <a:r>
              <a:rPr lang="lv-LV" sz="1200" dirty="0">
                <a:latin typeface="Arial" panose="020B0604020202020204" pitchFamily="34" charset="0"/>
                <a:cs typeface="Arial" panose="020B0604020202020204" pitchFamily="34" charset="0"/>
              </a:rPr>
              <a:t>1</a:t>
            </a:r>
            <a:endParaRPr lang="en-US" sz="1200" dirty="0">
              <a:latin typeface="Arial" panose="020B0604020202020204" pitchFamily="34" charset="0"/>
              <a:cs typeface="Arial" panose="020B0604020202020204" pitchFamily="34" charset="0"/>
            </a:endParaRPr>
          </a:p>
        </p:txBody>
      </p:sp>
      <p:sp>
        <p:nvSpPr>
          <p:cNvPr id="50" name="TextBox 49">
            <a:extLst>
              <a:ext uri="{C183D7F6-B498-43B3-948B-1728B52AA6E4}">
                <adec:decorative xmlns:adec="http://schemas.microsoft.com/office/drawing/2017/decorative" val="1"/>
              </a:ext>
            </a:extLst>
          </p:cNvPr>
          <p:cNvSpPr txBox="1"/>
          <p:nvPr/>
        </p:nvSpPr>
        <p:spPr>
          <a:xfrm>
            <a:off x="1394432" y="1492099"/>
            <a:ext cx="269626" cy="276999"/>
          </a:xfrm>
          <a:prstGeom prst="rect">
            <a:avLst/>
          </a:prstGeom>
          <a:noFill/>
        </p:spPr>
        <p:txBody>
          <a:bodyPr wrap="none" rtlCol="0">
            <a:spAutoFit/>
          </a:bodyPr>
          <a:lstStyle/>
          <a:p>
            <a:r>
              <a:rPr lang="lv-LV" sz="1200" dirty="0">
                <a:latin typeface="Arial" panose="020B0604020202020204" pitchFamily="34" charset="0"/>
                <a:cs typeface="Arial" panose="020B0604020202020204" pitchFamily="34" charset="0"/>
              </a:rPr>
              <a:t>2</a:t>
            </a:r>
            <a:endParaRPr lang="en-US" sz="1200" dirty="0">
              <a:latin typeface="Arial" panose="020B0604020202020204" pitchFamily="34" charset="0"/>
              <a:cs typeface="Arial" panose="020B0604020202020204" pitchFamily="34" charset="0"/>
            </a:endParaRPr>
          </a:p>
        </p:txBody>
      </p:sp>
      <p:sp>
        <p:nvSpPr>
          <p:cNvPr id="51" name="TextBox 50">
            <a:extLst>
              <a:ext uri="{C183D7F6-B498-43B3-948B-1728B52AA6E4}">
                <adec:decorative xmlns:adec="http://schemas.microsoft.com/office/drawing/2017/decorative" val="1"/>
              </a:ext>
            </a:extLst>
          </p:cNvPr>
          <p:cNvSpPr txBox="1"/>
          <p:nvPr/>
        </p:nvSpPr>
        <p:spPr>
          <a:xfrm>
            <a:off x="1630752" y="2416319"/>
            <a:ext cx="269626" cy="276999"/>
          </a:xfrm>
          <a:prstGeom prst="rect">
            <a:avLst/>
          </a:prstGeom>
          <a:noFill/>
        </p:spPr>
        <p:txBody>
          <a:bodyPr wrap="none" rtlCol="0">
            <a:spAutoFit/>
          </a:bodyPr>
          <a:lstStyle/>
          <a:p>
            <a:r>
              <a:rPr lang="lv-LV" sz="1200" dirty="0">
                <a:latin typeface="Arial" panose="020B0604020202020204" pitchFamily="34" charset="0"/>
                <a:cs typeface="Arial" panose="020B0604020202020204" pitchFamily="34" charset="0"/>
              </a:rPr>
              <a:t>1</a:t>
            </a:r>
            <a:endParaRPr lang="en-US" sz="1200" dirty="0">
              <a:latin typeface="Arial" panose="020B0604020202020204" pitchFamily="34" charset="0"/>
              <a:cs typeface="Arial" panose="020B0604020202020204" pitchFamily="34" charset="0"/>
            </a:endParaRPr>
          </a:p>
        </p:txBody>
      </p:sp>
      <p:sp>
        <p:nvSpPr>
          <p:cNvPr id="52" name="TextBox 51">
            <a:extLst>
              <a:ext uri="{C183D7F6-B498-43B3-948B-1728B52AA6E4}">
                <adec:decorative xmlns:adec="http://schemas.microsoft.com/office/drawing/2017/decorative" val="1"/>
              </a:ext>
            </a:extLst>
          </p:cNvPr>
          <p:cNvSpPr txBox="1"/>
          <p:nvPr/>
        </p:nvSpPr>
        <p:spPr>
          <a:xfrm>
            <a:off x="1400597" y="2410100"/>
            <a:ext cx="269626" cy="276999"/>
          </a:xfrm>
          <a:prstGeom prst="rect">
            <a:avLst/>
          </a:prstGeom>
          <a:noFill/>
        </p:spPr>
        <p:txBody>
          <a:bodyPr wrap="none" rtlCol="0">
            <a:spAutoFit/>
          </a:bodyPr>
          <a:lstStyle/>
          <a:p>
            <a:r>
              <a:rPr lang="lv-LV" sz="1200" dirty="0">
                <a:latin typeface="Arial" panose="020B0604020202020204" pitchFamily="34" charset="0"/>
                <a:cs typeface="Arial" panose="020B0604020202020204" pitchFamily="34" charset="0"/>
              </a:rPr>
              <a:t>1</a:t>
            </a:r>
            <a:endParaRPr lang="en-US" sz="1200" dirty="0">
              <a:latin typeface="Arial" panose="020B0604020202020204" pitchFamily="34" charset="0"/>
              <a:cs typeface="Arial" panose="020B0604020202020204" pitchFamily="34" charset="0"/>
            </a:endParaRPr>
          </a:p>
        </p:txBody>
      </p:sp>
      <p:sp>
        <p:nvSpPr>
          <p:cNvPr id="53" name="TextBox 52">
            <a:extLst>
              <a:ext uri="{C183D7F6-B498-43B3-948B-1728B52AA6E4}">
                <adec:decorative xmlns:adec="http://schemas.microsoft.com/office/drawing/2017/decorative" val="1"/>
              </a:ext>
            </a:extLst>
          </p:cNvPr>
          <p:cNvSpPr txBox="1"/>
          <p:nvPr/>
        </p:nvSpPr>
        <p:spPr>
          <a:xfrm>
            <a:off x="1620553" y="2869853"/>
            <a:ext cx="269626" cy="276999"/>
          </a:xfrm>
          <a:prstGeom prst="rect">
            <a:avLst/>
          </a:prstGeom>
          <a:noFill/>
        </p:spPr>
        <p:txBody>
          <a:bodyPr wrap="none" rtlCol="0">
            <a:spAutoFit/>
          </a:bodyPr>
          <a:lstStyle/>
          <a:p>
            <a:r>
              <a:rPr lang="lv-LV" sz="1200" dirty="0">
                <a:latin typeface="Arial" panose="020B0604020202020204" pitchFamily="34" charset="0"/>
                <a:cs typeface="Arial" panose="020B0604020202020204" pitchFamily="34" charset="0"/>
              </a:rPr>
              <a:t>2</a:t>
            </a:r>
            <a:endParaRPr lang="en-US" sz="1200" dirty="0">
              <a:latin typeface="Arial" panose="020B0604020202020204" pitchFamily="34" charset="0"/>
              <a:cs typeface="Arial" panose="020B0604020202020204" pitchFamily="34" charset="0"/>
            </a:endParaRPr>
          </a:p>
        </p:txBody>
      </p:sp>
      <p:sp>
        <p:nvSpPr>
          <p:cNvPr id="54" name="TextBox 53">
            <a:extLst>
              <a:ext uri="{C183D7F6-B498-43B3-948B-1728B52AA6E4}">
                <adec:decorative xmlns:adec="http://schemas.microsoft.com/office/drawing/2017/decorative" val="1"/>
              </a:ext>
            </a:extLst>
          </p:cNvPr>
          <p:cNvSpPr txBox="1"/>
          <p:nvPr/>
        </p:nvSpPr>
        <p:spPr>
          <a:xfrm>
            <a:off x="1424828" y="3354196"/>
            <a:ext cx="269626" cy="276999"/>
          </a:xfrm>
          <a:prstGeom prst="rect">
            <a:avLst/>
          </a:prstGeom>
          <a:noFill/>
        </p:spPr>
        <p:txBody>
          <a:bodyPr wrap="none" rtlCol="0">
            <a:spAutoFit/>
          </a:bodyPr>
          <a:lstStyle/>
          <a:p>
            <a:r>
              <a:rPr lang="lv-LV" sz="1200" dirty="0">
                <a:latin typeface="Arial" panose="020B0604020202020204" pitchFamily="34" charset="0"/>
                <a:cs typeface="Arial" panose="020B0604020202020204" pitchFamily="34" charset="0"/>
              </a:rPr>
              <a:t>3</a:t>
            </a:r>
            <a:endParaRPr lang="en-US" sz="1200" dirty="0">
              <a:latin typeface="Arial" panose="020B0604020202020204" pitchFamily="34" charset="0"/>
              <a:cs typeface="Arial" panose="020B0604020202020204" pitchFamily="34" charset="0"/>
            </a:endParaRPr>
          </a:p>
        </p:txBody>
      </p:sp>
      <p:sp>
        <p:nvSpPr>
          <p:cNvPr id="57" name="TextBox 56">
            <a:extLst>
              <a:ext uri="{C183D7F6-B498-43B3-948B-1728B52AA6E4}">
                <adec:decorative xmlns:adec="http://schemas.microsoft.com/office/drawing/2017/decorative" val="1"/>
              </a:ext>
            </a:extLst>
          </p:cNvPr>
          <p:cNvSpPr txBox="1"/>
          <p:nvPr/>
        </p:nvSpPr>
        <p:spPr>
          <a:xfrm>
            <a:off x="1415429" y="3840450"/>
            <a:ext cx="269626" cy="276999"/>
          </a:xfrm>
          <a:prstGeom prst="rect">
            <a:avLst/>
          </a:prstGeom>
          <a:noFill/>
        </p:spPr>
        <p:txBody>
          <a:bodyPr wrap="none" rtlCol="0">
            <a:spAutoFit/>
          </a:bodyPr>
          <a:lstStyle/>
          <a:p>
            <a:r>
              <a:rPr lang="lv-LV" sz="1200" dirty="0">
                <a:latin typeface="Arial" panose="020B0604020202020204" pitchFamily="34" charset="0"/>
                <a:cs typeface="Arial" panose="020B0604020202020204" pitchFamily="34" charset="0"/>
              </a:rPr>
              <a:t>4</a:t>
            </a:r>
            <a:endParaRPr lang="en-US" sz="1200" dirty="0">
              <a:latin typeface="Arial" panose="020B0604020202020204" pitchFamily="34" charset="0"/>
              <a:cs typeface="Arial" panose="020B0604020202020204" pitchFamily="34" charset="0"/>
            </a:endParaRPr>
          </a:p>
        </p:txBody>
      </p:sp>
      <p:sp>
        <p:nvSpPr>
          <p:cNvPr id="58" name="TextBox 57">
            <a:extLst>
              <a:ext uri="{C183D7F6-B498-43B3-948B-1728B52AA6E4}">
                <adec:decorative xmlns:adec="http://schemas.microsoft.com/office/drawing/2017/decorative" val="1"/>
              </a:ext>
            </a:extLst>
          </p:cNvPr>
          <p:cNvSpPr txBox="1"/>
          <p:nvPr/>
        </p:nvSpPr>
        <p:spPr>
          <a:xfrm>
            <a:off x="1418601" y="4315576"/>
            <a:ext cx="269626" cy="276999"/>
          </a:xfrm>
          <a:prstGeom prst="rect">
            <a:avLst/>
          </a:prstGeom>
          <a:noFill/>
        </p:spPr>
        <p:txBody>
          <a:bodyPr wrap="none" rtlCol="0">
            <a:spAutoFit/>
          </a:bodyPr>
          <a:lstStyle/>
          <a:p>
            <a:r>
              <a:rPr lang="lv-LV" sz="1200" dirty="0">
                <a:latin typeface="Arial" panose="020B0604020202020204" pitchFamily="34" charset="0"/>
                <a:cs typeface="Arial" panose="020B0604020202020204" pitchFamily="34" charset="0"/>
              </a:rPr>
              <a:t>1</a:t>
            </a:r>
            <a:endParaRPr lang="en-US" sz="1200" dirty="0">
              <a:latin typeface="Arial" panose="020B0604020202020204" pitchFamily="34" charset="0"/>
              <a:cs typeface="Arial" panose="020B0604020202020204" pitchFamily="34" charset="0"/>
            </a:endParaRPr>
          </a:p>
        </p:txBody>
      </p:sp>
      <p:sp>
        <p:nvSpPr>
          <p:cNvPr id="59" name="TextBox 58">
            <a:extLst>
              <a:ext uri="{C183D7F6-B498-43B3-948B-1728B52AA6E4}">
                <adec:decorative xmlns:adec="http://schemas.microsoft.com/office/drawing/2017/decorative" val="1"/>
              </a:ext>
            </a:extLst>
          </p:cNvPr>
          <p:cNvSpPr txBox="1"/>
          <p:nvPr/>
        </p:nvSpPr>
        <p:spPr>
          <a:xfrm>
            <a:off x="1822934" y="4318684"/>
            <a:ext cx="269626" cy="276999"/>
          </a:xfrm>
          <a:prstGeom prst="rect">
            <a:avLst/>
          </a:prstGeom>
          <a:noFill/>
        </p:spPr>
        <p:txBody>
          <a:bodyPr wrap="none" rtlCol="0">
            <a:spAutoFit/>
          </a:bodyPr>
          <a:lstStyle/>
          <a:p>
            <a:r>
              <a:rPr lang="lv-LV" sz="1200" dirty="0">
                <a:latin typeface="Arial" panose="020B0604020202020204" pitchFamily="34" charset="0"/>
                <a:cs typeface="Arial" panose="020B0604020202020204" pitchFamily="34" charset="0"/>
              </a:rPr>
              <a:t>1</a:t>
            </a:r>
            <a:endParaRPr lang="en-US" sz="1200" dirty="0">
              <a:latin typeface="Arial" panose="020B0604020202020204" pitchFamily="34" charset="0"/>
              <a:cs typeface="Arial" panose="020B0604020202020204" pitchFamily="34" charset="0"/>
            </a:endParaRPr>
          </a:p>
        </p:txBody>
      </p:sp>
      <p:sp>
        <p:nvSpPr>
          <p:cNvPr id="61" name="TextBox 60">
            <a:extLst>
              <a:ext uri="{C183D7F6-B498-43B3-948B-1728B52AA6E4}">
                <adec:decorative xmlns:adec="http://schemas.microsoft.com/office/drawing/2017/decorative" val="1"/>
              </a:ext>
            </a:extLst>
          </p:cNvPr>
          <p:cNvSpPr txBox="1"/>
          <p:nvPr/>
        </p:nvSpPr>
        <p:spPr>
          <a:xfrm>
            <a:off x="1824261" y="4783444"/>
            <a:ext cx="269626" cy="276999"/>
          </a:xfrm>
          <a:prstGeom prst="rect">
            <a:avLst/>
          </a:prstGeom>
          <a:noFill/>
        </p:spPr>
        <p:txBody>
          <a:bodyPr wrap="none" rtlCol="0">
            <a:spAutoFit/>
          </a:bodyPr>
          <a:lstStyle/>
          <a:p>
            <a:r>
              <a:rPr lang="lv-LV" sz="1200" dirty="0">
                <a:latin typeface="Arial" panose="020B0604020202020204" pitchFamily="34" charset="0"/>
                <a:cs typeface="Arial" panose="020B0604020202020204" pitchFamily="34" charset="0"/>
              </a:rPr>
              <a:t>1</a:t>
            </a:r>
            <a:endParaRPr lang="en-US" sz="1200" dirty="0">
              <a:latin typeface="Arial" panose="020B0604020202020204" pitchFamily="34" charset="0"/>
              <a:cs typeface="Arial" panose="020B0604020202020204" pitchFamily="34" charset="0"/>
            </a:endParaRPr>
          </a:p>
        </p:txBody>
      </p:sp>
      <p:sp>
        <p:nvSpPr>
          <p:cNvPr id="63" name="TextBox 62">
            <a:extLst>
              <a:ext uri="{C183D7F6-B498-43B3-948B-1728B52AA6E4}">
                <adec:decorative xmlns:adec="http://schemas.microsoft.com/office/drawing/2017/decorative" val="1"/>
              </a:ext>
            </a:extLst>
          </p:cNvPr>
          <p:cNvSpPr txBox="1"/>
          <p:nvPr/>
        </p:nvSpPr>
        <p:spPr>
          <a:xfrm>
            <a:off x="1416825" y="4777222"/>
            <a:ext cx="269626" cy="276999"/>
          </a:xfrm>
          <a:prstGeom prst="rect">
            <a:avLst/>
          </a:prstGeom>
          <a:noFill/>
        </p:spPr>
        <p:txBody>
          <a:bodyPr wrap="none" rtlCol="0">
            <a:spAutoFit/>
          </a:bodyPr>
          <a:lstStyle/>
          <a:p>
            <a:r>
              <a:rPr lang="lv-LV" sz="1200" dirty="0">
                <a:latin typeface="Arial" panose="020B0604020202020204" pitchFamily="34" charset="0"/>
                <a:cs typeface="Arial" panose="020B0604020202020204" pitchFamily="34" charset="0"/>
              </a:rPr>
              <a:t>1</a:t>
            </a:r>
            <a:endParaRPr lang="en-US" sz="1200" dirty="0">
              <a:latin typeface="Arial" panose="020B0604020202020204" pitchFamily="34" charset="0"/>
              <a:cs typeface="Arial" panose="020B0604020202020204" pitchFamily="34" charset="0"/>
            </a:endParaRPr>
          </a:p>
        </p:txBody>
      </p:sp>
      <p:sp>
        <p:nvSpPr>
          <p:cNvPr id="64" name="TextBox 63">
            <a:extLst>
              <a:ext uri="{C183D7F6-B498-43B3-948B-1728B52AA6E4}">
                <adec:decorative xmlns:adec="http://schemas.microsoft.com/office/drawing/2017/decorative" val="1"/>
              </a:ext>
            </a:extLst>
          </p:cNvPr>
          <p:cNvSpPr txBox="1"/>
          <p:nvPr/>
        </p:nvSpPr>
        <p:spPr>
          <a:xfrm>
            <a:off x="1631426" y="4777225"/>
            <a:ext cx="269626" cy="276999"/>
          </a:xfrm>
          <a:prstGeom prst="rect">
            <a:avLst/>
          </a:prstGeom>
          <a:noFill/>
        </p:spPr>
        <p:txBody>
          <a:bodyPr wrap="none" rtlCol="0">
            <a:spAutoFit/>
          </a:bodyPr>
          <a:lstStyle/>
          <a:p>
            <a:r>
              <a:rPr lang="lv-LV" sz="1200" dirty="0">
                <a:latin typeface="Arial" panose="020B0604020202020204" pitchFamily="34" charset="0"/>
                <a:cs typeface="Arial" panose="020B0604020202020204" pitchFamily="34" charset="0"/>
              </a:rPr>
              <a:t>1</a:t>
            </a:r>
            <a:endParaRPr lang="en-US" sz="1200" dirty="0">
              <a:latin typeface="Arial" panose="020B0604020202020204" pitchFamily="34" charset="0"/>
              <a:cs typeface="Arial" panose="020B0604020202020204" pitchFamily="34" charset="0"/>
            </a:endParaRPr>
          </a:p>
        </p:txBody>
      </p:sp>
      <p:sp>
        <p:nvSpPr>
          <p:cNvPr id="65" name="TextBox 64">
            <a:extLst>
              <a:ext uri="{C183D7F6-B498-43B3-948B-1728B52AA6E4}">
                <adec:decorative xmlns:adec="http://schemas.microsoft.com/office/drawing/2017/decorative" val="1"/>
              </a:ext>
            </a:extLst>
          </p:cNvPr>
          <p:cNvSpPr txBox="1"/>
          <p:nvPr/>
        </p:nvSpPr>
        <p:spPr>
          <a:xfrm>
            <a:off x="2017114" y="5249531"/>
            <a:ext cx="269626" cy="276999"/>
          </a:xfrm>
          <a:prstGeom prst="rect">
            <a:avLst/>
          </a:prstGeom>
          <a:noFill/>
        </p:spPr>
        <p:txBody>
          <a:bodyPr wrap="none" rtlCol="0">
            <a:spAutoFit/>
          </a:bodyPr>
          <a:lstStyle/>
          <a:p>
            <a:r>
              <a:rPr lang="lv-LV" sz="1200" dirty="0">
                <a:latin typeface="Arial" panose="020B0604020202020204" pitchFamily="34" charset="0"/>
                <a:cs typeface="Arial" panose="020B0604020202020204" pitchFamily="34" charset="0"/>
              </a:rPr>
              <a:t>1</a:t>
            </a:r>
            <a:endParaRPr lang="en-US" sz="1200" dirty="0">
              <a:latin typeface="Arial" panose="020B0604020202020204" pitchFamily="34" charset="0"/>
              <a:cs typeface="Arial" panose="020B0604020202020204" pitchFamily="34" charset="0"/>
            </a:endParaRPr>
          </a:p>
        </p:txBody>
      </p:sp>
      <p:sp>
        <p:nvSpPr>
          <p:cNvPr id="66" name="TextBox 65">
            <a:extLst>
              <a:ext uri="{C183D7F6-B498-43B3-948B-1728B52AA6E4}">
                <adec:decorative xmlns:adec="http://schemas.microsoft.com/office/drawing/2017/decorative" val="1"/>
              </a:ext>
            </a:extLst>
          </p:cNvPr>
          <p:cNvSpPr txBox="1"/>
          <p:nvPr/>
        </p:nvSpPr>
        <p:spPr>
          <a:xfrm>
            <a:off x="1404401" y="5252640"/>
            <a:ext cx="269626" cy="276999"/>
          </a:xfrm>
          <a:prstGeom prst="rect">
            <a:avLst/>
          </a:prstGeom>
          <a:noFill/>
        </p:spPr>
        <p:txBody>
          <a:bodyPr wrap="none" rtlCol="0">
            <a:spAutoFit/>
          </a:bodyPr>
          <a:lstStyle/>
          <a:p>
            <a:r>
              <a:rPr lang="lv-LV" sz="1200" dirty="0">
                <a:latin typeface="Arial" panose="020B0604020202020204" pitchFamily="34" charset="0"/>
                <a:cs typeface="Arial" panose="020B0604020202020204" pitchFamily="34" charset="0"/>
              </a:rPr>
              <a:t>1</a:t>
            </a:r>
            <a:endParaRPr lang="en-US" sz="1200" dirty="0">
              <a:latin typeface="Arial" panose="020B0604020202020204" pitchFamily="34" charset="0"/>
              <a:cs typeface="Arial" panose="020B0604020202020204" pitchFamily="34" charset="0"/>
            </a:endParaRPr>
          </a:p>
        </p:txBody>
      </p:sp>
      <p:sp>
        <p:nvSpPr>
          <p:cNvPr id="67" name="TextBox 66">
            <a:extLst>
              <a:ext uri="{C183D7F6-B498-43B3-948B-1728B52AA6E4}">
                <adec:decorative xmlns:adec="http://schemas.microsoft.com/office/drawing/2017/decorative" val="1"/>
              </a:ext>
            </a:extLst>
          </p:cNvPr>
          <p:cNvSpPr txBox="1"/>
          <p:nvPr/>
        </p:nvSpPr>
        <p:spPr>
          <a:xfrm>
            <a:off x="1824279" y="5252643"/>
            <a:ext cx="269626" cy="276999"/>
          </a:xfrm>
          <a:prstGeom prst="rect">
            <a:avLst/>
          </a:prstGeom>
          <a:noFill/>
        </p:spPr>
        <p:txBody>
          <a:bodyPr wrap="none" rtlCol="0">
            <a:spAutoFit/>
          </a:bodyPr>
          <a:lstStyle/>
          <a:p>
            <a:r>
              <a:rPr lang="lv-LV" sz="1200" dirty="0">
                <a:latin typeface="Arial" panose="020B0604020202020204" pitchFamily="34" charset="0"/>
                <a:cs typeface="Arial" panose="020B0604020202020204" pitchFamily="34" charset="0"/>
              </a:rPr>
              <a:t>1</a:t>
            </a:r>
            <a:endParaRPr lang="en-US" sz="1200" dirty="0">
              <a:latin typeface="Arial" panose="020B0604020202020204" pitchFamily="34" charset="0"/>
              <a:cs typeface="Arial" panose="020B0604020202020204" pitchFamily="34" charset="0"/>
            </a:endParaRPr>
          </a:p>
        </p:txBody>
      </p:sp>
      <p:sp>
        <p:nvSpPr>
          <p:cNvPr id="68" name="TextBox 67">
            <a:extLst>
              <a:ext uri="{C183D7F6-B498-43B3-948B-1728B52AA6E4}">
                <adec:decorative xmlns:adec="http://schemas.microsoft.com/office/drawing/2017/decorative" val="1"/>
              </a:ext>
            </a:extLst>
          </p:cNvPr>
          <p:cNvSpPr txBox="1"/>
          <p:nvPr/>
        </p:nvSpPr>
        <p:spPr>
          <a:xfrm>
            <a:off x="2017114" y="5712347"/>
            <a:ext cx="269626" cy="276999"/>
          </a:xfrm>
          <a:prstGeom prst="rect">
            <a:avLst/>
          </a:prstGeom>
          <a:noFill/>
        </p:spPr>
        <p:txBody>
          <a:bodyPr wrap="none" rtlCol="0">
            <a:spAutoFit/>
          </a:bodyPr>
          <a:lstStyle/>
          <a:p>
            <a:r>
              <a:rPr lang="lv-LV" sz="1200" dirty="0">
                <a:latin typeface="Arial" panose="020B0604020202020204" pitchFamily="34" charset="0"/>
                <a:cs typeface="Arial" panose="020B0604020202020204" pitchFamily="34" charset="0"/>
              </a:rPr>
              <a:t>1</a:t>
            </a:r>
            <a:endParaRPr lang="en-US" sz="1200" dirty="0">
              <a:latin typeface="Arial" panose="020B0604020202020204" pitchFamily="34" charset="0"/>
              <a:cs typeface="Arial" panose="020B0604020202020204" pitchFamily="34" charset="0"/>
            </a:endParaRPr>
          </a:p>
        </p:txBody>
      </p:sp>
      <p:sp>
        <p:nvSpPr>
          <p:cNvPr id="69" name="TextBox 68">
            <a:extLst>
              <a:ext uri="{C183D7F6-B498-43B3-948B-1728B52AA6E4}">
                <adec:decorative xmlns:adec="http://schemas.microsoft.com/office/drawing/2017/decorative" val="1"/>
              </a:ext>
            </a:extLst>
          </p:cNvPr>
          <p:cNvSpPr txBox="1"/>
          <p:nvPr/>
        </p:nvSpPr>
        <p:spPr>
          <a:xfrm>
            <a:off x="1824279" y="5715459"/>
            <a:ext cx="269626" cy="276999"/>
          </a:xfrm>
          <a:prstGeom prst="rect">
            <a:avLst/>
          </a:prstGeom>
          <a:noFill/>
        </p:spPr>
        <p:txBody>
          <a:bodyPr wrap="none" rtlCol="0">
            <a:spAutoFit/>
          </a:bodyPr>
          <a:lstStyle/>
          <a:p>
            <a:r>
              <a:rPr lang="lv-LV" sz="1200" dirty="0">
                <a:latin typeface="Arial" panose="020B0604020202020204" pitchFamily="34" charset="0"/>
                <a:cs typeface="Arial" panose="020B0604020202020204" pitchFamily="34" charset="0"/>
              </a:rPr>
              <a:t>1</a:t>
            </a:r>
            <a:endParaRPr lang="en-US" sz="1200" dirty="0">
              <a:latin typeface="Arial" panose="020B0604020202020204" pitchFamily="34" charset="0"/>
              <a:cs typeface="Arial" panose="020B0604020202020204" pitchFamily="34" charset="0"/>
            </a:endParaRPr>
          </a:p>
        </p:txBody>
      </p:sp>
      <p:sp>
        <p:nvSpPr>
          <p:cNvPr id="70" name="TextBox 69">
            <a:extLst>
              <a:ext uri="{C183D7F6-B498-43B3-948B-1728B52AA6E4}">
                <adec:decorative xmlns:adec="http://schemas.microsoft.com/office/drawing/2017/decorative" val="1"/>
              </a:ext>
            </a:extLst>
          </p:cNvPr>
          <p:cNvSpPr txBox="1"/>
          <p:nvPr/>
        </p:nvSpPr>
        <p:spPr>
          <a:xfrm>
            <a:off x="1400597" y="5705055"/>
            <a:ext cx="269626" cy="276999"/>
          </a:xfrm>
          <a:prstGeom prst="rect">
            <a:avLst/>
          </a:prstGeom>
          <a:noFill/>
        </p:spPr>
        <p:txBody>
          <a:bodyPr wrap="none" rtlCol="0">
            <a:spAutoFit/>
          </a:bodyPr>
          <a:lstStyle/>
          <a:p>
            <a:r>
              <a:rPr lang="lv-LV" sz="1200" dirty="0">
                <a:latin typeface="Arial" panose="020B0604020202020204" pitchFamily="34" charset="0"/>
                <a:cs typeface="Arial" panose="020B0604020202020204" pitchFamily="34" charset="0"/>
              </a:rPr>
              <a:t>2</a:t>
            </a:r>
            <a:endParaRPr lang="en-US" sz="1200" dirty="0">
              <a:latin typeface="Arial" panose="020B0604020202020204" pitchFamily="34" charset="0"/>
              <a:cs typeface="Arial" panose="020B0604020202020204" pitchFamily="34" charset="0"/>
            </a:endParaRPr>
          </a:p>
        </p:txBody>
      </p:sp>
      <p:sp>
        <p:nvSpPr>
          <p:cNvPr id="75" name="TextBox 74">
            <a:extLst>
              <a:ext uri="{C183D7F6-B498-43B3-948B-1728B52AA6E4}">
                <adec:decorative xmlns:adec="http://schemas.microsoft.com/office/drawing/2017/decorative" val="1"/>
              </a:ext>
            </a:extLst>
          </p:cNvPr>
          <p:cNvSpPr txBox="1"/>
          <p:nvPr/>
        </p:nvSpPr>
        <p:spPr>
          <a:xfrm>
            <a:off x="2220039" y="6181040"/>
            <a:ext cx="269626" cy="276999"/>
          </a:xfrm>
          <a:prstGeom prst="rect">
            <a:avLst/>
          </a:prstGeom>
          <a:noFill/>
        </p:spPr>
        <p:txBody>
          <a:bodyPr wrap="none" rtlCol="0">
            <a:spAutoFit/>
          </a:bodyPr>
          <a:lstStyle/>
          <a:p>
            <a:r>
              <a:rPr lang="lv-LV" sz="1200" dirty="0">
                <a:latin typeface="Arial" panose="020B0604020202020204" pitchFamily="34" charset="0"/>
                <a:cs typeface="Arial" panose="020B0604020202020204" pitchFamily="34" charset="0"/>
              </a:rPr>
              <a:t>2</a:t>
            </a:r>
            <a:endParaRPr lang="en-US" sz="1200" dirty="0">
              <a:latin typeface="Arial" panose="020B0604020202020204" pitchFamily="34" charset="0"/>
              <a:cs typeface="Arial" panose="020B0604020202020204" pitchFamily="34" charset="0"/>
            </a:endParaRPr>
          </a:p>
        </p:txBody>
      </p:sp>
      <p:sp>
        <p:nvSpPr>
          <p:cNvPr id="76" name="TextBox 75">
            <a:extLst>
              <a:ext uri="{C183D7F6-B498-43B3-948B-1728B52AA6E4}">
                <adec:decorative xmlns:adec="http://schemas.microsoft.com/office/drawing/2017/decorative" val="1"/>
              </a:ext>
            </a:extLst>
          </p:cNvPr>
          <p:cNvSpPr txBox="1"/>
          <p:nvPr/>
        </p:nvSpPr>
        <p:spPr>
          <a:xfrm>
            <a:off x="1392718" y="6184149"/>
            <a:ext cx="269626" cy="276999"/>
          </a:xfrm>
          <a:prstGeom prst="rect">
            <a:avLst/>
          </a:prstGeom>
          <a:noFill/>
        </p:spPr>
        <p:txBody>
          <a:bodyPr wrap="none" rtlCol="0">
            <a:spAutoFit/>
          </a:bodyPr>
          <a:lstStyle/>
          <a:p>
            <a:r>
              <a:rPr lang="lv-LV" sz="1200" dirty="0">
                <a:latin typeface="Arial" panose="020B0604020202020204" pitchFamily="34" charset="0"/>
                <a:cs typeface="Arial" panose="020B0604020202020204" pitchFamily="34" charset="0"/>
              </a:rPr>
              <a:t>1</a:t>
            </a:r>
            <a:endParaRPr lang="en-US" sz="1200" dirty="0">
              <a:latin typeface="Arial" panose="020B0604020202020204" pitchFamily="34" charset="0"/>
              <a:cs typeface="Arial" panose="020B0604020202020204" pitchFamily="34" charset="0"/>
            </a:endParaRPr>
          </a:p>
        </p:txBody>
      </p:sp>
      <p:sp>
        <p:nvSpPr>
          <p:cNvPr id="77" name="TextBox 76">
            <a:extLst>
              <a:ext uri="{C183D7F6-B498-43B3-948B-1728B52AA6E4}">
                <adec:decorative xmlns:adec="http://schemas.microsoft.com/office/drawing/2017/decorative" val="1"/>
              </a:ext>
            </a:extLst>
          </p:cNvPr>
          <p:cNvSpPr txBox="1"/>
          <p:nvPr/>
        </p:nvSpPr>
        <p:spPr>
          <a:xfrm>
            <a:off x="1812596" y="6184152"/>
            <a:ext cx="269626" cy="276999"/>
          </a:xfrm>
          <a:prstGeom prst="rect">
            <a:avLst/>
          </a:prstGeom>
          <a:noFill/>
        </p:spPr>
        <p:txBody>
          <a:bodyPr wrap="none" rtlCol="0">
            <a:spAutoFit/>
          </a:bodyPr>
          <a:lstStyle/>
          <a:p>
            <a:r>
              <a:rPr lang="lv-LV" sz="1200" dirty="0">
                <a:latin typeface="Arial" panose="020B0604020202020204" pitchFamily="34" charset="0"/>
                <a:cs typeface="Arial" panose="020B0604020202020204" pitchFamily="34" charset="0"/>
              </a:rPr>
              <a:t>1</a:t>
            </a:r>
            <a:endParaRPr lang="en-US" sz="1200" dirty="0">
              <a:latin typeface="Arial" panose="020B0604020202020204" pitchFamily="34" charset="0"/>
              <a:cs typeface="Arial" panose="020B0604020202020204" pitchFamily="34" charset="0"/>
            </a:endParaRPr>
          </a:p>
        </p:txBody>
      </p:sp>
      <p:sp>
        <p:nvSpPr>
          <p:cNvPr id="82" name="Text Placeholder 2">
            <a:extLst>
              <a:ext uri="{C183D7F6-B498-43B3-948B-1728B52AA6E4}">
                <adec:decorative xmlns:adec="http://schemas.microsoft.com/office/drawing/2017/decorative" val="1"/>
              </a:ext>
            </a:extLst>
          </p:cNvPr>
          <p:cNvSpPr>
            <a:spLocks noGrp="1"/>
          </p:cNvSpPr>
          <p:nvPr>
            <p:ph type="body" idx="1"/>
          </p:nvPr>
        </p:nvSpPr>
        <p:spPr>
          <a:xfrm>
            <a:off x="8953391" y="1883919"/>
            <a:ext cx="2813386" cy="560056"/>
          </a:xfrm>
        </p:spPr>
        <p:txBody>
          <a:bodyPr/>
          <a:lstStyle/>
          <a:p>
            <a:pPr algn="ctr"/>
            <a:r>
              <a:rPr lang="lv-LV" dirty="0">
                <a:solidFill>
                  <a:srgbClr val="C00000"/>
                </a:solidFill>
                <a:latin typeface="Arial" panose="020B0604020202020204" pitchFamily="34" charset="0"/>
                <a:cs typeface="Arial" panose="020B0604020202020204" pitchFamily="34" charset="0"/>
              </a:rPr>
              <a:t>2024.gada cenas</a:t>
            </a:r>
            <a:endParaRPr lang="en-US" dirty="0">
              <a:solidFill>
                <a:srgbClr val="C00000"/>
              </a:solidFill>
              <a:latin typeface="Arial" panose="020B0604020202020204" pitchFamily="34" charset="0"/>
              <a:cs typeface="Arial" panose="020B0604020202020204" pitchFamily="34" charset="0"/>
            </a:endParaRPr>
          </a:p>
        </p:txBody>
      </p:sp>
      <p:sp>
        <p:nvSpPr>
          <p:cNvPr id="81" name="TextBox 80">
            <a:extLst>
              <a:ext uri="{C183D7F6-B498-43B3-948B-1728B52AA6E4}">
                <adec:decorative xmlns:adec="http://schemas.microsoft.com/office/drawing/2017/decorative" val="1"/>
              </a:ext>
            </a:extLst>
          </p:cNvPr>
          <p:cNvSpPr txBox="1"/>
          <p:nvPr/>
        </p:nvSpPr>
        <p:spPr>
          <a:xfrm>
            <a:off x="9929499" y="4454075"/>
            <a:ext cx="1625080" cy="1015663"/>
          </a:xfrm>
          <a:prstGeom prst="rect">
            <a:avLst/>
          </a:prstGeom>
          <a:noFill/>
        </p:spPr>
        <p:txBody>
          <a:bodyPr wrap="square" rtlCol="0">
            <a:spAutoFit/>
          </a:bodyPr>
          <a:lstStyle/>
          <a:p>
            <a:r>
              <a:rPr lang="lv-LV" sz="1200" dirty="0" err="1">
                <a:latin typeface="Arial" panose="020B0604020202020204" pitchFamily="34" charset="0"/>
                <a:cs typeface="Arial" panose="020B0604020202020204" pitchFamily="34" charset="0"/>
              </a:rPr>
              <a:t>Ds</a:t>
            </a:r>
            <a:r>
              <a:rPr lang="lv-LV" sz="1200" dirty="0">
                <a:latin typeface="Arial" panose="020B0604020202020204" pitchFamily="34" charset="0"/>
                <a:cs typeface="Arial" panose="020B0604020202020204" pitchFamily="34" charset="0"/>
              </a:rPr>
              <a:t> – darbspējīgie</a:t>
            </a:r>
          </a:p>
          <a:p>
            <a:r>
              <a:rPr lang="lv-LV" sz="1200" dirty="0" err="1">
                <a:latin typeface="Arial" panose="020B0604020202020204" pitchFamily="34" charset="0"/>
                <a:cs typeface="Arial" panose="020B0604020202020204" pitchFamily="34" charset="0"/>
              </a:rPr>
              <a:t>Pn</a:t>
            </a:r>
            <a:r>
              <a:rPr lang="lv-LV" sz="1200" dirty="0">
                <a:latin typeface="Arial" panose="020B0604020202020204" pitchFamily="34" charset="0"/>
                <a:cs typeface="Arial" panose="020B0604020202020204" pitchFamily="34" charset="0"/>
              </a:rPr>
              <a:t> – pensionāri</a:t>
            </a:r>
          </a:p>
          <a:p>
            <a:r>
              <a:rPr lang="lv-LV" sz="1200" dirty="0">
                <a:latin typeface="Arial" panose="020B0604020202020204" pitchFamily="34" charset="0"/>
                <a:cs typeface="Arial" panose="020B0604020202020204" pitchFamily="34" charset="0"/>
              </a:rPr>
              <a:t>B1 – bērni līdz 6 </a:t>
            </a:r>
            <a:r>
              <a:rPr lang="lv-LV" sz="1200" dirty="0" err="1">
                <a:latin typeface="Arial" panose="020B0604020202020204" pitchFamily="34" charset="0"/>
                <a:cs typeface="Arial" panose="020B0604020202020204" pitchFamily="34" charset="0"/>
              </a:rPr>
              <a:t>g.v</a:t>
            </a:r>
            <a:r>
              <a:rPr lang="lv-LV" sz="1200" dirty="0">
                <a:latin typeface="Arial" panose="020B0604020202020204" pitchFamily="34" charset="0"/>
                <a:cs typeface="Arial" panose="020B0604020202020204" pitchFamily="34" charset="0"/>
              </a:rPr>
              <a:t>.</a:t>
            </a:r>
          </a:p>
          <a:p>
            <a:r>
              <a:rPr lang="lv-LV" sz="1200" dirty="0">
                <a:latin typeface="Arial" panose="020B0604020202020204" pitchFamily="34" charset="0"/>
                <a:cs typeface="Arial" panose="020B0604020202020204" pitchFamily="34" charset="0"/>
              </a:rPr>
              <a:t>B2 – 7-14 </a:t>
            </a:r>
            <a:r>
              <a:rPr lang="lv-LV" sz="1200" dirty="0" err="1">
                <a:latin typeface="Arial" panose="020B0604020202020204" pitchFamily="34" charset="0"/>
                <a:cs typeface="Arial" panose="020B0604020202020204" pitchFamily="34" charset="0"/>
              </a:rPr>
              <a:t>g.v</a:t>
            </a:r>
            <a:r>
              <a:rPr lang="lv-LV" sz="1200" dirty="0">
                <a:latin typeface="Arial" panose="020B0604020202020204" pitchFamily="34" charset="0"/>
                <a:cs typeface="Arial" panose="020B0604020202020204" pitchFamily="34" charset="0"/>
              </a:rPr>
              <a:t>. bērni</a:t>
            </a:r>
          </a:p>
          <a:p>
            <a:r>
              <a:rPr lang="lv-LV" sz="1200" dirty="0">
                <a:latin typeface="Arial" panose="020B0604020202020204" pitchFamily="34" charset="0"/>
                <a:cs typeface="Arial" panose="020B0604020202020204" pitchFamily="34" charset="0"/>
              </a:rPr>
              <a:t>B3 – 15-17 </a:t>
            </a:r>
            <a:r>
              <a:rPr lang="lv-LV" sz="1200" dirty="0" err="1">
                <a:latin typeface="Arial" panose="020B0604020202020204" pitchFamily="34" charset="0"/>
                <a:cs typeface="Arial" panose="020B0604020202020204" pitchFamily="34" charset="0"/>
              </a:rPr>
              <a:t>g.v</a:t>
            </a:r>
            <a:r>
              <a:rPr lang="lv-LV" sz="1200" dirty="0">
                <a:latin typeface="Arial" panose="020B0604020202020204" pitchFamily="34" charset="0"/>
                <a:cs typeface="Arial" panose="020B0604020202020204" pitchFamily="34" charset="0"/>
              </a:rPr>
              <a:t>. bērni</a:t>
            </a:r>
            <a:endParaRPr lang="en-US"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985697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pPr algn="ctr"/>
            <a:r>
              <a:rPr lang="lv-LV" b="1" dirty="0">
                <a:solidFill>
                  <a:srgbClr val="C00000"/>
                </a:solidFill>
                <a:latin typeface="Arial" panose="020B0604020202020204" pitchFamily="34" charset="0"/>
                <a:cs typeface="Arial" panose="020B0604020202020204" pitchFamily="34" charset="0"/>
              </a:rPr>
              <a:t>Secinājumi - 1</a:t>
            </a:r>
            <a:endParaRPr lang="en-US" b="1" dirty="0">
              <a:solidFill>
                <a:srgbClr val="C00000"/>
              </a:solidFill>
              <a:latin typeface="Arial" panose="020B0604020202020204" pitchFamily="34" charset="0"/>
              <a:cs typeface="Arial" panose="020B0604020202020204" pitchFamily="34" charset="0"/>
            </a:endParaRPr>
          </a:p>
        </p:txBody>
      </p:sp>
      <p:sp>
        <p:nvSpPr>
          <p:cNvPr id="4" name="Satura vietturis 3"/>
          <p:cNvSpPr txBox="1">
            <a:spLocks noGrp="1"/>
          </p:cNvSpPr>
          <p:nvPr>
            <p:ph idx="1"/>
          </p:nvPr>
        </p:nvSpPr>
        <p:spPr>
          <a:xfrm>
            <a:off x="838200" y="1245104"/>
            <a:ext cx="10515600" cy="4806444"/>
          </a:xfrm>
          <a:prstGeom prst="rect">
            <a:avLst/>
          </a:prstGeom>
          <a:noFill/>
        </p:spPr>
        <p:txBody>
          <a:bodyPr wrap="square" rtlCol="0">
            <a:spAutoFit/>
          </a:bodyPr>
          <a:lstStyle/>
          <a:p>
            <a:pPr>
              <a:spcAft>
                <a:spcPts val="1200"/>
              </a:spcAft>
              <a:buFont typeface="Wingdings" panose="05000000000000000000" pitchFamily="2" charset="2"/>
              <a:buChar char="§"/>
            </a:pPr>
            <a:r>
              <a:rPr lang="lv-LV" sz="3200" dirty="0">
                <a:solidFill>
                  <a:schemeClr val="accent5">
                    <a:lumMod val="50000"/>
                  </a:schemeClr>
                </a:solidFill>
                <a:latin typeface="Arial" panose="020B0604020202020204" pitchFamily="34" charset="0"/>
                <a:cs typeface="Arial" panose="020B0604020202020204" pitchFamily="34" charset="0"/>
              </a:rPr>
              <a:t>Cenu pieaugums pārtikas groziem atkarībā no vecuma četru gadu laikā (kopš 2020.gada) ir 43,9-45,2%. </a:t>
            </a:r>
            <a:endParaRPr lang="en-GB" sz="3200" dirty="0">
              <a:solidFill>
                <a:schemeClr val="accent5">
                  <a:lumMod val="50000"/>
                </a:schemeClr>
              </a:solidFill>
              <a:latin typeface="Arial" panose="020B0604020202020204" pitchFamily="34" charset="0"/>
              <a:cs typeface="Arial" panose="020B0604020202020204" pitchFamily="34" charset="0"/>
            </a:endParaRPr>
          </a:p>
          <a:p>
            <a:pPr>
              <a:spcAft>
                <a:spcPts val="1200"/>
              </a:spcAft>
              <a:buFont typeface="Wingdings" panose="05000000000000000000" pitchFamily="2" charset="2"/>
              <a:buChar char="§"/>
            </a:pPr>
            <a:r>
              <a:rPr lang="lv-LV" sz="3200" dirty="0">
                <a:solidFill>
                  <a:schemeClr val="accent5">
                    <a:lumMod val="50000"/>
                  </a:schemeClr>
                </a:solidFill>
                <a:latin typeface="Arial" panose="020B0604020202020204" pitchFamily="34" charset="0"/>
                <a:cs typeface="Arial" panose="020B0604020202020204" pitchFamily="34" charset="0"/>
              </a:rPr>
              <a:t>MRI budžeta nepārtikas daļa atkarībā no mājsaimniecības tipa un dzīvesvietas kopš 2020.gada pieaugusi par 34-52%. Būtiskākais pieaugums konstatēts mājsaimniecībās, kurās ir bērni, pensionāri, kuras dzīvo pilsētās (taču ne Rīgā). Pieauguma atšķirības visvairāk saistītas ar izdevumiem veselības aprūpei, personiskā transporta iegādi, uzturēšanu un remontu, kā arī izdevumiem apģērbam, apaviem. </a:t>
            </a:r>
          </a:p>
        </p:txBody>
      </p:sp>
      <p:sp>
        <p:nvSpPr>
          <p:cNvPr id="18" name="Slide Number Placeholder 17">
            <a:extLst>
              <a:ext uri="{C183D7F6-B498-43B3-948B-1728B52AA6E4}">
                <adec:decorative xmlns:adec="http://schemas.microsoft.com/office/drawing/2017/decorative" val="1"/>
              </a:ext>
            </a:extLst>
          </p:cNvPr>
          <p:cNvSpPr>
            <a:spLocks noGrp="1"/>
          </p:cNvSpPr>
          <p:nvPr>
            <p:ph type="sldNum" sz="quarter" idx="12"/>
          </p:nvPr>
        </p:nvSpPr>
        <p:spPr/>
        <p:txBody>
          <a:bodyPr/>
          <a:lstStyle/>
          <a:p>
            <a:fld id="{74F1C5EA-7852-4B93-BB18-322BB65BE18A}" type="slidenum">
              <a:rPr lang="en-US" smtClean="0">
                <a:latin typeface="Arial" panose="020B0604020202020204" pitchFamily="34" charset="0"/>
                <a:cs typeface="Arial" panose="020B0604020202020204" pitchFamily="34" charset="0"/>
              </a:rPr>
              <a:t>11</a:t>
            </a:fld>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619861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6588"/>
            <a:ext cx="10515600" cy="1325563"/>
          </a:xfrm>
        </p:spPr>
        <p:txBody>
          <a:bodyPr>
            <a:normAutofit/>
          </a:bodyPr>
          <a:lstStyle/>
          <a:p>
            <a:pPr algn="ctr"/>
            <a:r>
              <a:rPr lang="lv-LV" b="1" dirty="0">
                <a:solidFill>
                  <a:srgbClr val="C00000"/>
                </a:solidFill>
                <a:latin typeface="Arial" panose="020B0604020202020204" pitchFamily="34" charset="0"/>
                <a:cs typeface="Arial" panose="020B0604020202020204" pitchFamily="34" charset="0"/>
              </a:rPr>
              <a:t>Secinājumi - 2</a:t>
            </a:r>
            <a:endParaRPr lang="en-US" b="1" dirty="0">
              <a:solidFill>
                <a:srgbClr val="C00000"/>
              </a:solidFill>
              <a:latin typeface="Arial" panose="020B0604020202020204" pitchFamily="34" charset="0"/>
              <a:cs typeface="Arial" panose="020B0604020202020204" pitchFamily="34" charset="0"/>
            </a:endParaRPr>
          </a:p>
        </p:txBody>
      </p:sp>
      <p:sp>
        <p:nvSpPr>
          <p:cNvPr id="4" name="Satura vietturis 3">
            <a:extLst>
              <a:ext uri="{FF2B5EF4-FFF2-40B4-BE49-F238E27FC236}">
                <a16:creationId xmlns:a16="http://schemas.microsoft.com/office/drawing/2014/main" id="{0860D2A4-8911-416C-A8C7-A183A3663E19}"/>
              </a:ext>
            </a:extLst>
          </p:cNvPr>
          <p:cNvSpPr txBox="1">
            <a:spLocks noGrp="1"/>
          </p:cNvSpPr>
          <p:nvPr>
            <p:ph idx="1"/>
          </p:nvPr>
        </p:nvSpPr>
        <p:spPr>
          <a:xfrm>
            <a:off x="838199" y="1128490"/>
            <a:ext cx="10710797" cy="4927503"/>
          </a:xfrm>
          <a:prstGeom prst="rect">
            <a:avLst/>
          </a:prstGeom>
          <a:noFill/>
        </p:spPr>
        <p:txBody>
          <a:bodyPr wrap="square" rtlCol="0">
            <a:spAutoFit/>
          </a:bodyPr>
          <a:lstStyle>
            <a:defPPr>
              <a:defRPr lang="en-US"/>
            </a:defPPr>
            <a:lvl1pPr>
              <a:spcAft>
                <a:spcPts val="1200"/>
              </a:spcAft>
              <a:defRPr sz="2000">
                <a:solidFill>
                  <a:schemeClr val="accent5"/>
                </a:solidFill>
              </a:defRPr>
            </a:lvl1pPr>
          </a:lstStyle>
          <a:p>
            <a:pPr marL="0" indent="0">
              <a:buNone/>
            </a:pPr>
            <a:r>
              <a:rPr lang="lv-LV" sz="2400" dirty="0">
                <a:solidFill>
                  <a:schemeClr val="accent5">
                    <a:lumMod val="50000"/>
                  </a:schemeClr>
                </a:solidFill>
                <a:latin typeface="Arial" panose="020B0604020202020204" pitchFamily="34" charset="0"/>
                <a:cs typeface="Arial" panose="020B0604020202020204" pitchFamily="34" charset="0"/>
              </a:rPr>
              <a:t>MRI budžets ir īpašs rādītājs, salīdzinot ar citiem monetārās nabadzības un iedzīvotāju ienākumus raksturojošiem rādītājiem. Tas:</a:t>
            </a:r>
            <a:endParaRPr lang="en-GB" sz="2400" dirty="0">
              <a:solidFill>
                <a:schemeClr val="accent5">
                  <a:lumMod val="50000"/>
                </a:schemeClr>
              </a:solidFill>
              <a:latin typeface="Arial" panose="020B0604020202020204" pitchFamily="34" charset="0"/>
              <a:cs typeface="Arial" panose="020B0604020202020204" pitchFamily="34" charset="0"/>
            </a:endParaRPr>
          </a:p>
          <a:p>
            <a:pPr>
              <a:buFont typeface="Wingdings" panose="05000000000000000000" pitchFamily="2" charset="2"/>
              <a:buChar char="§"/>
            </a:pPr>
            <a:r>
              <a:rPr lang="lv-LV" sz="2400" dirty="0">
                <a:solidFill>
                  <a:schemeClr val="accent5">
                    <a:lumMod val="50000"/>
                  </a:schemeClr>
                </a:solidFill>
                <a:latin typeface="Arial" panose="020B0604020202020204" pitchFamily="34" charset="0"/>
                <a:cs typeface="Arial" panose="020B0604020202020204" pitchFamily="34" charset="0"/>
              </a:rPr>
              <a:t>ir komplekss instruments detalizētai patēriņa standartu analīzei dažādos sabiedrības segmentos bez vienas galvenās skaitliskās vērtības;</a:t>
            </a:r>
            <a:r>
              <a:rPr lang="en-GB" sz="2400" dirty="0">
                <a:solidFill>
                  <a:schemeClr val="accent5">
                    <a:lumMod val="50000"/>
                  </a:schemeClr>
                </a:solidFill>
                <a:latin typeface="Arial" panose="020B0604020202020204" pitchFamily="34" charset="0"/>
                <a:cs typeface="Arial" panose="020B0604020202020204" pitchFamily="34" charset="0"/>
              </a:rPr>
              <a:t> </a:t>
            </a:r>
          </a:p>
          <a:p>
            <a:pPr>
              <a:buFont typeface="Wingdings" panose="05000000000000000000" pitchFamily="2" charset="2"/>
              <a:buChar char="§"/>
            </a:pPr>
            <a:r>
              <a:rPr lang="lv-LV" sz="2400" dirty="0">
                <a:solidFill>
                  <a:schemeClr val="accent5">
                    <a:lumMod val="50000"/>
                  </a:schemeClr>
                </a:solidFill>
                <a:latin typeface="Arial" panose="020B0604020202020204" pitchFamily="34" charset="0"/>
                <a:cs typeface="Arial" panose="020B0604020202020204" pitchFamily="34" charset="0"/>
              </a:rPr>
              <a:t>tiek aprēķināts mājsaimniecības līmenī, ņemot vērā kopīgus izdevumus, tāpēc nav tieši izmantojams cita indivīda situācijai ārpus attiecīgā mājsaimniecības tipa, lieluma un dzīvesvietas;</a:t>
            </a:r>
            <a:endParaRPr lang="en-GB" sz="2400" dirty="0">
              <a:solidFill>
                <a:schemeClr val="accent5">
                  <a:lumMod val="50000"/>
                </a:schemeClr>
              </a:solidFill>
              <a:latin typeface="Arial" panose="020B0604020202020204" pitchFamily="34" charset="0"/>
              <a:cs typeface="Arial" panose="020B0604020202020204" pitchFamily="34" charset="0"/>
            </a:endParaRPr>
          </a:p>
          <a:p>
            <a:pPr>
              <a:buFont typeface="Wingdings" panose="05000000000000000000" pitchFamily="2" charset="2"/>
              <a:buChar char="§"/>
            </a:pPr>
            <a:r>
              <a:rPr lang="lv-LV" sz="2400" dirty="0">
                <a:solidFill>
                  <a:schemeClr val="accent5">
                    <a:lumMod val="50000"/>
                  </a:schemeClr>
                </a:solidFill>
                <a:latin typeface="Arial" panose="020B0604020202020204" pitchFamily="34" charset="0"/>
                <a:cs typeface="Arial" panose="020B0604020202020204" pitchFamily="34" charset="0"/>
              </a:rPr>
              <a:t>ir relatīvs un adaptīvs rādītājs – visas pozīcijas, izņemot pārtiku tiek noteiktas, izmantojot metodoloģiju, kas automātiski pielāgojas patēriņa struktūras izmaiņām, neprasot manuālu komponentu pārvērtēšanu. Vienlaikus tas nozīmē, ka MRI budžeta “mērķa līmenis” nepārtraukti paaugstinās un tas principā nav sasniedzams</a:t>
            </a:r>
            <a:r>
              <a:rPr lang="en-GB" sz="2400" dirty="0">
                <a:solidFill>
                  <a:schemeClr val="accent5">
                    <a:lumMod val="50000"/>
                  </a:schemeClr>
                </a:solidFill>
                <a:latin typeface="Arial" panose="020B0604020202020204" pitchFamily="34" charset="0"/>
                <a:cs typeface="Arial" panose="020B0604020202020204" pitchFamily="34" charset="0"/>
              </a:rPr>
              <a:t>.</a:t>
            </a:r>
            <a:endParaRPr lang="lv-LV" sz="2400" dirty="0">
              <a:solidFill>
                <a:schemeClr val="accent5">
                  <a:lumMod val="50000"/>
                </a:schemeClr>
              </a:solidFill>
              <a:latin typeface="Arial" panose="020B0604020202020204" pitchFamily="34" charset="0"/>
              <a:cs typeface="Arial" panose="020B0604020202020204" pitchFamily="34" charset="0"/>
            </a:endParaRPr>
          </a:p>
        </p:txBody>
      </p:sp>
      <p:sp>
        <p:nvSpPr>
          <p:cNvPr id="18" name="Slide Number Placeholder 17">
            <a:extLst>
              <a:ext uri="{C183D7F6-B498-43B3-948B-1728B52AA6E4}">
                <adec:decorative xmlns:adec="http://schemas.microsoft.com/office/drawing/2017/decorative" val="1"/>
              </a:ext>
            </a:extLst>
          </p:cNvPr>
          <p:cNvSpPr>
            <a:spLocks noGrp="1"/>
          </p:cNvSpPr>
          <p:nvPr>
            <p:ph type="sldNum" sz="quarter" idx="12"/>
          </p:nvPr>
        </p:nvSpPr>
        <p:spPr/>
        <p:txBody>
          <a:bodyPr/>
          <a:lstStyle/>
          <a:p>
            <a:fld id="{74F1C5EA-7852-4B93-BB18-322BB65BE18A}" type="slidenum">
              <a:rPr lang="en-US" smtClean="0">
                <a:latin typeface="Arial" panose="020B0604020202020204" pitchFamily="34" charset="0"/>
                <a:cs typeface="Arial" panose="020B0604020202020204" pitchFamily="34" charset="0"/>
              </a:rPr>
              <a:t>12</a:t>
            </a:fld>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843576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BF3B59-FCC2-89E3-72CA-492341314D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C7E900-A742-0221-1FC3-3FA8CE32A4F4}"/>
              </a:ext>
            </a:extLst>
          </p:cNvPr>
          <p:cNvSpPr>
            <a:spLocks noGrp="1"/>
          </p:cNvSpPr>
          <p:nvPr>
            <p:ph type="title"/>
          </p:nvPr>
        </p:nvSpPr>
        <p:spPr>
          <a:xfrm>
            <a:off x="838200" y="0"/>
            <a:ext cx="10515600" cy="1325563"/>
          </a:xfrm>
        </p:spPr>
        <p:txBody>
          <a:bodyPr>
            <a:normAutofit/>
          </a:bodyPr>
          <a:lstStyle/>
          <a:p>
            <a:pPr algn="ctr"/>
            <a:r>
              <a:rPr lang="lv-LV" b="1" dirty="0">
                <a:solidFill>
                  <a:srgbClr val="C00000"/>
                </a:solidFill>
                <a:latin typeface="Arial" panose="020B0604020202020204" pitchFamily="34" charset="0"/>
                <a:cs typeface="Arial" panose="020B0604020202020204" pitchFamily="34" charset="0"/>
              </a:rPr>
              <a:t>Secinājumi - </a:t>
            </a:r>
            <a:r>
              <a:rPr lang="en-GB" b="1" dirty="0">
                <a:solidFill>
                  <a:srgbClr val="C00000"/>
                </a:solidFill>
                <a:latin typeface="Arial" panose="020B0604020202020204" pitchFamily="34" charset="0"/>
                <a:cs typeface="Arial" panose="020B0604020202020204" pitchFamily="34" charset="0"/>
              </a:rPr>
              <a:t>3</a:t>
            </a:r>
            <a:endParaRPr lang="en-US" b="1" dirty="0">
              <a:solidFill>
                <a:srgbClr val="C00000"/>
              </a:solidFill>
              <a:latin typeface="Arial" panose="020B0604020202020204" pitchFamily="34" charset="0"/>
              <a:cs typeface="Arial" panose="020B0604020202020204" pitchFamily="34" charset="0"/>
            </a:endParaRPr>
          </a:p>
        </p:txBody>
      </p:sp>
      <p:sp>
        <p:nvSpPr>
          <p:cNvPr id="5" name="Satura vietturis 4">
            <a:extLst>
              <a:ext uri="{FF2B5EF4-FFF2-40B4-BE49-F238E27FC236}">
                <a16:creationId xmlns:a16="http://schemas.microsoft.com/office/drawing/2014/main" id="{C91A9CBB-46E0-773D-435E-6B932CF67953}"/>
              </a:ext>
            </a:extLst>
          </p:cNvPr>
          <p:cNvSpPr txBox="1">
            <a:spLocks noGrp="1"/>
          </p:cNvSpPr>
          <p:nvPr>
            <p:ph idx="1"/>
          </p:nvPr>
        </p:nvSpPr>
        <p:spPr>
          <a:xfrm>
            <a:off x="601248" y="1159571"/>
            <a:ext cx="11135639" cy="5486630"/>
          </a:xfrm>
          <a:prstGeom prst="rect">
            <a:avLst/>
          </a:prstGeom>
          <a:noFill/>
        </p:spPr>
        <p:txBody>
          <a:bodyPr wrap="square" rtlCol="0">
            <a:spAutoFit/>
          </a:bodyPr>
          <a:lstStyle>
            <a:defPPr>
              <a:defRPr lang="en-US"/>
            </a:defPPr>
            <a:lvl1pPr>
              <a:spcAft>
                <a:spcPts val="1200"/>
              </a:spcAft>
              <a:defRPr sz="2000">
                <a:solidFill>
                  <a:schemeClr val="accent5"/>
                </a:solidFill>
              </a:defRPr>
            </a:lvl1pPr>
          </a:lstStyle>
          <a:p>
            <a:pPr marL="0" indent="0">
              <a:buNone/>
            </a:pPr>
            <a:r>
              <a:rPr lang="lv-LV" sz="2200" dirty="0">
                <a:solidFill>
                  <a:schemeClr val="accent5">
                    <a:lumMod val="50000"/>
                  </a:schemeClr>
                </a:solidFill>
                <a:latin typeface="Arial" panose="020B0604020202020204" pitchFamily="34" charset="0"/>
                <a:cs typeface="Arial" panose="020B0604020202020204" pitchFamily="34" charset="0"/>
              </a:rPr>
              <a:t>MRI budžets</a:t>
            </a:r>
            <a:r>
              <a:rPr lang="en-GB" sz="2200" dirty="0">
                <a:solidFill>
                  <a:schemeClr val="accent5">
                    <a:lumMod val="50000"/>
                  </a:schemeClr>
                </a:solidFill>
                <a:latin typeface="Arial" panose="020B0604020202020204" pitchFamily="34" charset="0"/>
                <a:cs typeface="Arial" panose="020B0604020202020204" pitchFamily="34" charset="0"/>
              </a:rPr>
              <a:t> </a:t>
            </a:r>
            <a:r>
              <a:rPr lang="en-GB" sz="2200" dirty="0" err="1">
                <a:solidFill>
                  <a:schemeClr val="accent5">
                    <a:lumMod val="50000"/>
                  </a:schemeClr>
                </a:solidFill>
                <a:latin typeface="Arial" panose="020B0604020202020204" pitchFamily="34" charset="0"/>
                <a:cs typeface="Arial" panose="020B0604020202020204" pitchFamily="34" charset="0"/>
              </a:rPr>
              <a:t>rādītājs</a:t>
            </a:r>
            <a:r>
              <a:rPr lang="en-GB" sz="2200" dirty="0">
                <a:solidFill>
                  <a:schemeClr val="accent5">
                    <a:lumMod val="50000"/>
                  </a:schemeClr>
                </a:solidFill>
                <a:latin typeface="Arial" panose="020B0604020202020204" pitchFamily="34" charset="0"/>
                <a:cs typeface="Arial" panose="020B0604020202020204" pitchFamily="34" charset="0"/>
              </a:rPr>
              <a:t>:</a:t>
            </a:r>
          </a:p>
          <a:p>
            <a:pPr>
              <a:buFont typeface="Wingdings" panose="05000000000000000000" pitchFamily="2" charset="2"/>
              <a:buChar char="§"/>
            </a:pPr>
            <a:r>
              <a:rPr lang="lv-LV" sz="2200" dirty="0">
                <a:solidFill>
                  <a:schemeClr val="accent5">
                    <a:lumMod val="50000"/>
                  </a:schemeClr>
                </a:solidFill>
                <a:latin typeface="Arial" panose="020B0604020202020204" pitchFamily="34" charset="0"/>
                <a:cs typeface="Arial" panose="020B0604020202020204" pitchFamily="34" charset="0"/>
              </a:rPr>
              <a:t>ir izdevumos balstīts rādītājs – tas nefokusējas uz “taisnīga” ienākumu sadalījuma kritēriju meklēšanu, bet gan atspoguļo sabiedrības izdevumu adaptāciju pārmaiņām caur izdevumu struktūru un apjomu;</a:t>
            </a:r>
          </a:p>
          <a:p>
            <a:pPr>
              <a:buFont typeface="Wingdings" panose="05000000000000000000" pitchFamily="2" charset="2"/>
              <a:buChar char="§"/>
            </a:pPr>
            <a:r>
              <a:rPr lang="lv-LV" sz="2200" dirty="0">
                <a:solidFill>
                  <a:schemeClr val="accent5">
                    <a:lumMod val="50000"/>
                  </a:schemeClr>
                </a:solidFill>
                <a:latin typeface="Arial" panose="020B0604020202020204" pitchFamily="34" charset="0"/>
                <a:cs typeface="Arial" panose="020B0604020202020204" pitchFamily="34" charset="0"/>
              </a:rPr>
              <a:t>cenšas nodrošināt balansu starp vajadzību apmierināšanu un mērenību, jo iekļauti tādi izdevumi, kas ļauj indivīdam pilnvērtīgi funkcionēt sabiedrībā (t.i., tiek segtas būtiskas vajadzības, lai nepastāvētu sociālās atstumtības risks), vienlaikus neiekļaujot luksusa vai izšķērdīgus tēriņus.</a:t>
            </a:r>
          </a:p>
          <a:p>
            <a:pPr>
              <a:buFont typeface="Wingdings" panose="05000000000000000000" pitchFamily="2" charset="2"/>
              <a:buChar char="§"/>
            </a:pPr>
            <a:r>
              <a:rPr lang="lv-LV" sz="2200" dirty="0">
                <a:solidFill>
                  <a:schemeClr val="accent5">
                    <a:lumMod val="50000"/>
                  </a:schemeClr>
                </a:solidFill>
                <a:latin typeface="Arial" panose="020B0604020202020204" pitchFamily="34" charset="0"/>
                <a:cs typeface="Arial" panose="020B0604020202020204" pitchFamily="34" charset="0"/>
              </a:rPr>
              <a:t>sociālā darba procesā un monetārā atbalsta sniegšanā ir izmantojams tikai individuāli, sociālajam darbiniekam izvērtējot konkrētas mājsaimniecības izdevuma struktūru, nevis kā abstrakta robežvērtība, kas jānodrošina kā “iztikas minimums”.</a:t>
            </a:r>
            <a:endParaRPr lang="en-US" sz="2200" dirty="0">
              <a:solidFill>
                <a:schemeClr val="accent5">
                  <a:lumMod val="50000"/>
                </a:schemeClr>
              </a:solidFill>
              <a:latin typeface="Arial" panose="020B0604020202020204" pitchFamily="34" charset="0"/>
              <a:cs typeface="Arial" panose="020B0604020202020204" pitchFamily="34" charset="0"/>
            </a:endParaRPr>
          </a:p>
          <a:p>
            <a:pPr>
              <a:buFont typeface="Wingdings" panose="05000000000000000000" pitchFamily="2" charset="2"/>
              <a:buChar char="§"/>
            </a:pPr>
            <a:r>
              <a:rPr lang="lv-LV" sz="2200" dirty="0">
                <a:solidFill>
                  <a:schemeClr val="accent5">
                    <a:lumMod val="50000"/>
                  </a:schemeClr>
                </a:solidFill>
                <a:latin typeface="Arial" panose="020B0604020202020204" pitchFamily="34" charset="0"/>
                <a:cs typeface="Arial" panose="020B0604020202020204" pitchFamily="34" charset="0"/>
              </a:rPr>
              <a:t>nav izmantojams starptautiskiem salīdzinājumiem, jo ir piesaistīts konkrētās valsts patēriņa normām un metodoloģijai un atspoguļo sabiedrības izdevumu prioritātes konkrētajā laika sprīdī.</a:t>
            </a:r>
            <a:endParaRPr lang="en-GB" sz="2200" dirty="0">
              <a:solidFill>
                <a:schemeClr val="accent5">
                  <a:lumMod val="50000"/>
                </a:schemeClr>
              </a:solidFill>
              <a:latin typeface="Arial" panose="020B0604020202020204" pitchFamily="34" charset="0"/>
              <a:cs typeface="Arial" panose="020B0604020202020204" pitchFamily="34" charset="0"/>
            </a:endParaRPr>
          </a:p>
        </p:txBody>
      </p:sp>
      <p:sp>
        <p:nvSpPr>
          <p:cNvPr id="18" name="Slide Number Placeholder 17">
            <a:extLst>
              <a:ext uri="{FF2B5EF4-FFF2-40B4-BE49-F238E27FC236}">
                <a16:creationId xmlns:a16="http://schemas.microsoft.com/office/drawing/2014/main" id="{6EA74AE2-B63A-BB64-095B-2210725F7879}"/>
              </a:ext>
              <a:ext uri="{C183D7F6-B498-43B3-948B-1728B52AA6E4}">
                <adec:decorative xmlns:adec="http://schemas.microsoft.com/office/drawing/2017/decorative" val="1"/>
              </a:ext>
            </a:extLst>
          </p:cNvPr>
          <p:cNvSpPr>
            <a:spLocks noGrp="1"/>
          </p:cNvSpPr>
          <p:nvPr>
            <p:ph type="sldNum" sz="quarter" idx="12"/>
          </p:nvPr>
        </p:nvSpPr>
        <p:spPr/>
        <p:txBody>
          <a:bodyPr/>
          <a:lstStyle/>
          <a:p>
            <a:fld id="{74F1C5EA-7852-4B93-BB18-322BB65BE18A}" type="slidenum">
              <a:rPr lang="en-US" smtClean="0">
                <a:latin typeface="Arial" panose="020B0604020202020204" pitchFamily="34" charset="0"/>
                <a:cs typeface="Arial" panose="020B0604020202020204" pitchFamily="34" charset="0"/>
              </a:rPr>
              <a:t>13</a:t>
            </a:fld>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203762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800"/>
            <a:ext cx="10515600" cy="1325563"/>
          </a:xfrm>
        </p:spPr>
        <p:txBody>
          <a:bodyPr>
            <a:normAutofit/>
          </a:bodyPr>
          <a:lstStyle/>
          <a:p>
            <a:pPr algn="ctr"/>
            <a:r>
              <a:rPr lang="lv-LV" b="1" dirty="0">
                <a:solidFill>
                  <a:srgbClr val="C00000"/>
                </a:solidFill>
                <a:latin typeface="Arial" panose="020B0604020202020204" pitchFamily="34" charset="0"/>
                <a:cs typeface="Arial" panose="020B0604020202020204" pitchFamily="34" charset="0"/>
              </a:rPr>
              <a:t>Mērķis un uzdevumi</a:t>
            </a:r>
            <a:endParaRPr lang="en-US" b="1" dirty="0">
              <a:solidFill>
                <a:srgbClr val="C00000"/>
              </a:solidFill>
              <a:latin typeface="Arial" panose="020B0604020202020204" pitchFamily="34" charset="0"/>
              <a:cs typeface="Arial" panose="020B0604020202020204" pitchFamily="34" charset="0"/>
            </a:endParaRPr>
          </a:p>
        </p:txBody>
      </p:sp>
      <p:sp>
        <p:nvSpPr>
          <p:cNvPr id="6" name="Satura vietturis 5">
            <a:extLst>
              <a:ext uri="{FF2B5EF4-FFF2-40B4-BE49-F238E27FC236}">
                <a16:creationId xmlns:a16="http://schemas.microsoft.com/office/drawing/2014/main" id="{4C663FED-03E5-F8EA-E8A2-DEA144FCC343}"/>
              </a:ext>
            </a:extLst>
          </p:cNvPr>
          <p:cNvSpPr txBox="1">
            <a:spLocks noGrp="1"/>
          </p:cNvSpPr>
          <p:nvPr>
            <p:ph sz="half" idx="1"/>
          </p:nvPr>
        </p:nvSpPr>
        <p:spPr>
          <a:xfrm>
            <a:off x="375780" y="1148667"/>
            <a:ext cx="11548997" cy="1172629"/>
          </a:xfrm>
          <a:prstGeom prst="rect">
            <a:avLst/>
          </a:prstGeom>
          <a:noFill/>
        </p:spPr>
        <p:txBody>
          <a:bodyPr wrap="square" rtlCol="0">
            <a:spAutoFit/>
          </a:bodyPr>
          <a:lstStyle/>
          <a:p>
            <a:pPr marL="0" indent="0">
              <a:buNone/>
            </a:pPr>
            <a:r>
              <a:rPr lang="lv-LV" sz="2600" b="1" dirty="0">
                <a:solidFill>
                  <a:schemeClr val="accent5">
                    <a:lumMod val="50000"/>
                  </a:schemeClr>
                </a:solidFill>
                <a:latin typeface="Arial" panose="020B0604020202020204" pitchFamily="34" charset="0"/>
                <a:cs typeface="Arial" panose="020B0604020202020204" pitchFamily="34" charset="0"/>
              </a:rPr>
              <a:t>Mērķis – </a:t>
            </a:r>
            <a:r>
              <a:rPr lang="lv-LV" sz="2600" dirty="0">
                <a:solidFill>
                  <a:schemeClr val="accent5">
                    <a:lumMod val="50000"/>
                  </a:schemeClr>
                </a:solidFill>
                <a:latin typeface="Arial" panose="020B0604020202020204" pitchFamily="34" charset="0"/>
                <a:cs typeface="Arial" panose="020B0604020202020204" pitchFamily="34" charset="0"/>
              </a:rPr>
              <a:t>aktualizēt mājsaimniecību relatīvo izdevumu budžeta vērtības, atbilstoši aktuālajām iedzīvotāju patēriņa struktūras un cenu izmaiņām noteiktiem mājsaimniecību veidiem atbilstoši teritoriālajam sadalījumam.</a:t>
            </a:r>
          </a:p>
        </p:txBody>
      </p:sp>
      <p:sp>
        <p:nvSpPr>
          <p:cNvPr id="7" name="Satura vietturis 6">
            <a:extLst>
              <a:ext uri="{FF2B5EF4-FFF2-40B4-BE49-F238E27FC236}">
                <a16:creationId xmlns:a16="http://schemas.microsoft.com/office/drawing/2014/main" id="{F0BCC109-BE92-FCCB-3FD6-59BE267F370D}"/>
              </a:ext>
            </a:extLst>
          </p:cNvPr>
          <p:cNvSpPr txBox="1">
            <a:spLocks noGrp="1"/>
          </p:cNvSpPr>
          <p:nvPr>
            <p:ph sz="half" idx="2"/>
          </p:nvPr>
        </p:nvSpPr>
        <p:spPr>
          <a:xfrm>
            <a:off x="375780" y="2792194"/>
            <a:ext cx="11548997" cy="3929281"/>
          </a:xfrm>
          <a:prstGeom prst="rect">
            <a:avLst/>
          </a:prstGeom>
          <a:noFill/>
        </p:spPr>
        <p:txBody>
          <a:bodyPr wrap="square" rtlCol="0">
            <a:spAutoFit/>
          </a:bodyPr>
          <a:lstStyle/>
          <a:p>
            <a:pPr marL="0" indent="0">
              <a:buNone/>
            </a:pPr>
            <a:r>
              <a:rPr lang="lv-LV" sz="2400" b="1" dirty="0">
                <a:solidFill>
                  <a:schemeClr val="accent5">
                    <a:lumMod val="50000"/>
                  </a:schemeClr>
                </a:solidFill>
                <a:latin typeface="Arial" panose="020B0604020202020204" pitchFamily="34" charset="0"/>
                <a:cs typeface="Arial" panose="020B0604020202020204" pitchFamily="34" charset="0"/>
              </a:rPr>
              <a:t>Uzdevumi:</a:t>
            </a:r>
          </a:p>
          <a:p>
            <a:pPr>
              <a:buFont typeface="Wingdings" panose="05000000000000000000" pitchFamily="2" charset="2"/>
              <a:buChar char="§"/>
            </a:pPr>
            <a:r>
              <a:rPr lang="lv-LV" sz="2400" dirty="0">
                <a:solidFill>
                  <a:schemeClr val="accent5">
                    <a:lumMod val="50000"/>
                  </a:schemeClr>
                </a:solidFill>
                <a:latin typeface="Arial" panose="020B0604020202020204" pitchFamily="34" charset="0"/>
                <a:cs typeface="Arial" panose="020B0604020202020204" pitchFamily="34" charset="0"/>
              </a:rPr>
              <a:t>Pilna MRI budžeta nepārtikas daļas vērtību atjaunošana ar aptaujas palīdzību;</a:t>
            </a:r>
          </a:p>
          <a:p>
            <a:pPr>
              <a:buFont typeface="Wingdings" panose="05000000000000000000" pitchFamily="2" charset="2"/>
              <a:buChar char="§"/>
            </a:pPr>
            <a:r>
              <a:rPr lang="lv-LV" sz="2400" dirty="0">
                <a:solidFill>
                  <a:schemeClr val="accent5">
                    <a:lumMod val="50000"/>
                  </a:schemeClr>
                </a:solidFill>
                <a:latin typeface="Arial" panose="020B0604020202020204" pitchFamily="34" charset="0"/>
                <a:cs typeface="Arial" panose="020B0604020202020204" pitchFamily="34" charset="0"/>
              </a:rPr>
              <a:t>MRI budžeta metodoloģijā noteiktās pārtikas daļas vērtību atjaunošana no produktu mazumtirdzniecības cenām;</a:t>
            </a:r>
          </a:p>
          <a:p>
            <a:pPr>
              <a:buFont typeface="Wingdings" panose="05000000000000000000" pitchFamily="2" charset="2"/>
              <a:buChar char="§"/>
            </a:pPr>
            <a:r>
              <a:rPr lang="lv-LV" sz="2400" dirty="0">
                <a:solidFill>
                  <a:schemeClr val="accent5">
                    <a:lumMod val="50000"/>
                  </a:schemeClr>
                </a:solidFill>
                <a:latin typeface="Arial" panose="020B0604020202020204" pitchFamily="34" charset="0"/>
                <a:cs typeface="Arial" panose="020B0604020202020204" pitchFamily="34" charset="0"/>
              </a:rPr>
              <a:t>MRI budžeta vērtību pārrēķins dažādiem mājsaimniecību veidiem atbilstoši aktualizētajām MRI budžeta pārtikas un nepārtikas daļas vērtībām;</a:t>
            </a:r>
          </a:p>
          <a:p>
            <a:pPr>
              <a:buFont typeface="Wingdings" panose="05000000000000000000" pitchFamily="2" charset="2"/>
              <a:buChar char="§"/>
            </a:pPr>
            <a:r>
              <a:rPr lang="lv-LV" sz="2400" dirty="0">
                <a:solidFill>
                  <a:schemeClr val="accent5">
                    <a:lumMod val="50000"/>
                  </a:schemeClr>
                </a:solidFill>
                <a:latin typeface="Arial" panose="020B0604020202020204" pitchFamily="34" charset="0"/>
                <a:cs typeface="Arial" panose="020B0604020202020204" pitchFamily="34" charset="0"/>
              </a:rPr>
              <a:t>Analīze par MRI budžeta rādītāju metodoloģiskās salīdzināšanas iespējām un ierobežojumiem ar citiem monetārās nabadzības un iedzīvotāju ienākumus raksturojošiem rādītājiem (absolūtiem un relatīviem), sagatavojot attiecīgus secinājumus un priekšlikumus.</a:t>
            </a:r>
          </a:p>
        </p:txBody>
      </p:sp>
      <p:sp>
        <p:nvSpPr>
          <p:cNvPr id="18" name="Slide Number Placeholder 17">
            <a:extLst>
              <a:ext uri="{C183D7F6-B498-43B3-948B-1728B52AA6E4}">
                <adec:decorative xmlns:adec="http://schemas.microsoft.com/office/drawing/2017/decorative" val="1"/>
              </a:ext>
            </a:extLst>
          </p:cNvPr>
          <p:cNvSpPr>
            <a:spLocks noGrp="1"/>
          </p:cNvSpPr>
          <p:nvPr>
            <p:ph type="sldNum" sz="quarter" idx="12"/>
          </p:nvPr>
        </p:nvSpPr>
        <p:spPr/>
        <p:txBody>
          <a:bodyPr/>
          <a:lstStyle/>
          <a:p>
            <a:fld id="{74F1C5EA-7852-4B93-BB18-322BB65BE18A}" type="slidenum">
              <a:rPr lang="en-US" smtClean="0">
                <a:latin typeface="Arial" panose="020B0604020202020204" pitchFamily="34" charset="0"/>
                <a:cs typeface="Arial" panose="020B0604020202020204" pitchFamily="34" charset="0"/>
              </a:rPr>
              <a:t>2</a:t>
            </a:fld>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21644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6091" y="-288672"/>
            <a:ext cx="10515600" cy="1325563"/>
          </a:xfrm>
        </p:spPr>
        <p:txBody>
          <a:bodyPr>
            <a:normAutofit/>
          </a:bodyPr>
          <a:lstStyle/>
          <a:p>
            <a:pPr algn="ctr"/>
            <a:r>
              <a:rPr lang="lv-LV" b="1" dirty="0">
                <a:solidFill>
                  <a:srgbClr val="C00000"/>
                </a:solidFill>
                <a:latin typeface="Arial" panose="020B0604020202020204" pitchFamily="34" charset="0"/>
                <a:cs typeface="Arial" panose="020B0604020202020204" pitchFamily="34" charset="0"/>
              </a:rPr>
              <a:t>Izmaiņas kopš 2020.gada</a:t>
            </a:r>
            <a:endParaRPr lang="en-US" b="1" dirty="0">
              <a:solidFill>
                <a:srgbClr val="C00000"/>
              </a:solidFill>
              <a:latin typeface="Arial" panose="020B0604020202020204" pitchFamily="34" charset="0"/>
              <a:cs typeface="Arial" panose="020B0604020202020204" pitchFamily="34" charset="0"/>
            </a:endParaRPr>
          </a:p>
        </p:txBody>
      </p:sp>
      <p:sp>
        <p:nvSpPr>
          <p:cNvPr id="18" name="Slide Number Placeholder 17">
            <a:extLst>
              <a:ext uri="{C183D7F6-B498-43B3-948B-1728B52AA6E4}">
                <adec:decorative xmlns:adec="http://schemas.microsoft.com/office/drawing/2017/decorative" val="1"/>
              </a:ext>
            </a:extLst>
          </p:cNvPr>
          <p:cNvSpPr>
            <a:spLocks noGrp="1"/>
          </p:cNvSpPr>
          <p:nvPr>
            <p:ph type="sldNum" sz="quarter" idx="12"/>
          </p:nvPr>
        </p:nvSpPr>
        <p:spPr/>
        <p:txBody>
          <a:bodyPr/>
          <a:lstStyle/>
          <a:p>
            <a:fld id="{74F1C5EA-7852-4B93-BB18-322BB65BE18A}" type="slidenum">
              <a:rPr lang="en-US" smtClean="0">
                <a:latin typeface="Arial" panose="020B0604020202020204" pitchFamily="34" charset="0"/>
                <a:cs typeface="Arial" panose="020B0604020202020204" pitchFamily="34" charset="0"/>
              </a:rPr>
              <a:t>3</a:t>
            </a:fld>
            <a:endParaRPr lang="en-US" dirty="0">
              <a:latin typeface="Arial" panose="020B0604020202020204" pitchFamily="34" charset="0"/>
              <a:cs typeface="Arial" panose="020B0604020202020204" pitchFamily="34" charset="0"/>
            </a:endParaRPr>
          </a:p>
        </p:txBody>
      </p:sp>
      <p:sp>
        <p:nvSpPr>
          <p:cNvPr id="7" name="Satura vietturis 6">
            <a:extLst>
              <a:ext uri="{FF2B5EF4-FFF2-40B4-BE49-F238E27FC236}">
                <a16:creationId xmlns:a16="http://schemas.microsoft.com/office/drawing/2014/main" id="{1D6A467E-33B3-50CA-A430-F3480CA9534B}"/>
              </a:ext>
            </a:extLst>
          </p:cNvPr>
          <p:cNvSpPr txBox="1">
            <a:spLocks noGrp="1"/>
          </p:cNvSpPr>
          <p:nvPr>
            <p:ph sz="half" idx="1"/>
          </p:nvPr>
        </p:nvSpPr>
        <p:spPr>
          <a:xfrm>
            <a:off x="292680" y="1036891"/>
            <a:ext cx="7772400" cy="757130"/>
          </a:xfrm>
          <a:prstGeom prst="rect">
            <a:avLst/>
          </a:prstGeom>
          <a:noFill/>
        </p:spPr>
        <p:txBody>
          <a:bodyPr wrap="square" rtlCol="0">
            <a:spAutoFit/>
          </a:bodyPr>
          <a:lstStyle/>
          <a:p>
            <a:pPr marL="0" indent="0" algn="ctr">
              <a:buNone/>
            </a:pPr>
            <a:r>
              <a:rPr lang="lv-LV" sz="2400" dirty="0">
                <a:latin typeface="Arial" panose="020B0604020202020204" pitchFamily="34" charset="0"/>
                <a:cs typeface="Arial" panose="020B0604020202020204" pitchFamily="34" charset="0"/>
              </a:rPr>
              <a:t>Patēriņa cenu indeksu dinamika pa mēnešiem procentos pret iepriekšējā gada atbilstošo periodu</a:t>
            </a:r>
          </a:p>
        </p:txBody>
      </p:sp>
      <p:pic>
        <p:nvPicPr>
          <p:cNvPr id="10" name="Picture 9" descr="Diagramma par cenu indeksu dinamiku no 2020. gada līdz 2024. gadam, kur ļoti straujš kāpums bija no 2022. gada līdz 2023. gada vidum."/>
          <p:cNvPicPr/>
          <p:nvPr/>
        </p:nvPicPr>
        <p:blipFill>
          <a:blip r:embed="rId3">
            <a:extLst>
              <a:ext uri="{28A0092B-C50C-407E-A947-70E740481C1C}">
                <a14:useLocalDpi xmlns:a14="http://schemas.microsoft.com/office/drawing/2010/main" val="0"/>
              </a:ext>
            </a:extLst>
          </a:blip>
          <a:srcRect/>
          <a:stretch>
            <a:fillRect/>
          </a:stretch>
        </p:blipFill>
        <p:spPr bwMode="auto">
          <a:xfrm>
            <a:off x="292680" y="1825625"/>
            <a:ext cx="7831961" cy="4484481"/>
          </a:xfrm>
          <a:prstGeom prst="rect">
            <a:avLst/>
          </a:prstGeom>
          <a:noFill/>
        </p:spPr>
      </p:pic>
      <p:sp>
        <p:nvSpPr>
          <p:cNvPr id="8" name="Satura vietturis 7"/>
          <p:cNvSpPr txBox="1">
            <a:spLocks noGrp="1"/>
          </p:cNvSpPr>
          <p:nvPr>
            <p:ph sz="half" idx="2"/>
          </p:nvPr>
        </p:nvSpPr>
        <p:spPr>
          <a:xfrm>
            <a:off x="7881481" y="1036891"/>
            <a:ext cx="4201438" cy="5186035"/>
          </a:xfrm>
          <a:prstGeom prst="rect">
            <a:avLst/>
          </a:prstGeom>
          <a:noFill/>
        </p:spPr>
        <p:txBody>
          <a:bodyPr wrap="square" rtlCol="0">
            <a:spAutoFit/>
          </a:bodyPr>
          <a:lstStyle/>
          <a:p>
            <a:pPr marL="342900" indent="-342900">
              <a:buFont typeface="Arial" panose="020B0604020202020204" pitchFamily="34" charset="0"/>
              <a:buChar char="•"/>
            </a:pPr>
            <a:r>
              <a:rPr lang="lv-LV" sz="2000" dirty="0">
                <a:solidFill>
                  <a:schemeClr val="accent5">
                    <a:lumMod val="50000"/>
                  </a:schemeClr>
                </a:solidFill>
                <a:latin typeface="Arial" panose="020B0604020202020204" pitchFamily="34" charset="0"/>
                <a:cs typeface="Arial" panose="020B0604020202020204" pitchFamily="34" charset="0"/>
              </a:rPr>
              <a:t>Kopš 2020.gada Latvijā bijis straujš inflācijas kāpums, turklāt pārtikai un bezalkoholiskajiem dzērieniem cenas kopumā pieaugušas straujāk.</a:t>
            </a:r>
          </a:p>
          <a:p>
            <a:pPr marL="342900" indent="-342900">
              <a:buFont typeface="Arial" panose="020B0604020202020204" pitchFamily="34" charset="0"/>
              <a:buChar char="•"/>
            </a:pPr>
            <a:r>
              <a:rPr lang="lv-LV" sz="2000" dirty="0">
                <a:solidFill>
                  <a:schemeClr val="accent5">
                    <a:lumMod val="50000"/>
                  </a:schemeClr>
                </a:solidFill>
                <a:latin typeface="Arial" panose="020B0604020202020204" pitchFamily="34" charset="0"/>
                <a:cs typeface="Arial" panose="020B0604020202020204" pitchFamily="34" charset="0"/>
              </a:rPr>
              <a:t>No 2020. līdz 2024.gadam cenu pieaugums pārtikai un bezalkoholiskajiem dzērieniem vidēji ir bijis 44,7%.</a:t>
            </a:r>
          </a:p>
          <a:p>
            <a:pPr marL="342900" indent="-342900">
              <a:buFont typeface="Arial" panose="020B0604020202020204" pitchFamily="34" charset="0"/>
              <a:buChar char="•"/>
            </a:pPr>
            <a:r>
              <a:rPr lang="lv-LV" sz="2000" dirty="0">
                <a:solidFill>
                  <a:schemeClr val="accent5">
                    <a:lumMod val="50000"/>
                  </a:schemeClr>
                </a:solidFill>
                <a:latin typeface="Arial" panose="020B0604020202020204" pitchFamily="34" charset="0"/>
                <a:cs typeface="Arial" panose="020B0604020202020204" pitchFamily="34" charset="0"/>
              </a:rPr>
              <a:t>Šobrīd cenu pieauguma tempi atkal ir normalizējušies, kas nozīmē, ka sabiedrības izdevumu struktūra ir pielāgojusies jaunajai situācijai.</a:t>
            </a:r>
          </a:p>
          <a:p>
            <a:pPr marL="342900" indent="-342900">
              <a:buFont typeface="Arial" panose="020B0604020202020204" pitchFamily="34" charset="0"/>
              <a:buChar char="•"/>
            </a:pPr>
            <a:r>
              <a:rPr lang="lv-LV" sz="2000" dirty="0">
                <a:solidFill>
                  <a:schemeClr val="accent5">
                    <a:lumMod val="50000"/>
                  </a:schemeClr>
                </a:solidFill>
                <a:latin typeface="Arial" panose="020B0604020202020204" pitchFamily="34" charset="0"/>
                <a:cs typeface="Arial" panose="020B0604020202020204" pitchFamily="34" charset="0"/>
              </a:rPr>
              <a:t>Līdz ar to ir piemērots brīdis veikt MRI budžeta vērtību atjaunojumu.</a:t>
            </a:r>
          </a:p>
        </p:txBody>
      </p:sp>
    </p:spTree>
    <p:extLst>
      <p:ext uri="{BB962C8B-B14F-4D97-AF65-F5344CB8AC3E}">
        <p14:creationId xmlns:p14="http://schemas.microsoft.com/office/powerpoint/2010/main" val="17737332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839788" y="2661"/>
            <a:ext cx="10515600" cy="936453"/>
          </a:xfrm>
        </p:spPr>
        <p:txBody>
          <a:bodyPr>
            <a:normAutofit/>
          </a:bodyPr>
          <a:lstStyle/>
          <a:p>
            <a:pPr algn="ctr"/>
            <a:r>
              <a:rPr lang="lv-LV" b="1" dirty="0">
                <a:solidFill>
                  <a:srgbClr val="C00000"/>
                </a:solidFill>
                <a:latin typeface="Arial" panose="020B0604020202020204" pitchFamily="34" charset="0"/>
                <a:cs typeface="Arial" panose="020B0604020202020204" pitchFamily="34" charset="0"/>
              </a:rPr>
              <a:t>Atjaunojuma metodoloģija</a:t>
            </a:r>
            <a:r>
              <a:rPr lang="en-GB" b="1" dirty="0">
                <a:solidFill>
                  <a:srgbClr val="C00000"/>
                </a:solidFill>
                <a:latin typeface="Arial" panose="020B0604020202020204" pitchFamily="34" charset="0"/>
                <a:cs typeface="Arial" panose="020B0604020202020204" pitchFamily="34" charset="0"/>
              </a:rPr>
              <a:t> - 1</a:t>
            </a:r>
            <a:endParaRPr lang="en-US" b="1" dirty="0">
              <a:solidFill>
                <a:srgbClr val="C00000"/>
              </a:solidFill>
              <a:latin typeface="Arial" panose="020B0604020202020204" pitchFamily="34" charset="0"/>
              <a:cs typeface="Arial" panose="020B0604020202020204" pitchFamily="34" charset="0"/>
            </a:endParaRPr>
          </a:p>
        </p:txBody>
      </p:sp>
      <p:sp>
        <p:nvSpPr>
          <p:cNvPr id="9" name="Title 1"/>
          <p:cNvSpPr txBox="1">
            <a:spLocks/>
          </p:cNvSpPr>
          <p:nvPr/>
        </p:nvSpPr>
        <p:spPr>
          <a:xfrm>
            <a:off x="4240200" y="470887"/>
            <a:ext cx="3404286"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lv-LV" sz="3600" b="1" dirty="0">
                <a:latin typeface="Arial" panose="020B0604020202020204" pitchFamily="34" charset="0"/>
                <a:cs typeface="Arial" panose="020B0604020202020204" pitchFamily="34" charset="0"/>
              </a:rPr>
              <a:t>Pārtikas daļa</a:t>
            </a:r>
            <a:endParaRPr lang="en-US" sz="3600" b="1" dirty="0">
              <a:latin typeface="Arial" panose="020B0604020202020204" pitchFamily="34" charset="0"/>
              <a:cs typeface="Arial" panose="020B0604020202020204" pitchFamily="34" charset="0"/>
            </a:endParaRPr>
          </a:p>
        </p:txBody>
      </p:sp>
      <p:sp>
        <p:nvSpPr>
          <p:cNvPr id="19" name="TextBox 18"/>
          <p:cNvSpPr txBox="1"/>
          <p:nvPr/>
        </p:nvSpPr>
        <p:spPr>
          <a:xfrm>
            <a:off x="572756" y="1568505"/>
            <a:ext cx="11033090" cy="4401205"/>
          </a:xfrm>
          <a:prstGeom prst="rect">
            <a:avLst/>
          </a:prstGeom>
          <a:noFill/>
        </p:spPr>
        <p:txBody>
          <a:bodyPr wrap="square" rtlCol="0">
            <a:spAutoFit/>
          </a:bodyPr>
          <a:lstStyle/>
          <a:p>
            <a:pPr marL="342900" indent="-342900">
              <a:buFont typeface="Arial" panose="020B0604020202020204" pitchFamily="34" charset="0"/>
              <a:buChar char="•"/>
            </a:pPr>
            <a:r>
              <a:rPr lang="lv-LV" sz="2800" dirty="0">
                <a:solidFill>
                  <a:schemeClr val="accent5">
                    <a:lumMod val="50000"/>
                  </a:schemeClr>
                </a:solidFill>
                <a:latin typeface="Arial" panose="020B0604020202020204" pitchFamily="34" charset="0"/>
                <a:cs typeface="Arial" panose="020B0604020202020204" pitchFamily="34" charset="0"/>
              </a:rPr>
              <a:t>Pārtikas groza saturu iepriekš izstrādāja uztura speciālisti.</a:t>
            </a:r>
          </a:p>
          <a:p>
            <a:pPr marL="342900" indent="-342900">
              <a:buFont typeface="Arial" panose="020B0604020202020204" pitchFamily="34" charset="0"/>
              <a:buChar char="•"/>
            </a:pPr>
            <a:endParaRPr lang="lv-LV" sz="2800" dirty="0">
              <a:solidFill>
                <a:schemeClr val="accent5">
                  <a:lumMod val="50000"/>
                </a:schemeClr>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lv-LV" sz="2800" dirty="0">
                <a:solidFill>
                  <a:schemeClr val="accent5">
                    <a:lumMod val="50000"/>
                  </a:schemeClr>
                </a:solidFill>
                <a:latin typeface="Arial" panose="020B0604020202020204" pitchFamily="34" charset="0"/>
                <a:cs typeface="Arial" panose="020B0604020202020204" pitchFamily="34" charset="0"/>
              </a:rPr>
              <a:t>Aprēķinā galvenokārt izmantoti CSP Cenu apsekojuma dati par 2024.gadu vai nu no publiski pieejamajiem datiem vai nosūtot CSP informācijas pieprasījumu.</a:t>
            </a:r>
          </a:p>
          <a:p>
            <a:pPr marL="342900" indent="-342900">
              <a:buFont typeface="Arial" panose="020B0604020202020204" pitchFamily="34" charset="0"/>
              <a:buChar char="•"/>
            </a:pPr>
            <a:endParaRPr lang="lv-LV" sz="2800" dirty="0">
              <a:solidFill>
                <a:schemeClr val="accent5">
                  <a:lumMod val="50000"/>
                </a:schemeClr>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lv-LV" sz="2800" dirty="0">
                <a:solidFill>
                  <a:schemeClr val="accent5">
                    <a:lumMod val="50000"/>
                  </a:schemeClr>
                </a:solidFill>
                <a:latin typeface="Arial" panose="020B0604020202020204" pitchFamily="34" charset="0"/>
                <a:cs typeface="Arial" panose="020B0604020202020204" pitchFamily="34" charset="0"/>
              </a:rPr>
              <a:t>Situācijās, kad informāciju par konkrētā pārtikas produkta cenām CSP nebija pieejama, nepieciešamā informācija iegūta no mazumtirdzniecības veikalu tīkla «</a:t>
            </a:r>
            <a:r>
              <a:rPr lang="lv-LV" sz="2800" dirty="0" err="1">
                <a:solidFill>
                  <a:schemeClr val="accent5">
                    <a:lumMod val="50000"/>
                  </a:schemeClr>
                </a:solidFill>
                <a:latin typeface="Arial" panose="020B0604020202020204" pitchFamily="34" charset="0"/>
                <a:cs typeface="Arial" panose="020B0604020202020204" pitchFamily="34" charset="0"/>
              </a:rPr>
              <a:t>LaTS</a:t>
            </a:r>
            <a:r>
              <a:rPr lang="lv-LV" sz="2800" dirty="0">
                <a:solidFill>
                  <a:schemeClr val="accent5">
                    <a:lumMod val="50000"/>
                  </a:schemeClr>
                </a:solidFill>
                <a:latin typeface="Arial" panose="020B0604020202020204" pitchFamily="34" charset="0"/>
                <a:cs typeface="Arial" panose="020B0604020202020204" pitchFamily="34" charset="0"/>
              </a:rPr>
              <a:t>».</a:t>
            </a:r>
          </a:p>
          <a:p>
            <a:pPr marL="342900" indent="-342900">
              <a:buFont typeface="Arial" panose="020B0604020202020204" pitchFamily="34" charset="0"/>
              <a:buChar char="•"/>
            </a:pPr>
            <a:endParaRPr lang="lv-LV" sz="2800" dirty="0">
              <a:solidFill>
                <a:schemeClr val="accent5">
                  <a:lumMod val="50000"/>
                </a:schemeClr>
              </a:solidFill>
              <a:latin typeface="Arial" panose="020B0604020202020204" pitchFamily="34" charset="0"/>
              <a:cs typeface="Arial" panose="020B0604020202020204" pitchFamily="34" charset="0"/>
            </a:endParaRPr>
          </a:p>
        </p:txBody>
      </p:sp>
      <p:sp>
        <p:nvSpPr>
          <p:cNvPr id="18" name="Slide Number Placeholder 17">
            <a:extLst>
              <a:ext uri="{C183D7F6-B498-43B3-948B-1728B52AA6E4}">
                <adec:decorative xmlns:adec="http://schemas.microsoft.com/office/drawing/2017/decorative" val="1"/>
              </a:ext>
            </a:extLst>
          </p:cNvPr>
          <p:cNvSpPr>
            <a:spLocks noGrp="1"/>
          </p:cNvSpPr>
          <p:nvPr>
            <p:ph type="sldNum" sz="quarter" idx="12"/>
          </p:nvPr>
        </p:nvSpPr>
        <p:spPr/>
        <p:txBody>
          <a:bodyPr/>
          <a:lstStyle/>
          <a:p>
            <a:fld id="{74F1C5EA-7852-4B93-BB18-322BB65BE18A}" type="slidenum">
              <a:rPr lang="en-US" smtClean="0">
                <a:latin typeface="Arial" panose="020B0604020202020204" pitchFamily="34" charset="0"/>
                <a:cs typeface="Arial" panose="020B0604020202020204" pitchFamily="34" charset="0"/>
              </a:rPr>
              <a:t>4</a:t>
            </a:fld>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440112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D4C673-D9A0-F058-1EDA-2BAB45E0C75F}"/>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D3B45683-BDCF-BB69-2D7D-435BA68431E6}"/>
              </a:ext>
            </a:extLst>
          </p:cNvPr>
          <p:cNvSpPr>
            <a:spLocks noGrp="1"/>
          </p:cNvSpPr>
          <p:nvPr>
            <p:ph type="title"/>
          </p:nvPr>
        </p:nvSpPr>
        <p:spPr>
          <a:xfrm>
            <a:off x="839788" y="2661"/>
            <a:ext cx="10515600" cy="936453"/>
          </a:xfrm>
        </p:spPr>
        <p:txBody>
          <a:bodyPr>
            <a:normAutofit/>
          </a:bodyPr>
          <a:lstStyle/>
          <a:p>
            <a:pPr algn="ctr"/>
            <a:r>
              <a:rPr lang="lv-LV" b="1" dirty="0">
                <a:solidFill>
                  <a:srgbClr val="C00000"/>
                </a:solidFill>
                <a:latin typeface="Arial" panose="020B0604020202020204" pitchFamily="34" charset="0"/>
                <a:cs typeface="Arial" panose="020B0604020202020204" pitchFamily="34" charset="0"/>
              </a:rPr>
              <a:t>Atjaunojuma metodoloģija</a:t>
            </a:r>
            <a:r>
              <a:rPr lang="en-GB" b="1" dirty="0">
                <a:solidFill>
                  <a:srgbClr val="C00000"/>
                </a:solidFill>
                <a:latin typeface="Arial" panose="020B0604020202020204" pitchFamily="34" charset="0"/>
                <a:cs typeface="Arial" panose="020B0604020202020204" pitchFamily="34" charset="0"/>
              </a:rPr>
              <a:t> - 2</a:t>
            </a:r>
            <a:endParaRPr lang="en-US" b="1" dirty="0">
              <a:solidFill>
                <a:srgbClr val="C00000"/>
              </a:solidFill>
              <a:latin typeface="Arial" panose="020B0604020202020204" pitchFamily="34" charset="0"/>
              <a:cs typeface="Arial" panose="020B0604020202020204" pitchFamily="34" charset="0"/>
            </a:endParaRPr>
          </a:p>
        </p:txBody>
      </p:sp>
      <p:sp>
        <p:nvSpPr>
          <p:cNvPr id="13" name="Title 1">
            <a:extLst>
              <a:ext uri="{FF2B5EF4-FFF2-40B4-BE49-F238E27FC236}">
                <a16:creationId xmlns:a16="http://schemas.microsoft.com/office/drawing/2014/main" id="{E2B2419A-A5CD-250C-1411-FB325D197063}"/>
              </a:ext>
            </a:extLst>
          </p:cNvPr>
          <p:cNvSpPr txBox="1">
            <a:spLocks/>
          </p:cNvSpPr>
          <p:nvPr/>
        </p:nvSpPr>
        <p:spPr>
          <a:xfrm>
            <a:off x="3888399" y="645153"/>
            <a:ext cx="4035152" cy="93645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lv-LV" sz="3600" b="1" dirty="0">
                <a:latin typeface="Arial" panose="020B0604020202020204" pitchFamily="34" charset="0"/>
                <a:cs typeface="Arial" panose="020B0604020202020204" pitchFamily="34" charset="0"/>
              </a:rPr>
              <a:t>Nepārtikas daļa</a:t>
            </a:r>
            <a:endParaRPr lang="en-US" sz="3600" b="1" dirty="0">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29984F06-9477-E9D8-DA5E-BCCCE86FB560}"/>
              </a:ext>
            </a:extLst>
          </p:cNvPr>
          <p:cNvSpPr txBox="1"/>
          <p:nvPr/>
        </p:nvSpPr>
        <p:spPr>
          <a:xfrm>
            <a:off x="327815" y="1581606"/>
            <a:ext cx="11536369" cy="5139869"/>
          </a:xfrm>
          <a:prstGeom prst="rect">
            <a:avLst/>
          </a:prstGeom>
          <a:noFill/>
        </p:spPr>
        <p:txBody>
          <a:bodyPr wrap="square" rtlCol="0">
            <a:spAutoFit/>
          </a:bodyPr>
          <a:lstStyle/>
          <a:p>
            <a:pPr marL="342900" indent="-342900">
              <a:spcBef>
                <a:spcPts val="600"/>
              </a:spcBef>
              <a:buFont typeface="Arial" panose="020B0604020202020204" pitchFamily="34" charset="0"/>
              <a:buChar char="•"/>
            </a:pPr>
            <a:r>
              <a:rPr lang="lv-LV" sz="2400" dirty="0">
                <a:solidFill>
                  <a:schemeClr val="accent5">
                    <a:lumMod val="50000"/>
                  </a:schemeClr>
                </a:solidFill>
                <a:latin typeface="Arial" panose="020B0604020202020204" pitchFamily="34" charset="0"/>
                <a:cs typeface="Arial" panose="020B0604020202020204" pitchFamily="34" charset="0"/>
              </a:rPr>
              <a:t>Citi izdevumi atbilstoši sabiedrības patēriņam un izpratnei par savām vajadzībām noskaidroti ar aptaujas palīdzību.</a:t>
            </a:r>
          </a:p>
          <a:p>
            <a:pPr marL="342900" indent="-342900">
              <a:spcBef>
                <a:spcPts val="600"/>
              </a:spcBef>
              <a:buFont typeface="Arial" panose="020B0604020202020204" pitchFamily="34" charset="0"/>
              <a:buChar char="•"/>
            </a:pPr>
            <a:r>
              <a:rPr lang="lv-LV" sz="2400" dirty="0">
                <a:solidFill>
                  <a:schemeClr val="accent5">
                    <a:lumMod val="50000"/>
                  </a:schemeClr>
                </a:solidFill>
                <a:latin typeface="Arial" panose="020B0604020202020204" pitchFamily="34" charset="0"/>
                <a:cs typeface="Arial" panose="020B0604020202020204" pitchFamily="34" charset="0"/>
              </a:rPr>
              <a:t>Aptaujā iekļautas mājsaimniecības no 3 zemākajām ienākumu kvintilēm (tie, kas aptaujā norādīja, ka viņu ienākumi bija zem EUR 645 uz vienu cilvēku).</a:t>
            </a:r>
          </a:p>
          <a:p>
            <a:pPr marL="342900" indent="-342900">
              <a:spcBef>
                <a:spcPts val="600"/>
              </a:spcBef>
              <a:buFont typeface="Arial" panose="020B0604020202020204" pitchFamily="34" charset="0"/>
              <a:buChar char="•"/>
            </a:pPr>
            <a:r>
              <a:rPr lang="lv-LV" sz="2400" dirty="0">
                <a:solidFill>
                  <a:schemeClr val="accent5">
                    <a:lumMod val="50000"/>
                  </a:schemeClr>
                </a:solidFill>
                <a:latin typeface="Arial" panose="020B0604020202020204" pitchFamily="34" charset="0"/>
                <a:cs typeface="Arial" panose="020B0604020202020204" pitchFamily="34" charset="0"/>
              </a:rPr>
              <a:t>Respondentu skaits – 1005, izvēlotos tos ģimenes locekļus, kas vislabāk pārzināja ģimenes izdevumus.</a:t>
            </a:r>
          </a:p>
          <a:p>
            <a:pPr marL="342900" indent="-342900">
              <a:spcBef>
                <a:spcPts val="600"/>
              </a:spcBef>
              <a:buFont typeface="Arial" panose="020B0604020202020204" pitchFamily="34" charset="0"/>
              <a:buChar char="•"/>
            </a:pPr>
            <a:r>
              <a:rPr lang="lv-LV" sz="2400" dirty="0">
                <a:solidFill>
                  <a:schemeClr val="accent5">
                    <a:lumMod val="50000"/>
                  </a:schemeClr>
                </a:solidFill>
                <a:latin typeface="Arial" panose="020B0604020202020204" pitchFamily="34" charset="0"/>
                <a:cs typeface="Arial" panose="020B0604020202020204" pitchFamily="34" charset="0"/>
              </a:rPr>
              <a:t>Dati tika svērti pēc:</a:t>
            </a:r>
          </a:p>
          <a:p>
            <a:pPr marL="800100" lvl="2" indent="-342900">
              <a:spcBef>
                <a:spcPts val="600"/>
              </a:spcBef>
              <a:buFont typeface="Arial" panose="020B0604020202020204" pitchFamily="34" charset="0"/>
              <a:buChar char="•"/>
            </a:pPr>
            <a:r>
              <a:rPr lang="lv-LV" sz="2400" dirty="0">
                <a:solidFill>
                  <a:schemeClr val="accent5">
                    <a:lumMod val="50000"/>
                  </a:schemeClr>
                </a:solidFill>
                <a:latin typeface="Arial" panose="020B0604020202020204" pitchFamily="34" charset="0"/>
                <a:cs typeface="Arial" panose="020B0604020202020204" pitchFamily="34" charset="0"/>
              </a:rPr>
              <a:t>vecuma grupām;</a:t>
            </a:r>
            <a:endParaRPr lang="en-US" sz="2400" dirty="0">
              <a:solidFill>
                <a:schemeClr val="accent5">
                  <a:lumMod val="50000"/>
                </a:schemeClr>
              </a:solidFill>
              <a:latin typeface="Arial" panose="020B0604020202020204" pitchFamily="34" charset="0"/>
              <a:cs typeface="Arial" panose="020B0604020202020204" pitchFamily="34" charset="0"/>
            </a:endParaRPr>
          </a:p>
          <a:p>
            <a:pPr marL="800100" lvl="2" indent="-342900">
              <a:spcBef>
                <a:spcPts val="600"/>
              </a:spcBef>
              <a:buFont typeface="Arial" panose="020B0604020202020204" pitchFamily="34" charset="0"/>
              <a:buChar char="•"/>
            </a:pPr>
            <a:r>
              <a:rPr lang="lv-LV" sz="2400" dirty="0">
                <a:solidFill>
                  <a:schemeClr val="accent5">
                    <a:lumMod val="50000"/>
                  </a:schemeClr>
                </a:solidFill>
                <a:latin typeface="Arial" panose="020B0604020202020204" pitchFamily="34" charset="0"/>
                <a:cs typeface="Arial" panose="020B0604020202020204" pitchFamily="34" charset="0"/>
              </a:rPr>
              <a:t>dzimuma;</a:t>
            </a:r>
            <a:endParaRPr lang="en-US" sz="2400" dirty="0">
              <a:solidFill>
                <a:schemeClr val="accent5">
                  <a:lumMod val="50000"/>
                </a:schemeClr>
              </a:solidFill>
              <a:latin typeface="Arial" panose="020B0604020202020204" pitchFamily="34" charset="0"/>
              <a:cs typeface="Arial" panose="020B0604020202020204" pitchFamily="34" charset="0"/>
            </a:endParaRPr>
          </a:p>
          <a:p>
            <a:pPr marL="800100" lvl="2" indent="-342900">
              <a:spcBef>
                <a:spcPts val="600"/>
              </a:spcBef>
              <a:buFont typeface="Arial" panose="020B0604020202020204" pitchFamily="34" charset="0"/>
              <a:buChar char="•"/>
            </a:pPr>
            <a:r>
              <a:rPr lang="lv-LV" sz="2400" dirty="0">
                <a:solidFill>
                  <a:schemeClr val="accent5">
                    <a:lumMod val="50000"/>
                  </a:schemeClr>
                </a:solidFill>
                <a:latin typeface="Arial" panose="020B0604020202020204" pitchFamily="34" charset="0"/>
                <a:cs typeface="Arial" panose="020B0604020202020204" pitchFamily="34" charset="0"/>
              </a:rPr>
              <a:t>apdzīvotas vietas tipa;</a:t>
            </a:r>
            <a:endParaRPr lang="en-US" sz="2400" dirty="0">
              <a:solidFill>
                <a:schemeClr val="accent5">
                  <a:lumMod val="50000"/>
                </a:schemeClr>
              </a:solidFill>
              <a:latin typeface="Arial" panose="020B0604020202020204" pitchFamily="34" charset="0"/>
              <a:cs typeface="Arial" panose="020B0604020202020204" pitchFamily="34" charset="0"/>
            </a:endParaRPr>
          </a:p>
          <a:p>
            <a:pPr marL="800100" lvl="2" indent="-342900">
              <a:spcBef>
                <a:spcPts val="600"/>
              </a:spcBef>
              <a:buFont typeface="Arial" panose="020B0604020202020204" pitchFamily="34" charset="0"/>
              <a:buChar char="•"/>
            </a:pPr>
            <a:r>
              <a:rPr lang="lv-LV" sz="2400" dirty="0">
                <a:solidFill>
                  <a:schemeClr val="accent5">
                    <a:lumMod val="50000"/>
                  </a:schemeClr>
                </a:solidFill>
                <a:latin typeface="Arial" panose="020B0604020202020204" pitchFamily="34" charset="0"/>
                <a:cs typeface="Arial" panose="020B0604020202020204" pitchFamily="34" charset="0"/>
              </a:rPr>
              <a:t>reģiona;</a:t>
            </a:r>
            <a:endParaRPr lang="en-US" sz="2400" dirty="0">
              <a:solidFill>
                <a:schemeClr val="accent5">
                  <a:lumMod val="50000"/>
                </a:schemeClr>
              </a:solidFill>
              <a:latin typeface="Arial" panose="020B0604020202020204" pitchFamily="34" charset="0"/>
              <a:cs typeface="Arial" panose="020B0604020202020204" pitchFamily="34" charset="0"/>
            </a:endParaRPr>
          </a:p>
          <a:p>
            <a:pPr marL="800100" lvl="2" indent="-342900">
              <a:spcBef>
                <a:spcPts val="600"/>
              </a:spcBef>
              <a:buFont typeface="Arial" panose="020B0604020202020204" pitchFamily="34" charset="0"/>
              <a:buChar char="•"/>
            </a:pPr>
            <a:r>
              <a:rPr lang="lv-LV" sz="2400" dirty="0">
                <a:solidFill>
                  <a:schemeClr val="accent5">
                    <a:lumMod val="50000"/>
                  </a:schemeClr>
                </a:solidFill>
                <a:latin typeface="Arial" panose="020B0604020202020204" pitchFamily="34" charset="0"/>
                <a:cs typeface="Arial" panose="020B0604020202020204" pitchFamily="34" charset="0"/>
              </a:rPr>
              <a:t>ekonomiskās aktivitātes statusa.</a:t>
            </a:r>
          </a:p>
        </p:txBody>
      </p:sp>
      <p:sp>
        <p:nvSpPr>
          <p:cNvPr id="18" name="Slide Number Placeholder 17">
            <a:extLst>
              <a:ext uri="{FF2B5EF4-FFF2-40B4-BE49-F238E27FC236}">
                <a16:creationId xmlns:a16="http://schemas.microsoft.com/office/drawing/2014/main" id="{26BFA8E3-C650-EEB5-B751-A9DEE576BED3}"/>
              </a:ext>
              <a:ext uri="{C183D7F6-B498-43B3-948B-1728B52AA6E4}">
                <adec:decorative xmlns:adec="http://schemas.microsoft.com/office/drawing/2017/decorative" val="1"/>
              </a:ext>
            </a:extLst>
          </p:cNvPr>
          <p:cNvSpPr>
            <a:spLocks noGrp="1"/>
          </p:cNvSpPr>
          <p:nvPr>
            <p:ph type="sldNum" sz="quarter" idx="12"/>
          </p:nvPr>
        </p:nvSpPr>
        <p:spPr/>
        <p:txBody>
          <a:bodyPr/>
          <a:lstStyle/>
          <a:p>
            <a:fld id="{74F1C5EA-7852-4B93-BB18-322BB65BE18A}" type="slidenum">
              <a:rPr lang="en-US" smtClean="0">
                <a:latin typeface="Arial" panose="020B0604020202020204" pitchFamily="34" charset="0"/>
                <a:cs typeface="Arial" panose="020B0604020202020204" pitchFamily="34" charset="0"/>
              </a:rPr>
              <a:t>5</a:t>
            </a:fld>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250745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pPr algn="ctr"/>
            <a:r>
              <a:rPr lang="lv-LV" sz="3600" b="1" dirty="0">
                <a:solidFill>
                  <a:srgbClr val="C00000"/>
                </a:solidFill>
                <a:latin typeface="Arial" panose="020B0604020202020204" pitchFamily="34" charset="0"/>
                <a:cs typeface="Arial" panose="020B0604020202020204" pitchFamily="34" charset="0"/>
              </a:rPr>
              <a:t>Nepārtikas izdevumu </a:t>
            </a:r>
            <a:r>
              <a:rPr lang="lv-LV" sz="3600" b="1" dirty="0" err="1">
                <a:solidFill>
                  <a:srgbClr val="C00000"/>
                </a:solidFill>
                <a:latin typeface="Arial" panose="020B0604020202020204" pitchFamily="34" charset="0"/>
                <a:cs typeface="Arial" panose="020B0604020202020204" pitchFamily="34" charset="0"/>
              </a:rPr>
              <a:t>kategorizācija</a:t>
            </a:r>
            <a:r>
              <a:rPr lang="lv-LV" sz="3600" b="1" dirty="0">
                <a:solidFill>
                  <a:srgbClr val="C00000"/>
                </a:solidFill>
                <a:latin typeface="Arial" panose="020B0604020202020204" pitchFamily="34" charset="0"/>
                <a:cs typeface="Arial" panose="020B0604020202020204" pitchFamily="34" charset="0"/>
              </a:rPr>
              <a:t> aptaujā</a:t>
            </a:r>
            <a:r>
              <a:rPr lang="en-GB" sz="3600" b="1" dirty="0">
                <a:solidFill>
                  <a:srgbClr val="C00000"/>
                </a:solidFill>
                <a:latin typeface="Arial" panose="020B0604020202020204" pitchFamily="34" charset="0"/>
                <a:cs typeface="Arial" panose="020B0604020202020204" pitchFamily="34" charset="0"/>
              </a:rPr>
              <a:t> - 1</a:t>
            </a:r>
            <a:endParaRPr lang="en-US" sz="3600" b="1" dirty="0">
              <a:solidFill>
                <a:srgbClr val="C00000"/>
              </a:solidFill>
              <a:latin typeface="Arial" panose="020B0604020202020204" pitchFamily="34" charset="0"/>
              <a:cs typeface="Arial" panose="020B0604020202020204" pitchFamily="34" charset="0"/>
            </a:endParaRPr>
          </a:p>
        </p:txBody>
      </p:sp>
      <p:sp>
        <p:nvSpPr>
          <p:cNvPr id="7" name="Title 1"/>
          <p:cNvSpPr txBox="1">
            <a:spLocks/>
          </p:cNvSpPr>
          <p:nvPr/>
        </p:nvSpPr>
        <p:spPr>
          <a:xfrm>
            <a:off x="482138" y="894620"/>
            <a:ext cx="10620892" cy="65783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lv-LV" sz="3200" b="1" dirty="0">
                <a:latin typeface="Arial" panose="020B0604020202020204" pitchFamily="34" charset="0"/>
                <a:cs typeface="Arial" panose="020B0604020202020204" pitchFamily="34" charset="0"/>
              </a:rPr>
              <a:t>Individuālie izdevumi</a:t>
            </a:r>
            <a:endParaRPr lang="en-US" sz="3200" b="1" dirty="0">
              <a:latin typeface="Arial" panose="020B0604020202020204" pitchFamily="34" charset="0"/>
              <a:cs typeface="Arial" panose="020B0604020202020204" pitchFamily="34" charset="0"/>
            </a:endParaRPr>
          </a:p>
        </p:txBody>
      </p:sp>
      <p:sp>
        <p:nvSpPr>
          <p:cNvPr id="18" name="Slide Number Placeholder 17">
            <a:extLst>
              <a:ext uri="{C183D7F6-B498-43B3-948B-1728B52AA6E4}">
                <adec:decorative xmlns:adec="http://schemas.microsoft.com/office/drawing/2017/decorative" val="1"/>
              </a:ext>
            </a:extLst>
          </p:cNvPr>
          <p:cNvSpPr>
            <a:spLocks noGrp="1"/>
          </p:cNvSpPr>
          <p:nvPr>
            <p:ph type="sldNum" sz="quarter" idx="12"/>
          </p:nvPr>
        </p:nvSpPr>
        <p:spPr/>
        <p:txBody>
          <a:bodyPr/>
          <a:lstStyle/>
          <a:p>
            <a:fld id="{74F1C5EA-7852-4B93-BB18-322BB65BE18A}" type="slidenum">
              <a:rPr lang="en-US" smtClean="0">
                <a:latin typeface="Arial" panose="020B0604020202020204" pitchFamily="34" charset="0"/>
                <a:cs typeface="Arial" panose="020B0604020202020204" pitchFamily="34" charset="0"/>
              </a:rPr>
              <a:t>6</a:t>
            </a:fld>
            <a:endParaRPr lang="en-US" dirty="0">
              <a:latin typeface="Arial" panose="020B0604020202020204" pitchFamily="34" charset="0"/>
              <a:cs typeface="Arial" panose="020B0604020202020204" pitchFamily="34" charset="0"/>
            </a:endParaRPr>
          </a:p>
        </p:txBody>
      </p:sp>
      <p:sp>
        <p:nvSpPr>
          <p:cNvPr id="11" name="Satura vietturis 10"/>
          <p:cNvSpPr txBox="1">
            <a:spLocks noGrp="1"/>
          </p:cNvSpPr>
          <p:nvPr>
            <p:ph idx="1"/>
          </p:nvPr>
        </p:nvSpPr>
        <p:spPr>
          <a:xfrm>
            <a:off x="612732" y="1544044"/>
            <a:ext cx="8355904" cy="4646400"/>
          </a:xfrm>
          <a:prstGeom prst="rect">
            <a:avLst/>
          </a:prstGeom>
          <a:noFill/>
        </p:spPr>
        <p:txBody>
          <a:bodyPr wrap="square" rtlCol="0">
            <a:spAutoFit/>
          </a:bodyPr>
          <a:lstStyle/>
          <a:p>
            <a:pPr marL="342900" lvl="0" indent="-342900">
              <a:buFont typeface="Arial" panose="020B0604020202020204" pitchFamily="34" charset="0"/>
              <a:buChar char="•"/>
            </a:pPr>
            <a:r>
              <a:rPr lang="lv-LV" sz="2400" dirty="0">
                <a:latin typeface="Arial" panose="020B0604020202020204" pitchFamily="34" charset="0"/>
                <a:cs typeface="Arial" panose="020B0604020202020204" pitchFamily="34" charset="0"/>
              </a:rPr>
              <a:t>Mobilā telefona rēķina apmaksa</a:t>
            </a:r>
            <a:endParaRPr lang="en-US" sz="2400" dirty="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lv-LV" sz="2400" dirty="0">
                <a:latin typeface="Arial" panose="020B0604020202020204" pitchFamily="34" charset="0"/>
                <a:cs typeface="Arial" panose="020B0604020202020204" pitchFamily="34" charset="0"/>
              </a:rPr>
              <a:t>Mobilo vai stacionāro tālruņu iegāde vai remonts</a:t>
            </a:r>
            <a:endParaRPr lang="en-US" sz="2400" dirty="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lv-LV" sz="2400" dirty="0">
                <a:latin typeface="Arial" panose="020B0604020202020204" pitchFamily="34" charset="0"/>
                <a:cs typeface="Arial" panose="020B0604020202020204" pitchFamily="34" charset="0"/>
              </a:rPr>
              <a:t>Zāles, ārstu apmeklējumi</a:t>
            </a:r>
            <a:endParaRPr lang="en-US" sz="2400" dirty="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lv-LV" sz="2400" dirty="0">
                <a:latin typeface="Arial" panose="020B0604020202020204" pitchFamily="34" charset="0"/>
                <a:cs typeface="Arial" panose="020B0604020202020204" pitchFamily="34" charset="0"/>
              </a:rPr>
              <a:t>Zobārsta pakalpojumi un pirkumi, kas saistīti ar veselības aprūpi</a:t>
            </a:r>
            <a:endParaRPr lang="en-US" sz="2400" dirty="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lv-LV" sz="2400" dirty="0">
                <a:latin typeface="Arial" panose="020B0604020202020204" pitchFamily="34" charset="0"/>
                <a:cs typeface="Arial" panose="020B0604020202020204" pitchFamily="34" charset="0"/>
              </a:rPr>
              <a:t>Apģērbs un apavi, kā arī somas</a:t>
            </a:r>
            <a:endParaRPr lang="en-US" sz="2400" dirty="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lv-LV" sz="2400" dirty="0">
                <a:latin typeface="Arial" panose="020B0604020202020204" pitchFamily="34" charset="0"/>
                <a:cs typeface="Arial" panose="020B0604020202020204" pitchFamily="34" charset="0"/>
              </a:rPr>
              <a:t>Skaistumkopšanas preces un pakalpojumi, kā arī higiēnas preces</a:t>
            </a:r>
            <a:endParaRPr lang="en-US" sz="2400" dirty="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lv-LV" sz="2400" dirty="0">
                <a:latin typeface="Arial" panose="020B0604020202020204" pitchFamily="34" charset="0"/>
                <a:cs typeface="Arial" panose="020B0604020202020204" pitchFamily="34" charset="0"/>
              </a:rPr>
              <a:t>Personiskās higiēnas elektroierīču, rokas pulksteņu, juvelierizstrādājumu, bižutērijas iegāde vai remonts</a:t>
            </a:r>
            <a:endParaRPr lang="en-US" sz="24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lv-LV" sz="2400" dirty="0">
                <a:latin typeface="Arial" panose="020B0604020202020204" pitchFamily="34" charset="0"/>
                <a:cs typeface="Arial" panose="020B0604020202020204" pitchFamily="34" charset="0"/>
              </a:rPr>
              <a:t>Sabiedriskās ēdināšanas pakalpojumi</a:t>
            </a:r>
          </a:p>
        </p:txBody>
      </p:sp>
      <p:sp>
        <p:nvSpPr>
          <p:cNvPr id="3" name="Rounded Rectangular Callout 2"/>
          <p:cNvSpPr/>
          <p:nvPr/>
        </p:nvSpPr>
        <p:spPr>
          <a:xfrm>
            <a:off x="8098971" y="4473751"/>
            <a:ext cx="3626014" cy="1489804"/>
          </a:xfrm>
          <a:prstGeom prst="wedgeRoundRectCallout">
            <a:avLst>
              <a:gd name="adj1" fmla="val -62966"/>
              <a:gd name="adj2" fmla="val -93540"/>
              <a:gd name="adj3" fmla="val 16667"/>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2400" dirty="0">
                <a:solidFill>
                  <a:schemeClr val="accent5"/>
                </a:solidFill>
                <a:latin typeface="Arial" panose="020B0604020202020204" pitchFamily="34" charset="0"/>
                <a:cs typeface="Arial" panose="020B0604020202020204" pitchFamily="34" charset="0"/>
              </a:rPr>
              <a:t>Aprēķina katram mājsaimniecības loceklim individuāli</a:t>
            </a:r>
            <a:endParaRPr lang="en-US" sz="2400" dirty="0">
              <a:solidFill>
                <a:schemeClr val="accent5"/>
              </a:solidFill>
              <a:latin typeface="Arial" panose="020B0604020202020204" pitchFamily="34" charset="0"/>
              <a:cs typeface="Arial" panose="020B0604020202020204" pitchFamily="34" charset="0"/>
            </a:endParaRPr>
          </a:p>
        </p:txBody>
      </p:sp>
      <p:sp>
        <p:nvSpPr>
          <p:cNvPr id="12" name="TextBox 11"/>
          <p:cNvSpPr txBox="1"/>
          <p:nvPr/>
        </p:nvSpPr>
        <p:spPr>
          <a:xfrm>
            <a:off x="164757" y="6190444"/>
            <a:ext cx="11862486" cy="369332"/>
          </a:xfrm>
          <a:prstGeom prst="rect">
            <a:avLst/>
          </a:prstGeom>
          <a:noFill/>
        </p:spPr>
        <p:txBody>
          <a:bodyPr wrap="square" rtlCol="0">
            <a:spAutoFit/>
          </a:bodyPr>
          <a:lstStyle/>
          <a:p>
            <a:pPr marL="342900" indent="-342900">
              <a:buFont typeface="Arial" panose="020B0604020202020204" pitchFamily="34" charset="0"/>
              <a:buChar char="•"/>
            </a:pPr>
            <a:r>
              <a:rPr lang="lv-LV" dirty="0">
                <a:solidFill>
                  <a:schemeClr val="accent5"/>
                </a:solidFill>
                <a:latin typeface="Arial" panose="020B0604020202020204" pitchFamily="34" charset="0"/>
                <a:cs typeface="Arial" panose="020B0604020202020204" pitchFamily="34" charset="0"/>
              </a:rPr>
              <a:t>Aptaujā tika vaicāts nevis par konkrētu preču patēriņu, bet par izdevumiem katrā izdevumu kategorijā kopumā</a:t>
            </a:r>
          </a:p>
        </p:txBody>
      </p:sp>
    </p:spTree>
    <p:extLst>
      <p:ext uri="{BB962C8B-B14F-4D97-AF65-F5344CB8AC3E}">
        <p14:creationId xmlns:p14="http://schemas.microsoft.com/office/powerpoint/2010/main" val="31367961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E04D2E-B923-F2FE-7D96-D8D20E5BF4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3C8514-9CB9-88E2-B72D-9A7687410929}"/>
              </a:ext>
            </a:extLst>
          </p:cNvPr>
          <p:cNvSpPr>
            <a:spLocks noGrp="1"/>
          </p:cNvSpPr>
          <p:nvPr>
            <p:ph type="title"/>
          </p:nvPr>
        </p:nvSpPr>
        <p:spPr>
          <a:xfrm>
            <a:off x="838200" y="-235517"/>
            <a:ext cx="10515600" cy="1325563"/>
          </a:xfrm>
        </p:spPr>
        <p:txBody>
          <a:bodyPr>
            <a:normAutofit/>
          </a:bodyPr>
          <a:lstStyle/>
          <a:p>
            <a:pPr algn="ctr"/>
            <a:r>
              <a:rPr lang="lv-LV" sz="3600" b="1" dirty="0">
                <a:solidFill>
                  <a:srgbClr val="C00000"/>
                </a:solidFill>
                <a:latin typeface="Arial" panose="020B0604020202020204" pitchFamily="34" charset="0"/>
                <a:cs typeface="Arial" panose="020B0604020202020204" pitchFamily="34" charset="0"/>
              </a:rPr>
              <a:t>Nepārtikas izdevumu </a:t>
            </a:r>
            <a:r>
              <a:rPr lang="lv-LV" sz="3600" b="1" dirty="0" err="1">
                <a:solidFill>
                  <a:srgbClr val="C00000"/>
                </a:solidFill>
                <a:latin typeface="Arial" panose="020B0604020202020204" pitchFamily="34" charset="0"/>
                <a:cs typeface="Arial" panose="020B0604020202020204" pitchFamily="34" charset="0"/>
              </a:rPr>
              <a:t>kategorizācija</a:t>
            </a:r>
            <a:r>
              <a:rPr lang="lv-LV" sz="3600" b="1" dirty="0">
                <a:solidFill>
                  <a:srgbClr val="C00000"/>
                </a:solidFill>
                <a:latin typeface="Arial" panose="020B0604020202020204" pitchFamily="34" charset="0"/>
                <a:cs typeface="Arial" panose="020B0604020202020204" pitchFamily="34" charset="0"/>
              </a:rPr>
              <a:t> aptaujā</a:t>
            </a:r>
            <a:r>
              <a:rPr lang="en-GB" sz="3600" b="1" dirty="0">
                <a:solidFill>
                  <a:srgbClr val="C00000"/>
                </a:solidFill>
                <a:latin typeface="Arial" panose="020B0604020202020204" pitchFamily="34" charset="0"/>
                <a:cs typeface="Arial" panose="020B0604020202020204" pitchFamily="34" charset="0"/>
              </a:rPr>
              <a:t> - 2</a:t>
            </a:r>
            <a:endParaRPr lang="en-US" sz="3600" b="1" dirty="0">
              <a:solidFill>
                <a:srgbClr val="C00000"/>
              </a:solidFill>
              <a:latin typeface="Arial" panose="020B0604020202020204" pitchFamily="34" charset="0"/>
              <a:cs typeface="Arial" panose="020B0604020202020204" pitchFamily="34" charset="0"/>
            </a:endParaRPr>
          </a:p>
        </p:txBody>
      </p:sp>
      <p:sp>
        <p:nvSpPr>
          <p:cNvPr id="18" name="Slide Number Placeholder 17">
            <a:extLst>
              <a:ext uri="{FF2B5EF4-FFF2-40B4-BE49-F238E27FC236}">
                <a16:creationId xmlns:a16="http://schemas.microsoft.com/office/drawing/2014/main" id="{44B48CE2-8ABA-F98F-9D65-110AB1E203A0}"/>
              </a:ext>
              <a:ext uri="{C183D7F6-B498-43B3-948B-1728B52AA6E4}">
                <adec:decorative xmlns:adec="http://schemas.microsoft.com/office/drawing/2017/decorative" val="1"/>
              </a:ext>
            </a:extLst>
          </p:cNvPr>
          <p:cNvSpPr>
            <a:spLocks noGrp="1"/>
          </p:cNvSpPr>
          <p:nvPr>
            <p:ph type="sldNum" sz="quarter" idx="12"/>
          </p:nvPr>
        </p:nvSpPr>
        <p:spPr>
          <a:xfrm>
            <a:off x="8867711" y="6156493"/>
            <a:ext cx="2743200" cy="365125"/>
          </a:xfrm>
        </p:spPr>
        <p:txBody>
          <a:bodyPr/>
          <a:lstStyle/>
          <a:p>
            <a:fld id="{74F1C5EA-7852-4B93-BB18-322BB65BE18A}" type="slidenum">
              <a:rPr lang="en-US" smtClean="0">
                <a:latin typeface="Arial" panose="020B0604020202020204" pitchFamily="34" charset="0"/>
                <a:cs typeface="Arial" panose="020B0604020202020204" pitchFamily="34" charset="0"/>
              </a:rPr>
              <a:t>7</a:t>
            </a:fld>
            <a:endParaRPr lang="en-US" dirty="0">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74E16D8E-966D-4518-FC94-EC6627D8A4E6}"/>
              </a:ext>
            </a:extLst>
          </p:cNvPr>
          <p:cNvSpPr txBox="1">
            <a:spLocks/>
          </p:cNvSpPr>
          <p:nvPr/>
        </p:nvSpPr>
        <p:spPr>
          <a:xfrm>
            <a:off x="2892490" y="703619"/>
            <a:ext cx="5718110" cy="65783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lv-LV" sz="3200" b="1" dirty="0">
                <a:latin typeface="Arial" panose="020B0604020202020204" pitchFamily="34" charset="0"/>
                <a:cs typeface="Arial" panose="020B0604020202020204" pitchFamily="34" charset="0"/>
              </a:rPr>
              <a:t>Mājsaimniecību izdevumi</a:t>
            </a:r>
            <a:endParaRPr lang="en-US" sz="3200" b="1" dirty="0">
              <a:latin typeface="Arial" panose="020B0604020202020204" pitchFamily="34" charset="0"/>
              <a:cs typeface="Arial" panose="020B0604020202020204" pitchFamily="34" charset="0"/>
            </a:endParaRPr>
          </a:p>
        </p:txBody>
      </p:sp>
      <p:sp>
        <p:nvSpPr>
          <p:cNvPr id="11" name="Satura vietturis 10">
            <a:extLst>
              <a:ext uri="{FF2B5EF4-FFF2-40B4-BE49-F238E27FC236}">
                <a16:creationId xmlns:a16="http://schemas.microsoft.com/office/drawing/2014/main" id="{53832344-D98A-8FD0-D68E-2F2F6CE342DE}"/>
              </a:ext>
            </a:extLst>
          </p:cNvPr>
          <p:cNvSpPr txBox="1">
            <a:spLocks noGrp="1"/>
          </p:cNvSpPr>
          <p:nvPr>
            <p:ph idx="1"/>
          </p:nvPr>
        </p:nvSpPr>
        <p:spPr>
          <a:xfrm>
            <a:off x="493745" y="1315188"/>
            <a:ext cx="10515600" cy="5016758"/>
          </a:xfrm>
          <a:prstGeom prst="rect">
            <a:avLst/>
          </a:prstGeom>
          <a:noFill/>
        </p:spPr>
        <p:txBody>
          <a:bodyPr wrap="square" rtlCol="0">
            <a:spAutoFit/>
          </a:bodyPr>
          <a:lstStyle/>
          <a:p>
            <a:pPr marL="342900" lvl="0" indent="-342900">
              <a:lnSpc>
                <a:spcPct val="100000"/>
              </a:lnSpc>
              <a:spcBef>
                <a:spcPts val="0"/>
              </a:spcBef>
              <a:buFont typeface="Arial" panose="020B0604020202020204" pitchFamily="34" charset="0"/>
              <a:buChar char="•"/>
            </a:pPr>
            <a:r>
              <a:rPr lang="lv-LV" sz="1600" dirty="0">
                <a:latin typeface="Arial" panose="020B0604020202020204" pitchFamily="34" charset="0"/>
                <a:cs typeface="Arial" panose="020B0604020202020204" pitchFamily="34" charset="0"/>
              </a:rPr>
              <a:t>Mājokļa īre un komunālie pakalpojumi</a:t>
            </a:r>
            <a:endParaRPr lang="en-US" sz="1600" dirty="0">
              <a:latin typeface="Arial" panose="020B0604020202020204" pitchFamily="34" charset="0"/>
              <a:cs typeface="Arial" panose="020B0604020202020204" pitchFamily="34" charset="0"/>
            </a:endParaRPr>
          </a:p>
          <a:p>
            <a:pPr marL="342900" lvl="0" indent="-342900">
              <a:lnSpc>
                <a:spcPct val="100000"/>
              </a:lnSpc>
              <a:spcBef>
                <a:spcPts val="0"/>
              </a:spcBef>
              <a:buFont typeface="Arial" panose="020B0604020202020204" pitchFamily="34" charset="0"/>
              <a:buChar char="•"/>
            </a:pPr>
            <a:r>
              <a:rPr lang="lv-LV" sz="1600" dirty="0">
                <a:latin typeface="Arial" panose="020B0604020202020204" pitchFamily="34" charset="0"/>
                <a:cs typeface="Arial" panose="020B0604020202020204" pitchFamily="34" charset="0"/>
              </a:rPr>
              <a:t>Nelielas saimniecības preces</a:t>
            </a:r>
            <a:endParaRPr lang="en-US" sz="1600" dirty="0">
              <a:latin typeface="Arial" panose="020B0604020202020204" pitchFamily="34" charset="0"/>
              <a:cs typeface="Arial" panose="020B0604020202020204" pitchFamily="34" charset="0"/>
            </a:endParaRPr>
          </a:p>
          <a:p>
            <a:pPr marL="342900" lvl="0" indent="-342900">
              <a:lnSpc>
                <a:spcPct val="100000"/>
              </a:lnSpc>
              <a:spcBef>
                <a:spcPts val="0"/>
              </a:spcBef>
              <a:buFont typeface="Arial" panose="020B0604020202020204" pitchFamily="34" charset="0"/>
              <a:buChar char="•"/>
            </a:pPr>
            <a:r>
              <a:rPr lang="lv-LV" sz="1600" dirty="0">
                <a:latin typeface="Arial" panose="020B0604020202020204" pitchFamily="34" charset="0"/>
                <a:cs typeface="Arial" panose="020B0604020202020204" pitchFamily="34" charset="0"/>
              </a:rPr>
              <a:t>Mājokļa remonts vai nelieli remonta pakalpojumi</a:t>
            </a:r>
            <a:endParaRPr lang="en-US" sz="1600" dirty="0">
              <a:latin typeface="Arial" panose="020B0604020202020204" pitchFamily="34" charset="0"/>
              <a:cs typeface="Arial" panose="020B0604020202020204" pitchFamily="34" charset="0"/>
            </a:endParaRPr>
          </a:p>
          <a:p>
            <a:pPr marL="342900" lvl="0" indent="-342900">
              <a:lnSpc>
                <a:spcPct val="100000"/>
              </a:lnSpc>
              <a:spcBef>
                <a:spcPts val="0"/>
              </a:spcBef>
              <a:buFont typeface="Arial" panose="020B0604020202020204" pitchFamily="34" charset="0"/>
              <a:buChar char="•"/>
            </a:pPr>
            <a:r>
              <a:rPr lang="lv-LV" sz="1600" dirty="0">
                <a:latin typeface="Arial" panose="020B0604020202020204" pitchFamily="34" charset="0"/>
                <a:cs typeface="Arial" panose="020B0604020202020204" pitchFamily="34" charset="0"/>
              </a:rPr>
              <a:t>Mēbeļu un mājsaimniecības ierīču iegāde vai remonts</a:t>
            </a:r>
          </a:p>
          <a:p>
            <a:pPr marL="342900" lvl="0" indent="-342900">
              <a:lnSpc>
                <a:spcPct val="100000"/>
              </a:lnSpc>
              <a:spcBef>
                <a:spcPts val="0"/>
              </a:spcBef>
              <a:buFont typeface="Arial" panose="020B0604020202020204" pitchFamily="34" charset="0"/>
              <a:buChar char="•"/>
            </a:pPr>
            <a:r>
              <a:rPr lang="lv-LV" sz="1600" dirty="0">
                <a:latin typeface="Arial" panose="020B0604020202020204" pitchFamily="34" charset="0"/>
                <a:cs typeface="Arial" panose="020B0604020202020204" pitchFamily="34" charset="0"/>
              </a:rPr>
              <a:t>Audumu, trauku, instrumentu un darbarīku mājai iegāde</a:t>
            </a:r>
            <a:endParaRPr lang="en-US" sz="1600" dirty="0">
              <a:latin typeface="Arial" panose="020B0604020202020204" pitchFamily="34" charset="0"/>
              <a:cs typeface="Arial" panose="020B0604020202020204" pitchFamily="34" charset="0"/>
            </a:endParaRPr>
          </a:p>
          <a:p>
            <a:pPr marL="342900" lvl="0" indent="-342900">
              <a:lnSpc>
                <a:spcPct val="100000"/>
              </a:lnSpc>
              <a:spcBef>
                <a:spcPts val="0"/>
              </a:spcBef>
              <a:buFont typeface="Arial" panose="020B0604020202020204" pitchFamily="34" charset="0"/>
              <a:buChar char="•"/>
            </a:pPr>
            <a:r>
              <a:rPr lang="lv-LV" sz="1600" dirty="0">
                <a:latin typeface="Arial" panose="020B0604020202020204" pitchFamily="34" charset="0"/>
                <a:cs typeface="Arial" panose="020B0604020202020204" pitchFamily="34" charset="0"/>
              </a:rPr>
              <a:t>Sociālā aprūpe vai arī palīdzība mājas darbos, aukļu pakalpojumi</a:t>
            </a:r>
            <a:endParaRPr lang="en-US" sz="1600" dirty="0">
              <a:latin typeface="Arial" panose="020B0604020202020204" pitchFamily="34" charset="0"/>
              <a:cs typeface="Arial" panose="020B0604020202020204" pitchFamily="34" charset="0"/>
            </a:endParaRPr>
          </a:p>
          <a:p>
            <a:pPr marL="342900" lvl="0" indent="-342900">
              <a:lnSpc>
                <a:spcPct val="100000"/>
              </a:lnSpc>
              <a:spcBef>
                <a:spcPts val="0"/>
              </a:spcBef>
              <a:buFont typeface="Arial" panose="020B0604020202020204" pitchFamily="34" charset="0"/>
              <a:buChar char="•"/>
            </a:pPr>
            <a:r>
              <a:rPr lang="lv-LV" sz="1600" dirty="0">
                <a:latin typeface="Arial" panose="020B0604020202020204" pitchFamily="34" charset="0"/>
                <a:cs typeface="Arial" panose="020B0604020202020204" pitchFamily="34" charset="0"/>
              </a:rPr>
              <a:t>Pasta un citi sūtījumi</a:t>
            </a:r>
            <a:endParaRPr lang="en-US" sz="1600" dirty="0">
              <a:latin typeface="Arial" panose="020B0604020202020204" pitchFamily="34" charset="0"/>
              <a:cs typeface="Arial" panose="020B0604020202020204" pitchFamily="34" charset="0"/>
            </a:endParaRPr>
          </a:p>
          <a:p>
            <a:pPr marL="342900" lvl="0" indent="-342900">
              <a:lnSpc>
                <a:spcPct val="100000"/>
              </a:lnSpc>
              <a:spcBef>
                <a:spcPts val="0"/>
              </a:spcBef>
              <a:buFont typeface="Arial" panose="020B0604020202020204" pitchFamily="34" charset="0"/>
              <a:buChar char="•"/>
            </a:pPr>
            <a:r>
              <a:rPr lang="lv-LV" sz="1600" dirty="0">
                <a:latin typeface="Arial" panose="020B0604020202020204" pitchFamily="34" charset="0"/>
                <a:cs typeface="Arial" panose="020B0604020202020204" pitchFamily="34" charset="0"/>
              </a:rPr>
              <a:t>Dažādas administratīvās izmaksas, sodu un alimentu nomaksa</a:t>
            </a:r>
            <a:endParaRPr lang="en-US" sz="1600" dirty="0">
              <a:latin typeface="Arial" panose="020B0604020202020204" pitchFamily="34" charset="0"/>
              <a:cs typeface="Arial" panose="020B0604020202020204" pitchFamily="34" charset="0"/>
            </a:endParaRPr>
          </a:p>
          <a:p>
            <a:pPr marL="342900" lvl="0" indent="-342900">
              <a:lnSpc>
                <a:spcPct val="100000"/>
              </a:lnSpc>
              <a:spcBef>
                <a:spcPts val="0"/>
              </a:spcBef>
              <a:buFont typeface="Arial" panose="020B0604020202020204" pitchFamily="34" charset="0"/>
              <a:buChar char="•"/>
            </a:pPr>
            <a:r>
              <a:rPr lang="lv-LV" sz="1600" dirty="0">
                <a:latin typeface="Arial" panose="020B0604020202020204" pitchFamily="34" charset="0"/>
                <a:cs typeface="Arial" panose="020B0604020202020204" pitchFamily="34" charset="0"/>
              </a:rPr>
              <a:t>Sabiedriskais transports</a:t>
            </a:r>
            <a:endParaRPr lang="en-US" sz="1600" dirty="0">
              <a:latin typeface="Arial" panose="020B0604020202020204" pitchFamily="34" charset="0"/>
              <a:cs typeface="Arial" panose="020B0604020202020204" pitchFamily="34" charset="0"/>
            </a:endParaRPr>
          </a:p>
          <a:p>
            <a:pPr marL="342900" lvl="0" indent="-342900">
              <a:lnSpc>
                <a:spcPct val="100000"/>
              </a:lnSpc>
              <a:spcBef>
                <a:spcPts val="0"/>
              </a:spcBef>
              <a:buFont typeface="Arial" panose="020B0604020202020204" pitchFamily="34" charset="0"/>
              <a:buChar char="•"/>
            </a:pPr>
            <a:r>
              <a:rPr lang="lv-LV" sz="1600" dirty="0">
                <a:latin typeface="Arial" panose="020B0604020202020204" pitchFamily="34" charset="0"/>
                <a:cs typeface="Arial" panose="020B0604020202020204" pitchFamily="34" charset="0"/>
              </a:rPr>
              <a:t>Personiskā transporta līdzekļi</a:t>
            </a:r>
            <a:endParaRPr lang="en-US" sz="1600" dirty="0">
              <a:latin typeface="Arial" panose="020B0604020202020204" pitchFamily="34" charset="0"/>
              <a:cs typeface="Arial" panose="020B0604020202020204" pitchFamily="34" charset="0"/>
            </a:endParaRPr>
          </a:p>
          <a:p>
            <a:pPr marL="342900" lvl="0" indent="-342900">
              <a:lnSpc>
                <a:spcPct val="100000"/>
              </a:lnSpc>
              <a:spcBef>
                <a:spcPts val="0"/>
              </a:spcBef>
              <a:buFont typeface="Arial" panose="020B0604020202020204" pitchFamily="34" charset="0"/>
              <a:buChar char="•"/>
            </a:pPr>
            <a:r>
              <a:rPr lang="lv-LV" sz="1600" dirty="0">
                <a:latin typeface="Arial" panose="020B0604020202020204" pitchFamily="34" charset="0"/>
                <a:cs typeface="Arial" panose="020B0604020202020204" pitchFamily="34" charset="0"/>
              </a:rPr>
              <a:t>Transporta remonts, tehniskā apskate, auto transporta līdzekļa vadīšanas kursi</a:t>
            </a:r>
            <a:endParaRPr lang="en-US" sz="1600" dirty="0">
              <a:latin typeface="Arial" panose="020B0604020202020204" pitchFamily="34" charset="0"/>
              <a:cs typeface="Arial" panose="020B0604020202020204" pitchFamily="34" charset="0"/>
            </a:endParaRPr>
          </a:p>
          <a:p>
            <a:pPr marL="342900" lvl="0" indent="-342900">
              <a:lnSpc>
                <a:spcPct val="100000"/>
              </a:lnSpc>
              <a:spcBef>
                <a:spcPts val="0"/>
              </a:spcBef>
              <a:buFont typeface="Arial" panose="020B0604020202020204" pitchFamily="34" charset="0"/>
              <a:buChar char="•"/>
            </a:pPr>
            <a:r>
              <a:rPr lang="lv-LV" sz="1600" dirty="0">
                <a:latin typeface="Arial" panose="020B0604020202020204" pitchFamily="34" charset="0"/>
                <a:cs typeface="Arial" panose="020B0604020202020204" pitchFamily="34" charset="0"/>
              </a:rPr>
              <a:t>Personiskā transporta uzturēšana</a:t>
            </a:r>
            <a:endParaRPr lang="en-US" sz="1600" dirty="0">
              <a:latin typeface="Arial" panose="020B0604020202020204" pitchFamily="34" charset="0"/>
              <a:cs typeface="Arial" panose="020B0604020202020204" pitchFamily="34" charset="0"/>
            </a:endParaRPr>
          </a:p>
          <a:p>
            <a:pPr marL="342900" lvl="0" indent="-342900">
              <a:lnSpc>
                <a:spcPct val="100000"/>
              </a:lnSpc>
              <a:spcBef>
                <a:spcPts val="0"/>
              </a:spcBef>
              <a:buFont typeface="Arial" panose="020B0604020202020204" pitchFamily="34" charset="0"/>
              <a:buChar char="•"/>
            </a:pPr>
            <a:r>
              <a:rPr lang="lv-LV" sz="1600" dirty="0">
                <a:latin typeface="Arial" panose="020B0604020202020204" pitchFamily="34" charset="0"/>
                <a:cs typeface="Arial" panose="020B0604020202020204" pitchFamily="34" charset="0"/>
              </a:rPr>
              <a:t>Bērnudārza, pamata un vidējās izglītības pakalpojumi</a:t>
            </a:r>
            <a:endParaRPr lang="en-US" sz="1600" dirty="0">
              <a:latin typeface="Arial" panose="020B0604020202020204" pitchFamily="34" charset="0"/>
              <a:cs typeface="Arial" panose="020B0604020202020204" pitchFamily="34" charset="0"/>
            </a:endParaRPr>
          </a:p>
          <a:p>
            <a:pPr marL="342900" lvl="0" indent="-342900">
              <a:lnSpc>
                <a:spcPct val="100000"/>
              </a:lnSpc>
              <a:spcBef>
                <a:spcPts val="0"/>
              </a:spcBef>
              <a:buFont typeface="Arial" panose="020B0604020202020204" pitchFamily="34" charset="0"/>
              <a:buChar char="•"/>
            </a:pPr>
            <a:r>
              <a:rPr lang="lv-LV" sz="1600" dirty="0">
                <a:latin typeface="Arial" panose="020B0604020202020204" pitchFamily="34" charset="0"/>
                <a:cs typeface="Arial" panose="020B0604020202020204" pitchFamily="34" charset="0"/>
              </a:rPr>
              <a:t>Mācību maksa augstskolā, dažādi kursi un pulciņi</a:t>
            </a:r>
            <a:endParaRPr lang="en-US" sz="1600" dirty="0">
              <a:latin typeface="Arial" panose="020B0604020202020204" pitchFamily="34" charset="0"/>
              <a:cs typeface="Arial" panose="020B0604020202020204" pitchFamily="34" charset="0"/>
            </a:endParaRPr>
          </a:p>
          <a:p>
            <a:pPr marL="342900" lvl="0" indent="-342900">
              <a:lnSpc>
                <a:spcPct val="100000"/>
              </a:lnSpc>
              <a:spcBef>
                <a:spcPts val="0"/>
              </a:spcBef>
              <a:buFont typeface="Arial" panose="020B0604020202020204" pitchFamily="34" charset="0"/>
              <a:buChar char="•"/>
            </a:pPr>
            <a:r>
              <a:rPr lang="lv-LV" sz="1600" dirty="0">
                <a:latin typeface="Arial" panose="020B0604020202020204" pitchFamily="34" charset="0"/>
                <a:cs typeface="Arial" panose="020B0604020202020204" pitchFamily="34" charset="0"/>
              </a:rPr>
              <a:t>Kultūra un sports</a:t>
            </a:r>
            <a:endParaRPr lang="en-US" sz="1600" dirty="0">
              <a:latin typeface="Arial" panose="020B0604020202020204" pitchFamily="34" charset="0"/>
              <a:cs typeface="Arial" panose="020B0604020202020204" pitchFamily="34" charset="0"/>
            </a:endParaRPr>
          </a:p>
          <a:p>
            <a:pPr marL="342900" lvl="0" indent="-342900">
              <a:lnSpc>
                <a:spcPct val="100000"/>
              </a:lnSpc>
              <a:spcBef>
                <a:spcPts val="0"/>
              </a:spcBef>
              <a:buFont typeface="Arial" panose="020B0604020202020204" pitchFamily="34" charset="0"/>
              <a:buChar char="•"/>
            </a:pPr>
            <a:r>
              <a:rPr lang="lv-LV" sz="1600" dirty="0">
                <a:latin typeface="Arial" panose="020B0604020202020204" pitchFamily="34" charset="0"/>
                <a:cs typeface="Arial" panose="020B0604020202020204" pitchFamily="34" charset="0"/>
              </a:rPr>
              <a:t>Grāmatu iegāde</a:t>
            </a:r>
            <a:endParaRPr lang="en-US" sz="1600" dirty="0">
              <a:latin typeface="Arial" panose="020B0604020202020204" pitchFamily="34" charset="0"/>
              <a:cs typeface="Arial" panose="020B0604020202020204" pitchFamily="34" charset="0"/>
            </a:endParaRPr>
          </a:p>
          <a:p>
            <a:pPr marL="342900" lvl="0" indent="-342900">
              <a:lnSpc>
                <a:spcPct val="100000"/>
              </a:lnSpc>
              <a:spcBef>
                <a:spcPts val="0"/>
              </a:spcBef>
              <a:buFont typeface="Arial" panose="020B0604020202020204" pitchFamily="34" charset="0"/>
              <a:buChar char="•"/>
            </a:pPr>
            <a:r>
              <a:rPr lang="lv-LV" sz="1600" dirty="0">
                <a:latin typeface="Arial" panose="020B0604020202020204" pitchFamily="34" charset="0"/>
                <a:cs typeface="Arial" panose="020B0604020202020204" pitchFamily="34" charset="0"/>
              </a:rPr>
              <a:t>Datoru un to aprīkojumu iegāde un remonts, kā arī programmatūra</a:t>
            </a:r>
            <a:endParaRPr lang="en-US" sz="1600" dirty="0">
              <a:latin typeface="Arial" panose="020B0604020202020204" pitchFamily="34" charset="0"/>
              <a:cs typeface="Arial" panose="020B0604020202020204" pitchFamily="34" charset="0"/>
            </a:endParaRPr>
          </a:p>
          <a:p>
            <a:pPr marL="342900" lvl="0" indent="-342900">
              <a:lnSpc>
                <a:spcPct val="100000"/>
              </a:lnSpc>
              <a:spcBef>
                <a:spcPts val="0"/>
              </a:spcBef>
              <a:buFont typeface="Arial" panose="020B0604020202020204" pitchFamily="34" charset="0"/>
              <a:buChar char="•"/>
            </a:pPr>
            <a:r>
              <a:rPr lang="lv-LV" sz="1600" dirty="0">
                <a:latin typeface="Arial" panose="020B0604020202020204" pitchFamily="34" charset="0"/>
                <a:cs typeface="Arial" panose="020B0604020202020204" pitchFamily="34" charset="0"/>
              </a:rPr>
              <a:t>Televizoru, mūzikas instrumentu, sporta, hobija inventāru u.tml. preču iegāde, remonts</a:t>
            </a:r>
            <a:endParaRPr lang="en-US" sz="1600" dirty="0">
              <a:latin typeface="Arial" panose="020B0604020202020204" pitchFamily="34" charset="0"/>
              <a:cs typeface="Arial" panose="020B0604020202020204" pitchFamily="34" charset="0"/>
            </a:endParaRPr>
          </a:p>
          <a:p>
            <a:pPr marL="342900" lvl="0" indent="-342900">
              <a:lnSpc>
                <a:spcPct val="100000"/>
              </a:lnSpc>
              <a:spcBef>
                <a:spcPts val="0"/>
              </a:spcBef>
              <a:buFont typeface="Arial" panose="020B0604020202020204" pitchFamily="34" charset="0"/>
              <a:buChar char="•"/>
            </a:pPr>
            <a:r>
              <a:rPr lang="lv-LV" sz="1600" dirty="0">
                <a:latin typeface="Arial" panose="020B0604020202020204" pitchFamily="34" charset="0"/>
                <a:cs typeface="Arial" panose="020B0604020202020204" pitchFamily="34" charset="0"/>
              </a:rPr>
              <a:t>Tūrisma braucieni pa Latviju, kā arī viesnīcu un citu naktsmītņu pakalpojumi Latvijā</a:t>
            </a:r>
            <a:endParaRPr lang="en-US" sz="1600" dirty="0">
              <a:latin typeface="Arial" panose="020B0604020202020204" pitchFamily="34" charset="0"/>
              <a:cs typeface="Arial" panose="020B0604020202020204" pitchFamily="34" charset="0"/>
            </a:endParaRPr>
          </a:p>
          <a:p>
            <a:pPr marL="342900" indent="-342900">
              <a:lnSpc>
                <a:spcPct val="100000"/>
              </a:lnSpc>
              <a:spcBef>
                <a:spcPts val="0"/>
              </a:spcBef>
              <a:buFont typeface="Arial" panose="020B0604020202020204" pitchFamily="34" charset="0"/>
              <a:buChar char="•"/>
            </a:pPr>
            <a:r>
              <a:rPr lang="lv-LV" sz="1600" dirty="0">
                <a:latin typeface="Arial" panose="020B0604020202020204" pitchFamily="34" charset="0"/>
                <a:cs typeface="Arial" panose="020B0604020202020204" pitchFamily="34" charset="0"/>
              </a:rPr>
              <a:t>Dažādas vajadzības</a:t>
            </a:r>
          </a:p>
        </p:txBody>
      </p:sp>
      <p:sp>
        <p:nvSpPr>
          <p:cNvPr id="10" name="Rounded Rectangular Callout 9">
            <a:extLst>
              <a:ext uri="{FF2B5EF4-FFF2-40B4-BE49-F238E27FC236}">
                <a16:creationId xmlns:a16="http://schemas.microsoft.com/office/drawing/2014/main" id="{18EECFD0-F2E0-2473-71F1-E3B9D9EE0DF4}"/>
              </a:ext>
            </a:extLst>
          </p:cNvPr>
          <p:cNvSpPr/>
          <p:nvPr/>
        </p:nvSpPr>
        <p:spPr>
          <a:xfrm>
            <a:off x="8387441" y="3728261"/>
            <a:ext cx="3575863" cy="1760075"/>
          </a:xfrm>
          <a:prstGeom prst="wedgeRoundRectCallout">
            <a:avLst>
              <a:gd name="adj1" fmla="val -75301"/>
              <a:gd name="adj2" fmla="val -82965"/>
              <a:gd name="adj3" fmla="val 16667"/>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2400" dirty="0">
                <a:solidFill>
                  <a:schemeClr val="accent5"/>
                </a:solidFill>
                <a:latin typeface="Arial" panose="020B0604020202020204" pitchFamily="34" charset="0"/>
                <a:cs typeface="Arial" panose="020B0604020202020204" pitchFamily="34" charset="0"/>
              </a:rPr>
              <a:t>Aprēķina mājsaimniecībai kopumā atkarībā no mājsaimniecības tipa</a:t>
            </a:r>
            <a:endParaRPr lang="en-US" sz="2400" dirty="0">
              <a:solidFill>
                <a:schemeClr val="accent5"/>
              </a:solidFill>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0E1A9029-4A26-6A1B-D058-AE1EC47A2FBA}"/>
              </a:ext>
            </a:extLst>
          </p:cNvPr>
          <p:cNvSpPr txBox="1"/>
          <p:nvPr/>
        </p:nvSpPr>
        <p:spPr>
          <a:xfrm>
            <a:off x="164757" y="6356350"/>
            <a:ext cx="11862486" cy="369332"/>
          </a:xfrm>
          <a:prstGeom prst="rect">
            <a:avLst/>
          </a:prstGeom>
          <a:noFill/>
        </p:spPr>
        <p:txBody>
          <a:bodyPr wrap="square" rtlCol="0">
            <a:spAutoFit/>
          </a:bodyPr>
          <a:lstStyle/>
          <a:p>
            <a:pPr marL="342900" indent="-342900">
              <a:buFont typeface="Arial" panose="020B0604020202020204" pitchFamily="34" charset="0"/>
              <a:buChar char="•"/>
            </a:pPr>
            <a:r>
              <a:rPr lang="lv-LV" dirty="0">
                <a:solidFill>
                  <a:schemeClr val="accent5"/>
                </a:solidFill>
                <a:latin typeface="Arial" panose="020B0604020202020204" pitchFamily="34" charset="0"/>
                <a:cs typeface="Arial" panose="020B0604020202020204" pitchFamily="34" charset="0"/>
              </a:rPr>
              <a:t>Aptaujā tika vaicāts nevis par konkrētu preču patēriņu, bet par izdevumiem katrā izdevumu kategorijā kopumā</a:t>
            </a:r>
          </a:p>
        </p:txBody>
      </p:sp>
    </p:spTree>
    <p:extLst>
      <p:ext uri="{BB962C8B-B14F-4D97-AF65-F5344CB8AC3E}">
        <p14:creationId xmlns:p14="http://schemas.microsoft.com/office/powerpoint/2010/main" val="38299456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6" descr="Diagramma par Pārtikas grozā iekļauto produktu cenu pieagumu 2024. gadā pret 2020.gadu, kur vislielākais pieaugums ir ķirbji vai kabači/cukini par 253%, sāls par 170%, mieži un grūbas par 151%."/>
          <p:cNvGraphicFramePr>
            <a:graphicFrameLocks/>
          </p:cNvGraphicFramePr>
          <p:nvPr>
            <p:extLst>
              <p:ext uri="{D42A27DB-BD31-4B8C-83A1-F6EECF244321}">
                <p14:modId xmlns:p14="http://schemas.microsoft.com/office/powerpoint/2010/main" val="1472548101"/>
              </p:ext>
            </p:extLst>
          </p:nvPr>
        </p:nvGraphicFramePr>
        <p:xfrm>
          <a:off x="115330" y="1285607"/>
          <a:ext cx="11846269" cy="498761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839788" y="2661"/>
            <a:ext cx="10515600" cy="1325563"/>
          </a:xfrm>
        </p:spPr>
        <p:txBody>
          <a:bodyPr>
            <a:normAutofit/>
          </a:bodyPr>
          <a:lstStyle/>
          <a:p>
            <a:pPr algn="ctr"/>
            <a:r>
              <a:rPr lang="lv-LV" sz="4000" b="1" dirty="0">
                <a:solidFill>
                  <a:srgbClr val="C00000"/>
                </a:solidFill>
                <a:latin typeface="Arial" panose="020B0604020202020204" pitchFamily="34" charset="0"/>
                <a:cs typeface="Arial" panose="020B0604020202020204" pitchFamily="34" charset="0"/>
              </a:rPr>
              <a:t>Pārtikas grozā iekļauto produktu cenu pieaugums 2024.gadā pret 2020.gadu</a:t>
            </a:r>
            <a:endParaRPr lang="en-US" sz="4000" b="1" dirty="0">
              <a:solidFill>
                <a:srgbClr val="C00000"/>
              </a:solidFill>
              <a:latin typeface="Arial" panose="020B0604020202020204" pitchFamily="34" charset="0"/>
              <a:cs typeface="Arial" panose="020B0604020202020204" pitchFamily="34" charset="0"/>
            </a:endParaRPr>
          </a:p>
        </p:txBody>
      </p:sp>
      <p:sp>
        <p:nvSpPr>
          <p:cNvPr id="18" name="Slide Number Placeholder 17">
            <a:extLst>
              <a:ext uri="{C183D7F6-B498-43B3-948B-1728B52AA6E4}">
                <adec:decorative xmlns:adec="http://schemas.microsoft.com/office/drawing/2017/decorative" val="1"/>
              </a:ext>
            </a:extLst>
          </p:cNvPr>
          <p:cNvSpPr>
            <a:spLocks noGrp="1"/>
          </p:cNvSpPr>
          <p:nvPr>
            <p:ph type="sldNum" sz="quarter" idx="12"/>
          </p:nvPr>
        </p:nvSpPr>
        <p:spPr/>
        <p:txBody>
          <a:bodyPr/>
          <a:lstStyle/>
          <a:p>
            <a:fld id="{74F1C5EA-7852-4B93-BB18-322BB65BE18A}" type="slidenum">
              <a:rPr lang="en-US" smtClean="0">
                <a:latin typeface="Arial" panose="020B0604020202020204" pitchFamily="34" charset="0"/>
                <a:cs typeface="Arial" panose="020B0604020202020204" pitchFamily="34" charset="0"/>
              </a:rPr>
              <a:t>8</a:t>
            </a:fld>
            <a:endParaRPr lang="en-US"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26C72402-BFCC-419D-AB8B-5808A539F25C}"/>
              </a:ext>
            </a:extLst>
          </p:cNvPr>
          <p:cNvSpPr txBox="1"/>
          <p:nvPr/>
        </p:nvSpPr>
        <p:spPr>
          <a:xfrm>
            <a:off x="599768" y="6114717"/>
            <a:ext cx="10373032" cy="646331"/>
          </a:xfrm>
          <a:prstGeom prst="rect">
            <a:avLst/>
          </a:prstGeom>
          <a:noFill/>
        </p:spPr>
        <p:txBody>
          <a:bodyPr wrap="square" rtlCol="0">
            <a:spAutoFit/>
          </a:bodyPr>
          <a:lstStyle/>
          <a:p>
            <a:r>
              <a:rPr lang="lv-LV" dirty="0">
                <a:latin typeface="Arial" panose="020B0604020202020204" pitchFamily="34" charset="0"/>
                <a:cs typeface="Arial" panose="020B0604020202020204" pitchFamily="34" charset="0"/>
              </a:rPr>
              <a:t>Informācija par cenām galvenokārt iegūta no CSP datiem, bet atsevišķu produktu gadījumā – no pārtikas veikalu tīkliem</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525643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2661"/>
            <a:ext cx="10515600" cy="1325563"/>
          </a:xfrm>
        </p:spPr>
        <p:txBody>
          <a:bodyPr/>
          <a:lstStyle/>
          <a:p>
            <a:pPr algn="ctr"/>
            <a:r>
              <a:rPr lang="lv-LV" b="1" dirty="0">
                <a:solidFill>
                  <a:srgbClr val="C00000"/>
                </a:solidFill>
                <a:latin typeface="Arial" panose="020B0604020202020204" pitchFamily="34" charset="0"/>
                <a:cs typeface="Arial" panose="020B0604020202020204" pitchFamily="34" charset="0"/>
              </a:rPr>
              <a:t>Pārtikas groza vērtība mēnesī</a:t>
            </a:r>
            <a:endParaRPr lang="en-US" b="1" dirty="0">
              <a:solidFill>
                <a:srgbClr val="C00000"/>
              </a:solidFill>
              <a:latin typeface="Arial" panose="020B0604020202020204" pitchFamily="34" charset="0"/>
              <a:cs typeface="Arial" panose="020B0604020202020204" pitchFamily="34" charset="0"/>
            </a:endParaRPr>
          </a:p>
        </p:txBody>
      </p:sp>
      <p:sp>
        <p:nvSpPr>
          <p:cNvPr id="18" name="Slide Number Placeholder 17">
            <a:extLst>
              <a:ext uri="{C183D7F6-B498-43B3-948B-1728B52AA6E4}">
                <adec:decorative xmlns:adec="http://schemas.microsoft.com/office/drawing/2017/decorative" val="1"/>
              </a:ext>
            </a:extLst>
          </p:cNvPr>
          <p:cNvSpPr>
            <a:spLocks noGrp="1"/>
          </p:cNvSpPr>
          <p:nvPr>
            <p:ph type="sldNum" sz="quarter" idx="12"/>
          </p:nvPr>
        </p:nvSpPr>
        <p:spPr/>
        <p:txBody>
          <a:bodyPr/>
          <a:lstStyle/>
          <a:p>
            <a:fld id="{74F1C5EA-7852-4B93-BB18-322BB65BE18A}" type="slidenum">
              <a:rPr lang="en-US" smtClean="0">
                <a:latin typeface="Arial" panose="020B0604020202020204" pitchFamily="34" charset="0"/>
                <a:cs typeface="Arial" panose="020B0604020202020204" pitchFamily="34" charset="0"/>
              </a:rPr>
              <a:t>9</a:t>
            </a:fld>
            <a:endParaRPr lang="en-US" dirty="0">
              <a:latin typeface="Arial" panose="020B0604020202020204" pitchFamily="34" charset="0"/>
              <a:cs typeface="Arial" panose="020B0604020202020204" pitchFamily="34" charset="0"/>
            </a:endParaRPr>
          </a:p>
        </p:txBody>
      </p:sp>
      <p:pic>
        <p:nvPicPr>
          <p:cNvPr id="3" name="Picture 2" descr="Diagramma par Pārtikas groza vērtību mēnesī, salīdzinot 2020.gadu ar 2024.gadu, kur vidēji par katru mājsaimniecības locekli pēdējos 4 gados pārtikas grozs pieauga par 57.33 eiro."/>
          <p:cNvPicPr>
            <a:picLocks noChangeAspect="1"/>
          </p:cNvPicPr>
          <p:nvPr/>
        </p:nvPicPr>
        <p:blipFill>
          <a:blip r:embed="rId3"/>
          <a:stretch>
            <a:fillRect/>
          </a:stretch>
        </p:blipFill>
        <p:spPr>
          <a:xfrm>
            <a:off x="948691" y="1004925"/>
            <a:ext cx="9033509" cy="4605042"/>
          </a:xfrm>
          <a:prstGeom prst="rect">
            <a:avLst/>
          </a:prstGeom>
        </p:spPr>
      </p:pic>
      <p:sp>
        <p:nvSpPr>
          <p:cNvPr id="6" name="TextBox 5">
            <a:extLst>
              <a:ext uri="{FF2B5EF4-FFF2-40B4-BE49-F238E27FC236}">
                <a16:creationId xmlns:a16="http://schemas.microsoft.com/office/drawing/2014/main" id="{26C72402-BFCC-419D-AB8B-5808A539F25C}"/>
              </a:ext>
            </a:extLst>
          </p:cNvPr>
          <p:cNvSpPr txBox="1"/>
          <p:nvPr/>
        </p:nvSpPr>
        <p:spPr>
          <a:xfrm>
            <a:off x="658760" y="6044810"/>
            <a:ext cx="10515599" cy="707886"/>
          </a:xfrm>
          <a:prstGeom prst="rect">
            <a:avLst/>
          </a:prstGeom>
          <a:noFill/>
        </p:spPr>
        <p:txBody>
          <a:bodyPr wrap="square" rtlCol="0">
            <a:spAutoFit/>
          </a:bodyPr>
          <a:lstStyle/>
          <a:p>
            <a:r>
              <a:rPr lang="lv-LV" sz="2000" dirty="0">
                <a:latin typeface="Arial" panose="020B0604020202020204" pitchFamily="34" charset="0"/>
                <a:cs typeface="Arial" panose="020B0604020202020204" pitchFamily="34" charset="0"/>
              </a:rPr>
              <a:t>Informācija par cenām galvenokārt iegūta no CSP datiem, bet atsevišķu produktu gadījumā – no pārtikas veikalu tīkliem</a:t>
            </a:r>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09558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2703</TotalTime>
  <Words>1157</Words>
  <Application>Microsoft Office PowerPoint</Application>
  <PresentationFormat>Platekrāna</PresentationFormat>
  <Paragraphs>158</Paragraphs>
  <Slides>13</Slides>
  <Notes>13</Notes>
  <HiddenSlides>0</HiddenSlides>
  <MMClips>0</MMClips>
  <ScaleCrop>false</ScaleCrop>
  <HeadingPairs>
    <vt:vector size="6" baseType="variant">
      <vt:variant>
        <vt:lpstr>Lietotie fonti</vt:lpstr>
      </vt:variant>
      <vt:variant>
        <vt:i4>4</vt:i4>
      </vt:variant>
      <vt:variant>
        <vt:lpstr>Dizains</vt:lpstr>
      </vt:variant>
      <vt:variant>
        <vt:i4>1</vt:i4>
      </vt:variant>
      <vt:variant>
        <vt:lpstr>Slaidu virsraksti</vt:lpstr>
      </vt:variant>
      <vt:variant>
        <vt:i4>13</vt:i4>
      </vt:variant>
    </vt:vector>
  </HeadingPairs>
  <TitlesOfParts>
    <vt:vector size="18" baseType="lpstr">
      <vt:lpstr>Arial</vt:lpstr>
      <vt:lpstr>Calibri</vt:lpstr>
      <vt:lpstr>Calibri Light</vt:lpstr>
      <vt:lpstr>Wingdings</vt:lpstr>
      <vt:lpstr>Office Theme</vt:lpstr>
      <vt:lpstr>Pētījums par mājsaimniecību relatīvo izdevumu budžeta aktualizēšanu  Starpnodevuma „ Pilna mājsaimniecību relatīvo izdevumu budžeta vērtību atjaunošana”  PREZENTĀCIJA</vt:lpstr>
      <vt:lpstr>Mērķis un uzdevumi</vt:lpstr>
      <vt:lpstr>Izmaiņas kopš 2020.gada</vt:lpstr>
      <vt:lpstr>Atjaunojuma metodoloģija - 1</vt:lpstr>
      <vt:lpstr>Atjaunojuma metodoloģija - 2</vt:lpstr>
      <vt:lpstr>Nepārtikas izdevumu kategorizācija aptaujā - 1</vt:lpstr>
      <vt:lpstr>Nepārtikas izdevumu kategorizācija aptaujā - 2</vt:lpstr>
      <vt:lpstr>Pārtikas grozā iekļauto produktu cenu pieaugums 2024.gadā pret 2020.gadu</vt:lpstr>
      <vt:lpstr>Pārtikas groza vērtība mēnesī</vt:lpstr>
      <vt:lpstr>Mājsaimniecību relatīvo izdevumu budžets (MRI budžets)</vt:lpstr>
      <vt:lpstr>Secinājumi - 1</vt:lpstr>
      <vt:lpstr>Secinājumi - 2</vt:lpstr>
      <vt:lpstr>Secinājumi - 3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Kādu robežu noteikt?</dc:title>
  <dc:creator>Windows User</dc:creator>
  <cp:lastModifiedBy>Anna Juškāne</cp:lastModifiedBy>
  <cp:revision>353</cp:revision>
  <dcterms:created xsi:type="dcterms:W3CDTF">2019-12-09T13:04:04Z</dcterms:created>
  <dcterms:modified xsi:type="dcterms:W3CDTF">2025-10-15T07:20:10Z</dcterms:modified>
</cp:coreProperties>
</file>