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notesSlides/notesSlide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2.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heme/themeOverride4.xml" ContentType="application/vnd.openxmlformats-officedocument.themeOverride+xml"/>
  <Override PartName="/ppt/notesSlides/notesSlide3.xml" ContentType="application/vnd.openxmlformats-officedocument.presentationml.notesSlide+xml"/>
  <Override PartName="/ppt/charts/chart14.xml" ContentType="application/vnd.openxmlformats-officedocument.drawingml.chart+xml"/>
  <Override PartName="/ppt/notesSlides/notesSlide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theme/themeOverride5.xml" ContentType="application/vnd.openxmlformats-officedocument.themeOverr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theme/themeOverride6.xml" ContentType="application/vnd.openxmlformats-officedocument.themeOverride+xml"/>
  <Override PartName="/ppt/notesSlides/notesSlide5.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theme/themeOverride7.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7" r:id="rId3"/>
    <p:sldId id="276" r:id="rId4"/>
    <p:sldId id="283" r:id="rId5"/>
    <p:sldId id="285" r:id="rId6"/>
    <p:sldId id="294" r:id="rId7"/>
    <p:sldId id="286" r:id="rId8"/>
    <p:sldId id="287" r:id="rId9"/>
    <p:sldId id="295" r:id="rId10"/>
    <p:sldId id="284" r:id="rId11"/>
    <p:sldId id="258" r:id="rId12"/>
    <p:sldId id="259" r:id="rId13"/>
    <p:sldId id="262" r:id="rId14"/>
    <p:sldId id="260" r:id="rId15"/>
    <p:sldId id="288" r:id="rId16"/>
    <p:sldId id="261" r:id="rId17"/>
    <p:sldId id="275" r:id="rId18"/>
    <p:sldId id="278" r:id="rId19"/>
    <p:sldId id="279" r:id="rId20"/>
    <p:sldId id="290" r:id="rId21"/>
    <p:sldId id="263" r:id="rId22"/>
    <p:sldId id="274" r:id="rId23"/>
    <p:sldId id="264" r:id="rId24"/>
    <p:sldId id="265" r:id="rId25"/>
    <p:sldId id="280" r:id="rId26"/>
    <p:sldId id="281" r:id="rId27"/>
    <p:sldId id="291" r:id="rId28"/>
    <p:sldId id="266" r:id="rId29"/>
    <p:sldId id="267" r:id="rId30"/>
    <p:sldId id="268" r:id="rId31"/>
    <p:sldId id="269" r:id="rId32"/>
    <p:sldId id="270" r:id="rId33"/>
    <p:sldId id="271" r:id="rId34"/>
    <p:sldId id="272" r:id="rId35"/>
    <p:sldId id="273" r:id="rId36"/>
    <p:sldId id="282"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5" autoAdjust="0"/>
    <p:restoredTop sz="94660"/>
  </p:normalViewPr>
  <p:slideViewPr>
    <p:cSldViewPr snapToGrid="0">
      <p:cViewPr varScale="1">
        <p:scale>
          <a:sx n="105" d="100"/>
          <a:sy n="105" d="100"/>
        </p:scale>
        <p:origin x="16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4.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5.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6.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7.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02161154480215"/>
          <c:y val="2.7203143024272916E-2"/>
          <c:w val="0.79144197988875387"/>
          <c:h val="0.96365663986465799"/>
        </c:manualLayout>
      </c:layout>
      <c:barChart>
        <c:barDir val="bar"/>
        <c:grouping val="clustered"/>
        <c:varyColors val="0"/>
        <c:ser>
          <c:idx val="0"/>
          <c:order val="0"/>
          <c:tx>
            <c:strRef>
              <c:f>Sheet1!$C$1</c:f>
              <c:strCache>
                <c:ptCount val="1"/>
                <c:pt idx="0">
                  <c:v>izlase</c:v>
                </c:pt>
              </c:strCache>
            </c:strRef>
          </c:tx>
          <c:invertIfNegative val="0"/>
          <c:dPt>
            <c:idx val="0"/>
            <c:invertIfNegative val="0"/>
            <c:bubble3D val="0"/>
            <c:spPr>
              <a:solidFill>
                <a:srgbClr val="990033"/>
              </a:solidFill>
            </c:spPr>
            <c:extLst>
              <c:ext xmlns:c16="http://schemas.microsoft.com/office/drawing/2014/chart" uri="{C3380CC4-5D6E-409C-BE32-E72D297353CC}">
                <c16:uniqueId val="{00000001-210C-4DCE-802E-FBECC5244BDB}"/>
              </c:ext>
            </c:extLst>
          </c:dPt>
          <c:dPt>
            <c:idx val="1"/>
            <c:invertIfNegative val="0"/>
            <c:bubble3D val="0"/>
            <c:spPr>
              <a:solidFill>
                <a:srgbClr val="990033"/>
              </a:solidFill>
            </c:spPr>
            <c:extLst>
              <c:ext xmlns:c16="http://schemas.microsoft.com/office/drawing/2014/chart" uri="{C3380CC4-5D6E-409C-BE32-E72D297353CC}">
                <c16:uniqueId val="{00000003-210C-4DCE-802E-FBECC5244BDB}"/>
              </c:ext>
            </c:extLst>
          </c:dPt>
          <c:dPt>
            <c:idx val="2"/>
            <c:invertIfNegative val="0"/>
            <c:bubble3D val="0"/>
            <c:spPr>
              <a:solidFill>
                <a:srgbClr val="990033"/>
              </a:solidFill>
            </c:spPr>
            <c:extLst>
              <c:ext xmlns:c16="http://schemas.microsoft.com/office/drawing/2014/chart" uri="{C3380CC4-5D6E-409C-BE32-E72D297353CC}">
                <c16:uniqueId val="{00000005-210C-4DCE-802E-FBECC5244BDB}"/>
              </c:ext>
            </c:extLst>
          </c:dPt>
          <c:dPt>
            <c:idx val="3"/>
            <c:invertIfNegative val="0"/>
            <c:bubble3D val="0"/>
            <c:spPr>
              <a:solidFill>
                <a:srgbClr val="990033"/>
              </a:solidFill>
            </c:spPr>
            <c:extLst>
              <c:ext xmlns:c16="http://schemas.microsoft.com/office/drawing/2014/chart" uri="{C3380CC4-5D6E-409C-BE32-E72D297353CC}">
                <c16:uniqueId val="{00000007-210C-4DCE-802E-FBECC5244BDB}"/>
              </c:ext>
            </c:extLst>
          </c:dPt>
          <c:dPt>
            <c:idx val="5"/>
            <c:invertIfNegative val="0"/>
            <c:bubble3D val="0"/>
            <c:spPr>
              <a:solidFill>
                <a:schemeClr val="accent6"/>
              </a:solidFill>
            </c:spPr>
            <c:extLst>
              <c:ext xmlns:c16="http://schemas.microsoft.com/office/drawing/2014/chart" uri="{C3380CC4-5D6E-409C-BE32-E72D297353CC}">
                <c16:uniqueId val="{00000009-210C-4DCE-802E-FBECC5244BDB}"/>
              </c:ext>
            </c:extLst>
          </c:dPt>
          <c:dPt>
            <c:idx val="6"/>
            <c:invertIfNegative val="0"/>
            <c:bubble3D val="0"/>
            <c:spPr>
              <a:solidFill>
                <a:schemeClr val="accent6"/>
              </a:solidFill>
            </c:spPr>
            <c:extLst>
              <c:ext xmlns:c16="http://schemas.microsoft.com/office/drawing/2014/chart" uri="{C3380CC4-5D6E-409C-BE32-E72D297353CC}">
                <c16:uniqueId val="{0000000B-210C-4DCE-802E-FBECC5244BDB}"/>
              </c:ext>
            </c:extLst>
          </c:dPt>
          <c:dPt>
            <c:idx val="8"/>
            <c:invertIfNegative val="0"/>
            <c:bubble3D val="0"/>
            <c:spPr>
              <a:solidFill>
                <a:schemeClr val="accent5"/>
              </a:solidFill>
            </c:spPr>
            <c:extLst>
              <c:ext xmlns:c16="http://schemas.microsoft.com/office/drawing/2014/chart" uri="{C3380CC4-5D6E-409C-BE32-E72D297353CC}">
                <c16:uniqueId val="{0000000D-210C-4DCE-802E-FBECC5244BDB}"/>
              </c:ext>
            </c:extLst>
          </c:dPt>
          <c:dPt>
            <c:idx val="9"/>
            <c:invertIfNegative val="0"/>
            <c:bubble3D val="0"/>
            <c:spPr>
              <a:solidFill>
                <a:schemeClr val="accent5"/>
              </a:solidFill>
            </c:spPr>
            <c:extLst>
              <c:ext xmlns:c16="http://schemas.microsoft.com/office/drawing/2014/chart" uri="{C3380CC4-5D6E-409C-BE32-E72D297353CC}">
                <c16:uniqueId val="{0000000F-210C-4DCE-802E-FBECC5244BDB}"/>
              </c:ext>
            </c:extLst>
          </c:dPt>
          <c:dPt>
            <c:idx val="10"/>
            <c:invertIfNegative val="0"/>
            <c:bubble3D val="0"/>
            <c:spPr>
              <a:solidFill>
                <a:schemeClr val="accent5"/>
              </a:solidFill>
            </c:spPr>
            <c:extLst>
              <c:ext xmlns:c16="http://schemas.microsoft.com/office/drawing/2014/chart" uri="{C3380CC4-5D6E-409C-BE32-E72D297353CC}">
                <c16:uniqueId val="{00000028-210C-4DCE-802E-FBECC5244BDB}"/>
              </c:ext>
            </c:extLst>
          </c:dPt>
          <c:dPt>
            <c:idx val="11"/>
            <c:invertIfNegative val="0"/>
            <c:bubble3D val="0"/>
            <c:spPr>
              <a:solidFill>
                <a:schemeClr val="accent5"/>
              </a:solidFill>
            </c:spPr>
            <c:extLst>
              <c:ext xmlns:c16="http://schemas.microsoft.com/office/drawing/2014/chart" uri="{C3380CC4-5D6E-409C-BE32-E72D297353CC}">
                <c16:uniqueId val="{00000027-210C-4DCE-802E-FBECC5244BDB}"/>
              </c:ext>
            </c:extLst>
          </c:dPt>
          <c:dPt>
            <c:idx val="12"/>
            <c:invertIfNegative val="0"/>
            <c:bubble3D val="0"/>
            <c:spPr>
              <a:solidFill>
                <a:schemeClr val="accent5"/>
              </a:solidFill>
            </c:spPr>
            <c:extLst>
              <c:ext xmlns:c16="http://schemas.microsoft.com/office/drawing/2014/chart" uri="{C3380CC4-5D6E-409C-BE32-E72D297353CC}">
                <c16:uniqueId val="{00000026-210C-4DCE-802E-FBECC5244BDB}"/>
              </c:ext>
            </c:extLst>
          </c:dPt>
          <c:dPt>
            <c:idx val="14"/>
            <c:invertIfNegative val="0"/>
            <c:bubble3D val="0"/>
            <c:spPr>
              <a:solidFill>
                <a:srgbClr val="00B050"/>
              </a:solidFill>
            </c:spPr>
            <c:extLst>
              <c:ext xmlns:c16="http://schemas.microsoft.com/office/drawing/2014/chart" uri="{C3380CC4-5D6E-409C-BE32-E72D297353CC}">
                <c16:uniqueId val="{00000025-210C-4DCE-802E-FBECC5244BDB}"/>
              </c:ext>
            </c:extLst>
          </c:dPt>
          <c:dPt>
            <c:idx val="15"/>
            <c:invertIfNegative val="0"/>
            <c:bubble3D val="0"/>
            <c:spPr>
              <a:solidFill>
                <a:srgbClr val="00B050"/>
              </a:solidFill>
            </c:spPr>
            <c:extLst>
              <c:ext xmlns:c16="http://schemas.microsoft.com/office/drawing/2014/chart" uri="{C3380CC4-5D6E-409C-BE32-E72D297353CC}">
                <c16:uniqueId val="{00000024-210C-4DCE-802E-FBECC5244BDB}"/>
              </c:ext>
            </c:extLst>
          </c:dPt>
          <c:dPt>
            <c:idx val="24"/>
            <c:invertIfNegative val="0"/>
            <c:bubble3D val="0"/>
            <c:spPr>
              <a:solidFill>
                <a:schemeClr val="accent2"/>
              </a:solidFill>
            </c:spPr>
            <c:extLst>
              <c:ext xmlns:c16="http://schemas.microsoft.com/office/drawing/2014/chart" uri="{C3380CC4-5D6E-409C-BE32-E72D297353CC}">
                <c16:uniqueId val="{00000023-210C-4DCE-802E-FBECC5244BDB}"/>
              </c:ext>
            </c:extLst>
          </c:dPt>
          <c:dPt>
            <c:idx val="25"/>
            <c:invertIfNegative val="0"/>
            <c:bubble3D val="0"/>
            <c:spPr>
              <a:solidFill>
                <a:schemeClr val="accent2"/>
              </a:solidFill>
            </c:spPr>
            <c:extLst>
              <c:ext xmlns:c16="http://schemas.microsoft.com/office/drawing/2014/chart" uri="{C3380CC4-5D6E-409C-BE32-E72D297353CC}">
                <c16:uniqueId val="{00000017-210C-4DCE-802E-FBECC5244BDB}"/>
              </c:ext>
            </c:extLst>
          </c:dPt>
          <c:dPt>
            <c:idx val="26"/>
            <c:invertIfNegative val="0"/>
            <c:bubble3D val="0"/>
            <c:spPr>
              <a:solidFill>
                <a:srgbClr val="990033"/>
              </a:solidFill>
            </c:spPr>
            <c:extLst>
              <c:ext xmlns:c16="http://schemas.microsoft.com/office/drawing/2014/chart" uri="{C3380CC4-5D6E-409C-BE32-E72D297353CC}">
                <c16:uniqueId val="{00000019-210C-4DCE-802E-FBECC5244BDB}"/>
              </c:ext>
            </c:extLst>
          </c:dPt>
          <c:dPt>
            <c:idx val="27"/>
            <c:invertIfNegative val="0"/>
            <c:bubble3D val="0"/>
            <c:spPr>
              <a:solidFill>
                <a:srgbClr val="00B0F0"/>
              </a:solidFill>
            </c:spPr>
            <c:extLst>
              <c:ext xmlns:c16="http://schemas.microsoft.com/office/drawing/2014/chart" uri="{C3380CC4-5D6E-409C-BE32-E72D297353CC}">
                <c16:uniqueId val="{0000001B-210C-4DCE-802E-FBECC5244BDB}"/>
              </c:ext>
            </c:extLst>
          </c:dPt>
          <c:dPt>
            <c:idx val="29"/>
            <c:invertIfNegative val="0"/>
            <c:bubble3D val="0"/>
            <c:spPr>
              <a:solidFill>
                <a:srgbClr val="00B050"/>
              </a:solidFill>
            </c:spPr>
            <c:extLst>
              <c:ext xmlns:c16="http://schemas.microsoft.com/office/drawing/2014/chart" uri="{C3380CC4-5D6E-409C-BE32-E72D297353CC}">
                <c16:uniqueId val="{0000001D-210C-4DCE-802E-FBECC5244BDB}"/>
              </c:ext>
            </c:extLst>
          </c:dPt>
          <c:dPt>
            <c:idx val="30"/>
            <c:invertIfNegative val="0"/>
            <c:bubble3D val="0"/>
            <c:spPr>
              <a:solidFill>
                <a:srgbClr val="00B050"/>
              </a:solidFill>
            </c:spPr>
            <c:extLst>
              <c:ext xmlns:c16="http://schemas.microsoft.com/office/drawing/2014/chart" uri="{C3380CC4-5D6E-409C-BE32-E72D297353CC}">
                <c16:uniqueId val="{0000001F-210C-4DCE-802E-FBECC5244BDB}"/>
              </c:ext>
            </c:extLst>
          </c:dPt>
          <c:dPt>
            <c:idx val="32"/>
            <c:invertIfNegative val="0"/>
            <c:bubble3D val="0"/>
            <c:spPr>
              <a:solidFill>
                <a:srgbClr val="990033"/>
              </a:solidFill>
            </c:spPr>
            <c:extLst>
              <c:ext xmlns:c16="http://schemas.microsoft.com/office/drawing/2014/chart" uri="{C3380CC4-5D6E-409C-BE32-E72D297353CC}">
                <c16:uniqueId val="{00000021-210C-4DCE-802E-FBECC5244BDB}"/>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Sheet1!$A$2:$B$27</c:f>
              <c:multiLvlStrCache>
                <c:ptCount val="26"/>
                <c:lvl>
                  <c:pt idx="0">
                    <c:v>d</c:v>
                  </c:pt>
                  <c:pt idx="1">
                    <c:v>c</c:v>
                  </c:pt>
                  <c:pt idx="2">
                    <c:v>b</c:v>
                  </c:pt>
                  <c:pt idx="3">
                    <c:v>a</c:v>
                  </c:pt>
                  <c:pt idx="5">
                    <c:v>Nē</c:v>
                  </c:pt>
                  <c:pt idx="6">
                    <c:v>Jā</c:v>
                  </c:pt>
                  <c:pt idx="8">
                    <c:v>Bezdarbnieks</c:v>
                  </c:pt>
                  <c:pt idx="9">
                    <c:v>Mājsaimniece</c:v>
                  </c:pt>
                  <c:pt idx="10">
                    <c:v>Skolēns, students</c:v>
                  </c:pt>
                  <c:pt idx="11">
                    <c:v>Pensionārs</c:v>
                  </c:pt>
                  <c:pt idx="12">
                    <c:v>Algotu darbu strādājošais</c:v>
                  </c:pt>
                  <c:pt idx="14">
                    <c:v>Cits (n=143)</c:v>
                  </c:pt>
                  <c:pt idx="15">
                    <c:v>Latvietis (n=376)</c:v>
                  </c:pt>
                  <c:pt idx="17">
                    <c:v>65+ (n=117)</c:v>
                  </c:pt>
                  <c:pt idx="18">
                    <c:v>55-64 (n=80)</c:v>
                  </c:pt>
                  <c:pt idx="19">
                    <c:v>45-54 (n=89)</c:v>
                  </c:pt>
                  <c:pt idx="20">
                    <c:v>35-44 (n=131)</c:v>
                  </c:pt>
                  <c:pt idx="21">
                    <c:v>25-34 (n=66)</c:v>
                  </c:pt>
                  <c:pt idx="22">
                    <c:v>18-24 (n=36)</c:v>
                  </c:pt>
                  <c:pt idx="24">
                    <c:v>Vīrieši (n=221)</c:v>
                  </c:pt>
                  <c:pt idx="25">
                    <c:v>Sievietes (n=298)</c:v>
                  </c:pt>
                </c:lvl>
                <c:lvl>
                  <c:pt idx="5">
                    <c:v>Strādā maiņu darbu</c:v>
                  </c:pt>
                  <c:pt idx="8">
                    <c:v>Nodar-bošanās</c:v>
                  </c:pt>
                  <c:pt idx="14">
                    <c:v>Tautība</c:v>
                  </c:pt>
                  <c:pt idx="17">
                    <c:v>Vecums</c:v>
                  </c:pt>
                  <c:pt idx="24">
                    <c:v>Dzimums</c:v>
                  </c:pt>
                </c:lvl>
              </c:multiLvlStrCache>
            </c:multiLvlStrRef>
          </c:cat>
          <c:val>
            <c:numRef>
              <c:f>Sheet1!$C$2:$C$27</c:f>
              <c:numCache>
                <c:formatCode>0%</c:formatCode>
                <c:ptCount val="26"/>
                <c:pt idx="0">
                  <c:v>6.3665815861075253E-2</c:v>
                </c:pt>
                <c:pt idx="1">
                  <c:v>0.49381893823634876</c:v>
                </c:pt>
                <c:pt idx="2">
                  <c:v>0.19021528190069092</c:v>
                </c:pt>
                <c:pt idx="3">
                  <c:v>0.2522999640018867</c:v>
                </c:pt>
                <c:pt idx="5">
                  <c:v>0.95378766065068543</c:v>
                </c:pt>
                <c:pt idx="6">
                  <c:v>4.6212339349314652E-2</c:v>
                </c:pt>
                <c:pt idx="8">
                  <c:v>2.9823482048573182E-2</c:v>
                </c:pt>
                <c:pt idx="9">
                  <c:v>3.8751242099666773E-2</c:v>
                </c:pt>
                <c:pt idx="10">
                  <c:v>2.5036435218836139E-2</c:v>
                </c:pt>
                <c:pt idx="11">
                  <c:v>0.20023176229617859</c:v>
                </c:pt>
                <c:pt idx="12">
                  <c:v>0.70615707833674679</c:v>
                </c:pt>
                <c:pt idx="14">
                  <c:v>0.29255908528715807</c:v>
                </c:pt>
                <c:pt idx="15">
                  <c:v>0.70744091471284365</c:v>
                </c:pt>
                <c:pt idx="17">
                  <c:v>0.15288887831200407</c:v>
                </c:pt>
                <c:pt idx="18">
                  <c:v>0.12855820107403412</c:v>
                </c:pt>
                <c:pt idx="19">
                  <c:v>0.19938758562170564</c:v>
                </c:pt>
                <c:pt idx="20">
                  <c:v>0.28586573077427863</c:v>
                </c:pt>
                <c:pt idx="21">
                  <c:v>0.14078210769746835</c:v>
                </c:pt>
                <c:pt idx="22">
                  <c:v>9.2517496520510362E-2</c:v>
                </c:pt>
                <c:pt idx="24">
                  <c:v>0.45947569224178864</c:v>
                </c:pt>
                <c:pt idx="25">
                  <c:v>0.54052430775821303</c:v>
                </c:pt>
              </c:numCache>
            </c:numRef>
          </c:val>
          <c:extLst>
            <c:ext xmlns:c16="http://schemas.microsoft.com/office/drawing/2014/chart" uri="{C3380CC4-5D6E-409C-BE32-E72D297353CC}">
              <c16:uniqueId val="{00000022-210C-4DCE-802E-FBECC5244BDB}"/>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en-US"/>
          </a:p>
        </c:txPr>
        <c:crossAx val="-1720593120"/>
        <c:crosses val="autoZero"/>
        <c:auto val="1"/>
        <c:lblAlgn val="ctr"/>
        <c:lblOffset val="100"/>
        <c:noMultiLvlLbl val="0"/>
      </c:catAx>
      <c:valAx>
        <c:axId val="-1720593120"/>
        <c:scaling>
          <c:orientation val="minMax"/>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02161154480215"/>
          <c:y val="2.7203143024272916E-2"/>
          <c:w val="0.79144197988875387"/>
          <c:h val="0.96365663986465799"/>
        </c:manualLayout>
      </c:layout>
      <c:barChart>
        <c:barDir val="bar"/>
        <c:grouping val="clustered"/>
        <c:varyColors val="0"/>
        <c:ser>
          <c:idx val="0"/>
          <c:order val="0"/>
          <c:tx>
            <c:strRef>
              <c:f>Sheet1!$C$1</c:f>
              <c:strCache>
                <c:ptCount val="1"/>
                <c:pt idx="0">
                  <c:v>Nodokļu pienesums</c:v>
                </c:pt>
              </c:strCache>
            </c:strRef>
          </c:tx>
          <c:invertIfNegative val="0"/>
          <c:dPt>
            <c:idx val="0"/>
            <c:invertIfNegative val="0"/>
            <c:bubble3D val="0"/>
            <c:spPr>
              <a:solidFill>
                <a:srgbClr val="00B050"/>
              </a:solidFill>
            </c:spPr>
            <c:extLst>
              <c:ext xmlns:c16="http://schemas.microsoft.com/office/drawing/2014/chart" uri="{C3380CC4-5D6E-409C-BE32-E72D297353CC}">
                <c16:uniqueId val="{00000001-C0F4-4CC2-921B-41B6749110FC}"/>
              </c:ext>
            </c:extLst>
          </c:dPt>
          <c:dPt>
            <c:idx val="1"/>
            <c:invertIfNegative val="0"/>
            <c:bubble3D val="0"/>
            <c:spPr>
              <a:solidFill>
                <a:srgbClr val="00B050"/>
              </a:solidFill>
            </c:spPr>
            <c:extLst>
              <c:ext xmlns:c16="http://schemas.microsoft.com/office/drawing/2014/chart" uri="{C3380CC4-5D6E-409C-BE32-E72D297353CC}">
                <c16:uniqueId val="{00000003-C0F4-4CC2-921B-41B6749110FC}"/>
              </c:ext>
            </c:extLst>
          </c:dPt>
          <c:dPt>
            <c:idx val="2"/>
            <c:invertIfNegative val="0"/>
            <c:bubble3D val="0"/>
            <c:spPr>
              <a:solidFill>
                <a:srgbClr val="00B050"/>
              </a:solidFill>
            </c:spPr>
            <c:extLst>
              <c:ext xmlns:c16="http://schemas.microsoft.com/office/drawing/2014/chart" uri="{C3380CC4-5D6E-409C-BE32-E72D297353CC}">
                <c16:uniqueId val="{00000005-C0F4-4CC2-921B-41B6749110FC}"/>
              </c:ext>
            </c:extLst>
          </c:dPt>
          <c:dPt>
            <c:idx val="3"/>
            <c:invertIfNegative val="0"/>
            <c:bubble3D val="0"/>
            <c:spPr>
              <a:solidFill>
                <a:srgbClr val="00B050"/>
              </a:solidFill>
            </c:spPr>
            <c:extLst>
              <c:ext xmlns:c16="http://schemas.microsoft.com/office/drawing/2014/chart" uri="{C3380CC4-5D6E-409C-BE32-E72D297353CC}">
                <c16:uniqueId val="{00000007-C0F4-4CC2-921B-41B6749110FC}"/>
              </c:ext>
            </c:extLst>
          </c:dPt>
          <c:dPt>
            <c:idx val="5"/>
            <c:invertIfNegative val="0"/>
            <c:bubble3D val="0"/>
            <c:spPr>
              <a:solidFill>
                <a:schemeClr val="accent5"/>
              </a:solidFill>
            </c:spPr>
            <c:extLst>
              <c:ext xmlns:c16="http://schemas.microsoft.com/office/drawing/2014/chart" uri="{C3380CC4-5D6E-409C-BE32-E72D297353CC}">
                <c16:uniqueId val="{00000021-C0F4-4CC2-921B-41B6749110FC}"/>
              </c:ext>
            </c:extLst>
          </c:dPt>
          <c:dPt>
            <c:idx val="6"/>
            <c:invertIfNegative val="0"/>
            <c:bubble3D val="0"/>
            <c:spPr>
              <a:solidFill>
                <a:schemeClr val="accent5"/>
              </a:solidFill>
            </c:spPr>
            <c:extLst>
              <c:ext xmlns:c16="http://schemas.microsoft.com/office/drawing/2014/chart" uri="{C3380CC4-5D6E-409C-BE32-E72D297353CC}">
                <c16:uniqueId val="{00000009-C0F4-4CC2-921B-41B6749110FC}"/>
              </c:ext>
            </c:extLst>
          </c:dPt>
          <c:dPt>
            <c:idx val="8"/>
            <c:invertIfNegative val="0"/>
            <c:bubble3D val="0"/>
            <c:spPr>
              <a:solidFill>
                <a:schemeClr val="accent2"/>
              </a:solidFill>
            </c:spPr>
            <c:extLst>
              <c:ext xmlns:c16="http://schemas.microsoft.com/office/drawing/2014/chart" uri="{C3380CC4-5D6E-409C-BE32-E72D297353CC}">
                <c16:uniqueId val="{0000000B-C0F4-4CC2-921B-41B6749110FC}"/>
              </c:ext>
            </c:extLst>
          </c:dPt>
          <c:dPt>
            <c:idx val="9"/>
            <c:invertIfNegative val="0"/>
            <c:bubble3D val="0"/>
            <c:spPr>
              <a:solidFill>
                <a:schemeClr val="accent2"/>
              </a:solidFill>
            </c:spPr>
            <c:extLst>
              <c:ext xmlns:c16="http://schemas.microsoft.com/office/drawing/2014/chart" uri="{C3380CC4-5D6E-409C-BE32-E72D297353CC}">
                <c16:uniqueId val="{0000000D-C0F4-4CC2-921B-41B6749110FC}"/>
              </c:ext>
            </c:extLst>
          </c:dPt>
          <c:dPt>
            <c:idx val="18"/>
            <c:invertIfNegative val="0"/>
            <c:bubble3D val="0"/>
            <c:spPr>
              <a:solidFill>
                <a:schemeClr val="accent6"/>
              </a:solidFill>
            </c:spPr>
            <c:extLst>
              <c:ext xmlns:c16="http://schemas.microsoft.com/office/drawing/2014/chart" uri="{C3380CC4-5D6E-409C-BE32-E72D297353CC}">
                <c16:uniqueId val="{0000000F-C0F4-4CC2-921B-41B6749110FC}"/>
              </c:ext>
            </c:extLst>
          </c:dPt>
          <c:dPt>
            <c:idx val="19"/>
            <c:invertIfNegative val="0"/>
            <c:bubble3D val="0"/>
            <c:spPr>
              <a:solidFill>
                <a:schemeClr val="accent6"/>
              </a:solidFill>
            </c:spPr>
            <c:extLst>
              <c:ext xmlns:c16="http://schemas.microsoft.com/office/drawing/2014/chart" uri="{C3380CC4-5D6E-409C-BE32-E72D297353CC}">
                <c16:uniqueId val="{00000011-C0F4-4CC2-921B-41B6749110FC}"/>
              </c:ext>
            </c:extLst>
          </c:dPt>
          <c:dPt>
            <c:idx val="21"/>
            <c:invertIfNegative val="0"/>
            <c:bubble3D val="0"/>
            <c:spPr>
              <a:solidFill>
                <a:srgbClr val="990033"/>
              </a:solidFill>
            </c:spPr>
            <c:extLst>
              <c:ext xmlns:c16="http://schemas.microsoft.com/office/drawing/2014/chart" uri="{C3380CC4-5D6E-409C-BE32-E72D297353CC}">
                <c16:uniqueId val="{00000013-C0F4-4CC2-921B-41B6749110FC}"/>
              </c:ext>
            </c:extLst>
          </c:dPt>
          <c:dPt>
            <c:idx val="25"/>
            <c:invertIfNegative val="0"/>
            <c:bubble3D val="0"/>
            <c:spPr>
              <a:solidFill>
                <a:srgbClr val="990033"/>
              </a:solidFill>
            </c:spPr>
            <c:extLst>
              <c:ext xmlns:c16="http://schemas.microsoft.com/office/drawing/2014/chart" uri="{C3380CC4-5D6E-409C-BE32-E72D297353CC}">
                <c16:uniqueId val="{00000015-C0F4-4CC2-921B-41B6749110FC}"/>
              </c:ext>
            </c:extLst>
          </c:dPt>
          <c:dPt>
            <c:idx val="26"/>
            <c:invertIfNegative val="0"/>
            <c:bubble3D val="0"/>
            <c:spPr>
              <a:solidFill>
                <a:srgbClr val="990033"/>
              </a:solidFill>
            </c:spPr>
            <c:extLst>
              <c:ext xmlns:c16="http://schemas.microsoft.com/office/drawing/2014/chart" uri="{C3380CC4-5D6E-409C-BE32-E72D297353CC}">
                <c16:uniqueId val="{00000017-C0F4-4CC2-921B-41B6749110FC}"/>
              </c:ext>
            </c:extLst>
          </c:dPt>
          <c:dPt>
            <c:idx val="27"/>
            <c:invertIfNegative val="0"/>
            <c:bubble3D val="0"/>
            <c:spPr>
              <a:solidFill>
                <a:srgbClr val="00B0F0"/>
              </a:solidFill>
            </c:spPr>
            <c:extLst>
              <c:ext xmlns:c16="http://schemas.microsoft.com/office/drawing/2014/chart" uri="{C3380CC4-5D6E-409C-BE32-E72D297353CC}">
                <c16:uniqueId val="{00000019-C0F4-4CC2-921B-41B6749110FC}"/>
              </c:ext>
            </c:extLst>
          </c:dPt>
          <c:dPt>
            <c:idx val="29"/>
            <c:invertIfNegative val="0"/>
            <c:bubble3D val="0"/>
            <c:spPr>
              <a:solidFill>
                <a:srgbClr val="00B050"/>
              </a:solidFill>
            </c:spPr>
            <c:extLst>
              <c:ext xmlns:c16="http://schemas.microsoft.com/office/drawing/2014/chart" uri="{C3380CC4-5D6E-409C-BE32-E72D297353CC}">
                <c16:uniqueId val="{0000001B-C0F4-4CC2-921B-41B6749110FC}"/>
              </c:ext>
            </c:extLst>
          </c:dPt>
          <c:dPt>
            <c:idx val="30"/>
            <c:invertIfNegative val="0"/>
            <c:bubble3D val="0"/>
            <c:spPr>
              <a:solidFill>
                <a:srgbClr val="00B050"/>
              </a:solidFill>
            </c:spPr>
            <c:extLst>
              <c:ext xmlns:c16="http://schemas.microsoft.com/office/drawing/2014/chart" uri="{C3380CC4-5D6E-409C-BE32-E72D297353CC}">
                <c16:uniqueId val="{0000001D-C0F4-4CC2-921B-41B6749110FC}"/>
              </c:ext>
            </c:extLst>
          </c:dPt>
          <c:dPt>
            <c:idx val="32"/>
            <c:invertIfNegative val="0"/>
            <c:bubble3D val="0"/>
            <c:spPr>
              <a:solidFill>
                <a:srgbClr val="990033"/>
              </a:solidFill>
            </c:spPr>
            <c:extLst>
              <c:ext xmlns:c16="http://schemas.microsoft.com/office/drawing/2014/chart" uri="{C3380CC4-5D6E-409C-BE32-E72D297353CC}">
                <c16:uniqueId val="{0000001F-C0F4-4CC2-921B-41B6749110FC}"/>
              </c:ext>
            </c:extLst>
          </c:dPt>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Sheet1!$A$2:$B$23</c:f>
              <c:multiLvlStrCache>
                <c:ptCount val="22"/>
                <c:lvl>
                  <c:pt idx="0">
                    <c:v>d</c:v>
                  </c:pt>
                  <c:pt idx="1">
                    <c:v>c</c:v>
                  </c:pt>
                  <c:pt idx="2">
                    <c:v>b</c:v>
                  </c:pt>
                  <c:pt idx="3">
                    <c:v>a</c:v>
                  </c:pt>
                  <c:pt idx="5">
                    <c:v>Nestrādā (n=184)</c:v>
                  </c:pt>
                  <c:pt idx="6">
                    <c:v>Strādā (n=335)</c:v>
                  </c:pt>
                  <c:pt idx="8">
                    <c:v>Cits (n=143)</c:v>
                  </c:pt>
                  <c:pt idx="9">
                    <c:v>Latvietis (n=376)</c:v>
                  </c:pt>
                  <c:pt idx="11">
                    <c:v>65+ (n=117)</c:v>
                  </c:pt>
                  <c:pt idx="12">
                    <c:v>55-64 (n=80)</c:v>
                  </c:pt>
                  <c:pt idx="13">
                    <c:v>45-54 (n=89)</c:v>
                  </c:pt>
                  <c:pt idx="14">
                    <c:v>35-44 (n=131)</c:v>
                  </c:pt>
                  <c:pt idx="15">
                    <c:v>25-34 (n=66)</c:v>
                  </c:pt>
                  <c:pt idx="16">
                    <c:v>18-24 (n=36)</c:v>
                  </c:pt>
                  <c:pt idx="18">
                    <c:v>Vīrieši (n=221)</c:v>
                  </c:pt>
                  <c:pt idx="19">
                    <c:v>Sievietes (n=298)</c:v>
                  </c:pt>
                  <c:pt idx="21">
                    <c:v>Kopā (n=519)</c:v>
                  </c:pt>
                </c:lvl>
                <c:lvl>
                  <c:pt idx="5">
                    <c:v>Nodar-bošanās</c:v>
                  </c:pt>
                  <c:pt idx="8">
                    <c:v>Tautība</c:v>
                  </c:pt>
                  <c:pt idx="11">
                    <c:v>Vecums</c:v>
                  </c:pt>
                  <c:pt idx="18">
                    <c:v>Dzimums</c:v>
                  </c:pt>
                  <c:pt idx="21">
                    <c:v>Kopā</c:v>
                  </c:pt>
                </c:lvl>
              </c:multiLvlStrCache>
            </c:multiLvlStrRef>
          </c:cat>
          <c:val>
            <c:numRef>
              <c:f>Sheet1!$C$2:$C$23</c:f>
              <c:numCache>
                <c:formatCode>0%</c:formatCode>
                <c:ptCount val="22"/>
                <c:pt idx="0">
                  <c:v>0.22088061858529681</c:v>
                </c:pt>
                <c:pt idx="1">
                  <c:v>0.23706977339252266</c:v>
                </c:pt>
                <c:pt idx="2">
                  <c:v>0.3071576908433965</c:v>
                </c:pt>
                <c:pt idx="3">
                  <c:v>9.7856961556760783E-2</c:v>
                </c:pt>
                <c:pt idx="5">
                  <c:v>0.20460518408339429</c:v>
                </c:pt>
                <c:pt idx="6">
                  <c:v>0.21825979354213171</c:v>
                </c:pt>
                <c:pt idx="8">
                  <c:v>0.18901047563796705</c:v>
                </c:pt>
                <c:pt idx="9">
                  <c:v>0.22468413691734393</c:v>
                </c:pt>
                <c:pt idx="11">
                  <c:v>0.24700381984717626</c:v>
                </c:pt>
                <c:pt idx="12">
                  <c:v>0.1882410439544496</c:v>
                </c:pt>
                <c:pt idx="13">
                  <c:v>0.21927672230619721</c:v>
                </c:pt>
                <c:pt idx="14">
                  <c:v>0.23533892001779391</c:v>
                </c:pt>
                <c:pt idx="15">
                  <c:v>0.22316377258885026</c:v>
                </c:pt>
                <c:pt idx="16">
                  <c:v>0.1066777829116228</c:v>
                </c:pt>
                <c:pt idx="18">
                  <c:v>0.1828362729782769</c:v>
                </c:pt>
                <c:pt idx="19">
                  <c:v>0.2409487570524983</c:v>
                </c:pt>
                <c:pt idx="21">
                  <c:v>0.21424748320460585</c:v>
                </c:pt>
              </c:numCache>
            </c:numRef>
          </c:val>
          <c:extLst>
            <c:ext xmlns:c16="http://schemas.microsoft.com/office/drawing/2014/chart" uri="{C3380CC4-5D6E-409C-BE32-E72D297353CC}">
              <c16:uniqueId val="{00000020-C0F4-4CC2-921B-41B6749110FC}"/>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en-US"/>
          </a:p>
        </c:txPr>
        <c:crossAx val="-1720593120"/>
        <c:crosses val="autoZero"/>
        <c:auto val="1"/>
        <c:lblAlgn val="ctr"/>
        <c:lblOffset val="100"/>
        <c:noMultiLvlLbl val="0"/>
      </c:catAx>
      <c:valAx>
        <c:axId val="-1720593120"/>
        <c:scaling>
          <c:orientation val="minMax"/>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02161154480215"/>
          <c:y val="2.7203143024272916E-2"/>
          <c:w val="0.79144197988875387"/>
          <c:h val="0.96365663986465799"/>
        </c:manualLayout>
      </c:layout>
      <c:barChart>
        <c:barDir val="bar"/>
        <c:grouping val="clustered"/>
        <c:varyColors val="0"/>
        <c:ser>
          <c:idx val="0"/>
          <c:order val="0"/>
          <c:tx>
            <c:strRef>
              <c:f>Sheet1!$C$1</c:f>
              <c:strCache>
                <c:ptCount val="1"/>
                <c:pt idx="0">
                  <c:v>Darba vietas / potenciālais darba devējs</c:v>
                </c:pt>
              </c:strCache>
            </c:strRef>
          </c:tx>
          <c:invertIfNegative val="0"/>
          <c:dPt>
            <c:idx val="0"/>
            <c:invertIfNegative val="0"/>
            <c:bubble3D val="0"/>
            <c:spPr>
              <a:solidFill>
                <a:srgbClr val="00B050"/>
              </a:solidFill>
            </c:spPr>
            <c:extLst>
              <c:ext xmlns:c16="http://schemas.microsoft.com/office/drawing/2014/chart" uri="{C3380CC4-5D6E-409C-BE32-E72D297353CC}">
                <c16:uniqueId val="{00000001-6968-4922-96FD-85FB28A86033}"/>
              </c:ext>
            </c:extLst>
          </c:dPt>
          <c:dPt>
            <c:idx val="1"/>
            <c:invertIfNegative val="0"/>
            <c:bubble3D val="0"/>
            <c:spPr>
              <a:solidFill>
                <a:srgbClr val="00B050"/>
              </a:solidFill>
            </c:spPr>
            <c:extLst>
              <c:ext xmlns:c16="http://schemas.microsoft.com/office/drawing/2014/chart" uri="{C3380CC4-5D6E-409C-BE32-E72D297353CC}">
                <c16:uniqueId val="{00000003-6968-4922-96FD-85FB28A86033}"/>
              </c:ext>
            </c:extLst>
          </c:dPt>
          <c:dPt>
            <c:idx val="2"/>
            <c:invertIfNegative val="0"/>
            <c:bubble3D val="0"/>
            <c:spPr>
              <a:solidFill>
                <a:srgbClr val="00B050"/>
              </a:solidFill>
            </c:spPr>
            <c:extLst>
              <c:ext xmlns:c16="http://schemas.microsoft.com/office/drawing/2014/chart" uri="{C3380CC4-5D6E-409C-BE32-E72D297353CC}">
                <c16:uniqueId val="{00000005-6968-4922-96FD-85FB28A86033}"/>
              </c:ext>
            </c:extLst>
          </c:dPt>
          <c:dPt>
            <c:idx val="3"/>
            <c:invertIfNegative val="0"/>
            <c:bubble3D val="0"/>
            <c:spPr>
              <a:solidFill>
                <a:srgbClr val="00B050"/>
              </a:solidFill>
            </c:spPr>
            <c:extLst>
              <c:ext xmlns:c16="http://schemas.microsoft.com/office/drawing/2014/chart" uri="{C3380CC4-5D6E-409C-BE32-E72D297353CC}">
                <c16:uniqueId val="{00000007-6968-4922-96FD-85FB28A86033}"/>
              </c:ext>
            </c:extLst>
          </c:dPt>
          <c:dPt>
            <c:idx val="5"/>
            <c:invertIfNegative val="0"/>
            <c:bubble3D val="0"/>
            <c:spPr>
              <a:solidFill>
                <a:schemeClr val="accent5"/>
              </a:solidFill>
            </c:spPr>
            <c:extLst>
              <c:ext xmlns:c16="http://schemas.microsoft.com/office/drawing/2014/chart" uri="{C3380CC4-5D6E-409C-BE32-E72D297353CC}">
                <c16:uniqueId val="{00000021-6968-4922-96FD-85FB28A86033}"/>
              </c:ext>
            </c:extLst>
          </c:dPt>
          <c:dPt>
            <c:idx val="6"/>
            <c:invertIfNegative val="0"/>
            <c:bubble3D val="0"/>
            <c:spPr>
              <a:solidFill>
                <a:schemeClr val="accent5"/>
              </a:solidFill>
            </c:spPr>
            <c:extLst>
              <c:ext xmlns:c16="http://schemas.microsoft.com/office/drawing/2014/chart" uri="{C3380CC4-5D6E-409C-BE32-E72D297353CC}">
                <c16:uniqueId val="{00000009-6968-4922-96FD-85FB28A86033}"/>
              </c:ext>
            </c:extLst>
          </c:dPt>
          <c:dPt>
            <c:idx val="8"/>
            <c:invertIfNegative val="0"/>
            <c:bubble3D val="0"/>
            <c:spPr>
              <a:solidFill>
                <a:schemeClr val="accent2"/>
              </a:solidFill>
            </c:spPr>
            <c:extLst>
              <c:ext xmlns:c16="http://schemas.microsoft.com/office/drawing/2014/chart" uri="{C3380CC4-5D6E-409C-BE32-E72D297353CC}">
                <c16:uniqueId val="{0000000B-6968-4922-96FD-85FB28A86033}"/>
              </c:ext>
            </c:extLst>
          </c:dPt>
          <c:dPt>
            <c:idx val="9"/>
            <c:invertIfNegative val="0"/>
            <c:bubble3D val="0"/>
            <c:spPr>
              <a:solidFill>
                <a:schemeClr val="accent2"/>
              </a:solidFill>
            </c:spPr>
            <c:extLst>
              <c:ext xmlns:c16="http://schemas.microsoft.com/office/drawing/2014/chart" uri="{C3380CC4-5D6E-409C-BE32-E72D297353CC}">
                <c16:uniqueId val="{0000000D-6968-4922-96FD-85FB28A86033}"/>
              </c:ext>
            </c:extLst>
          </c:dPt>
          <c:dPt>
            <c:idx val="18"/>
            <c:invertIfNegative val="0"/>
            <c:bubble3D val="0"/>
            <c:spPr>
              <a:solidFill>
                <a:schemeClr val="accent6"/>
              </a:solidFill>
            </c:spPr>
            <c:extLst>
              <c:ext xmlns:c16="http://schemas.microsoft.com/office/drawing/2014/chart" uri="{C3380CC4-5D6E-409C-BE32-E72D297353CC}">
                <c16:uniqueId val="{0000000F-6968-4922-96FD-85FB28A86033}"/>
              </c:ext>
            </c:extLst>
          </c:dPt>
          <c:dPt>
            <c:idx val="19"/>
            <c:invertIfNegative val="0"/>
            <c:bubble3D val="0"/>
            <c:spPr>
              <a:solidFill>
                <a:schemeClr val="accent6"/>
              </a:solidFill>
            </c:spPr>
            <c:extLst>
              <c:ext xmlns:c16="http://schemas.microsoft.com/office/drawing/2014/chart" uri="{C3380CC4-5D6E-409C-BE32-E72D297353CC}">
                <c16:uniqueId val="{00000011-6968-4922-96FD-85FB28A86033}"/>
              </c:ext>
            </c:extLst>
          </c:dPt>
          <c:dPt>
            <c:idx val="21"/>
            <c:invertIfNegative val="0"/>
            <c:bubble3D val="0"/>
            <c:spPr>
              <a:solidFill>
                <a:srgbClr val="990033"/>
              </a:solidFill>
            </c:spPr>
            <c:extLst>
              <c:ext xmlns:c16="http://schemas.microsoft.com/office/drawing/2014/chart" uri="{C3380CC4-5D6E-409C-BE32-E72D297353CC}">
                <c16:uniqueId val="{00000013-6968-4922-96FD-85FB28A86033}"/>
              </c:ext>
            </c:extLst>
          </c:dPt>
          <c:dPt>
            <c:idx val="25"/>
            <c:invertIfNegative val="0"/>
            <c:bubble3D val="0"/>
            <c:spPr>
              <a:solidFill>
                <a:srgbClr val="990033"/>
              </a:solidFill>
            </c:spPr>
            <c:extLst>
              <c:ext xmlns:c16="http://schemas.microsoft.com/office/drawing/2014/chart" uri="{C3380CC4-5D6E-409C-BE32-E72D297353CC}">
                <c16:uniqueId val="{00000015-6968-4922-96FD-85FB28A86033}"/>
              </c:ext>
            </c:extLst>
          </c:dPt>
          <c:dPt>
            <c:idx val="26"/>
            <c:invertIfNegative val="0"/>
            <c:bubble3D val="0"/>
            <c:spPr>
              <a:solidFill>
                <a:srgbClr val="990033"/>
              </a:solidFill>
            </c:spPr>
            <c:extLst>
              <c:ext xmlns:c16="http://schemas.microsoft.com/office/drawing/2014/chart" uri="{C3380CC4-5D6E-409C-BE32-E72D297353CC}">
                <c16:uniqueId val="{00000017-6968-4922-96FD-85FB28A86033}"/>
              </c:ext>
            </c:extLst>
          </c:dPt>
          <c:dPt>
            <c:idx val="27"/>
            <c:invertIfNegative val="0"/>
            <c:bubble3D val="0"/>
            <c:spPr>
              <a:solidFill>
                <a:srgbClr val="00B0F0"/>
              </a:solidFill>
            </c:spPr>
            <c:extLst>
              <c:ext xmlns:c16="http://schemas.microsoft.com/office/drawing/2014/chart" uri="{C3380CC4-5D6E-409C-BE32-E72D297353CC}">
                <c16:uniqueId val="{00000019-6968-4922-96FD-85FB28A86033}"/>
              </c:ext>
            </c:extLst>
          </c:dPt>
          <c:dPt>
            <c:idx val="29"/>
            <c:invertIfNegative val="0"/>
            <c:bubble3D val="0"/>
            <c:spPr>
              <a:solidFill>
                <a:srgbClr val="00B050"/>
              </a:solidFill>
            </c:spPr>
            <c:extLst>
              <c:ext xmlns:c16="http://schemas.microsoft.com/office/drawing/2014/chart" uri="{C3380CC4-5D6E-409C-BE32-E72D297353CC}">
                <c16:uniqueId val="{0000001B-6968-4922-96FD-85FB28A86033}"/>
              </c:ext>
            </c:extLst>
          </c:dPt>
          <c:dPt>
            <c:idx val="30"/>
            <c:invertIfNegative val="0"/>
            <c:bubble3D val="0"/>
            <c:spPr>
              <a:solidFill>
                <a:srgbClr val="00B050"/>
              </a:solidFill>
            </c:spPr>
            <c:extLst>
              <c:ext xmlns:c16="http://schemas.microsoft.com/office/drawing/2014/chart" uri="{C3380CC4-5D6E-409C-BE32-E72D297353CC}">
                <c16:uniqueId val="{0000001D-6968-4922-96FD-85FB28A86033}"/>
              </c:ext>
            </c:extLst>
          </c:dPt>
          <c:dPt>
            <c:idx val="32"/>
            <c:invertIfNegative val="0"/>
            <c:bubble3D val="0"/>
            <c:spPr>
              <a:solidFill>
                <a:srgbClr val="990033"/>
              </a:solidFill>
            </c:spPr>
            <c:extLst>
              <c:ext xmlns:c16="http://schemas.microsoft.com/office/drawing/2014/chart" uri="{C3380CC4-5D6E-409C-BE32-E72D297353CC}">
                <c16:uniqueId val="{0000001F-6968-4922-96FD-85FB28A86033}"/>
              </c:ext>
            </c:extLst>
          </c:dPt>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Sheet1!$A$2:$B$23</c:f>
              <c:multiLvlStrCache>
                <c:ptCount val="22"/>
                <c:lvl>
                  <c:pt idx="0">
                    <c:v>d</c:v>
                  </c:pt>
                  <c:pt idx="1">
                    <c:v>c</c:v>
                  </c:pt>
                  <c:pt idx="2">
                    <c:v>b</c:v>
                  </c:pt>
                  <c:pt idx="3">
                    <c:v>a</c:v>
                  </c:pt>
                  <c:pt idx="5">
                    <c:v>Nestrādā (n=184)</c:v>
                  </c:pt>
                  <c:pt idx="6">
                    <c:v>Strādā (n=335)</c:v>
                  </c:pt>
                  <c:pt idx="8">
                    <c:v>Cits (n=143)</c:v>
                  </c:pt>
                  <c:pt idx="9">
                    <c:v>Latvietis (n=376)</c:v>
                  </c:pt>
                  <c:pt idx="11">
                    <c:v>65+ (n=117)</c:v>
                  </c:pt>
                  <c:pt idx="12">
                    <c:v>55-64 (n=80)</c:v>
                  </c:pt>
                  <c:pt idx="13">
                    <c:v>45-54 (n=89)</c:v>
                  </c:pt>
                  <c:pt idx="14">
                    <c:v>35-44 (n=131)</c:v>
                  </c:pt>
                  <c:pt idx="15">
                    <c:v>25-34 (n=66)</c:v>
                  </c:pt>
                  <c:pt idx="16">
                    <c:v>18-24 (n=36)</c:v>
                  </c:pt>
                  <c:pt idx="18">
                    <c:v>Vīrieši (n=221)</c:v>
                  </c:pt>
                  <c:pt idx="19">
                    <c:v>Sievietes (n=298)</c:v>
                  </c:pt>
                  <c:pt idx="21">
                    <c:v>Kopā (n=519)</c:v>
                  </c:pt>
                </c:lvl>
                <c:lvl>
                  <c:pt idx="5">
                    <c:v>Nodar-bošanās</c:v>
                  </c:pt>
                  <c:pt idx="8">
                    <c:v>Tautība</c:v>
                  </c:pt>
                  <c:pt idx="11">
                    <c:v>Vecums</c:v>
                  </c:pt>
                  <c:pt idx="18">
                    <c:v>Dzimums</c:v>
                  </c:pt>
                  <c:pt idx="21">
                    <c:v>Kopā</c:v>
                  </c:pt>
                </c:lvl>
              </c:multiLvlStrCache>
            </c:multiLvlStrRef>
          </c:cat>
          <c:val>
            <c:numRef>
              <c:f>Sheet1!$C$2:$C$23</c:f>
              <c:numCache>
                <c:formatCode>0%</c:formatCode>
                <c:ptCount val="22"/>
                <c:pt idx="0">
                  <c:v>0.16554741529321582</c:v>
                </c:pt>
                <c:pt idx="1">
                  <c:v>0.15505108377800544</c:v>
                </c:pt>
                <c:pt idx="2">
                  <c:v>0.23482713642459221</c:v>
                </c:pt>
                <c:pt idx="3">
                  <c:v>0.14844219226694691</c:v>
                </c:pt>
                <c:pt idx="5">
                  <c:v>0.16291558369530929</c:v>
                </c:pt>
                <c:pt idx="6">
                  <c:v>0.17185263047785695</c:v>
                </c:pt>
                <c:pt idx="8">
                  <c:v>0.15228330342974897</c:v>
                </c:pt>
                <c:pt idx="9">
                  <c:v>0.17623334470967755</c:v>
                </c:pt>
                <c:pt idx="11">
                  <c:v>8.3959281145836465E-2</c:v>
                </c:pt>
                <c:pt idx="12">
                  <c:v>0.26045012885477498</c:v>
                </c:pt>
                <c:pt idx="13">
                  <c:v>0.24043324502973057</c:v>
                </c:pt>
                <c:pt idx="14">
                  <c:v>0.18070436368051609</c:v>
                </c:pt>
                <c:pt idx="15">
                  <c:v>0.12709641076960201</c:v>
                </c:pt>
                <c:pt idx="16">
                  <c:v>5.8557706319500455E-2</c:v>
                </c:pt>
                <c:pt idx="18">
                  <c:v>0.19352270138599859</c:v>
                </c:pt>
                <c:pt idx="19">
                  <c:v>0.14857345766644547</c:v>
                </c:pt>
                <c:pt idx="21">
                  <c:v>0.16922654254023237</c:v>
                </c:pt>
              </c:numCache>
            </c:numRef>
          </c:val>
          <c:extLst>
            <c:ext xmlns:c16="http://schemas.microsoft.com/office/drawing/2014/chart" uri="{C3380CC4-5D6E-409C-BE32-E72D297353CC}">
              <c16:uniqueId val="{00000020-6968-4922-96FD-85FB28A86033}"/>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en-US"/>
          </a:p>
        </c:txPr>
        <c:crossAx val="-1720593120"/>
        <c:crosses val="autoZero"/>
        <c:auto val="1"/>
        <c:lblAlgn val="ctr"/>
        <c:lblOffset val="100"/>
        <c:noMultiLvlLbl val="0"/>
      </c:catAx>
      <c:valAx>
        <c:axId val="-1720593120"/>
        <c:scaling>
          <c:orientation val="minMax"/>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83679433485666"/>
          <c:y val="0.16605404800643422"/>
          <c:w val="0.5482648433430144"/>
          <c:h val="0.56924432694426075"/>
        </c:manualLayout>
      </c:layout>
      <c:doughnutChart>
        <c:varyColors val="1"/>
        <c:ser>
          <c:idx val="0"/>
          <c:order val="0"/>
          <c:tx>
            <c:strRef>
              <c:f>Sheet1!$B$1</c:f>
              <c:strCache>
                <c:ptCount val="1"/>
                <c:pt idx="0">
                  <c:v>Sales</c:v>
                </c:pt>
              </c:strCache>
            </c:strRef>
          </c:tx>
          <c:spPr>
            <a:solidFill>
              <a:schemeClr val="accent2"/>
            </a:solidFill>
          </c:spPr>
          <c:explosion val="1"/>
          <c:dPt>
            <c:idx val="0"/>
            <c:bubble3D val="0"/>
            <c:spPr>
              <a:solidFill>
                <a:schemeClr val="accent6"/>
              </a:solidFill>
            </c:spPr>
            <c:extLst>
              <c:ext xmlns:c16="http://schemas.microsoft.com/office/drawing/2014/chart" uri="{C3380CC4-5D6E-409C-BE32-E72D297353CC}">
                <c16:uniqueId val="{00000000-F6E7-4D79-8B62-80AC2D80491D}"/>
              </c:ext>
            </c:extLst>
          </c:dPt>
          <c:dPt>
            <c:idx val="1"/>
            <c:bubble3D val="0"/>
            <c:extLst>
              <c:ext xmlns:c16="http://schemas.microsoft.com/office/drawing/2014/chart" uri="{C3380CC4-5D6E-409C-BE32-E72D297353CC}">
                <c16:uniqueId val="{00000002-F6E7-4D79-8B62-80AC2D80491D}"/>
              </c:ext>
            </c:extLst>
          </c:dPt>
          <c:dPt>
            <c:idx val="2"/>
            <c:bubble3D val="0"/>
            <c:spPr>
              <a:solidFill>
                <a:schemeClr val="bg1">
                  <a:lumMod val="65000"/>
                </a:schemeClr>
              </a:solidFill>
            </c:spPr>
            <c:extLst>
              <c:ext xmlns:c16="http://schemas.microsoft.com/office/drawing/2014/chart" uri="{C3380CC4-5D6E-409C-BE32-E72D297353CC}">
                <c16:uniqueId val="{00000004-F6E7-4D79-8B62-80AC2D80491D}"/>
              </c:ext>
            </c:extLst>
          </c:dPt>
          <c:dPt>
            <c:idx val="6"/>
            <c:bubble3D val="0"/>
            <c:extLst>
              <c:ext xmlns:c16="http://schemas.microsoft.com/office/drawing/2014/chart" uri="{C3380CC4-5D6E-409C-BE32-E72D297353CC}">
                <c16:uniqueId val="{00000005-F6E7-4D79-8B62-80AC2D80491D}"/>
              </c:ext>
            </c:extLst>
          </c:dPt>
          <c:dLbls>
            <c:dLbl>
              <c:idx val="0"/>
              <c:layout>
                <c:manualLayout>
                  <c:x val="0.1582937647416115"/>
                  <c:y val="-0.144099519175711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E7-4D79-8B62-80AC2D80491D}"/>
                </c:ext>
              </c:extLst>
            </c:dLbl>
            <c:dLbl>
              <c:idx val="1"/>
              <c:layout>
                <c:manualLayout>
                  <c:x val="-7.8313305048837156E-2"/>
                  <c:y val="0.1910156416980364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E7-4D79-8B62-80AC2D80491D}"/>
                </c:ext>
              </c:extLst>
            </c:dLbl>
            <c:dLbl>
              <c:idx val="2"/>
              <c:layout>
                <c:manualLayout>
                  <c:x val="-0.19053845412437787"/>
                  <c:y val="-4.691612252232473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E7-4D79-8B62-80AC2D80491D}"/>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Būtu</c:v>
                </c:pt>
                <c:pt idx="1">
                  <c:v>Nebūtu</c:v>
                </c:pt>
                <c:pt idx="2">
                  <c:v>Grūti pateikt\ NA</c:v>
                </c:pt>
              </c:strCache>
            </c:strRef>
          </c:cat>
          <c:val>
            <c:numRef>
              <c:f>Sheet1!$B$2:$B$4</c:f>
              <c:numCache>
                <c:formatCode>0%</c:formatCode>
                <c:ptCount val="3"/>
                <c:pt idx="0">
                  <c:v>0.68493008970057434</c:v>
                </c:pt>
                <c:pt idx="1">
                  <c:v>0.12960668597222572</c:v>
                </c:pt>
                <c:pt idx="2">
                  <c:v>0.18546322432720097</c:v>
                </c:pt>
              </c:numCache>
            </c:numRef>
          </c:val>
          <c:extLst>
            <c:ext xmlns:c16="http://schemas.microsoft.com/office/drawing/2014/chart" uri="{C3380CC4-5D6E-409C-BE32-E72D297353CC}">
              <c16:uniqueId val="{00000006-F6E7-4D79-8B62-80AC2D80491D}"/>
            </c:ext>
          </c:extLst>
        </c:ser>
        <c:dLbls>
          <c:showLegendKey val="0"/>
          <c:showVal val="0"/>
          <c:showCatName val="0"/>
          <c:showSerName val="0"/>
          <c:showPercent val="0"/>
          <c:showBubbleSize val="0"/>
          <c:showLeaderLines val="1"/>
        </c:dLbls>
        <c:firstSliceAng val="299"/>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677698688104477"/>
          <c:y val="4.6001232772310595E-3"/>
          <c:w val="0.84032744948723448"/>
          <c:h val="0.83018835132090119"/>
        </c:manualLayout>
      </c:layout>
      <c:barChart>
        <c:barDir val="bar"/>
        <c:grouping val="percentStacked"/>
        <c:varyColors val="0"/>
        <c:ser>
          <c:idx val="0"/>
          <c:order val="0"/>
          <c:tx>
            <c:strRef>
              <c:f>Sheet1!$B$2</c:f>
              <c:strCache>
                <c:ptCount val="1"/>
                <c:pt idx="0">
                  <c:v>Būtu</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Sheet1!$A$3:$A$4</c:f>
              <c:strCache>
                <c:ptCount val="2"/>
                <c:pt idx="0">
                  <c:v>2022 VII</c:v>
                </c:pt>
                <c:pt idx="1">
                  <c:v>2025 IX</c:v>
                </c:pt>
              </c:strCache>
            </c:strRef>
          </c:cat>
          <c:val>
            <c:numRef>
              <c:f>Sheet1!$B$3:$B$4</c:f>
              <c:numCache>
                <c:formatCode>0%</c:formatCode>
                <c:ptCount val="2"/>
                <c:pt idx="0">
                  <c:v>0.77</c:v>
                </c:pt>
                <c:pt idx="1">
                  <c:v>0.68493008970057434</c:v>
                </c:pt>
              </c:numCache>
            </c:numRef>
          </c:val>
          <c:extLst>
            <c:ext xmlns:c16="http://schemas.microsoft.com/office/drawing/2014/chart" uri="{C3380CC4-5D6E-409C-BE32-E72D297353CC}">
              <c16:uniqueId val="{00000000-F599-4E6E-A39C-FED7644ED82B}"/>
            </c:ext>
          </c:extLst>
        </c:ser>
        <c:ser>
          <c:idx val="1"/>
          <c:order val="1"/>
          <c:tx>
            <c:strRef>
              <c:f>Sheet1!$C$2</c:f>
              <c:strCache>
                <c:ptCount val="1"/>
                <c:pt idx="0">
                  <c:v>Nebūtu</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Sheet1!$A$3:$A$4</c:f>
              <c:strCache>
                <c:ptCount val="2"/>
                <c:pt idx="0">
                  <c:v>2022 VII</c:v>
                </c:pt>
                <c:pt idx="1">
                  <c:v>2025 IX</c:v>
                </c:pt>
              </c:strCache>
            </c:strRef>
          </c:cat>
          <c:val>
            <c:numRef>
              <c:f>Sheet1!$C$3:$C$4</c:f>
              <c:numCache>
                <c:formatCode>0%</c:formatCode>
                <c:ptCount val="2"/>
                <c:pt idx="0">
                  <c:v>0.05</c:v>
                </c:pt>
                <c:pt idx="1">
                  <c:v>0.12960668597222572</c:v>
                </c:pt>
              </c:numCache>
            </c:numRef>
          </c:val>
          <c:extLst>
            <c:ext xmlns:c16="http://schemas.microsoft.com/office/drawing/2014/chart" uri="{C3380CC4-5D6E-409C-BE32-E72D297353CC}">
              <c16:uniqueId val="{00000001-F599-4E6E-A39C-FED7644ED82B}"/>
            </c:ext>
          </c:extLst>
        </c:ser>
        <c:ser>
          <c:idx val="2"/>
          <c:order val="2"/>
          <c:tx>
            <c:strRef>
              <c:f>Sheet1!$D$2</c:f>
              <c:strCache>
                <c:ptCount val="1"/>
                <c:pt idx="0">
                  <c:v>Grūti pateikt\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Sheet1!$A$3:$A$4</c:f>
              <c:strCache>
                <c:ptCount val="2"/>
                <c:pt idx="0">
                  <c:v>2022 VII</c:v>
                </c:pt>
                <c:pt idx="1">
                  <c:v>2025 IX</c:v>
                </c:pt>
              </c:strCache>
            </c:strRef>
          </c:cat>
          <c:val>
            <c:numRef>
              <c:f>Sheet1!$D$3:$D$4</c:f>
              <c:numCache>
                <c:formatCode>0%</c:formatCode>
                <c:ptCount val="2"/>
                <c:pt idx="0">
                  <c:v>0.18</c:v>
                </c:pt>
                <c:pt idx="1">
                  <c:v>0.18546322432720097</c:v>
                </c:pt>
              </c:numCache>
            </c:numRef>
          </c:val>
          <c:extLst>
            <c:ext xmlns:c16="http://schemas.microsoft.com/office/drawing/2014/chart" uri="{C3380CC4-5D6E-409C-BE32-E72D297353CC}">
              <c16:uniqueId val="{00000002-F599-4E6E-A39C-FED7644ED82B}"/>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6242971988271826"/>
          <c:y val="0.87869376235429153"/>
          <c:w val="0.82598802559039863"/>
          <c:h val="0.12130644973293395"/>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87908691657354"/>
          <c:y val="6.7584781511543582E-2"/>
          <c:w val="0.82897606513930122"/>
          <c:h val="0.91156780818445449"/>
        </c:manualLayout>
      </c:layout>
      <c:barChart>
        <c:barDir val="bar"/>
        <c:grouping val="percentStacked"/>
        <c:varyColors val="0"/>
        <c:ser>
          <c:idx val="0"/>
          <c:order val="0"/>
          <c:tx>
            <c:strRef>
              <c:f>Sheet1!$C$2</c:f>
              <c:strCache>
                <c:ptCount val="1"/>
                <c:pt idx="0">
                  <c:v>Būtu</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Sheet1!$A$3:$B$24</c:f>
              <c:multiLvlStrCache>
                <c:ptCount val="22"/>
                <c:lvl>
                  <c:pt idx="0">
                    <c:v>d</c:v>
                  </c:pt>
                  <c:pt idx="1">
                    <c:v>c</c:v>
                  </c:pt>
                  <c:pt idx="2">
                    <c:v>b</c:v>
                  </c:pt>
                  <c:pt idx="3">
                    <c:v>a</c:v>
                  </c:pt>
                  <c:pt idx="5">
                    <c:v>Nestrādā (n=184)</c:v>
                  </c:pt>
                  <c:pt idx="6">
                    <c:v>Strādā (n=335)</c:v>
                  </c:pt>
                  <c:pt idx="8">
                    <c:v>Cits (n=143)</c:v>
                  </c:pt>
                  <c:pt idx="9">
                    <c:v>Latvietis (n=376)</c:v>
                  </c:pt>
                  <c:pt idx="11">
                    <c:v>65+ (n=117)</c:v>
                  </c:pt>
                  <c:pt idx="12">
                    <c:v>55-64 (n=80)</c:v>
                  </c:pt>
                  <c:pt idx="13">
                    <c:v>45-54 (n=89)</c:v>
                  </c:pt>
                  <c:pt idx="14">
                    <c:v>35-44 (n=131)</c:v>
                  </c:pt>
                  <c:pt idx="15">
                    <c:v>25-34 (n=66)</c:v>
                  </c:pt>
                  <c:pt idx="16">
                    <c:v>18-24 (n=36)</c:v>
                  </c:pt>
                  <c:pt idx="18">
                    <c:v>Vīrieši (n=221)</c:v>
                  </c:pt>
                  <c:pt idx="19">
                    <c:v>Sievietes (n=298)</c:v>
                  </c:pt>
                  <c:pt idx="21">
                    <c:v>Kopā (n=519)</c:v>
                  </c:pt>
                </c:lvl>
                <c:lvl>
                  <c:pt idx="5">
                    <c:v>Nodar-bošanās</c:v>
                  </c:pt>
                  <c:pt idx="8">
                    <c:v>Tautība</c:v>
                  </c:pt>
                  <c:pt idx="11">
                    <c:v>Vecums</c:v>
                  </c:pt>
                  <c:pt idx="18">
                    <c:v>Dzimums</c:v>
                  </c:pt>
                  <c:pt idx="21">
                    <c:v>Kopā</c:v>
                  </c:pt>
                </c:lvl>
              </c:multiLvlStrCache>
            </c:multiLvlStrRef>
          </c:cat>
          <c:val>
            <c:numRef>
              <c:f>Sheet1!$C$3:$C$24</c:f>
              <c:numCache>
                <c:formatCode>0%</c:formatCode>
                <c:ptCount val="22"/>
                <c:pt idx="0">
                  <c:v>0.62448529625388505</c:v>
                </c:pt>
                <c:pt idx="1">
                  <c:v>0.69900570507161863</c:v>
                </c:pt>
                <c:pt idx="2">
                  <c:v>0.71894718001144098</c:v>
                </c:pt>
                <c:pt idx="3">
                  <c:v>0.64698672807937907</c:v>
                </c:pt>
                <c:pt idx="5">
                  <c:v>0.67545015007063569</c:v>
                </c:pt>
                <c:pt idx="6">
                  <c:v>0.68887483973354557</c:v>
                </c:pt>
                <c:pt idx="8">
                  <c:v>0.59362165114487753</c:v>
                </c:pt>
                <c:pt idx="9">
                  <c:v>0.72269029370813431</c:v>
                </c:pt>
                <c:pt idx="11">
                  <c:v>0.68234649228196265</c:v>
                </c:pt>
                <c:pt idx="12">
                  <c:v>0.6468266858663132</c:v>
                </c:pt>
                <c:pt idx="13">
                  <c:v>0.64734861065990612</c:v>
                </c:pt>
                <c:pt idx="14">
                  <c:v>0.75715483044968179</c:v>
                </c:pt>
                <c:pt idx="15">
                  <c:v>0.71257598548675982</c:v>
                </c:pt>
                <c:pt idx="16">
                  <c:v>0.55790722936514658</c:v>
                </c:pt>
                <c:pt idx="18">
                  <c:v>0.64584375579523912</c:v>
                </c:pt>
                <c:pt idx="19">
                  <c:v>0.71815564509295138</c:v>
                </c:pt>
                <c:pt idx="21">
                  <c:v>0.68493008970057434</c:v>
                </c:pt>
              </c:numCache>
            </c:numRef>
          </c:val>
          <c:extLst>
            <c:ext xmlns:c16="http://schemas.microsoft.com/office/drawing/2014/chart" uri="{C3380CC4-5D6E-409C-BE32-E72D297353CC}">
              <c16:uniqueId val="{00000000-9D87-40A1-8F89-B8DDEFDF2487}"/>
            </c:ext>
          </c:extLst>
        </c:ser>
        <c:ser>
          <c:idx val="1"/>
          <c:order val="1"/>
          <c:tx>
            <c:strRef>
              <c:f>Sheet1!$D$2</c:f>
              <c:strCache>
                <c:ptCount val="1"/>
                <c:pt idx="0">
                  <c:v>Nebūtu</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Sheet1!$A$3:$B$24</c:f>
              <c:multiLvlStrCache>
                <c:ptCount val="22"/>
                <c:lvl>
                  <c:pt idx="0">
                    <c:v>d</c:v>
                  </c:pt>
                  <c:pt idx="1">
                    <c:v>c</c:v>
                  </c:pt>
                  <c:pt idx="2">
                    <c:v>b</c:v>
                  </c:pt>
                  <c:pt idx="3">
                    <c:v>a</c:v>
                  </c:pt>
                  <c:pt idx="5">
                    <c:v>Nestrādā (n=184)</c:v>
                  </c:pt>
                  <c:pt idx="6">
                    <c:v>Strādā (n=335)</c:v>
                  </c:pt>
                  <c:pt idx="8">
                    <c:v>Cits (n=143)</c:v>
                  </c:pt>
                  <c:pt idx="9">
                    <c:v>Latvietis (n=376)</c:v>
                  </c:pt>
                  <c:pt idx="11">
                    <c:v>65+ (n=117)</c:v>
                  </c:pt>
                  <c:pt idx="12">
                    <c:v>55-64 (n=80)</c:v>
                  </c:pt>
                  <c:pt idx="13">
                    <c:v>45-54 (n=89)</c:v>
                  </c:pt>
                  <c:pt idx="14">
                    <c:v>35-44 (n=131)</c:v>
                  </c:pt>
                  <c:pt idx="15">
                    <c:v>25-34 (n=66)</c:v>
                  </c:pt>
                  <c:pt idx="16">
                    <c:v>18-24 (n=36)</c:v>
                  </c:pt>
                  <c:pt idx="18">
                    <c:v>Vīrieši (n=221)</c:v>
                  </c:pt>
                  <c:pt idx="19">
                    <c:v>Sievietes (n=298)</c:v>
                  </c:pt>
                  <c:pt idx="21">
                    <c:v>Kopā (n=519)</c:v>
                  </c:pt>
                </c:lvl>
                <c:lvl>
                  <c:pt idx="5">
                    <c:v>Nodar-bošanās</c:v>
                  </c:pt>
                  <c:pt idx="8">
                    <c:v>Tautība</c:v>
                  </c:pt>
                  <c:pt idx="11">
                    <c:v>Vecums</c:v>
                  </c:pt>
                  <c:pt idx="18">
                    <c:v>Dzimums</c:v>
                  </c:pt>
                  <c:pt idx="21">
                    <c:v>Kopā</c:v>
                  </c:pt>
                </c:lvl>
              </c:multiLvlStrCache>
            </c:multiLvlStrRef>
          </c:cat>
          <c:val>
            <c:numRef>
              <c:f>Sheet1!$D$3:$D$24</c:f>
              <c:numCache>
                <c:formatCode>0%</c:formatCode>
                <c:ptCount val="22"/>
                <c:pt idx="0">
                  <c:v>0.20340432774112649</c:v>
                </c:pt>
                <c:pt idx="1">
                  <c:v>0.11863660161768587</c:v>
                </c:pt>
                <c:pt idx="2">
                  <c:v>0.10915670890280277</c:v>
                </c:pt>
                <c:pt idx="3">
                  <c:v>0.14787361877912045</c:v>
                </c:pt>
                <c:pt idx="5">
                  <c:v>0.10798355093178758</c:v>
                </c:pt>
                <c:pt idx="6">
                  <c:v>0.13860440810901542</c:v>
                </c:pt>
                <c:pt idx="8">
                  <c:v>0.11325543894448507</c:v>
                </c:pt>
                <c:pt idx="9">
                  <c:v>0.13636867241413478</c:v>
                </c:pt>
                <c:pt idx="11">
                  <c:v>8.800372043175976E-2</c:v>
                </c:pt>
                <c:pt idx="12">
                  <c:v>0.11576982465797946</c:v>
                </c:pt>
                <c:pt idx="13">
                  <c:v>0.15796618996685688</c:v>
                </c:pt>
                <c:pt idx="14">
                  <c:v>0.10609292292342049</c:v>
                </c:pt>
                <c:pt idx="15">
                  <c:v>0.13605559205453926</c:v>
                </c:pt>
                <c:pt idx="16">
                  <c:v>0.21930678036286377</c:v>
                </c:pt>
                <c:pt idx="18">
                  <c:v>0.14441445123443275</c:v>
                </c:pt>
                <c:pt idx="19">
                  <c:v>0.11701926280410775</c:v>
                </c:pt>
                <c:pt idx="21">
                  <c:v>0.12960668597222572</c:v>
                </c:pt>
              </c:numCache>
            </c:numRef>
          </c:val>
          <c:extLst>
            <c:ext xmlns:c16="http://schemas.microsoft.com/office/drawing/2014/chart" uri="{C3380CC4-5D6E-409C-BE32-E72D297353CC}">
              <c16:uniqueId val="{00000001-9D87-40A1-8F89-B8DDEFDF2487}"/>
            </c:ext>
          </c:extLst>
        </c:ser>
        <c:ser>
          <c:idx val="2"/>
          <c:order val="2"/>
          <c:tx>
            <c:strRef>
              <c:f>Sheet1!$E$2</c:f>
              <c:strCache>
                <c:ptCount val="1"/>
                <c:pt idx="0">
                  <c:v>Grūti pateikt\ NA</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Sheet1!$A$3:$B$24</c:f>
              <c:multiLvlStrCache>
                <c:ptCount val="22"/>
                <c:lvl>
                  <c:pt idx="0">
                    <c:v>d</c:v>
                  </c:pt>
                  <c:pt idx="1">
                    <c:v>c</c:v>
                  </c:pt>
                  <c:pt idx="2">
                    <c:v>b</c:v>
                  </c:pt>
                  <c:pt idx="3">
                    <c:v>a</c:v>
                  </c:pt>
                  <c:pt idx="5">
                    <c:v>Nestrādā (n=184)</c:v>
                  </c:pt>
                  <c:pt idx="6">
                    <c:v>Strādā (n=335)</c:v>
                  </c:pt>
                  <c:pt idx="8">
                    <c:v>Cits (n=143)</c:v>
                  </c:pt>
                  <c:pt idx="9">
                    <c:v>Latvietis (n=376)</c:v>
                  </c:pt>
                  <c:pt idx="11">
                    <c:v>65+ (n=117)</c:v>
                  </c:pt>
                  <c:pt idx="12">
                    <c:v>55-64 (n=80)</c:v>
                  </c:pt>
                  <c:pt idx="13">
                    <c:v>45-54 (n=89)</c:v>
                  </c:pt>
                  <c:pt idx="14">
                    <c:v>35-44 (n=131)</c:v>
                  </c:pt>
                  <c:pt idx="15">
                    <c:v>25-34 (n=66)</c:v>
                  </c:pt>
                  <c:pt idx="16">
                    <c:v>18-24 (n=36)</c:v>
                  </c:pt>
                  <c:pt idx="18">
                    <c:v>Vīrieši (n=221)</c:v>
                  </c:pt>
                  <c:pt idx="19">
                    <c:v>Sievietes (n=298)</c:v>
                  </c:pt>
                  <c:pt idx="21">
                    <c:v>Kopā (n=519)</c:v>
                  </c:pt>
                </c:lvl>
                <c:lvl>
                  <c:pt idx="5">
                    <c:v>Nodar-bošanās</c:v>
                  </c:pt>
                  <c:pt idx="8">
                    <c:v>Tautība</c:v>
                  </c:pt>
                  <c:pt idx="11">
                    <c:v>Vecums</c:v>
                  </c:pt>
                  <c:pt idx="18">
                    <c:v>Dzimums</c:v>
                  </c:pt>
                  <c:pt idx="21">
                    <c:v>Kopā</c:v>
                  </c:pt>
                </c:lvl>
              </c:multiLvlStrCache>
            </c:multiLvlStrRef>
          </c:cat>
          <c:val>
            <c:numRef>
              <c:f>Sheet1!$E$3:$E$24</c:f>
              <c:numCache>
                <c:formatCode>0%</c:formatCode>
                <c:ptCount val="22"/>
                <c:pt idx="0">
                  <c:v>0.17211037600498863</c:v>
                </c:pt>
                <c:pt idx="1">
                  <c:v>0.18235769331069551</c:v>
                </c:pt>
                <c:pt idx="2">
                  <c:v>0.17189611108575606</c:v>
                </c:pt>
                <c:pt idx="3">
                  <c:v>0.20513965314149984</c:v>
                </c:pt>
                <c:pt idx="5">
                  <c:v>0.21656629899757654</c:v>
                </c:pt>
                <c:pt idx="6">
                  <c:v>0.17252075215743876</c:v>
                </c:pt>
                <c:pt idx="8">
                  <c:v>0.2931229099106365</c:v>
                </c:pt>
                <c:pt idx="9">
                  <c:v>0.14094103387772972</c:v>
                </c:pt>
                <c:pt idx="11">
                  <c:v>0.22964978728627808</c:v>
                </c:pt>
                <c:pt idx="12">
                  <c:v>0.237403489475707</c:v>
                </c:pt>
                <c:pt idx="13">
                  <c:v>0.19468519937323683</c:v>
                </c:pt>
                <c:pt idx="14">
                  <c:v>0.13675224662689658</c:v>
                </c:pt>
                <c:pt idx="15">
                  <c:v>0.15136842245870075</c:v>
                </c:pt>
                <c:pt idx="16">
                  <c:v>0.22278599027198984</c:v>
                </c:pt>
                <c:pt idx="18">
                  <c:v>0.20974179297032727</c:v>
                </c:pt>
                <c:pt idx="19">
                  <c:v>0.16482509210294083</c:v>
                </c:pt>
                <c:pt idx="21">
                  <c:v>0.18546322432720097</c:v>
                </c:pt>
              </c:numCache>
            </c:numRef>
          </c:val>
          <c:extLst>
            <c:ext xmlns:c16="http://schemas.microsoft.com/office/drawing/2014/chart" uri="{C3380CC4-5D6E-409C-BE32-E72D297353CC}">
              <c16:uniqueId val="{00000002-9D87-40A1-8F89-B8DDEFDF2487}"/>
            </c:ext>
          </c:extLst>
        </c:ser>
        <c:dLbls>
          <c:showLegendKey val="0"/>
          <c:showVal val="0"/>
          <c:showCatName val="0"/>
          <c:showSerName val="0"/>
          <c:showPercent val="0"/>
          <c:showBubbleSize val="0"/>
        </c:dLbls>
        <c:gapWidth val="50"/>
        <c:overlap val="100"/>
        <c:axId val="-1780371584"/>
        <c:axId val="-1780384640"/>
      </c:barChart>
      <c:catAx>
        <c:axId val="-1780371584"/>
        <c:scaling>
          <c:orientation val="minMax"/>
        </c:scaling>
        <c:delete val="0"/>
        <c:axPos val="l"/>
        <c:numFmt formatCode="General" sourceLinked="0"/>
        <c:majorTickMark val="out"/>
        <c:minorTickMark val="none"/>
        <c:tickLblPos val="nextTo"/>
        <c:txPr>
          <a:bodyPr/>
          <a:lstStyle/>
          <a:p>
            <a:pPr>
              <a:defRPr lang="en-US" sz="1000"/>
            </a:pPr>
            <a:endParaRPr lang="en-US"/>
          </a:p>
        </c:txPr>
        <c:crossAx val="-1780384640"/>
        <c:crosses val="autoZero"/>
        <c:auto val="1"/>
        <c:lblAlgn val="ctr"/>
        <c:lblOffset val="100"/>
        <c:noMultiLvlLbl val="0"/>
      </c:catAx>
      <c:valAx>
        <c:axId val="-1780384640"/>
        <c:scaling>
          <c:orientation val="minMax"/>
        </c:scaling>
        <c:delete val="1"/>
        <c:axPos val="b"/>
        <c:majorGridlines/>
        <c:numFmt formatCode="0%" sourceLinked="1"/>
        <c:majorTickMark val="out"/>
        <c:minorTickMark val="none"/>
        <c:tickLblPos val="nextTo"/>
        <c:crossAx val="-1780371584"/>
        <c:crosses val="autoZero"/>
        <c:crossBetween val="between"/>
      </c:valAx>
    </c:plotArea>
    <c:legend>
      <c:legendPos val="r"/>
      <c:layout>
        <c:manualLayout>
          <c:xMode val="edge"/>
          <c:yMode val="edge"/>
          <c:x val="0.37045390091475727"/>
          <c:y val="2.3597491191768767E-3"/>
          <c:w val="0.62954609908524284"/>
          <c:h val="4.8228363585736421E-2"/>
        </c:manualLayout>
      </c:layout>
      <c:overlay val="0"/>
      <c:txPr>
        <a:bodyPr/>
        <a:lstStyle/>
        <a:p>
          <a:pPr>
            <a:defRPr lang="en-US" sz="105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69881012349767"/>
          <c:y val="0.25318398983360874"/>
          <c:w val="0.5482648433430144"/>
          <c:h val="0.56924432694426075"/>
        </c:manualLayout>
      </c:layout>
      <c:doughnutChart>
        <c:varyColors val="1"/>
        <c:ser>
          <c:idx val="0"/>
          <c:order val="0"/>
          <c:tx>
            <c:strRef>
              <c:f>Sheet1!$B$1</c:f>
              <c:strCache>
                <c:ptCount val="1"/>
                <c:pt idx="0">
                  <c:v>Sales</c:v>
                </c:pt>
              </c:strCache>
            </c:strRef>
          </c:tx>
          <c:spPr>
            <a:solidFill>
              <a:schemeClr val="accent2"/>
            </a:solidFill>
          </c:spPr>
          <c:explosion val="1"/>
          <c:dPt>
            <c:idx val="0"/>
            <c:bubble3D val="0"/>
            <c:spPr>
              <a:solidFill>
                <a:schemeClr val="accent2">
                  <a:lumMod val="50000"/>
                </a:schemeClr>
              </a:solidFill>
            </c:spPr>
            <c:extLst>
              <c:ext xmlns:c16="http://schemas.microsoft.com/office/drawing/2014/chart" uri="{C3380CC4-5D6E-409C-BE32-E72D297353CC}">
                <c16:uniqueId val="{00000001-E965-4833-99D0-D912BF080975}"/>
              </c:ext>
            </c:extLst>
          </c:dPt>
          <c:dPt>
            <c:idx val="1"/>
            <c:bubble3D val="0"/>
            <c:spPr>
              <a:solidFill>
                <a:schemeClr val="accent5"/>
              </a:solidFill>
            </c:spPr>
            <c:extLst>
              <c:ext xmlns:c16="http://schemas.microsoft.com/office/drawing/2014/chart" uri="{C3380CC4-5D6E-409C-BE32-E72D297353CC}">
                <c16:uniqueId val="{00000002-E965-4833-99D0-D912BF080975}"/>
              </c:ext>
            </c:extLst>
          </c:dPt>
          <c:dPt>
            <c:idx val="2"/>
            <c:bubble3D val="0"/>
            <c:spPr>
              <a:solidFill>
                <a:schemeClr val="accent6"/>
              </a:solidFill>
            </c:spPr>
            <c:extLst>
              <c:ext xmlns:c16="http://schemas.microsoft.com/office/drawing/2014/chart" uri="{C3380CC4-5D6E-409C-BE32-E72D297353CC}">
                <c16:uniqueId val="{00000004-E965-4833-99D0-D912BF080975}"/>
              </c:ext>
            </c:extLst>
          </c:dPt>
          <c:dPt>
            <c:idx val="3"/>
            <c:bubble3D val="0"/>
            <c:spPr>
              <a:solidFill>
                <a:schemeClr val="accent4"/>
              </a:solidFill>
            </c:spPr>
            <c:extLst>
              <c:ext xmlns:c16="http://schemas.microsoft.com/office/drawing/2014/chart" uri="{C3380CC4-5D6E-409C-BE32-E72D297353CC}">
                <c16:uniqueId val="{00000008-E965-4833-99D0-D912BF080975}"/>
              </c:ext>
            </c:extLst>
          </c:dPt>
          <c:dPt>
            <c:idx val="4"/>
            <c:bubble3D val="0"/>
            <c:spPr>
              <a:solidFill>
                <a:schemeClr val="bg1">
                  <a:lumMod val="65000"/>
                </a:schemeClr>
              </a:solidFill>
            </c:spPr>
            <c:extLst>
              <c:ext xmlns:c16="http://schemas.microsoft.com/office/drawing/2014/chart" uri="{C3380CC4-5D6E-409C-BE32-E72D297353CC}">
                <c16:uniqueId val="{00000007-E965-4833-99D0-D912BF080975}"/>
              </c:ext>
            </c:extLst>
          </c:dPt>
          <c:dPt>
            <c:idx val="6"/>
            <c:bubble3D val="0"/>
            <c:extLst>
              <c:ext xmlns:c16="http://schemas.microsoft.com/office/drawing/2014/chart" uri="{C3380CC4-5D6E-409C-BE32-E72D297353CC}">
                <c16:uniqueId val="{00000005-E965-4833-99D0-D912BF080975}"/>
              </c:ext>
            </c:extLst>
          </c:dPt>
          <c:dLbls>
            <c:dLbl>
              <c:idx val="0"/>
              <c:layout>
                <c:manualLayout>
                  <c:x val="1.3946451011022225E-2"/>
                  <c:y val="-0.23593756514295697"/>
                </c:manualLayout>
              </c:layout>
              <c:spPr>
                <a:noFill/>
                <a:ln>
                  <a:noFill/>
                </a:ln>
                <a:effectLst/>
              </c:spPr>
              <c:txPr>
                <a:bodyPr wrap="square" lIns="38100" tIns="19050" rIns="38100" bIns="19050" anchor="ctr">
                  <a:noAutofit/>
                </a:bodyPr>
                <a:lstStyle/>
                <a:p>
                  <a:pPr>
                    <a:defRPr sz="100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266553795402347"/>
                      <c:h val="0.20519101300299594"/>
                    </c:manualLayout>
                  </c15:layout>
                </c:ext>
                <c:ext xmlns:c16="http://schemas.microsoft.com/office/drawing/2014/chart" uri="{C3380CC4-5D6E-409C-BE32-E72D297353CC}">
                  <c16:uniqueId val="{00000001-E965-4833-99D0-D912BF080975}"/>
                </c:ext>
              </c:extLst>
            </c:dLbl>
            <c:dLbl>
              <c:idx val="1"/>
              <c:layout>
                <c:manualLayout>
                  <c:x val="0.20460742986311783"/>
                  <c:y val="0.16755744850177123"/>
                </c:manualLayout>
              </c:layout>
              <c:showLegendKey val="0"/>
              <c:showVal val="1"/>
              <c:showCatName val="1"/>
              <c:showSerName val="0"/>
              <c:showPercent val="0"/>
              <c:showBubbleSize val="0"/>
              <c:extLst>
                <c:ext xmlns:c15="http://schemas.microsoft.com/office/drawing/2012/chart" uri="{CE6537A1-D6FC-4f65-9D91-7224C49458BB}">
                  <c15:layout>
                    <c:manualLayout>
                      <c:w val="0.24396128127676678"/>
                      <c:h val="0.25545828713405816"/>
                    </c:manualLayout>
                  </c15:layout>
                </c:ext>
                <c:ext xmlns:c16="http://schemas.microsoft.com/office/drawing/2014/chart" uri="{C3380CC4-5D6E-409C-BE32-E72D297353CC}">
                  <c16:uniqueId val="{00000002-E965-4833-99D0-D912BF080975}"/>
                </c:ext>
              </c:extLst>
            </c:dLbl>
            <c:dLbl>
              <c:idx val="2"/>
              <c:layout>
                <c:manualLayout>
                  <c:x val="-0.23239928876555085"/>
                  <c:y val="0.14400505364217406"/>
                </c:manualLayout>
              </c:layout>
              <c:spPr>
                <a:noFill/>
                <a:ln>
                  <a:noFill/>
                </a:ln>
                <a:effectLst/>
              </c:spPr>
              <c:txPr>
                <a:bodyPr wrap="square" lIns="38100" tIns="19050" rIns="38100" bIns="19050" anchor="ctr">
                  <a:noAutofit/>
                </a:bodyPr>
                <a:lstStyle/>
                <a:p>
                  <a:pPr>
                    <a:defRPr sz="1000" b="1"/>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7216697369832815"/>
                      <c:h val="0.27762628696095937"/>
                    </c:manualLayout>
                  </c15:layout>
                </c:ext>
                <c:ext xmlns:c16="http://schemas.microsoft.com/office/drawing/2014/chart" uri="{C3380CC4-5D6E-409C-BE32-E72D297353CC}">
                  <c16:uniqueId val="{00000004-E965-4833-99D0-D912BF080975}"/>
                </c:ext>
              </c:extLst>
            </c:dLbl>
            <c:dLbl>
              <c:idx val="3"/>
              <c:layout>
                <c:manualLayout>
                  <c:x val="-0.20208623922282498"/>
                  <c:y val="-4.691612252232477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965-4833-99D0-D912BF080975}"/>
                </c:ext>
              </c:extLst>
            </c:dLbl>
            <c:dLbl>
              <c:idx val="4"/>
              <c:layout>
                <c:manualLayout>
                  <c:x val="-0.17899066902593069"/>
                  <c:y val="-0.1910156416980364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65-4833-99D0-D912BF080975}"/>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Atbalsta pasākumi sociāli mazaizsargātajām grupām</c:v>
                </c:pt>
                <c:pt idx="1">
                  <c:v>Jaunuzņēmumu un uzņēmējdarbības novadā sekmēšana</c:v>
                </c:pt>
                <c:pt idx="2">
                  <c:v>Atbalsts Mārupes izglītības iestādēm (piemēram, vieslekcijas, ekskursijas uz lidostu, utml.)</c:v>
                </c:pt>
                <c:pt idx="3">
                  <c:v>Atbalsts kultūras pasākumiem Mārupē</c:v>
                </c:pt>
                <c:pt idx="4">
                  <c:v>Grūti pateikt\ NA</c:v>
                </c:pt>
              </c:strCache>
            </c:strRef>
          </c:cat>
          <c:val>
            <c:numRef>
              <c:f>Sheet1!$B$2:$B$6</c:f>
              <c:numCache>
                <c:formatCode>0%</c:formatCode>
                <c:ptCount val="5"/>
                <c:pt idx="0">
                  <c:v>0.22694855657649246</c:v>
                </c:pt>
                <c:pt idx="1">
                  <c:v>0.3546996966340113</c:v>
                </c:pt>
                <c:pt idx="2">
                  <c:v>0.3091420923863728</c:v>
                </c:pt>
                <c:pt idx="3">
                  <c:v>7.9399832284340208E-2</c:v>
                </c:pt>
                <c:pt idx="4">
                  <c:v>2.9809822118784451E-2</c:v>
                </c:pt>
              </c:numCache>
            </c:numRef>
          </c:val>
          <c:extLst>
            <c:ext xmlns:c16="http://schemas.microsoft.com/office/drawing/2014/chart" uri="{C3380CC4-5D6E-409C-BE32-E72D297353CC}">
              <c16:uniqueId val="{00000006-E965-4833-99D0-D912BF080975}"/>
            </c:ext>
          </c:extLst>
        </c:ser>
        <c:dLbls>
          <c:showLegendKey val="0"/>
          <c:showVal val="0"/>
          <c:showCatName val="0"/>
          <c:showSerName val="0"/>
          <c:showPercent val="0"/>
          <c:showBubbleSize val="0"/>
          <c:showLeaderLines val="1"/>
        </c:dLbls>
        <c:firstSliceAng val="314"/>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566248824762813"/>
          <c:y val="1.2445663874410481E-2"/>
          <c:w val="0.63380336758873157"/>
          <c:h val="0.97043476475593848"/>
        </c:manualLayout>
      </c:layout>
      <c:barChart>
        <c:barDir val="bar"/>
        <c:grouping val="clustered"/>
        <c:varyColors val="0"/>
        <c:ser>
          <c:idx val="0"/>
          <c:order val="0"/>
          <c:tx>
            <c:strRef>
              <c:f>Sheet1!$B$1</c:f>
              <c:strCache>
                <c:ptCount val="1"/>
                <c:pt idx="0">
                  <c:v>2022 VII</c:v>
                </c:pt>
              </c:strCache>
            </c:strRef>
          </c:tx>
          <c:spPr>
            <a:solidFill>
              <a:schemeClr val="accent5">
                <a:lumMod val="60000"/>
                <a:lumOff val="40000"/>
              </a:schemeClr>
            </a:solidFill>
          </c:spPr>
          <c:invertIfNegative val="0"/>
          <c:dPt>
            <c:idx val="0"/>
            <c:invertIfNegative val="0"/>
            <c:bubble3D val="0"/>
            <c:extLst>
              <c:ext xmlns:c16="http://schemas.microsoft.com/office/drawing/2014/chart" uri="{C3380CC4-5D6E-409C-BE32-E72D297353CC}">
                <c16:uniqueId val="{00000001-ED8B-4658-AA9F-8CCC4C4D7844}"/>
              </c:ext>
            </c:extLst>
          </c:dPt>
          <c:dPt>
            <c:idx val="1"/>
            <c:invertIfNegative val="0"/>
            <c:bubble3D val="0"/>
            <c:extLst>
              <c:ext xmlns:c16="http://schemas.microsoft.com/office/drawing/2014/chart" uri="{C3380CC4-5D6E-409C-BE32-E72D297353CC}">
                <c16:uniqueId val="{00000002-ED8B-4658-AA9F-8CCC4C4D7844}"/>
              </c:ext>
            </c:extLst>
          </c:dPt>
          <c:dLbls>
            <c:spPr>
              <a:noFill/>
              <a:ln>
                <a:noFill/>
              </a:ln>
              <a:effectLst/>
            </c:spPr>
            <c:txPr>
              <a:bodyPr/>
              <a:lstStyle/>
              <a:p>
                <a:pPr>
                  <a:defRPr lang="en-US" sz="9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Grūti pateikt\ NA</c:v>
                </c:pt>
                <c:pt idx="1">
                  <c:v>Atbalsts kultūras pasākumiem Mārupē</c:v>
                </c:pt>
                <c:pt idx="2">
                  <c:v>Atbalsta pasākumi sociāli mazaizsargātajām grupām</c:v>
                </c:pt>
                <c:pt idx="3">
                  <c:v>Atbalsts Mārupes izglītības iestādēm (piemēram, vieslekcijas, ekskursijas uz lidostu, utml.)</c:v>
                </c:pt>
                <c:pt idx="4">
                  <c:v>Jaunuzņēmumu un uzņēmējdarbības novadā sekmēšana</c:v>
                </c:pt>
              </c:strCache>
            </c:strRef>
          </c:cat>
          <c:val>
            <c:numRef>
              <c:f>Sheet1!$B$2:$B$6</c:f>
              <c:numCache>
                <c:formatCode>0%</c:formatCode>
                <c:ptCount val="5"/>
                <c:pt idx="0">
                  <c:v>0.1</c:v>
                </c:pt>
                <c:pt idx="1">
                  <c:v>0.09</c:v>
                </c:pt>
                <c:pt idx="2">
                  <c:v>0.2</c:v>
                </c:pt>
                <c:pt idx="3">
                  <c:v>0.32</c:v>
                </c:pt>
                <c:pt idx="4">
                  <c:v>0.28999999999999998</c:v>
                </c:pt>
              </c:numCache>
            </c:numRef>
          </c:val>
          <c:extLst>
            <c:ext xmlns:c16="http://schemas.microsoft.com/office/drawing/2014/chart" uri="{C3380CC4-5D6E-409C-BE32-E72D297353CC}">
              <c16:uniqueId val="{00000003-ED8B-4658-AA9F-8CCC4C4D7844}"/>
            </c:ext>
          </c:extLst>
        </c:ser>
        <c:ser>
          <c:idx val="1"/>
          <c:order val="1"/>
          <c:tx>
            <c:strRef>
              <c:f>Sheet1!$C$1</c:f>
              <c:strCache>
                <c:ptCount val="1"/>
                <c:pt idx="0">
                  <c:v>2025 IX</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Grūti pateikt\ NA</c:v>
                </c:pt>
                <c:pt idx="1">
                  <c:v>Atbalsts kultūras pasākumiem Mārupē</c:v>
                </c:pt>
                <c:pt idx="2">
                  <c:v>Atbalsta pasākumi sociāli mazaizsargātajām grupām</c:v>
                </c:pt>
                <c:pt idx="3">
                  <c:v>Atbalsts Mārupes izglītības iestādēm (piemēram, vieslekcijas, ekskursijas uz lidostu, utml.)</c:v>
                </c:pt>
                <c:pt idx="4">
                  <c:v>Jaunuzņēmumu un uzņēmējdarbības novadā sekmēšana</c:v>
                </c:pt>
              </c:strCache>
            </c:strRef>
          </c:cat>
          <c:val>
            <c:numRef>
              <c:f>Sheet1!$C$2:$C$6</c:f>
              <c:numCache>
                <c:formatCode>0%</c:formatCode>
                <c:ptCount val="5"/>
                <c:pt idx="0">
                  <c:v>2.9809822118784451E-2</c:v>
                </c:pt>
                <c:pt idx="1">
                  <c:v>7.9399832284340208E-2</c:v>
                </c:pt>
                <c:pt idx="2">
                  <c:v>0.22694855657649246</c:v>
                </c:pt>
                <c:pt idx="3">
                  <c:v>0.3091420923863728</c:v>
                </c:pt>
                <c:pt idx="4">
                  <c:v>0.3546996966340113</c:v>
                </c:pt>
              </c:numCache>
            </c:numRef>
          </c:val>
          <c:extLst>
            <c:ext xmlns:c16="http://schemas.microsoft.com/office/drawing/2014/chart" uri="{C3380CC4-5D6E-409C-BE32-E72D297353CC}">
              <c16:uniqueId val="{00000004-ED8B-4658-AA9F-8CCC4C4D7844}"/>
            </c:ext>
          </c:extLst>
        </c:ser>
        <c:dLbls>
          <c:showLegendKey val="0"/>
          <c:showVal val="0"/>
          <c:showCatName val="0"/>
          <c:showSerName val="0"/>
          <c:showPercent val="0"/>
          <c:showBubbleSize val="0"/>
        </c:dLbls>
        <c:gapWidth val="50"/>
        <c:axId val="-1642242512"/>
        <c:axId val="-1642271344"/>
      </c:barChart>
      <c:catAx>
        <c:axId val="-1642242512"/>
        <c:scaling>
          <c:orientation val="minMax"/>
        </c:scaling>
        <c:delete val="0"/>
        <c:axPos val="l"/>
        <c:numFmt formatCode="General" sourceLinked="0"/>
        <c:majorTickMark val="out"/>
        <c:minorTickMark val="none"/>
        <c:tickLblPos val="nextTo"/>
        <c:txPr>
          <a:bodyPr/>
          <a:lstStyle/>
          <a:p>
            <a:pPr>
              <a:defRPr lang="en-US" sz="1100" b="1"/>
            </a:pPr>
            <a:endParaRPr lang="en-US"/>
          </a:p>
        </c:txPr>
        <c:crossAx val="-1642271344"/>
        <c:crosses val="autoZero"/>
        <c:auto val="1"/>
        <c:lblAlgn val="ctr"/>
        <c:lblOffset val="100"/>
        <c:noMultiLvlLbl val="0"/>
      </c:catAx>
      <c:valAx>
        <c:axId val="-1642271344"/>
        <c:scaling>
          <c:orientation val="minMax"/>
        </c:scaling>
        <c:delete val="1"/>
        <c:axPos val="b"/>
        <c:numFmt formatCode="0%" sourceLinked="1"/>
        <c:majorTickMark val="out"/>
        <c:minorTickMark val="none"/>
        <c:tickLblPos val="nextTo"/>
        <c:crossAx val="-1642242512"/>
        <c:crosses val="autoZero"/>
        <c:crossBetween val="between"/>
      </c:valAx>
    </c:plotArea>
    <c:legend>
      <c:legendPos val="r"/>
      <c:layout>
        <c:manualLayout>
          <c:xMode val="edge"/>
          <c:yMode val="edge"/>
          <c:x val="0.74812166637266786"/>
          <c:y val="0.68680608290941048"/>
          <c:w val="0.15949605283975493"/>
          <c:h val="0.1049293523651013"/>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02161154480215"/>
          <c:y val="2.7203143024272916E-2"/>
          <c:w val="0.79144197988875387"/>
          <c:h val="0.96365663986465799"/>
        </c:manualLayout>
      </c:layout>
      <c:barChart>
        <c:barDir val="bar"/>
        <c:grouping val="clustered"/>
        <c:varyColors val="0"/>
        <c:ser>
          <c:idx val="0"/>
          <c:order val="0"/>
          <c:tx>
            <c:strRef>
              <c:f>Sheet1!$C$1</c:f>
              <c:strCache>
                <c:ptCount val="1"/>
                <c:pt idx="0">
                  <c:v>Jaunuzņēmumu un uzņēmējdarbības novadā sekmēšana</c:v>
                </c:pt>
              </c:strCache>
            </c:strRef>
          </c:tx>
          <c:invertIfNegative val="0"/>
          <c:dPt>
            <c:idx val="0"/>
            <c:invertIfNegative val="0"/>
            <c:bubble3D val="0"/>
            <c:spPr>
              <a:solidFill>
                <a:srgbClr val="00B050"/>
              </a:solidFill>
            </c:spPr>
            <c:extLst>
              <c:ext xmlns:c16="http://schemas.microsoft.com/office/drawing/2014/chart" uri="{C3380CC4-5D6E-409C-BE32-E72D297353CC}">
                <c16:uniqueId val="{00000001-9553-44D6-8EF2-629245CBE124}"/>
              </c:ext>
            </c:extLst>
          </c:dPt>
          <c:dPt>
            <c:idx val="1"/>
            <c:invertIfNegative val="0"/>
            <c:bubble3D val="0"/>
            <c:spPr>
              <a:solidFill>
                <a:srgbClr val="00B050"/>
              </a:solidFill>
            </c:spPr>
            <c:extLst>
              <c:ext xmlns:c16="http://schemas.microsoft.com/office/drawing/2014/chart" uri="{C3380CC4-5D6E-409C-BE32-E72D297353CC}">
                <c16:uniqueId val="{00000003-9553-44D6-8EF2-629245CBE124}"/>
              </c:ext>
            </c:extLst>
          </c:dPt>
          <c:dPt>
            <c:idx val="2"/>
            <c:invertIfNegative val="0"/>
            <c:bubble3D val="0"/>
            <c:spPr>
              <a:solidFill>
                <a:srgbClr val="00B050"/>
              </a:solidFill>
            </c:spPr>
            <c:extLst>
              <c:ext xmlns:c16="http://schemas.microsoft.com/office/drawing/2014/chart" uri="{C3380CC4-5D6E-409C-BE32-E72D297353CC}">
                <c16:uniqueId val="{00000005-9553-44D6-8EF2-629245CBE124}"/>
              </c:ext>
            </c:extLst>
          </c:dPt>
          <c:dPt>
            <c:idx val="3"/>
            <c:invertIfNegative val="0"/>
            <c:bubble3D val="0"/>
            <c:spPr>
              <a:solidFill>
                <a:srgbClr val="00B050"/>
              </a:solidFill>
            </c:spPr>
            <c:extLst>
              <c:ext xmlns:c16="http://schemas.microsoft.com/office/drawing/2014/chart" uri="{C3380CC4-5D6E-409C-BE32-E72D297353CC}">
                <c16:uniqueId val="{00000007-9553-44D6-8EF2-629245CBE124}"/>
              </c:ext>
            </c:extLst>
          </c:dPt>
          <c:dPt>
            <c:idx val="5"/>
            <c:invertIfNegative val="0"/>
            <c:bubble3D val="0"/>
            <c:spPr>
              <a:solidFill>
                <a:schemeClr val="accent5"/>
              </a:solidFill>
            </c:spPr>
            <c:extLst>
              <c:ext xmlns:c16="http://schemas.microsoft.com/office/drawing/2014/chart" uri="{C3380CC4-5D6E-409C-BE32-E72D297353CC}">
                <c16:uniqueId val="{00000021-9553-44D6-8EF2-629245CBE124}"/>
              </c:ext>
            </c:extLst>
          </c:dPt>
          <c:dPt>
            <c:idx val="6"/>
            <c:invertIfNegative val="0"/>
            <c:bubble3D val="0"/>
            <c:spPr>
              <a:solidFill>
                <a:schemeClr val="accent5"/>
              </a:solidFill>
            </c:spPr>
            <c:extLst>
              <c:ext xmlns:c16="http://schemas.microsoft.com/office/drawing/2014/chart" uri="{C3380CC4-5D6E-409C-BE32-E72D297353CC}">
                <c16:uniqueId val="{00000009-9553-44D6-8EF2-629245CBE124}"/>
              </c:ext>
            </c:extLst>
          </c:dPt>
          <c:dPt>
            <c:idx val="8"/>
            <c:invertIfNegative val="0"/>
            <c:bubble3D val="0"/>
            <c:spPr>
              <a:solidFill>
                <a:schemeClr val="accent2"/>
              </a:solidFill>
            </c:spPr>
            <c:extLst>
              <c:ext xmlns:c16="http://schemas.microsoft.com/office/drawing/2014/chart" uri="{C3380CC4-5D6E-409C-BE32-E72D297353CC}">
                <c16:uniqueId val="{0000000B-9553-44D6-8EF2-629245CBE124}"/>
              </c:ext>
            </c:extLst>
          </c:dPt>
          <c:dPt>
            <c:idx val="9"/>
            <c:invertIfNegative val="0"/>
            <c:bubble3D val="0"/>
            <c:spPr>
              <a:solidFill>
                <a:schemeClr val="accent2"/>
              </a:solidFill>
            </c:spPr>
            <c:extLst>
              <c:ext xmlns:c16="http://schemas.microsoft.com/office/drawing/2014/chart" uri="{C3380CC4-5D6E-409C-BE32-E72D297353CC}">
                <c16:uniqueId val="{0000000D-9553-44D6-8EF2-629245CBE124}"/>
              </c:ext>
            </c:extLst>
          </c:dPt>
          <c:dPt>
            <c:idx val="18"/>
            <c:invertIfNegative val="0"/>
            <c:bubble3D val="0"/>
            <c:spPr>
              <a:solidFill>
                <a:schemeClr val="accent6"/>
              </a:solidFill>
            </c:spPr>
            <c:extLst>
              <c:ext xmlns:c16="http://schemas.microsoft.com/office/drawing/2014/chart" uri="{C3380CC4-5D6E-409C-BE32-E72D297353CC}">
                <c16:uniqueId val="{0000000F-9553-44D6-8EF2-629245CBE124}"/>
              </c:ext>
            </c:extLst>
          </c:dPt>
          <c:dPt>
            <c:idx val="19"/>
            <c:invertIfNegative val="0"/>
            <c:bubble3D val="0"/>
            <c:spPr>
              <a:solidFill>
                <a:schemeClr val="accent6"/>
              </a:solidFill>
            </c:spPr>
            <c:extLst>
              <c:ext xmlns:c16="http://schemas.microsoft.com/office/drawing/2014/chart" uri="{C3380CC4-5D6E-409C-BE32-E72D297353CC}">
                <c16:uniqueId val="{00000011-9553-44D6-8EF2-629245CBE124}"/>
              </c:ext>
            </c:extLst>
          </c:dPt>
          <c:dPt>
            <c:idx val="21"/>
            <c:invertIfNegative val="0"/>
            <c:bubble3D val="0"/>
            <c:spPr>
              <a:solidFill>
                <a:srgbClr val="990033"/>
              </a:solidFill>
            </c:spPr>
            <c:extLst>
              <c:ext xmlns:c16="http://schemas.microsoft.com/office/drawing/2014/chart" uri="{C3380CC4-5D6E-409C-BE32-E72D297353CC}">
                <c16:uniqueId val="{00000013-9553-44D6-8EF2-629245CBE124}"/>
              </c:ext>
            </c:extLst>
          </c:dPt>
          <c:dPt>
            <c:idx val="25"/>
            <c:invertIfNegative val="0"/>
            <c:bubble3D val="0"/>
            <c:spPr>
              <a:solidFill>
                <a:srgbClr val="990033"/>
              </a:solidFill>
            </c:spPr>
            <c:extLst>
              <c:ext xmlns:c16="http://schemas.microsoft.com/office/drawing/2014/chart" uri="{C3380CC4-5D6E-409C-BE32-E72D297353CC}">
                <c16:uniqueId val="{00000015-9553-44D6-8EF2-629245CBE124}"/>
              </c:ext>
            </c:extLst>
          </c:dPt>
          <c:dPt>
            <c:idx val="26"/>
            <c:invertIfNegative val="0"/>
            <c:bubble3D val="0"/>
            <c:spPr>
              <a:solidFill>
                <a:srgbClr val="990033"/>
              </a:solidFill>
            </c:spPr>
            <c:extLst>
              <c:ext xmlns:c16="http://schemas.microsoft.com/office/drawing/2014/chart" uri="{C3380CC4-5D6E-409C-BE32-E72D297353CC}">
                <c16:uniqueId val="{00000017-9553-44D6-8EF2-629245CBE124}"/>
              </c:ext>
            </c:extLst>
          </c:dPt>
          <c:dPt>
            <c:idx val="27"/>
            <c:invertIfNegative val="0"/>
            <c:bubble3D val="0"/>
            <c:spPr>
              <a:solidFill>
                <a:srgbClr val="00B0F0"/>
              </a:solidFill>
            </c:spPr>
            <c:extLst>
              <c:ext xmlns:c16="http://schemas.microsoft.com/office/drawing/2014/chart" uri="{C3380CC4-5D6E-409C-BE32-E72D297353CC}">
                <c16:uniqueId val="{00000019-9553-44D6-8EF2-629245CBE124}"/>
              </c:ext>
            </c:extLst>
          </c:dPt>
          <c:dPt>
            <c:idx val="29"/>
            <c:invertIfNegative val="0"/>
            <c:bubble3D val="0"/>
            <c:spPr>
              <a:solidFill>
                <a:srgbClr val="00B050"/>
              </a:solidFill>
            </c:spPr>
            <c:extLst>
              <c:ext xmlns:c16="http://schemas.microsoft.com/office/drawing/2014/chart" uri="{C3380CC4-5D6E-409C-BE32-E72D297353CC}">
                <c16:uniqueId val="{0000001B-9553-44D6-8EF2-629245CBE124}"/>
              </c:ext>
            </c:extLst>
          </c:dPt>
          <c:dPt>
            <c:idx val="30"/>
            <c:invertIfNegative val="0"/>
            <c:bubble3D val="0"/>
            <c:spPr>
              <a:solidFill>
                <a:srgbClr val="00B050"/>
              </a:solidFill>
            </c:spPr>
            <c:extLst>
              <c:ext xmlns:c16="http://schemas.microsoft.com/office/drawing/2014/chart" uri="{C3380CC4-5D6E-409C-BE32-E72D297353CC}">
                <c16:uniqueId val="{0000001D-9553-44D6-8EF2-629245CBE124}"/>
              </c:ext>
            </c:extLst>
          </c:dPt>
          <c:dPt>
            <c:idx val="32"/>
            <c:invertIfNegative val="0"/>
            <c:bubble3D val="0"/>
            <c:spPr>
              <a:solidFill>
                <a:srgbClr val="990033"/>
              </a:solidFill>
            </c:spPr>
            <c:extLst>
              <c:ext xmlns:c16="http://schemas.microsoft.com/office/drawing/2014/chart" uri="{C3380CC4-5D6E-409C-BE32-E72D297353CC}">
                <c16:uniqueId val="{0000001F-9553-44D6-8EF2-629245CBE124}"/>
              </c:ext>
            </c:extLst>
          </c:dPt>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Sheet1!$A$2:$B$23</c:f>
              <c:multiLvlStrCache>
                <c:ptCount val="22"/>
                <c:lvl>
                  <c:pt idx="0">
                    <c:v>d</c:v>
                  </c:pt>
                  <c:pt idx="1">
                    <c:v>c</c:v>
                  </c:pt>
                  <c:pt idx="2">
                    <c:v>b</c:v>
                  </c:pt>
                  <c:pt idx="3">
                    <c:v>a</c:v>
                  </c:pt>
                  <c:pt idx="5">
                    <c:v>Nestrādā (n=184)</c:v>
                  </c:pt>
                  <c:pt idx="6">
                    <c:v>Strādā (n=335)</c:v>
                  </c:pt>
                  <c:pt idx="8">
                    <c:v>Cits (n=143)</c:v>
                  </c:pt>
                  <c:pt idx="9">
                    <c:v>Latvietis (n=376)</c:v>
                  </c:pt>
                  <c:pt idx="11">
                    <c:v>65+ (n=117)</c:v>
                  </c:pt>
                  <c:pt idx="12">
                    <c:v>55-64 (n=80)</c:v>
                  </c:pt>
                  <c:pt idx="13">
                    <c:v>45-54 (n=89)</c:v>
                  </c:pt>
                  <c:pt idx="14">
                    <c:v>35-44 (n=131)</c:v>
                  </c:pt>
                  <c:pt idx="15">
                    <c:v>25-34 (n=66)</c:v>
                  </c:pt>
                  <c:pt idx="16">
                    <c:v>18-24 (n=36)</c:v>
                  </c:pt>
                  <c:pt idx="18">
                    <c:v>Vīrieši (n=221)</c:v>
                  </c:pt>
                  <c:pt idx="19">
                    <c:v>Sievietes (n=298)</c:v>
                  </c:pt>
                  <c:pt idx="21">
                    <c:v>Kopā (n=519)</c:v>
                  </c:pt>
                </c:lvl>
                <c:lvl>
                  <c:pt idx="5">
                    <c:v>Nodar-bošanās</c:v>
                  </c:pt>
                  <c:pt idx="8">
                    <c:v>Tautība</c:v>
                  </c:pt>
                  <c:pt idx="11">
                    <c:v>Vecums</c:v>
                  </c:pt>
                  <c:pt idx="18">
                    <c:v>Dzimums</c:v>
                  </c:pt>
                  <c:pt idx="21">
                    <c:v>Kopā</c:v>
                  </c:pt>
                </c:lvl>
              </c:multiLvlStrCache>
            </c:multiLvlStrRef>
          </c:cat>
          <c:val>
            <c:numRef>
              <c:f>Sheet1!$C$2:$C$23</c:f>
              <c:numCache>
                <c:formatCode>0%</c:formatCode>
                <c:ptCount val="22"/>
                <c:pt idx="0">
                  <c:v>0.4601626056460289</c:v>
                </c:pt>
                <c:pt idx="1">
                  <c:v>0.31055526438433423</c:v>
                </c:pt>
                <c:pt idx="2">
                  <c:v>0.31829996835870361</c:v>
                </c:pt>
                <c:pt idx="3">
                  <c:v>0.44193220647329318</c:v>
                </c:pt>
                <c:pt idx="5">
                  <c:v>0.23834488297072645</c:v>
                </c:pt>
                <c:pt idx="6">
                  <c:v>0.40311674072416265</c:v>
                </c:pt>
                <c:pt idx="8">
                  <c:v>0.37301735239509315</c:v>
                </c:pt>
                <c:pt idx="9">
                  <c:v>0.34712451049109094</c:v>
                </c:pt>
                <c:pt idx="11">
                  <c:v>0.21241350379388715</c:v>
                </c:pt>
                <c:pt idx="12">
                  <c:v>0.32660506761565195</c:v>
                </c:pt>
                <c:pt idx="13">
                  <c:v>0.4034803654207485</c:v>
                </c:pt>
                <c:pt idx="14">
                  <c:v>0.44673813745616003</c:v>
                </c:pt>
                <c:pt idx="15">
                  <c:v>0.3117778660455916</c:v>
                </c:pt>
                <c:pt idx="16">
                  <c:v>0.30467133521162237</c:v>
                </c:pt>
                <c:pt idx="18">
                  <c:v>0.42510359514536078</c:v>
                </c:pt>
                <c:pt idx="19">
                  <c:v>0.29485247137380383</c:v>
                </c:pt>
                <c:pt idx="21">
                  <c:v>0.3546996966340113</c:v>
                </c:pt>
              </c:numCache>
            </c:numRef>
          </c:val>
          <c:extLst>
            <c:ext xmlns:c16="http://schemas.microsoft.com/office/drawing/2014/chart" uri="{C3380CC4-5D6E-409C-BE32-E72D297353CC}">
              <c16:uniqueId val="{00000020-9553-44D6-8EF2-629245CBE124}"/>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en-US"/>
          </a:p>
        </c:txPr>
        <c:crossAx val="-1720593120"/>
        <c:crosses val="autoZero"/>
        <c:auto val="1"/>
        <c:lblAlgn val="ctr"/>
        <c:lblOffset val="100"/>
        <c:noMultiLvlLbl val="0"/>
      </c:catAx>
      <c:valAx>
        <c:axId val="-1720593120"/>
        <c:scaling>
          <c:orientation val="minMax"/>
          <c:max val="0.75000000000000011"/>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02161154480215"/>
          <c:y val="2.7203143024272916E-2"/>
          <c:w val="0.79144197988875387"/>
          <c:h val="0.96365663986465799"/>
        </c:manualLayout>
      </c:layout>
      <c:barChart>
        <c:barDir val="bar"/>
        <c:grouping val="clustered"/>
        <c:varyColors val="0"/>
        <c:ser>
          <c:idx val="0"/>
          <c:order val="0"/>
          <c:tx>
            <c:strRef>
              <c:f>Sheet1!$C$1</c:f>
              <c:strCache>
                <c:ptCount val="1"/>
                <c:pt idx="0">
                  <c:v>Atbalsts Mārupes izglītības iestādēm (piemēram, vieslekcijas, ekskursijas uz lidostu, utml.)</c:v>
                </c:pt>
              </c:strCache>
            </c:strRef>
          </c:tx>
          <c:invertIfNegative val="0"/>
          <c:dPt>
            <c:idx val="0"/>
            <c:invertIfNegative val="0"/>
            <c:bubble3D val="0"/>
            <c:spPr>
              <a:solidFill>
                <a:srgbClr val="00B050"/>
              </a:solidFill>
            </c:spPr>
            <c:extLst>
              <c:ext xmlns:c16="http://schemas.microsoft.com/office/drawing/2014/chart" uri="{C3380CC4-5D6E-409C-BE32-E72D297353CC}">
                <c16:uniqueId val="{00000001-39E5-4302-9CFD-7C08E94A0C00}"/>
              </c:ext>
            </c:extLst>
          </c:dPt>
          <c:dPt>
            <c:idx val="1"/>
            <c:invertIfNegative val="0"/>
            <c:bubble3D val="0"/>
            <c:spPr>
              <a:solidFill>
                <a:srgbClr val="00B050"/>
              </a:solidFill>
            </c:spPr>
            <c:extLst>
              <c:ext xmlns:c16="http://schemas.microsoft.com/office/drawing/2014/chart" uri="{C3380CC4-5D6E-409C-BE32-E72D297353CC}">
                <c16:uniqueId val="{00000003-39E5-4302-9CFD-7C08E94A0C00}"/>
              </c:ext>
            </c:extLst>
          </c:dPt>
          <c:dPt>
            <c:idx val="2"/>
            <c:invertIfNegative val="0"/>
            <c:bubble3D val="0"/>
            <c:spPr>
              <a:solidFill>
                <a:srgbClr val="00B050"/>
              </a:solidFill>
            </c:spPr>
            <c:extLst>
              <c:ext xmlns:c16="http://schemas.microsoft.com/office/drawing/2014/chart" uri="{C3380CC4-5D6E-409C-BE32-E72D297353CC}">
                <c16:uniqueId val="{00000005-39E5-4302-9CFD-7C08E94A0C00}"/>
              </c:ext>
            </c:extLst>
          </c:dPt>
          <c:dPt>
            <c:idx val="3"/>
            <c:invertIfNegative val="0"/>
            <c:bubble3D val="0"/>
            <c:spPr>
              <a:solidFill>
                <a:srgbClr val="00B050"/>
              </a:solidFill>
            </c:spPr>
            <c:extLst>
              <c:ext xmlns:c16="http://schemas.microsoft.com/office/drawing/2014/chart" uri="{C3380CC4-5D6E-409C-BE32-E72D297353CC}">
                <c16:uniqueId val="{00000007-39E5-4302-9CFD-7C08E94A0C00}"/>
              </c:ext>
            </c:extLst>
          </c:dPt>
          <c:dPt>
            <c:idx val="5"/>
            <c:invertIfNegative val="0"/>
            <c:bubble3D val="0"/>
            <c:spPr>
              <a:solidFill>
                <a:schemeClr val="accent5"/>
              </a:solidFill>
            </c:spPr>
            <c:extLst>
              <c:ext xmlns:c16="http://schemas.microsoft.com/office/drawing/2014/chart" uri="{C3380CC4-5D6E-409C-BE32-E72D297353CC}">
                <c16:uniqueId val="{00000021-39E5-4302-9CFD-7C08E94A0C00}"/>
              </c:ext>
            </c:extLst>
          </c:dPt>
          <c:dPt>
            <c:idx val="6"/>
            <c:invertIfNegative val="0"/>
            <c:bubble3D val="0"/>
            <c:spPr>
              <a:solidFill>
                <a:schemeClr val="accent5"/>
              </a:solidFill>
            </c:spPr>
            <c:extLst>
              <c:ext xmlns:c16="http://schemas.microsoft.com/office/drawing/2014/chart" uri="{C3380CC4-5D6E-409C-BE32-E72D297353CC}">
                <c16:uniqueId val="{00000009-39E5-4302-9CFD-7C08E94A0C00}"/>
              </c:ext>
            </c:extLst>
          </c:dPt>
          <c:dPt>
            <c:idx val="8"/>
            <c:invertIfNegative val="0"/>
            <c:bubble3D val="0"/>
            <c:spPr>
              <a:solidFill>
                <a:schemeClr val="accent2"/>
              </a:solidFill>
            </c:spPr>
            <c:extLst>
              <c:ext xmlns:c16="http://schemas.microsoft.com/office/drawing/2014/chart" uri="{C3380CC4-5D6E-409C-BE32-E72D297353CC}">
                <c16:uniqueId val="{0000000B-39E5-4302-9CFD-7C08E94A0C00}"/>
              </c:ext>
            </c:extLst>
          </c:dPt>
          <c:dPt>
            <c:idx val="9"/>
            <c:invertIfNegative val="0"/>
            <c:bubble3D val="0"/>
            <c:spPr>
              <a:solidFill>
                <a:schemeClr val="accent2"/>
              </a:solidFill>
            </c:spPr>
            <c:extLst>
              <c:ext xmlns:c16="http://schemas.microsoft.com/office/drawing/2014/chart" uri="{C3380CC4-5D6E-409C-BE32-E72D297353CC}">
                <c16:uniqueId val="{0000000D-39E5-4302-9CFD-7C08E94A0C00}"/>
              </c:ext>
            </c:extLst>
          </c:dPt>
          <c:dPt>
            <c:idx val="18"/>
            <c:invertIfNegative val="0"/>
            <c:bubble3D val="0"/>
            <c:spPr>
              <a:solidFill>
                <a:schemeClr val="accent6"/>
              </a:solidFill>
            </c:spPr>
            <c:extLst>
              <c:ext xmlns:c16="http://schemas.microsoft.com/office/drawing/2014/chart" uri="{C3380CC4-5D6E-409C-BE32-E72D297353CC}">
                <c16:uniqueId val="{0000000F-39E5-4302-9CFD-7C08E94A0C00}"/>
              </c:ext>
            </c:extLst>
          </c:dPt>
          <c:dPt>
            <c:idx val="19"/>
            <c:invertIfNegative val="0"/>
            <c:bubble3D val="0"/>
            <c:spPr>
              <a:solidFill>
                <a:schemeClr val="accent6"/>
              </a:solidFill>
            </c:spPr>
            <c:extLst>
              <c:ext xmlns:c16="http://schemas.microsoft.com/office/drawing/2014/chart" uri="{C3380CC4-5D6E-409C-BE32-E72D297353CC}">
                <c16:uniqueId val="{00000011-39E5-4302-9CFD-7C08E94A0C00}"/>
              </c:ext>
            </c:extLst>
          </c:dPt>
          <c:dPt>
            <c:idx val="21"/>
            <c:invertIfNegative val="0"/>
            <c:bubble3D val="0"/>
            <c:spPr>
              <a:solidFill>
                <a:srgbClr val="990033"/>
              </a:solidFill>
            </c:spPr>
            <c:extLst>
              <c:ext xmlns:c16="http://schemas.microsoft.com/office/drawing/2014/chart" uri="{C3380CC4-5D6E-409C-BE32-E72D297353CC}">
                <c16:uniqueId val="{00000013-39E5-4302-9CFD-7C08E94A0C00}"/>
              </c:ext>
            </c:extLst>
          </c:dPt>
          <c:dPt>
            <c:idx val="25"/>
            <c:invertIfNegative val="0"/>
            <c:bubble3D val="0"/>
            <c:spPr>
              <a:solidFill>
                <a:srgbClr val="990033"/>
              </a:solidFill>
            </c:spPr>
            <c:extLst>
              <c:ext xmlns:c16="http://schemas.microsoft.com/office/drawing/2014/chart" uri="{C3380CC4-5D6E-409C-BE32-E72D297353CC}">
                <c16:uniqueId val="{00000015-39E5-4302-9CFD-7C08E94A0C00}"/>
              </c:ext>
            </c:extLst>
          </c:dPt>
          <c:dPt>
            <c:idx val="26"/>
            <c:invertIfNegative val="0"/>
            <c:bubble3D val="0"/>
            <c:spPr>
              <a:solidFill>
                <a:srgbClr val="990033"/>
              </a:solidFill>
            </c:spPr>
            <c:extLst>
              <c:ext xmlns:c16="http://schemas.microsoft.com/office/drawing/2014/chart" uri="{C3380CC4-5D6E-409C-BE32-E72D297353CC}">
                <c16:uniqueId val="{00000017-39E5-4302-9CFD-7C08E94A0C00}"/>
              </c:ext>
            </c:extLst>
          </c:dPt>
          <c:dPt>
            <c:idx val="27"/>
            <c:invertIfNegative val="0"/>
            <c:bubble3D val="0"/>
            <c:spPr>
              <a:solidFill>
                <a:srgbClr val="00B0F0"/>
              </a:solidFill>
            </c:spPr>
            <c:extLst>
              <c:ext xmlns:c16="http://schemas.microsoft.com/office/drawing/2014/chart" uri="{C3380CC4-5D6E-409C-BE32-E72D297353CC}">
                <c16:uniqueId val="{00000019-39E5-4302-9CFD-7C08E94A0C00}"/>
              </c:ext>
            </c:extLst>
          </c:dPt>
          <c:dPt>
            <c:idx val="29"/>
            <c:invertIfNegative val="0"/>
            <c:bubble3D val="0"/>
            <c:spPr>
              <a:solidFill>
                <a:srgbClr val="00B050"/>
              </a:solidFill>
            </c:spPr>
            <c:extLst>
              <c:ext xmlns:c16="http://schemas.microsoft.com/office/drawing/2014/chart" uri="{C3380CC4-5D6E-409C-BE32-E72D297353CC}">
                <c16:uniqueId val="{0000001B-39E5-4302-9CFD-7C08E94A0C00}"/>
              </c:ext>
            </c:extLst>
          </c:dPt>
          <c:dPt>
            <c:idx val="30"/>
            <c:invertIfNegative val="0"/>
            <c:bubble3D val="0"/>
            <c:spPr>
              <a:solidFill>
                <a:srgbClr val="00B050"/>
              </a:solidFill>
            </c:spPr>
            <c:extLst>
              <c:ext xmlns:c16="http://schemas.microsoft.com/office/drawing/2014/chart" uri="{C3380CC4-5D6E-409C-BE32-E72D297353CC}">
                <c16:uniqueId val="{0000001D-39E5-4302-9CFD-7C08E94A0C00}"/>
              </c:ext>
            </c:extLst>
          </c:dPt>
          <c:dPt>
            <c:idx val="32"/>
            <c:invertIfNegative val="0"/>
            <c:bubble3D val="0"/>
            <c:spPr>
              <a:solidFill>
                <a:srgbClr val="990033"/>
              </a:solidFill>
            </c:spPr>
            <c:extLst>
              <c:ext xmlns:c16="http://schemas.microsoft.com/office/drawing/2014/chart" uri="{C3380CC4-5D6E-409C-BE32-E72D297353CC}">
                <c16:uniqueId val="{0000001F-39E5-4302-9CFD-7C08E94A0C00}"/>
              </c:ext>
            </c:extLst>
          </c:dPt>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Sheet1!$A$2:$B$23</c:f>
              <c:multiLvlStrCache>
                <c:ptCount val="22"/>
                <c:lvl>
                  <c:pt idx="0">
                    <c:v>d</c:v>
                  </c:pt>
                  <c:pt idx="1">
                    <c:v>c</c:v>
                  </c:pt>
                  <c:pt idx="2">
                    <c:v>b</c:v>
                  </c:pt>
                  <c:pt idx="3">
                    <c:v>a</c:v>
                  </c:pt>
                  <c:pt idx="5">
                    <c:v>Nestrādā (n=184)</c:v>
                  </c:pt>
                  <c:pt idx="6">
                    <c:v>Strādā (n=335)</c:v>
                  </c:pt>
                  <c:pt idx="8">
                    <c:v>Cits (n=143)</c:v>
                  </c:pt>
                  <c:pt idx="9">
                    <c:v>Latvietis (n=376)</c:v>
                  </c:pt>
                  <c:pt idx="11">
                    <c:v>65+ (n=117)</c:v>
                  </c:pt>
                  <c:pt idx="12">
                    <c:v>55-64 (n=80)</c:v>
                  </c:pt>
                  <c:pt idx="13">
                    <c:v>45-54 (n=89)</c:v>
                  </c:pt>
                  <c:pt idx="14">
                    <c:v>35-44 (n=131)</c:v>
                  </c:pt>
                  <c:pt idx="15">
                    <c:v>25-34 (n=66)</c:v>
                  </c:pt>
                  <c:pt idx="16">
                    <c:v>18-24 (n=36)</c:v>
                  </c:pt>
                  <c:pt idx="18">
                    <c:v>Vīrieši (n=221)</c:v>
                  </c:pt>
                  <c:pt idx="19">
                    <c:v>Sievietes (n=298)</c:v>
                  </c:pt>
                  <c:pt idx="21">
                    <c:v>Kopā (n=519)</c:v>
                  </c:pt>
                </c:lvl>
                <c:lvl>
                  <c:pt idx="5">
                    <c:v>Nodar-bošanās</c:v>
                  </c:pt>
                  <c:pt idx="8">
                    <c:v>Tautība</c:v>
                  </c:pt>
                  <c:pt idx="11">
                    <c:v>Vecums</c:v>
                  </c:pt>
                  <c:pt idx="18">
                    <c:v>Dzimums</c:v>
                  </c:pt>
                  <c:pt idx="21">
                    <c:v>Kopā</c:v>
                  </c:pt>
                </c:lvl>
              </c:multiLvlStrCache>
            </c:multiLvlStrRef>
          </c:cat>
          <c:val>
            <c:numRef>
              <c:f>Sheet1!$C$2:$C$23</c:f>
              <c:numCache>
                <c:formatCode>0%</c:formatCode>
                <c:ptCount val="22"/>
                <c:pt idx="0">
                  <c:v>0.32242043455136432</c:v>
                </c:pt>
                <c:pt idx="1">
                  <c:v>0.37244099903921779</c:v>
                </c:pt>
                <c:pt idx="2">
                  <c:v>0.24133525755858085</c:v>
                </c:pt>
                <c:pt idx="3">
                  <c:v>0.23301969087726529</c:v>
                </c:pt>
                <c:pt idx="5">
                  <c:v>0.27881490553395116</c:v>
                </c:pt>
                <c:pt idx="6">
                  <c:v>0.32176170559131584</c:v>
                </c:pt>
                <c:pt idx="8">
                  <c:v>0.30673008238745531</c:v>
                </c:pt>
                <c:pt idx="9">
                  <c:v>0.31013956853499575</c:v>
                </c:pt>
                <c:pt idx="11">
                  <c:v>0.19554194633811217</c:v>
                </c:pt>
                <c:pt idx="12">
                  <c:v>0.16174639742189167</c:v>
                </c:pt>
                <c:pt idx="13">
                  <c:v>0.237032718130994</c:v>
                </c:pt>
                <c:pt idx="14">
                  <c:v>0.37263139610794016</c:v>
                </c:pt>
                <c:pt idx="15">
                  <c:v>0.41760612138163078</c:v>
                </c:pt>
                <c:pt idx="16">
                  <c:v>0.49587031313652008</c:v>
                </c:pt>
                <c:pt idx="18">
                  <c:v>0.2360686818100258</c:v>
                </c:pt>
                <c:pt idx="19">
                  <c:v>0.37125855121555401</c:v>
                </c:pt>
                <c:pt idx="21">
                  <c:v>0.3091420923863728</c:v>
                </c:pt>
              </c:numCache>
            </c:numRef>
          </c:val>
          <c:extLst>
            <c:ext xmlns:c16="http://schemas.microsoft.com/office/drawing/2014/chart" uri="{C3380CC4-5D6E-409C-BE32-E72D297353CC}">
              <c16:uniqueId val="{00000020-39E5-4302-9CFD-7C08E94A0C00}"/>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en-US"/>
          </a:p>
        </c:txPr>
        <c:crossAx val="-1720593120"/>
        <c:crosses val="autoZero"/>
        <c:auto val="1"/>
        <c:lblAlgn val="ctr"/>
        <c:lblOffset val="100"/>
        <c:noMultiLvlLbl val="0"/>
      </c:catAx>
      <c:valAx>
        <c:axId val="-1720593120"/>
        <c:scaling>
          <c:orientation val="minMax"/>
          <c:max val="0.75000000000000011"/>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02161154480215"/>
          <c:y val="2.7203143024272916E-2"/>
          <c:w val="0.79144197988875387"/>
          <c:h val="0.96365663986465799"/>
        </c:manualLayout>
      </c:layout>
      <c:barChart>
        <c:barDir val="bar"/>
        <c:grouping val="clustered"/>
        <c:varyColors val="0"/>
        <c:ser>
          <c:idx val="0"/>
          <c:order val="0"/>
          <c:tx>
            <c:strRef>
              <c:f>Sheet1!$C$1</c:f>
              <c:strCache>
                <c:ptCount val="1"/>
                <c:pt idx="0">
                  <c:v>Atbalsta pasākumi sociāli mazaizsargātajām grupām</c:v>
                </c:pt>
              </c:strCache>
            </c:strRef>
          </c:tx>
          <c:invertIfNegative val="0"/>
          <c:dPt>
            <c:idx val="0"/>
            <c:invertIfNegative val="0"/>
            <c:bubble3D val="0"/>
            <c:spPr>
              <a:solidFill>
                <a:srgbClr val="00B050"/>
              </a:solidFill>
            </c:spPr>
            <c:extLst>
              <c:ext xmlns:c16="http://schemas.microsoft.com/office/drawing/2014/chart" uri="{C3380CC4-5D6E-409C-BE32-E72D297353CC}">
                <c16:uniqueId val="{00000001-BE8D-456A-88A5-85FDF2FD6FEE}"/>
              </c:ext>
            </c:extLst>
          </c:dPt>
          <c:dPt>
            <c:idx val="1"/>
            <c:invertIfNegative val="0"/>
            <c:bubble3D val="0"/>
            <c:spPr>
              <a:solidFill>
                <a:srgbClr val="00B050"/>
              </a:solidFill>
            </c:spPr>
            <c:extLst>
              <c:ext xmlns:c16="http://schemas.microsoft.com/office/drawing/2014/chart" uri="{C3380CC4-5D6E-409C-BE32-E72D297353CC}">
                <c16:uniqueId val="{00000003-BE8D-456A-88A5-85FDF2FD6FEE}"/>
              </c:ext>
            </c:extLst>
          </c:dPt>
          <c:dPt>
            <c:idx val="2"/>
            <c:invertIfNegative val="0"/>
            <c:bubble3D val="0"/>
            <c:spPr>
              <a:solidFill>
                <a:srgbClr val="00B050"/>
              </a:solidFill>
            </c:spPr>
            <c:extLst>
              <c:ext xmlns:c16="http://schemas.microsoft.com/office/drawing/2014/chart" uri="{C3380CC4-5D6E-409C-BE32-E72D297353CC}">
                <c16:uniqueId val="{00000005-BE8D-456A-88A5-85FDF2FD6FEE}"/>
              </c:ext>
            </c:extLst>
          </c:dPt>
          <c:dPt>
            <c:idx val="3"/>
            <c:invertIfNegative val="0"/>
            <c:bubble3D val="0"/>
            <c:spPr>
              <a:solidFill>
                <a:srgbClr val="00B050"/>
              </a:solidFill>
            </c:spPr>
            <c:extLst>
              <c:ext xmlns:c16="http://schemas.microsoft.com/office/drawing/2014/chart" uri="{C3380CC4-5D6E-409C-BE32-E72D297353CC}">
                <c16:uniqueId val="{00000007-BE8D-456A-88A5-85FDF2FD6FEE}"/>
              </c:ext>
            </c:extLst>
          </c:dPt>
          <c:dPt>
            <c:idx val="5"/>
            <c:invertIfNegative val="0"/>
            <c:bubble3D val="0"/>
            <c:spPr>
              <a:solidFill>
                <a:schemeClr val="accent5"/>
              </a:solidFill>
            </c:spPr>
            <c:extLst>
              <c:ext xmlns:c16="http://schemas.microsoft.com/office/drawing/2014/chart" uri="{C3380CC4-5D6E-409C-BE32-E72D297353CC}">
                <c16:uniqueId val="{00000021-BE8D-456A-88A5-85FDF2FD6FEE}"/>
              </c:ext>
            </c:extLst>
          </c:dPt>
          <c:dPt>
            <c:idx val="6"/>
            <c:invertIfNegative val="0"/>
            <c:bubble3D val="0"/>
            <c:spPr>
              <a:solidFill>
                <a:schemeClr val="accent5"/>
              </a:solidFill>
            </c:spPr>
            <c:extLst>
              <c:ext xmlns:c16="http://schemas.microsoft.com/office/drawing/2014/chart" uri="{C3380CC4-5D6E-409C-BE32-E72D297353CC}">
                <c16:uniqueId val="{00000009-BE8D-456A-88A5-85FDF2FD6FEE}"/>
              </c:ext>
            </c:extLst>
          </c:dPt>
          <c:dPt>
            <c:idx val="8"/>
            <c:invertIfNegative val="0"/>
            <c:bubble3D val="0"/>
            <c:spPr>
              <a:solidFill>
                <a:schemeClr val="accent2"/>
              </a:solidFill>
            </c:spPr>
            <c:extLst>
              <c:ext xmlns:c16="http://schemas.microsoft.com/office/drawing/2014/chart" uri="{C3380CC4-5D6E-409C-BE32-E72D297353CC}">
                <c16:uniqueId val="{0000000B-BE8D-456A-88A5-85FDF2FD6FEE}"/>
              </c:ext>
            </c:extLst>
          </c:dPt>
          <c:dPt>
            <c:idx val="9"/>
            <c:invertIfNegative val="0"/>
            <c:bubble3D val="0"/>
            <c:spPr>
              <a:solidFill>
                <a:schemeClr val="accent2"/>
              </a:solidFill>
            </c:spPr>
            <c:extLst>
              <c:ext xmlns:c16="http://schemas.microsoft.com/office/drawing/2014/chart" uri="{C3380CC4-5D6E-409C-BE32-E72D297353CC}">
                <c16:uniqueId val="{0000000D-BE8D-456A-88A5-85FDF2FD6FEE}"/>
              </c:ext>
            </c:extLst>
          </c:dPt>
          <c:dPt>
            <c:idx val="18"/>
            <c:invertIfNegative val="0"/>
            <c:bubble3D val="0"/>
            <c:spPr>
              <a:solidFill>
                <a:schemeClr val="accent6"/>
              </a:solidFill>
            </c:spPr>
            <c:extLst>
              <c:ext xmlns:c16="http://schemas.microsoft.com/office/drawing/2014/chart" uri="{C3380CC4-5D6E-409C-BE32-E72D297353CC}">
                <c16:uniqueId val="{0000000F-BE8D-456A-88A5-85FDF2FD6FEE}"/>
              </c:ext>
            </c:extLst>
          </c:dPt>
          <c:dPt>
            <c:idx val="19"/>
            <c:invertIfNegative val="0"/>
            <c:bubble3D val="0"/>
            <c:spPr>
              <a:solidFill>
                <a:schemeClr val="accent6"/>
              </a:solidFill>
            </c:spPr>
            <c:extLst>
              <c:ext xmlns:c16="http://schemas.microsoft.com/office/drawing/2014/chart" uri="{C3380CC4-5D6E-409C-BE32-E72D297353CC}">
                <c16:uniqueId val="{00000011-BE8D-456A-88A5-85FDF2FD6FEE}"/>
              </c:ext>
            </c:extLst>
          </c:dPt>
          <c:dPt>
            <c:idx val="21"/>
            <c:invertIfNegative val="0"/>
            <c:bubble3D val="0"/>
            <c:spPr>
              <a:solidFill>
                <a:srgbClr val="990033"/>
              </a:solidFill>
            </c:spPr>
            <c:extLst>
              <c:ext xmlns:c16="http://schemas.microsoft.com/office/drawing/2014/chart" uri="{C3380CC4-5D6E-409C-BE32-E72D297353CC}">
                <c16:uniqueId val="{00000013-BE8D-456A-88A5-85FDF2FD6FEE}"/>
              </c:ext>
            </c:extLst>
          </c:dPt>
          <c:dPt>
            <c:idx val="25"/>
            <c:invertIfNegative val="0"/>
            <c:bubble3D val="0"/>
            <c:spPr>
              <a:solidFill>
                <a:srgbClr val="990033"/>
              </a:solidFill>
            </c:spPr>
            <c:extLst>
              <c:ext xmlns:c16="http://schemas.microsoft.com/office/drawing/2014/chart" uri="{C3380CC4-5D6E-409C-BE32-E72D297353CC}">
                <c16:uniqueId val="{00000015-BE8D-456A-88A5-85FDF2FD6FEE}"/>
              </c:ext>
            </c:extLst>
          </c:dPt>
          <c:dPt>
            <c:idx val="26"/>
            <c:invertIfNegative val="0"/>
            <c:bubble3D val="0"/>
            <c:spPr>
              <a:solidFill>
                <a:srgbClr val="990033"/>
              </a:solidFill>
            </c:spPr>
            <c:extLst>
              <c:ext xmlns:c16="http://schemas.microsoft.com/office/drawing/2014/chart" uri="{C3380CC4-5D6E-409C-BE32-E72D297353CC}">
                <c16:uniqueId val="{00000017-BE8D-456A-88A5-85FDF2FD6FEE}"/>
              </c:ext>
            </c:extLst>
          </c:dPt>
          <c:dPt>
            <c:idx val="27"/>
            <c:invertIfNegative val="0"/>
            <c:bubble3D val="0"/>
            <c:spPr>
              <a:solidFill>
                <a:srgbClr val="00B0F0"/>
              </a:solidFill>
            </c:spPr>
            <c:extLst>
              <c:ext xmlns:c16="http://schemas.microsoft.com/office/drawing/2014/chart" uri="{C3380CC4-5D6E-409C-BE32-E72D297353CC}">
                <c16:uniqueId val="{00000019-BE8D-456A-88A5-85FDF2FD6FEE}"/>
              </c:ext>
            </c:extLst>
          </c:dPt>
          <c:dPt>
            <c:idx val="29"/>
            <c:invertIfNegative val="0"/>
            <c:bubble3D val="0"/>
            <c:spPr>
              <a:solidFill>
                <a:srgbClr val="00B050"/>
              </a:solidFill>
            </c:spPr>
            <c:extLst>
              <c:ext xmlns:c16="http://schemas.microsoft.com/office/drawing/2014/chart" uri="{C3380CC4-5D6E-409C-BE32-E72D297353CC}">
                <c16:uniqueId val="{0000001B-BE8D-456A-88A5-85FDF2FD6FEE}"/>
              </c:ext>
            </c:extLst>
          </c:dPt>
          <c:dPt>
            <c:idx val="30"/>
            <c:invertIfNegative val="0"/>
            <c:bubble3D val="0"/>
            <c:spPr>
              <a:solidFill>
                <a:srgbClr val="00B050"/>
              </a:solidFill>
            </c:spPr>
            <c:extLst>
              <c:ext xmlns:c16="http://schemas.microsoft.com/office/drawing/2014/chart" uri="{C3380CC4-5D6E-409C-BE32-E72D297353CC}">
                <c16:uniqueId val="{0000001D-BE8D-456A-88A5-85FDF2FD6FEE}"/>
              </c:ext>
            </c:extLst>
          </c:dPt>
          <c:dPt>
            <c:idx val="32"/>
            <c:invertIfNegative val="0"/>
            <c:bubble3D val="0"/>
            <c:spPr>
              <a:solidFill>
                <a:srgbClr val="990033"/>
              </a:solidFill>
            </c:spPr>
            <c:extLst>
              <c:ext xmlns:c16="http://schemas.microsoft.com/office/drawing/2014/chart" uri="{C3380CC4-5D6E-409C-BE32-E72D297353CC}">
                <c16:uniqueId val="{0000001F-BE8D-456A-88A5-85FDF2FD6FEE}"/>
              </c:ext>
            </c:extLst>
          </c:dPt>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Sheet1!$A$2:$B$23</c:f>
              <c:multiLvlStrCache>
                <c:ptCount val="22"/>
                <c:lvl>
                  <c:pt idx="0">
                    <c:v>d</c:v>
                  </c:pt>
                  <c:pt idx="1">
                    <c:v>c</c:v>
                  </c:pt>
                  <c:pt idx="2">
                    <c:v>b</c:v>
                  </c:pt>
                  <c:pt idx="3">
                    <c:v>a</c:v>
                  </c:pt>
                  <c:pt idx="5">
                    <c:v>Nestrādā (n=184)</c:v>
                  </c:pt>
                  <c:pt idx="6">
                    <c:v>Strādā (n=335)</c:v>
                  </c:pt>
                  <c:pt idx="8">
                    <c:v>Cits (n=143)</c:v>
                  </c:pt>
                  <c:pt idx="9">
                    <c:v>Latvietis (n=376)</c:v>
                  </c:pt>
                  <c:pt idx="11">
                    <c:v>65+ (n=117)</c:v>
                  </c:pt>
                  <c:pt idx="12">
                    <c:v>55-64 (n=80)</c:v>
                  </c:pt>
                  <c:pt idx="13">
                    <c:v>45-54 (n=89)</c:v>
                  </c:pt>
                  <c:pt idx="14">
                    <c:v>35-44 (n=131)</c:v>
                  </c:pt>
                  <c:pt idx="15">
                    <c:v>25-34 (n=66)</c:v>
                  </c:pt>
                  <c:pt idx="16">
                    <c:v>18-24 (n=36)</c:v>
                  </c:pt>
                  <c:pt idx="18">
                    <c:v>Vīrieši (n=221)</c:v>
                  </c:pt>
                  <c:pt idx="19">
                    <c:v>Sievietes (n=298)</c:v>
                  </c:pt>
                  <c:pt idx="21">
                    <c:v>Kopā (n=519)</c:v>
                  </c:pt>
                </c:lvl>
                <c:lvl>
                  <c:pt idx="5">
                    <c:v>Nodar-bošanās</c:v>
                  </c:pt>
                  <c:pt idx="8">
                    <c:v>Tautība</c:v>
                  </c:pt>
                  <c:pt idx="11">
                    <c:v>Vecums</c:v>
                  </c:pt>
                  <c:pt idx="18">
                    <c:v>Dzimums</c:v>
                  </c:pt>
                  <c:pt idx="21">
                    <c:v>Kopā</c:v>
                  </c:pt>
                </c:lvl>
              </c:multiLvlStrCache>
            </c:multiLvlStrRef>
          </c:cat>
          <c:val>
            <c:numRef>
              <c:f>Sheet1!$C$2:$C$23</c:f>
              <c:numCache>
                <c:formatCode>0%</c:formatCode>
                <c:ptCount val="22"/>
                <c:pt idx="0">
                  <c:v>0.15755922689173124</c:v>
                </c:pt>
                <c:pt idx="1">
                  <c:v>0.19362835876019829</c:v>
                </c:pt>
                <c:pt idx="2">
                  <c:v>0.33538743750443012</c:v>
                </c:pt>
                <c:pt idx="3">
                  <c:v>0.22792018053279095</c:v>
                </c:pt>
                <c:pt idx="5">
                  <c:v>0.3737064139016204</c:v>
                </c:pt>
                <c:pt idx="6">
                  <c:v>0.16588033408550359</c:v>
                </c:pt>
                <c:pt idx="8">
                  <c:v>0.25407454120013723</c:v>
                </c:pt>
                <c:pt idx="9">
                  <c:v>0.21573072469264021</c:v>
                </c:pt>
                <c:pt idx="11">
                  <c:v>0.50298109502945398</c:v>
                </c:pt>
                <c:pt idx="12">
                  <c:v>0.42896058760105793</c:v>
                </c:pt>
                <c:pt idx="13">
                  <c:v>0.24164026278651704</c:v>
                </c:pt>
                <c:pt idx="14">
                  <c:v>7.8303065509653796E-2</c:v>
                </c:pt>
                <c:pt idx="15">
                  <c:v>0.1520093605411654</c:v>
                </c:pt>
                <c:pt idx="16">
                  <c:v>3.1750857790242358E-2</c:v>
                </c:pt>
                <c:pt idx="18">
                  <c:v>0.244413881301771</c:v>
                </c:pt>
                <c:pt idx="19">
                  <c:v>0.21210206021510195</c:v>
                </c:pt>
                <c:pt idx="21">
                  <c:v>0.22694855657649246</c:v>
                </c:pt>
              </c:numCache>
            </c:numRef>
          </c:val>
          <c:extLst>
            <c:ext xmlns:c16="http://schemas.microsoft.com/office/drawing/2014/chart" uri="{C3380CC4-5D6E-409C-BE32-E72D297353CC}">
              <c16:uniqueId val="{00000020-BE8D-456A-88A5-85FDF2FD6FEE}"/>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en-US"/>
          </a:p>
        </c:txPr>
        <c:crossAx val="-1720593120"/>
        <c:crosses val="autoZero"/>
        <c:auto val="1"/>
        <c:lblAlgn val="ctr"/>
        <c:lblOffset val="100"/>
        <c:noMultiLvlLbl val="0"/>
      </c:catAx>
      <c:valAx>
        <c:axId val="-1720593120"/>
        <c:scaling>
          <c:orientation val="minMax"/>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83679433485666"/>
          <c:y val="0.16605404800643422"/>
          <c:w val="0.5482648433430144"/>
          <c:h val="0.56924432694426075"/>
        </c:manualLayout>
      </c:layout>
      <c:doughnutChart>
        <c:varyColors val="1"/>
        <c:ser>
          <c:idx val="0"/>
          <c:order val="0"/>
          <c:tx>
            <c:strRef>
              <c:f>Sheet1!$B$1</c:f>
              <c:strCache>
                <c:ptCount val="1"/>
                <c:pt idx="0">
                  <c:v>Sales</c:v>
                </c:pt>
              </c:strCache>
            </c:strRef>
          </c:tx>
          <c:spPr>
            <a:solidFill>
              <a:schemeClr val="accent2"/>
            </a:solidFill>
          </c:spPr>
          <c:explosion val="1"/>
          <c:dPt>
            <c:idx val="0"/>
            <c:bubble3D val="0"/>
            <c:extLst>
              <c:ext xmlns:c16="http://schemas.microsoft.com/office/drawing/2014/chart" uri="{C3380CC4-5D6E-409C-BE32-E72D297353CC}">
                <c16:uniqueId val="{00000001-8706-4CB5-84D2-406E4483B57F}"/>
              </c:ext>
            </c:extLst>
          </c:dPt>
          <c:dPt>
            <c:idx val="1"/>
            <c:bubble3D val="0"/>
            <c:spPr>
              <a:solidFill>
                <a:schemeClr val="accent6"/>
              </a:solidFill>
            </c:spPr>
            <c:extLst>
              <c:ext xmlns:c16="http://schemas.microsoft.com/office/drawing/2014/chart" uri="{C3380CC4-5D6E-409C-BE32-E72D297353CC}">
                <c16:uniqueId val="{00000003-8706-4CB5-84D2-406E4483B57F}"/>
              </c:ext>
            </c:extLst>
          </c:dPt>
          <c:dPt>
            <c:idx val="2"/>
            <c:bubble3D val="0"/>
            <c:spPr>
              <a:solidFill>
                <a:schemeClr val="bg1">
                  <a:lumMod val="65000"/>
                </a:schemeClr>
              </a:solidFill>
            </c:spPr>
            <c:extLst>
              <c:ext xmlns:c16="http://schemas.microsoft.com/office/drawing/2014/chart" uri="{C3380CC4-5D6E-409C-BE32-E72D297353CC}">
                <c16:uniqueId val="{00000004-8706-4CB5-84D2-406E4483B57F}"/>
              </c:ext>
            </c:extLst>
          </c:dPt>
          <c:dPt>
            <c:idx val="6"/>
            <c:bubble3D val="0"/>
            <c:extLst>
              <c:ext xmlns:c16="http://schemas.microsoft.com/office/drawing/2014/chart" uri="{C3380CC4-5D6E-409C-BE32-E72D297353CC}">
                <c16:uniqueId val="{00000009-8706-4CB5-84D2-406E4483B57F}"/>
              </c:ext>
            </c:extLst>
          </c:dPt>
          <c:dLbls>
            <c:dLbl>
              <c:idx val="0"/>
              <c:layout>
                <c:manualLayout>
                  <c:x val="-0.13617475526879061"/>
                  <c:y val="-0.1508018223931866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06-4CB5-84D2-406E4483B57F}"/>
                </c:ext>
              </c:extLst>
            </c:dLbl>
            <c:dLbl>
              <c:idx val="1"/>
              <c:layout>
                <c:manualLayout>
                  <c:x val="0.16707712829316462"/>
                  <c:y val="0.160855277219399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06-4CB5-84D2-406E4483B57F}"/>
                </c:ext>
              </c:extLst>
            </c:dLbl>
            <c:dLbl>
              <c:idx val="2"/>
              <c:layout>
                <c:manualLayout>
                  <c:x val="-0.19053845412437787"/>
                  <c:y val="-4.691612252232473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06-4CB5-84D2-406E4483B57F}"/>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Sagādā</c:v>
                </c:pt>
                <c:pt idx="1">
                  <c:v>Nesagādā</c:v>
                </c:pt>
                <c:pt idx="2">
                  <c:v>Grūti pateikt\ NA</c:v>
                </c:pt>
              </c:strCache>
            </c:strRef>
          </c:cat>
          <c:val>
            <c:numRef>
              <c:f>Sheet1!$B$2:$B$4</c:f>
              <c:numCache>
                <c:formatCode>0%</c:formatCode>
                <c:ptCount val="3"/>
                <c:pt idx="0">
                  <c:v>0.22555084748304252</c:v>
                </c:pt>
                <c:pt idx="1">
                  <c:v>0.76356601973263449</c:v>
                </c:pt>
                <c:pt idx="2">
                  <c:v>1.0883132784324328E-2</c:v>
                </c:pt>
              </c:numCache>
            </c:numRef>
          </c:val>
          <c:extLst>
            <c:ext xmlns:c16="http://schemas.microsoft.com/office/drawing/2014/chart" uri="{C3380CC4-5D6E-409C-BE32-E72D297353CC}">
              <c16:uniqueId val="{0000000A-8706-4CB5-84D2-406E4483B57F}"/>
            </c:ext>
          </c:extLst>
        </c:ser>
        <c:dLbls>
          <c:showLegendKey val="0"/>
          <c:showVal val="0"/>
          <c:showCatName val="0"/>
          <c:showSerName val="0"/>
          <c:showPercent val="0"/>
          <c:showBubbleSize val="0"/>
          <c:showLeaderLines val="1"/>
        </c:dLbls>
        <c:firstSliceAng val="279"/>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83679433485666"/>
          <c:y val="0.16605404800643422"/>
          <c:w val="0.5482648433430144"/>
          <c:h val="0.56924432694426075"/>
        </c:manualLayout>
      </c:layout>
      <c:doughnutChart>
        <c:varyColors val="1"/>
        <c:ser>
          <c:idx val="0"/>
          <c:order val="0"/>
          <c:tx>
            <c:strRef>
              <c:f>Sheet1!$B$1</c:f>
              <c:strCache>
                <c:ptCount val="1"/>
                <c:pt idx="0">
                  <c:v>Sales</c:v>
                </c:pt>
              </c:strCache>
            </c:strRef>
          </c:tx>
          <c:spPr>
            <a:solidFill>
              <a:schemeClr val="accent2"/>
            </a:solidFill>
          </c:spPr>
          <c:explosion val="1"/>
          <c:dPt>
            <c:idx val="0"/>
            <c:bubble3D val="0"/>
            <c:spPr>
              <a:solidFill>
                <a:srgbClr val="C00000"/>
              </a:solidFill>
            </c:spPr>
            <c:extLst>
              <c:ext xmlns:c16="http://schemas.microsoft.com/office/drawing/2014/chart" uri="{C3380CC4-5D6E-409C-BE32-E72D297353CC}">
                <c16:uniqueId val="{00000001-2967-471A-A742-B7BCDD31275D}"/>
              </c:ext>
            </c:extLst>
          </c:dPt>
          <c:dPt>
            <c:idx val="1"/>
            <c:bubble3D val="0"/>
            <c:extLst>
              <c:ext xmlns:c16="http://schemas.microsoft.com/office/drawing/2014/chart" uri="{C3380CC4-5D6E-409C-BE32-E72D297353CC}">
                <c16:uniqueId val="{00000002-2967-471A-A742-B7BCDD31275D}"/>
              </c:ext>
            </c:extLst>
          </c:dPt>
          <c:dPt>
            <c:idx val="2"/>
            <c:bubble3D val="0"/>
            <c:spPr>
              <a:solidFill>
                <a:schemeClr val="accent5"/>
              </a:solidFill>
            </c:spPr>
            <c:extLst>
              <c:ext xmlns:c16="http://schemas.microsoft.com/office/drawing/2014/chart" uri="{C3380CC4-5D6E-409C-BE32-E72D297353CC}">
                <c16:uniqueId val="{00000004-2967-471A-A742-B7BCDD31275D}"/>
              </c:ext>
            </c:extLst>
          </c:dPt>
          <c:dPt>
            <c:idx val="3"/>
            <c:bubble3D val="0"/>
            <c:spPr>
              <a:solidFill>
                <a:schemeClr val="accent6">
                  <a:lumMod val="60000"/>
                  <a:lumOff val="40000"/>
                </a:schemeClr>
              </a:solidFill>
            </c:spPr>
            <c:extLst>
              <c:ext xmlns:c16="http://schemas.microsoft.com/office/drawing/2014/chart" uri="{C3380CC4-5D6E-409C-BE32-E72D297353CC}">
                <c16:uniqueId val="{00000007-2967-471A-A742-B7BCDD31275D}"/>
              </c:ext>
            </c:extLst>
          </c:dPt>
          <c:dPt>
            <c:idx val="4"/>
            <c:bubble3D val="0"/>
            <c:spPr>
              <a:solidFill>
                <a:schemeClr val="accent6"/>
              </a:solidFill>
            </c:spPr>
            <c:extLst>
              <c:ext xmlns:c16="http://schemas.microsoft.com/office/drawing/2014/chart" uri="{C3380CC4-5D6E-409C-BE32-E72D297353CC}">
                <c16:uniqueId val="{00000008-2967-471A-A742-B7BCDD31275D}"/>
              </c:ext>
            </c:extLst>
          </c:dPt>
          <c:dPt>
            <c:idx val="6"/>
            <c:bubble3D val="0"/>
            <c:extLst>
              <c:ext xmlns:c16="http://schemas.microsoft.com/office/drawing/2014/chart" uri="{C3380CC4-5D6E-409C-BE32-E72D297353CC}">
                <c16:uniqueId val="{00000005-2967-471A-A742-B7BCDD31275D}"/>
              </c:ext>
            </c:extLst>
          </c:dPt>
          <c:dLbls>
            <c:dLbl>
              <c:idx val="0"/>
              <c:layout>
                <c:manualLayout>
                  <c:x val="-0.21123535840869703"/>
                  <c:y val="-0.1105880030883368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67-471A-A742-B7BCDD31275D}"/>
                </c:ext>
              </c:extLst>
            </c:dLbl>
            <c:dLbl>
              <c:idx val="1"/>
              <c:layout>
                <c:manualLayout>
                  <c:x val="-0.14471306936490821"/>
                  <c:y val="-0.1742598836543490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967-471A-A742-B7BCDD31275D}"/>
                </c:ext>
              </c:extLst>
            </c:dLbl>
            <c:dLbl>
              <c:idx val="2"/>
              <c:layout>
                <c:manualLayout>
                  <c:x val="0.14434731373058926"/>
                  <c:y val="-0.160855277219399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967-471A-A742-B7BCDD31275D}"/>
                </c:ext>
              </c:extLst>
            </c:dLbl>
            <c:dLbl>
              <c:idx val="3"/>
              <c:layout>
                <c:manualLayout>
                  <c:x val="0.14146036745597737"/>
                  <c:y val="0.1139391546970743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967-471A-A742-B7BCDD31275D}"/>
                </c:ext>
              </c:extLst>
            </c:dLbl>
            <c:dLbl>
              <c:idx val="4"/>
              <c:layout>
                <c:manualLayout>
                  <c:x val="-0.17610372275131891"/>
                  <c:y val="0.1340460643494992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967-471A-A742-B7BCDD31275D}"/>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Ļoti liels</c:v>
                </c:pt>
                <c:pt idx="1">
                  <c:v>Liels</c:v>
                </c:pt>
                <c:pt idx="2">
                  <c:v>Viduvējs</c:v>
                </c:pt>
                <c:pt idx="3">
                  <c:v>Mazs</c:v>
                </c:pt>
                <c:pt idx="4">
                  <c:v>Nekāds (nedzird lidmašīnas)</c:v>
                </c:pt>
              </c:strCache>
            </c:strRef>
          </c:cat>
          <c:val>
            <c:numRef>
              <c:f>Sheet1!$B$2:$B$6</c:f>
              <c:numCache>
                <c:formatCode>0%</c:formatCode>
                <c:ptCount val="5"/>
                <c:pt idx="0">
                  <c:v>9.5516177359885306E-3</c:v>
                </c:pt>
                <c:pt idx="1">
                  <c:v>3.9805904752977322E-2</c:v>
                </c:pt>
                <c:pt idx="2">
                  <c:v>0.34975743731971126</c:v>
                </c:pt>
                <c:pt idx="3">
                  <c:v>0.34529655942677345</c:v>
                </c:pt>
                <c:pt idx="4">
                  <c:v>0.25558848076455071</c:v>
                </c:pt>
              </c:numCache>
            </c:numRef>
          </c:val>
          <c:extLst>
            <c:ext xmlns:c16="http://schemas.microsoft.com/office/drawing/2014/chart" uri="{C3380CC4-5D6E-409C-BE32-E72D297353CC}">
              <c16:uniqueId val="{00000006-2967-471A-A742-B7BCDD31275D}"/>
            </c:ext>
          </c:extLst>
        </c:ser>
        <c:dLbls>
          <c:showLegendKey val="0"/>
          <c:showVal val="0"/>
          <c:showCatName val="0"/>
          <c:showSerName val="0"/>
          <c:showPercent val="0"/>
          <c:showBubbleSize val="0"/>
          <c:showLeaderLines val="1"/>
        </c:dLbls>
        <c:firstSliceAng val="299"/>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677698688104477"/>
          <c:y val="4.6001232772310595E-3"/>
          <c:w val="0.84032744948723448"/>
          <c:h val="0.83018835132090119"/>
        </c:manualLayout>
      </c:layout>
      <c:barChart>
        <c:barDir val="bar"/>
        <c:grouping val="percentStacked"/>
        <c:varyColors val="0"/>
        <c:ser>
          <c:idx val="0"/>
          <c:order val="0"/>
          <c:tx>
            <c:strRef>
              <c:f>Sheet1!$B$2</c:f>
              <c:strCache>
                <c:ptCount val="1"/>
                <c:pt idx="0">
                  <c:v>Ļoti liels + liels</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Sheet1!$A$3:$A$4</c:f>
              <c:strCache>
                <c:ptCount val="2"/>
                <c:pt idx="0">
                  <c:v>2022 VII</c:v>
                </c:pt>
                <c:pt idx="1">
                  <c:v>2025 IX</c:v>
                </c:pt>
              </c:strCache>
            </c:strRef>
          </c:cat>
          <c:val>
            <c:numRef>
              <c:f>Sheet1!$B$3:$B$4</c:f>
              <c:numCache>
                <c:formatCode>0%</c:formatCode>
                <c:ptCount val="2"/>
                <c:pt idx="0">
                  <c:v>0.09</c:v>
                </c:pt>
                <c:pt idx="1">
                  <c:v>4.9357522488965855E-2</c:v>
                </c:pt>
              </c:numCache>
            </c:numRef>
          </c:val>
          <c:extLst>
            <c:ext xmlns:c16="http://schemas.microsoft.com/office/drawing/2014/chart" uri="{C3380CC4-5D6E-409C-BE32-E72D297353CC}">
              <c16:uniqueId val="{00000000-260C-4A38-8F9D-53696B202CD1}"/>
            </c:ext>
          </c:extLst>
        </c:ser>
        <c:ser>
          <c:idx val="1"/>
          <c:order val="1"/>
          <c:tx>
            <c:strRef>
              <c:f>Sheet1!$C$2</c:f>
              <c:strCache>
                <c:ptCount val="1"/>
                <c:pt idx="0">
                  <c:v>Vidējs</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Sheet1!$A$3:$A$4</c:f>
              <c:strCache>
                <c:ptCount val="2"/>
                <c:pt idx="0">
                  <c:v>2022 VII</c:v>
                </c:pt>
                <c:pt idx="1">
                  <c:v>2025 IX</c:v>
                </c:pt>
              </c:strCache>
            </c:strRef>
          </c:cat>
          <c:val>
            <c:numRef>
              <c:f>Sheet1!$C$3:$C$4</c:f>
              <c:numCache>
                <c:formatCode>0%</c:formatCode>
                <c:ptCount val="2"/>
                <c:pt idx="0">
                  <c:v>0.23</c:v>
                </c:pt>
                <c:pt idx="1">
                  <c:v>0.34975743731971126</c:v>
                </c:pt>
              </c:numCache>
            </c:numRef>
          </c:val>
          <c:extLst>
            <c:ext xmlns:c16="http://schemas.microsoft.com/office/drawing/2014/chart" uri="{C3380CC4-5D6E-409C-BE32-E72D297353CC}">
              <c16:uniqueId val="{00000001-260C-4A38-8F9D-53696B202CD1}"/>
            </c:ext>
          </c:extLst>
        </c:ser>
        <c:ser>
          <c:idx val="2"/>
          <c:order val="2"/>
          <c:tx>
            <c:strRef>
              <c:f>Sheet1!$D$2</c:f>
              <c:strCache>
                <c:ptCount val="1"/>
                <c:pt idx="0">
                  <c:v>Mazs</c:v>
                </c:pt>
              </c:strCache>
            </c:strRef>
          </c:tx>
          <c:spPr>
            <a:solidFill>
              <a:srgbClr val="70AD47">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Sheet1!$A$3:$A$4</c:f>
              <c:strCache>
                <c:ptCount val="2"/>
                <c:pt idx="0">
                  <c:v>2022 VII</c:v>
                </c:pt>
                <c:pt idx="1">
                  <c:v>2025 IX</c:v>
                </c:pt>
              </c:strCache>
            </c:strRef>
          </c:cat>
          <c:val>
            <c:numRef>
              <c:f>Sheet1!$D$3:$D$4</c:f>
              <c:numCache>
                <c:formatCode>0%</c:formatCode>
                <c:ptCount val="2"/>
                <c:pt idx="0">
                  <c:v>0.46</c:v>
                </c:pt>
                <c:pt idx="1">
                  <c:v>0.34529655942677301</c:v>
                </c:pt>
              </c:numCache>
            </c:numRef>
          </c:val>
          <c:extLst>
            <c:ext xmlns:c16="http://schemas.microsoft.com/office/drawing/2014/chart" uri="{C3380CC4-5D6E-409C-BE32-E72D297353CC}">
              <c16:uniqueId val="{00000002-260C-4A38-8F9D-53696B202CD1}"/>
            </c:ext>
          </c:extLst>
        </c:ser>
        <c:ser>
          <c:idx val="3"/>
          <c:order val="3"/>
          <c:tx>
            <c:strRef>
              <c:f>Sheet1!$E$2</c:f>
              <c:strCache>
                <c:ptCount val="1"/>
                <c:pt idx="0">
                  <c:v>Nekāds (nedzird lidmašīnas)</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Sheet1!$A$3:$A$4</c:f>
              <c:strCache>
                <c:ptCount val="2"/>
                <c:pt idx="0">
                  <c:v>2022 VII</c:v>
                </c:pt>
                <c:pt idx="1">
                  <c:v>2025 IX</c:v>
                </c:pt>
              </c:strCache>
            </c:strRef>
          </c:cat>
          <c:val>
            <c:numRef>
              <c:f>Sheet1!$E$3:$E$4</c:f>
              <c:numCache>
                <c:formatCode>0%</c:formatCode>
                <c:ptCount val="2"/>
                <c:pt idx="0">
                  <c:v>0.22</c:v>
                </c:pt>
                <c:pt idx="1">
                  <c:v>0.25558848076455071</c:v>
                </c:pt>
              </c:numCache>
            </c:numRef>
          </c:val>
          <c:extLst>
            <c:ext xmlns:c16="http://schemas.microsoft.com/office/drawing/2014/chart" uri="{C3380CC4-5D6E-409C-BE32-E72D297353CC}">
              <c16:uniqueId val="{00000003-260C-4A38-8F9D-53696B202CD1}"/>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6242971988271826"/>
          <c:y val="0.87869376235429153"/>
          <c:w val="0.83757028011728174"/>
          <c:h val="0.12130626283675364"/>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847276508223223"/>
          <c:y val="6.593804463041554E-2"/>
          <c:w val="0.8215272349177678"/>
          <c:h val="0.92076036857212051"/>
        </c:manualLayout>
      </c:layout>
      <c:barChart>
        <c:barDir val="bar"/>
        <c:grouping val="percentStacked"/>
        <c:varyColors val="0"/>
        <c:ser>
          <c:idx val="0"/>
          <c:order val="0"/>
          <c:tx>
            <c:strRef>
              <c:f>Sheet1!$C$2</c:f>
              <c:strCache>
                <c:ptCount val="1"/>
                <c:pt idx="0">
                  <c:v>Ļoti liels + liels</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Sheet1!$A$3:$B$24</c:f>
              <c:multiLvlStrCache>
                <c:ptCount val="22"/>
                <c:lvl>
                  <c:pt idx="0">
                    <c:v>d</c:v>
                  </c:pt>
                  <c:pt idx="1">
                    <c:v>c</c:v>
                  </c:pt>
                  <c:pt idx="2">
                    <c:v>b</c:v>
                  </c:pt>
                  <c:pt idx="3">
                    <c:v>a</c:v>
                  </c:pt>
                  <c:pt idx="5">
                    <c:v>Nestrādā (n=184)</c:v>
                  </c:pt>
                  <c:pt idx="6">
                    <c:v>Strādā (n=335)</c:v>
                  </c:pt>
                  <c:pt idx="8">
                    <c:v>Cits (n=143)</c:v>
                  </c:pt>
                  <c:pt idx="9">
                    <c:v>Latvietis (n=376)</c:v>
                  </c:pt>
                  <c:pt idx="11">
                    <c:v>65+ (n=117)</c:v>
                  </c:pt>
                  <c:pt idx="12">
                    <c:v>55-64 (n=80)</c:v>
                  </c:pt>
                  <c:pt idx="13">
                    <c:v>45-54 (n=89)</c:v>
                  </c:pt>
                  <c:pt idx="14">
                    <c:v>35-44 (n=131)</c:v>
                  </c:pt>
                  <c:pt idx="15">
                    <c:v>25-34 (n=66)</c:v>
                  </c:pt>
                  <c:pt idx="16">
                    <c:v>18-24 (n=36)</c:v>
                  </c:pt>
                  <c:pt idx="18">
                    <c:v>Vīrieši (n=221)</c:v>
                  </c:pt>
                  <c:pt idx="19">
                    <c:v>Sievietes (n=298)</c:v>
                  </c:pt>
                  <c:pt idx="21">
                    <c:v>Kopā (n=519)</c:v>
                  </c:pt>
                </c:lvl>
                <c:lvl>
                  <c:pt idx="5">
                    <c:v>Nodar-bošanās</c:v>
                  </c:pt>
                  <c:pt idx="8">
                    <c:v>Tautība</c:v>
                  </c:pt>
                  <c:pt idx="11">
                    <c:v>Vecums</c:v>
                  </c:pt>
                  <c:pt idx="18">
                    <c:v>Dzimums</c:v>
                  </c:pt>
                  <c:pt idx="21">
                    <c:v>Kopā</c:v>
                  </c:pt>
                </c:lvl>
              </c:multiLvlStrCache>
            </c:multiLvlStrRef>
          </c:cat>
          <c:val>
            <c:numRef>
              <c:f>Sheet1!$C$3:$C$24</c:f>
              <c:numCache>
                <c:formatCode>0%</c:formatCode>
                <c:ptCount val="22"/>
                <c:pt idx="0">
                  <c:v>6.475719175243512E-2</c:v>
                </c:pt>
                <c:pt idx="1">
                  <c:v>2.0723170890519799E-2</c:v>
                </c:pt>
                <c:pt idx="2">
                  <c:v>6.450560187128361E-2</c:v>
                </c:pt>
                <c:pt idx="3">
                  <c:v>9.0096158526753317E-2</c:v>
                </c:pt>
                <c:pt idx="5">
                  <c:v>3.5626766445553001E-2</c:v>
                </c:pt>
                <c:pt idx="6">
                  <c:v>5.5071103215147736E-2</c:v>
                </c:pt>
                <c:pt idx="8">
                  <c:v>6.5299079594227677E-2</c:v>
                </c:pt>
                <c:pt idx="9">
                  <c:v>4.2764961516348697E-2</c:v>
                </c:pt>
                <c:pt idx="11">
                  <c:v>7.9029057038567992E-3</c:v>
                </c:pt>
                <c:pt idx="12">
                  <c:v>0.10203326102311708</c:v>
                </c:pt>
                <c:pt idx="13">
                  <c:v>4.7028007273154114E-2</c:v>
                </c:pt>
                <c:pt idx="14">
                  <c:v>6.7279451385622135E-2</c:v>
                </c:pt>
                <c:pt idx="15">
                  <c:v>4.5619101428797659E-2</c:v>
                </c:pt>
                <c:pt idx="16">
                  <c:v>0</c:v>
                </c:pt>
                <c:pt idx="18">
                  <c:v>4.6320686077092832E-2</c:v>
                </c:pt>
                <c:pt idx="19">
                  <c:v>5.1939002160726541E-2</c:v>
                </c:pt>
                <c:pt idx="21">
                  <c:v>4.9357522488965855E-2</c:v>
                </c:pt>
              </c:numCache>
            </c:numRef>
          </c:val>
          <c:extLst>
            <c:ext xmlns:c16="http://schemas.microsoft.com/office/drawing/2014/chart" uri="{C3380CC4-5D6E-409C-BE32-E72D297353CC}">
              <c16:uniqueId val="{00000000-3E8B-41DC-9FA8-AE5AF93F127B}"/>
            </c:ext>
          </c:extLst>
        </c:ser>
        <c:ser>
          <c:idx val="1"/>
          <c:order val="1"/>
          <c:tx>
            <c:strRef>
              <c:f>Sheet1!$D$2</c:f>
              <c:strCache>
                <c:ptCount val="1"/>
                <c:pt idx="0">
                  <c:v>Vidējs</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Sheet1!$A$3:$B$24</c:f>
              <c:multiLvlStrCache>
                <c:ptCount val="22"/>
                <c:lvl>
                  <c:pt idx="0">
                    <c:v>d</c:v>
                  </c:pt>
                  <c:pt idx="1">
                    <c:v>c</c:v>
                  </c:pt>
                  <c:pt idx="2">
                    <c:v>b</c:v>
                  </c:pt>
                  <c:pt idx="3">
                    <c:v>a</c:v>
                  </c:pt>
                  <c:pt idx="5">
                    <c:v>Nestrādā (n=184)</c:v>
                  </c:pt>
                  <c:pt idx="6">
                    <c:v>Strādā (n=335)</c:v>
                  </c:pt>
                  <c:pt idx="8">
                    <c:v>Cits (n=143)</c:v>
                  </c:pt>
                  <c:pt idx="9">
                    <c:v>Latvietis (n=376)</c:v>
                  </c:pt>
                  <c:pt idx="11">
                    <c:v>65+ (n=117)</c:v>
                  </c:pt>
                  <c:pt idx="12">
                    <c:v>55-64 (n=80)</c:v>
                  </c:pt>
                  <c:pt idx="13">
                    <c:v>45-54 (n=89)</c:v>
                  </c:pt>
                  <c:pt idx="14">
                    <c:v>35-44 (n=131)</c:v>
                  </c:pt>
                  <c:pt idx="15">
                    <c:v>25-34 (n=66)</c:v>
                  </c:pt>
                  <c:pt idx="16">
                    <c:v>18-24 (n=36)</c:v>
                  </c:pt>
                  <c:pt idx="18">
                    <c:v>Vīrieši (n=221)</c:v>
                  </c:pt>
                  <c:pt idx="19">
                    <c:v>Sievietes (n=298)</c:v>
                  </c:pt>
                  <c:pt idx="21">
                    <c:v>Kopā (n=519)</c:v>
                  </c:pt>
                </c:lvl>
                <c:lvl>
                  <c:pt idx="5">
                    <c:v>Nodar-bošanās</c:v>
                  </c:pt>
                  <c:pt idx="8">
                    <c:v>Tautība</c:v>
                  </c:pt>
                  <c:pt idx="11">
                    <c:v>Vecums</c:v>
                  </c:pt>
                  <c:pt idx="18">
                    <c:v>Dzimums</c:v>
                  </c:pt>
                  <c:pt idx="21">
                    <c:v>Kopā</c:v>
                  </c:pt>
                </c:lvl>
              </c:multiLvlStrCache>
            </c:multiLvlStrRef>
          </c:cat>
          <c:val>
            <c:numRef>
              <c:f>Sheet1!$D$3:$D$24</c:f>
              <c:numCache>
                <c:formatCode>0%</c:formatCode>
                <c:ptCount val="22"/>
                <c:pt idx="0">
                  <c:v>0.14099417825326219</c:v>
                </c:pt>
                <c:pt idx="1">
                  <c:v>0.28282505614958026</c:v>
                </c:pt>
                <c:pt idx="2">
                  <c:v>0.41946541194759279</c:v>
                </c:pt>
                <c:pt idx="3">
                  <c:v>0.48088721650798943</c:v>
                </c:pt>
                <c:pt idx="5">
                  <c:v>0.34950295337600606</c:v>
                </c:pt>
                <c:pt idx="6">
                  <c:v>0.34986333203892911</c:v>
                </c:pt>
                <c:pt idx="8">
                  <c:v>0.47484530465629216</c:v>
                </c:pt>
                <c:pt idx="9">
                  <c:v>0.29802789879935804</c:v>
                </c:pt>
                <c:pt idx="11">
                  <c:v>0.36622666860259817</c:v>
                </c:pt>
                <c:pt idx="12">
                  <c:v>0.44329502001368631</c:v>
                </c:pt>
                <c:pt idx="13">
                  <c:v>0.4028385453261108</c:v>
                </c:pt>
                <c:pt idx="14">
                  <c:v>0.35531847688325519</c:v>
                </c:pt>
                <c:pt idx="15">
                  <c:v>0.2589508820437329</c:v>
                </c:pt>
                <c:pt idx="16">
                  <c:v>0.19916460302178376</c:v>
                </c:pt>
                <c:pt idx="18">
                  <c:v>0.36122745092978387</c:v>
                </c:pt>
                <c:pt idx="19">
                  <c:v>0.3400072884959347</c:v>
                </c:pt>
                <c:pt idx="21">
                  <c:v>0.34975743731971126</c:v>
                </c:pt>
              </c:numCache>
            </c:numRef>
          </c:val>
          <c:extLst>
            <c:ext xmlns:c16="http://schemas.microsoft.com/office/drawing/2014/chart" uri="{C3380CC4-5D6E-409C-BE32-E72D297353CC}">
              <c16:uniqueId val="{00000001-3E8B-41DC-9FA8-AE5AF93F127B}"/>
            </c:ext>
          </c:extLst>
        </c:ser>
        <c:ser>
          <c:idx val="2"/>
          <c:order val="2"/>
          <c:tx>
            <c:strRef>
              <c:f>Sheet1!$E$2</c:f>
              <c:strCache>
                <c:ptCount val="1"/>
                <c:pt idx="0">
                  <c:v>Mazs</c:v>
                </c:pt>
              </c:strCache>
            </c:strRef>
          </c:tx>
          <c:spPr>
            <a:solidFill>
              <a:schemeClr val="accent6">
                <a:lumMod val="60000"/>
                <a:lumOff val="40000"/>
              </a:scheme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Sheet1!$A$3:$B$24</c:f>
              <c:multiLvlStrCache>
                <c:ptCount val="22"/>
                <c:lvl>
                  <c:pt idx="0">
                    <c:v>d</c:v>
                  </c:pt>
                  <c:pt idx="1">
                    <c:v>c</c:v>
                  </c:pt>
                  <c:pt idx="2">
                    <c:v>b</c:v>
                  </c:pt>
                  <c:pt idx="3">
                    <c:v>a</c:v>
                  </c:pt>
                  <c:pt idx="5">
                    <c:v>Nestrādā (n=184)</c:v>
                  </c:pt>
                  <c:pt idx="6">
                    <c:v>Strādā (n=335)</c:v>
                  </c:pt>
                  <c:pt idx="8">
                    <c:v>Cits (n=143)</c:v>
                  </c:pt>
                  <c:pt idx="9">
                    <c:v>Latvietis (n=376)</c:v>
                  </c:pt>
                  <c:pt idx="11">
                    <c:v>65+ (n=117)</c:v>
                  </c:pt>
                  <c:pt idx="12">
                    <c:v>55-64 (n=80)</c:v>
                  </c:pt>
                  <c:pt idx="13">
                    <c:v>45-54 (n=89)</c:v>
                  </c:pt>
                  <c:pt idx="14">
                    <c:v>35-44 (n=131)</c:v>
                  </c:pt>
                  <c:pt idx="15">
                    <c:v>25-34 (n=66)</c:v>
                  </c:pt>
                  <c:pt idx="16">
                    <c:v>18-24 (n=36)</c:v>
                  </c:pt>
                  <c:pt idx="18">
                    <c:v>Vīrieši (n=221)</c:v>
                  </c:pt>
                  <c:pt idx="19">
                    <c:v>Sievietes (n=298)</c:v>
                  </c:pt>
                  <c:pt idx="21">
                    <c:v>Kopā (n=519)</c:v>
                  </c:pt>
                </c:lvl>
                <c:lvl>
                  <c:pt idx="5">
                    <c:v>Nodar-bošanās</c:v>
                  </c:pt>
                  <c:pt idx="8">
                    <c:v>Tautība</c:v>
                  </c:pt>
                  <c:pt idx="11">
                    <c:v>Vecums</c:v>
                  </c:pt>
                  <c:pt idx="18">
                    <c:v>Dzimums</c:v>
                  </c:pt>
                  <c:pt idx="21">
                    <c:v>Kopā</c:v>
                  </c:pt>
                </c:lvl>
              </c:multiLvlStrCache>
            </c:multiLvlStrRef>
          </c:cat>
          <c:val>
            <c:numRef>
              <c:f>Sheet1!$E$3:$E$24</c:f>
              <c:numCache>
                <c:formatCode>0%</c:formatCode>
                <c:ptCount val="22"/>
                <c:pt idx="0">
                  <c:v>0.50199079930872303</c:v>
                </c:pt>
                <c:pt idx="1">
                  <c:v>0.34456839509858034</c:v>
                </c:pt>
                <c:pt idx="2">
                  <c:v>0.38870241114436849</c:v>
                </c:pt>
                <c:pt idx="3">
                  <c:v>0.2744565112376483</c:v>
                </c:pt>
                <c:pt idx="5">
                  <c:v>0.31655966723324769</c:v>
                </c:pt>
                <c:pt idx="6">
                  <c:v>0.35725442633870164</c:v>
                </c:pt>
                <c:pt idx="8">
                  <c:v>0.2172274890707965</c:v>
                </c:pt>
                <c:pt idx="9">
                  <c:v>0.39825896137115196</c:v>
                </c:pt>
                <c:pt idx="11">
                  <c:v>0.29481855214526553</c:v>
                </c:pt>
                <c:pt idx="12">
                  <c:v>0.26135500960646524</c:v>
                </c:pt>
                <c:pt idx="13">
                  <c:v>0.37032094663599574</c:v>
                </c:pt>
                <c:pt idx="14">
                  <c:v>0.32640275434648286</c:v>
                </c:pt>
                <c:pt idx="15">
                  <c:v>0.36064343772256696</c:v>
                </c:pt>
                <c:pt idx="16">
                  <c:v>0.52645012020497817</c:v>
                </c:pt>
                <c:pt idx="18">
                  <c:v>0.36262682354023851</c:v>
                </c:pt>
                <c:pt idx="19">
                  <c:v>0.33056487208917046</c:v>
                </c:pt>
                <c:pt idx="21">
                  <c:v>0.34529655942677345</c:v>
                </c:pt>
              </c:numCache>
            </c:numRef>
          </c:val>
          <c:extLst>
            <c:ext xmlns:c16="http://schemas.microsoft.com/office/drawing/2014/chart" uri="{C3380CC4-5D6E-409C-BE32-E72D297353CC}">
              <c16:uniqueId val="{00000002-3E8B-41DC-9FA8-AE5AF93F127B}"/>
            </c:ext>
          </c:extLst>
        </c:ser>
        <c:ser>
          <c:idx val="3"/>
          <c:order val="3"/>
          <c:tx>
            <c:strRef>
              <c:f>Sheet1!$F$2</c:f>
              <c:strCache>
                <c:ptCount val="1"/>
                <c:pt idx="0">
                  <c:v>Nekāds (nedzird lidmašīnas)</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Sheet1!$A$3:$B$24</c:f>
              <c:multiLvlStrCache>
                <c:ptCount val="22"/>
                <c:lvl>
                  <c:pt idx="0">
                    <c:v>d</c:v>
                  </c:pt>
                  <c:pt idx="1">
                    <c:v>c</c:v>
                  </c:pt>
                  <c:pt idx="2">
                    <c:v>b</c:v>
                  </c:pt>
                  <c:pt idx="3">
                    <c:v>a</c:v>
                  </c:pt>
                  <c:pt idx="5">
                    <c:v>Nestrādā (n=184)</c:v>
                  </c:pt>
                  <c:pt idx="6">
                    <c:v>Strādā (n=335)</c:v>
                  </c:pt>
                  <c:pt idx="8">
                    <c:v>Cits (n=143)</c:v>
                  </c:pt>
                  <c:pt idx="9">
                    <c:v>Latvietis (n=376)</c:v>
                  </c:pt>
                  <c:pt idx="11">
                    <c:v>65+ (n=117)</c:v>
                  </c:pt>
                  <c:pt idx="12">
                    <c:v>55-64 (n=80)</c:v>
                  </c:pt>
                  <c:pt idx="13">
                    <c:v>45-54 (n=89)</c:v>
                  </c:pt>
                  <c:pt idx="14">
                    <c:v>35-44 (n=131)</c:v>
                  </c:pt>
                  <c:pt idx="15">
                    <c:v>25-34 (n=66)</c:v>
                  </c:pt>
                  <c:pt idx="16">
                    <c:v>18-24 (n=36)</c:v>
                  </c:pt>
                  <c:pt idx="18">
                    <c:v>Vīrieši (n=221)</c:v>
                  </c:pt>
                  <c:pt idx="19">
                    <c:v>Sievietes (n=298)</c:v>
                  </c:pt>
                  <c:pt idx="21">
                    <c:v>Kopā (n=519)</c:v>
                  </c:pt>
                </c:lvl>
                <c:lvl>
                  <c:pt idx="5">
                    <c:v>Nodar-bošanās</c:v>
                  </c:pt>
                  <c:pt idx="8">
                    <c:v>Tautība</c:v>
                  </c:pt>
                  <c:pt idx="11">
                    <c:v>Vecums</c:v>
                  </c:pt>
                  <c:pt idx="18">
                    <c:v>Dzimums</c:v>
                  </c:pt>
                  <c:pt idx="21">
                    <c:v>Kopā</c:v>
                  </c:pt>
                </c:lvl>
              </c:multiLvlStrCache>
            </c:multiLvlStrRef>
          </c:cat>
          <c:val>
            <c:numRef>
              <c:f>Sheet1!$F$3:$F$24</c:f>
              <c:numCache>
                <c:formatCode>0%</c:formatCode>
                <c:ptCount val="22"/>
                <c:pt idx="0">
                  <c:v>0.29225783068557987</c:v>
                </c:pt>
                <c:pt idx="1">
                  <c:v>0.35188337786131885</c:v>
                </c:pt>
                <c:pt idx="2">
                  <c:v>0.12732657503675462</c:v>
                </c:pt>
                <c:pt idx="3">
                  <c:v>0.15456011372760856</c:v>
                </c:pt>
                <c:pt idx="5">
                  <c:v>0.29831061294519295</c:v>
                </c:pt>
                <c:pt idx="6">
                  <c:v>0.23781113840722096</c:v>
                </c:pt>
                <c:pt idx="8">
                  <c:v>0.24262812667868283</c:v>
                </c:pt>
                <c:pt idx="9">
                  <c:v>0.26094817831314082</c:v>
                </c:pt>
                <c:pt idx="11">
                  <c:v>0.3310518735482807</c:v>
                </c:pt>
                <c:pt idx="12">
                  <c:v>0.19331670935673129</c:v>
                </c:pt>
                <c:pt idx="13">
                  <c:v>0.17981250076473912</c:v>
                </c:pt>
                <c:pt idx="14">
                  <c:v>0.25099931738463926</c:v>
                </c:pt>
                <c:pt idx="15">
                  <c:v>0.33478657880490181</c:v>
                </c:pt>
                <c:pt idx="16">
                  <c:v>0.27438527677323821</c:v>
                </c:pt>
                <c:pt idx="18">
                  <c:v>0.22982503945288391</c:v>
                </c:pt>
                <c:pt idx="19">
                  <c:v>0.27748883725416784</c:v>
                </c:pt>
                <c:pt idx="21">
                  <c:v>0.25558848076455071</c:v>
                </c:pt>
              </c:numCache>
            </c:numRef>
          </c:val>
          <c:extLst>
            <c:ext xmlns:c16="http://schemas.microsoft.com/office/drawing/2014/chart" uri="{C3380CC4-5D6E-409C-BE32-E72D297353CC}">
              <c16:uniqueId val="{00000003-3E8B-41DC-9FA8-AE5AF93F127B}"/>
            </c:ext>
          </c:extLst>
        </c:ser>
        <c:dLbls>
          <c:showLegendKey val="0"/>
          <c:showVal val="0"/>
          <c:showCatName val="0"/>
          <c:showSerName val="0"/>
          <c:showPercent val="0"/>
          <c:showBubbleSize val="0"/>
        </c:dLbls>
        <c:gapWidth val="50"/>
        <c:overlap val="100"/>
        <c:axId val="-1780371584"/>
        <c:axId val="-1780384640"/>
      </c:barChart>
      <c:catAx>
        <c:axId val="-1780371584"/>
        <c:scaling>
          <c:orientation val="minMax"/>
        </c:scaling>
        <c:delete val="0"/>
        <c:axPos val="l"/>
        <c:numFmt formatCode="General" sourceLinked="0"/>
        <c:majorTickMark val="out"/>
        <c:minorTickMark val="none"/>
        <c:tickLblPos val="nextTo"/>
        <c:txPr>
          <a:bodyPr/>
          <a:lstStyle/>
          <a:p>
            <a:pPr>
              <a:defRPr lang="en-US" sz="1000"/>
            </a:pPr>
            <a:endParaRPr lang="en-US"/>
          </a:p>
        </c:txPr>
        <c:crossAx val="-1780384640"/>
        <c:crosses val="autoZero"/>
        <c:auto val="1"/>
        <c:lblAlgn val="ctr"/>
        <c:lblOffset val="100"/>
        <c:noMultiLvlLbl val="0"/>
      </c:catAx>
      <c:valAx>
        <c:axId val="-1780384640"/>
        <c:scaling>
          <c:orientation val="minMax"/>
        </c:scaling>
        <c:delete val="1"/>
        <c:axPos val="b"/>
        <c:majorGridlines/>
        <c:numFmt formatCode="0%" sourceLinked="1"/>
        <c:majorTickMark val="out"/>
        <c:minorTickMark val="none"/>
        <c:tickLblPos val="nextTo"/>
        <c:crossAx val="-1780371584"/>
        <c:crosses val="autoZero"/>
        <c:crossBetween val="between"/>
      </c:valAx>
    </c:plotArea>
    <c:legend>
      <c:legendPos val="r"/>
      <c:layout>
        <c:manualLayout>
          <c:xMode val="edge"/>
          <c:yMode val="edge"/>
          <c:x val="0.18182025168159152"/>
          <c:y val="2.3597491191768767E-3"/>
          <c:w val="0.81817974831840845"/>
          <c:h val="5.5631205561135572E-2"/>
        </c:manualLayout>
      </c:layout>
      <c:overlay val="0"/>
      <c:txPr>
        <a:bodyPr/>
        <a:lstStyle/>
        <a:p>
          <a:pPr>
            <a:defRPr lang="en-US" sz="105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45879986688221"/>
          <c:y val="0.17945865444138415"/>
          <c:w val="0.5482648433430144"/>
          <c:h val="0.56924432694426075"/>
        </c:manualLayout>
      </c:layout>
      <c:doughnutChart>
        <c:varyColors val="1"/>
        <c:ser>
          <c:idx val="0"/>
          <c:order val="0"/>
          <c:tx>
            <c:strRef>
              <c:f>Sheet1!$B$1</c:f>
              <c:strCache>
                <c:ptCount val="1"/>
                <c:pt idx="0">
                  <c:v>Sales</c:v>
                </c:pt>
              </c:strCache>
            </c:strRef>
          </c:tx>
          <c:spPr>
            <a:solidFill>
              <a:schemeClr val="accent2"/>
            </a:solidFill>
          </c:spPr>
          <c:explosion val="1"/>
          <c:dPt>
            <c:idx val="0"/>
            <c:bubble3D val="0"/>
            <c:spPr>
              <a:solidFill>
                <a:schemeClr val="accent2">
                  <a:lumMod val="75000"/>
                </a:schemeClr>
              </a:solidFill>
            </c:spPr>
            <c:extLst>
              <c:ext xmlns:c16="http://schemas.microsoft.com/office/drawing/2014/chart" uri="{C3380CC4-5D6E-409C-BE32-E72D297353CC}">
                <c16:uniqueId val="{00000001-35E8-4840-8079-68F2C8980CAC}"/>
              </c:ext>
            </c:extLst>
          </c:dPt>
          <c:dPt>
            <c:idx val="1"/>
            <c:bubble3D val="0"/>
            <c:spPr>
              <a:solidFill>
                <a:schemeClr val="accent2">
                  <a:lumMod val="60000"/>
                  <a:lumOff val="40000"/>
                </a:schemeClr>
              </a:solidFill>
            </c:spPr>
            <c:extLst>
              <c:ext xmlns:c16="http://schemas.microsoft.com/office/drawing/2014/chart" uri="{C3380CC4-5D6E-409C-BE32-E72D297353CC}">
                <c16:uniqueId val="{00000002-35E8-4840-8079-68F2C8980CAC}"/>
              </c:ext>
            </c:extLst>
          </c:dPt>
          <c:dPt>
            <c:idx val="2"/>
            <c:bubble3D val="0"/>
            <c:spPr>
              <a:solidFill>
                <a:schemeClr val="accent6">
                  <a:lumMod val="60000"/>
                  <a:lumOff val="40000"/>
                </a:schemeClr>
              </a:solidFill>
            </c:spPr>
            <c:extLst>
              <c:ext xmlns:c16="http://schemas.microsoft.com/office/drawing/2014/chart" uri="{C3380CC4-5D6E-409C-BE32-E72D297353CC}">
                <c16:uniqueId val="{00000004-35E8-4840-8079-68F2C8980CAC}"/>
              </c:ext>
            </c:extLst>
          </c:dPt>
          <c:dPt>
            <c:idx val="3"/>
            <c:bubble3D val="0"/>
            <c:spPr>
              <a:solidFill>
                <a:schemeClr val="accent6"/>
              </a:solidFill>
            </c:spPr>
            <c:extLst>
              <c:ext xmlns:c16="http://schemas.microsoft.com/office/drawing/2014/chart" uri="{C3380CC4-5D6E-409C-BE32-E72D297353CC}">
                <c16:uniqueId val="{00000006-35E8-4840-8079-68F2C8980CAC}"/>
              </c:ext>
            </c:extLst>
          </c:dPt>
          <c:dPt>
            <c:idx val="4"/>
            <c:bubble3D val="0"/>
            <c:spPr>
              <a:solidFill>
                <a:schemeClr val="accent6"/>
              </a:solidFill>
            </c:spPr>
            <c:extLst>
              <c:ext xmlns:c16="http://schemas.microsoft.com/office/drawing/2014/chart" uri="{C3380CC4-5D6E-409C-BE32-E72D297353CC}">
                <c16:uniqueId val="{00000008-35E8-4840-8079-68F2C8980CAC}"/>
              </c:ext>
            </c:extLst>
          </c:dPt>
          <c:dPt>
            <c:idx val="6"/>
            <c:bubble3D val="0"/>
            <c:extLst>
              <c:ext xmlns:c16="http://schemas.microsoft.com/office/drawing/2014/chart" uri="{C3380CC4-5D6E-409C-BE32-E72D297353CC}">
                <c16:uniqueId val="{00000009-35E8-4840-8079-68F2C8980CAC}"/>
              </c:ext>
            </c:extLst>
          </c:dPt>
          <c:dLbls>
            <c:dLbl>
              <c:idx val="0"/>
              <c:layout>
                <c:manualLayout>
                  <c:x val="-0.19384844032159218"/>
                  <c:y val="-7.707648700096207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E8-4840-8079-68F2C8980CAC}"/>
                </c:ext>
              </c:extLst>
            </c:dLbl>
            <c:dLbl>
              <c:idx val="1"/>
              <c:layout>
                <c:manualLayout>
                  <c:x val="-0.14471306936490821"/>
                  <c:y val="-0.1742598836543490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E8-4840-8079-68F2C8980CAC}"/>
                </c:ext>
              </c:extLst>
            </c:dLbl>
            <c:dLbl>
              <c:idx val="2"/>
              <c:layout>
                <c:manualLayout>
                  <c:x val="0.15012120627981285"/>
                  <c:y val="-0.1575041256106616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E8-4840-8079-68F2C8980CAC}"/>
                </c:ext>
              </c:extLst>
            </c:dLbl>
            <c:dLbl>
              <c:idx val="3"/>
              <c:layout>
                <c:manualLayout>
                  <c:x val="-3.7530301569953212E-2"/>
                  <c:y val="0.1943667933067739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5E8-4840-8079-68F2C8980CAC}"/>
                </c:ext>
              </c:extLst>
            </c:dLbl>
            <c:dLbl>
              <c:idx val="4"/>
              <c:layout>
                <c:manualLayout>
                  <c:x val="-0.21581946538301366"/>
                  <c:y val="5.026727413106216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5E8-4840-8079-68F2C8980CAC}"/>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Ļoti traucējošs</c:v>
                </c:pt>
                <c:pt idx="1">
                  <c:v>Drīzāk traucējošs</c:v>
                </c:pt>
                <c:pt idx="2">
                  <c:v>Drīzāk nav traucējošs</c:v>
                </c:pt>
                <c:pt idx="3">
                  <c:v>Nemaz nav traucējošs</c:v>
                </c:pt>
                <c:pt idx="4">
                  <c:v>Grūti pateikt\ NA</c:v>
                </c:pt>
              </c:strCache>
            </c:strRef>
          </c:cat>
          <c:val>
            <c:numRef>
              <c:f>Sheet1!$B$2:$B$6</c:f>
              <c:numCache>
                <c:formatCode>0%</c:formatCode>
                <c:ptCount val="5"/>
                <c:pt idx="0">
                  <c:v>1.0907042425212203E-2</c:v>
                </c:pt>
                <c:pt idx="1">
                  <c:v>0.21222115446808407</c:v>
                </c:pt>
                <c:pt idx="2">
                  <c:v>0.28804116204215346</c:v>
                </c:pt>
                <c:pt idx="3">
                  <c:v>0.48684270902077936</c:v>
                </c:pt>
                <c:pt idx="4" formatCode="0.0%">
                  <c:v>1.9879320437721092E-3</c:v>
                </c:pt>
              </c:numCache>
            </c:numRef>
          </c:val>
          <c:extLst>
            <c:ext xmlns:c16="http://schemas.microsoft.com/office/drawing/2014/chart" uri="{C3380CC4-5D6E-409C-BE32-E72D297353CC}">
              <c16:uniqueId val="{0000000A-35E8-4840-8079-68F2C8980CAC}"/>
            </c:ext>
          </c:extLst>
        </c:ser>
        <c:dLbls>
          <c:showLegendKey val="0"/>
          <c:showVal val="0"/>
          <c:showCatName val="0"/>
          <c:showSerName val="0"/>
          <c:showPercent val="0"/>
          <c:showBubbleSize val="0"/>
          <c:showLeaderLines val="1"/>
        </c:dLbls>
        <c:firstSliceAng val="275"/>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677698688104477"/>
          <c:y val="4.6001232772310595E-3"/>
          <c:w val="0.84032744948723448"/>
          <c:h val="0.83018835132090119"/>
        </c:manualLayout>
      </c:layout>
      <c:barChart>
        <c:barDir val="bar"/>
        <c:grouping val="percentStacked"/>
        <c:varyColors val="0"/>
        <c:ser>
          <c:idx val="0"/>
          <c:order val="0"/>
          <c:tx>
            <c:strRef>
              <c:f>Sheet1!$B$2</c:f>
              <c:strCache>
                <c:ptCount val="1"/>
                <c:pt idx="0">
                  <c:v>Ļoti + drīzāk traucējošs</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Sheet1!$A$3:$A$4</c:f>
              <c:strCache>
                <c:ptCount val="2"/>
                <c:pt idx="0">
                  <c:v>2022 VII</c:v>
                </c:pt>
                <c:pt idx="1">
                  <c:v>2025 IX</c:v>
                </c:pt>
              </c:strCache>
            </c:strRef>
          </c:cat>
          <c:val>
            <c:numRef>
              <c:f>Sheet1!$B$3:$B$4</c:f>
              <c:numCache>
                <c:formatCode>0%</c:formatCode>
                <c:ptCount val="2"/>
                <c:pt idx="0">
                  <c:v>0.14000000000000001</c:v>
                </c:pt>
                <c:pt idx="1">
                  <c:v>0.22312819689329627</c:v>
                </c:pt>
              </c:numCache>
            </c:numRef>
          </c:val>
          <c:extLst>
            <c:ext xmlns:c16="http://schemas.microsoft.com/office/drawing/2014/chart" uri="{C3380CC4-5D6E-409C-BE32-E72D297353CC}">
              <c16:uniqueId val="{00000000-F942-40E8-AC19-BDB5424D50BF}"/>
            </c:ext>
          </c:extLst>
        </c:ser>
        <c:ser>
          <c:idx val="1"/>
          <c:order val="1"/>
          <c:tx>
            <c:strRef>
              <c:f>Sheet1!$C$2</c:f>
              <c:strCache>
                <c:ptCount val="1"/>
                <c:pt idx="0">
                  <c:v>Nemaz + drīzāk nav traucējošs</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Sheet1!$A$3:$A$4</c:f>
              <c:strCache>
                <c:ptCount val="2"/>
                <c:pt idx="0">
                  <c:v>2022 VII</c:v>
                </c:pt>
                <c:pt idx="1">
                  <c:v>2025 IX</c:v>
                </c:pt>
              </c:strCache>
            </c:strRef>
          </c:cat>
          <c:val>
            <c:numRef>
              <c:f>Sheet1!$C$3:$C$4</c:f>
              <c:numCache>
                <c:formatCode>0%</c:formatCode>
                <c:ptCount val="2"/>
                <c:pt idx="0">
                  <c:v>0.86</c:v>
                </c:pt>
                <c:pt idx="1">
                  <c:v>0.77687180310670501</c:v>
                </c:pt>
              </c:numCache>
            </c:numRef>
          </c:val>
          <c:extLst>
            <c:ext xmlns:c16="http://schemas.microsoft.com/office/drawing/2014/chart" uri="{C3380CC4-5D6E-409C-BE32-E72D297353CC}">
              <c16:uniqueId val="{00000001-F942-40E8-AC19-BDB5424D50BF}"/>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6242971988271826"/>
          <c:y val="0.87869376235429153"/>
          <c:w val="0.83757028011728174"/>
          <c:h val="0.12130626283675364"/>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87908691657354"/>
          <c:y val="6.7584781511543582E-2"/>
          <c:w val="0.82897606513930122"/>
          <c:h val="0.91156780818445449"/>
        </c:manualLayout>
      </c:layout>
      <c:barChart>
        <c:barDir val="bar"/>
        <c:grouping val="percentStacked"/>
        <c:varyColors val="0"/>
        <c:ser>
          <c:idx val="0"/>
          <c:order val="0"/>
          <c:tx>
            <c:strRef>
              <c:f>Sheet1!$C$2</c:f>
              <c:strCache>
                <c:ptCount val="1"/>
                <c:pt idx="0">
                  <c:v>Ļoti + drīzāk traucējošs</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Sheet1!$A$3:$B$24</c:f>
              <c:multiLvlStrCache>
                <c:ptCount val="22"/>
                <c:lvl>
                  <c:pt idx="0">
                    <c:v>d</c:v>
                  </c:pt>
                  <c:pt idx="1">
                    <c:v>c</c:v>
                  </c:pt>
                  <c:pt idx="2">
                    <c:v>b</c:v>
                  </c:pt>
                  <c:pt idx="3">
                    <c:v>a</c:v>
                  </c:pt>
                  <c:pt idx="5">
                    <c:v>Nestrādā (n=184)</c:v>
                  </c:pt>
                  <c:pt idx="6">
                    <c:v>Strādā (n=335)</c:v>
                  </c:pt>
                  <c:pt idx="8">
                    <c:v>Cits (n=143)</c:v>
                  </c:pt>
                  <c:pt idx="9">
                    <c:v>Latvietis (n=376)</c:v>
                  </c:pt>
                  <c:pt idx="11">
                    <c:v>65+ (n=117)</c:v>
                  </c:pt>
                  <c:pt idx="12">
                    <c:v>55-64 (n=80)</c:v>
                  </c:pt>
                  <c:pt idx="13">
                    <c:v>45-54 (n=89)</c:v>
                  </c:pt>
                  <c:pt idx="14">
                    <c:v>35-44 (n=131)</c:v>
                  </c:pt>
                  <c:pt idx="15">
                    <c:v>25-34 (n=66)</c:v>
                  </c:pt>
                  <c:pt idx="16">
                    <c:v>18-24 (n=36)</c:v>
                  </c:pt>
                  <c:pt idx="18">
                    <c:v>Vīrieši (n=221)</c:v>
                  </c:pt>
                  <c:pt idx="19">
                    <c:v>Sievietes (n=298)</c:v>
                  </c:pt>
                  <c:pt idx="21">
                    <c:v>Kopā (n=519)</c:v>
                  </c:pt>
                </c:lvl>
                <c:lvl>
                  <c:pt idx="5">
                    <c:v>Nodar-bošanās</c:v>
                  </c:pt>
                  <c:pt idx="8">
                    <c:v>Tautība</c:v>
                  </c:pt>
                  <c:pt idx="11">
                    <c:v>Vecums</c:v>
                  </c:pt>
                  <c:pt idx="18">
                    <c:v>Dzimums</c:v>
                  </c:pt>
                  <c:pt idx="21">
                    <c:v>Kopā</c:v>
                  </c:pt>
                </c:lvl>
              </c:multiLvlStrCache>
            </c:multiLvlStrRef>
          </c:cat>
          <c:val>
            <c:numRef>
              <c:f>Sheet1!$C$3:$C$24</c:f>
              <c:numCache>
                <c:formatCode>0%</c:formatCode>
                <c:ptCount val="22"/>
                <c:pt idx="0">
                  <c:v>6.764160893436795E-2</c:v>
                </c:pt>
                <c:pt idx="1">
                  <c:v>0.14810211685821559</c:v>
                </c:pt>
                <c:pt idx="2">
                  <c:v>0.25892117305463219</c:v>
                </c:pt>
                <c:pt idx="3">
                  <c:v>0.38222496398568084</c:v>
                </c:pt>
                <c:pt idx="5">
                  <c:v>0.25489915250039352</c:v>
                </c:pt>
                <c:pt idx="6">
                  <c:v>0.20990780909854057</c:v>
                </c:pt>
                <c:pt idx="8">
                  <c:v>0.37295096792809757</c:v>
                </c:pt>
                <c:pt idx="9">
                  <c:v>0.16116964751123075</c:v>
                </c:pt>
                <c:pt idx="11">
                  <c:v>0.22764806754120961</c:v>
                </c:pt>
                <c:pt idx="12">
                  <c:v>0.45449022881578138</c:v>
                </c:pt>
                <c:pt idx="13">
                  <c:v>0.26361116399659956</c:v>
                </c:pt>
                <c:pt idx="14">
                  <c:v>0.22508534477255204</c:v>
                </c:pt>
                <c:pt idx="15">
                  <c:v>9.2269629180870727E-2</c:v>
                </c:pt>
                <c:pt idx="16">
                  <c:v>0</c:v>
                </c:pt>
                <c:pt idx="18">
                  <c:v>0.23032477998980155</c:v>
                </c:pt>
                <c:pt idx="19">
                  <c:v>0.21701070143086837</c:v>
                </c:pt>
                <c:pt idx="21">
                  <c:v>0.22312819689329624</c:v>
                </c:pt>
              </c:numCache>
            </c:numRef>
          </c:val>
          <c:extLst>
            <c:ext xmlns:c16="http://schemas.microsoft.com/office/drawing/2014/chart" uri="{C3380CC4-5D6E-409C-BE32-E72D297353CC}">
              <c16:uniqueId val="{00000000-25D1-40B0-AE03-9E6815CFFC74}"/>
            </c:ext>
          </c:extLst>
        </c:ser>
        <c:ser>
          <c:idx val="1"/>
          <c:order val="1"/>
          <c:tx>
            <c:strRef>
              <c:f>Sheet1!$D$2</c:f>
              <c:strCache>
                <c:ptCount val="1"/>
                <c:pt idx="0">
                  <c:v>Nemaz + drīzāk nav traucējošs</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Sheet1!$A$3:$B$24</c:f>
              <c:multiLvlStrCache>
                <c:ptCount val="22"/>
                <c:lvl>
                  <c:pt idx="0">
                    <c:v>d</c:v>
                  </c:pt>
                  <c:pt idx="1">
                    <c:v>c</c:v>
                  </c:pt>
                  <c:pt idx="2">
                    <c:v>b</c:v>
                  </c:pt>
                  <c:pt idx="3">
                    <c:v>a</c:v>
                  </c:pt>
                  <c:pt idx="5">
                    <c:v>Nestrādā (n=184)</c:v>
                  </c:pt>
                  <c:pt idx="6">
                    <c:v>Strādā (n=335)</c:v>
                  </c:pt>
                  <c:pt idx="8">
                    <c:v>Cits (n=143)</c:v>
                  </c:pt>
                  <c:pt idx="9">
                    <c:v>Latvietis (n=376)</c:v>
                  </c:pt>
                  <c:pt idx="11">
                    <c:v>65+ (n=117)</c:v>
                  </c:pt>
                  <c:pt idx="12">
                    <c:v>55-64 (n=80)</c:v>
                  </c:pt>
                  <c:pt idx="13">
                    <c:v>45-54 (n=89)</c:v>
                  </c:pt>
                  <c:pt idx="14">
                    <c:v>35-44 (n=131)</c:v>
                  </c:pt>
                  <c:pt idx="15">
                    <c:v>25-34 (n=66)</c:v>
                  </c:pt>
                  <c:pt idx="16">
                    <c:v>18-24 (n=36)</c:v>
                  </c:pt>
                  <c:pt idx="18">
                    <c:v>Vīrieši (n=221)</c:v>
                  </c:pt>
                  <c:pt idx="19">
                    <c:v>Sievietes (n=298)</c:v>
                  </c:pt>
                  <c:pt idx="21">
                    <c:v>Kopā (n=519)</c:v>
                  </c:pt>
                </c:lvl>
                <c:lvl>
                  <c:pt idx="5">
                    <c:v>Nodar-bošanās</c:v>
                  </c:pt>
                  <c:pt idx="8">
                    <c:v>Tautība</c:v>
                  </c:pt>
                  <c:pt idx="11">
                    <c:v>Vecums</c:v>
                  </c:pt>
                  <c:pt idx="18">
                    <c:v>Dzimums</c:v>
                  </c:pt>
                  <c:pt idx="21">
                    <c:v>Kopā</c:v>
                  </c:pt>
                </c:lvl>
              </c:multiLvlStrCache>
            </c:multiLvlStrRef>
          </c:cat>
          <c:val>
            <c:numRef>
              <c:f>Sheet1!$D$3:$D$24</c:f>
              <c:numCache>
                <c:formatCode>0%</c:formatCode>
                <c:ptCount val="22"/>
                <c:pt idx="0">
                  <c:v>0.93235839106563223</c:v>
                </c:pt>
                <c:pt idx="1">
                  <c:v>0.84787225372612829</c:v>
                </c:pt>
                <c:pt idx="2">
                  <c:v>0.74107882694536753</c:v>
                </c:pt>
                <c:pt idx="3">
                  <c:v>0.6177750360143186</c:v>
                </c:pt>
                <c:pt idx="5">
                  <c:v>0.74510084749960626</c:v>
                </c:pt>
                <c:pt idx="6">
                  <c:v>0.7872770494764737</c:v>
                </c:pt>
                <c:pt idx="8">
                  <c:v>0.62704903207190144</c:v>
                </c:pt>
                <c:pt idx="9">
                  <c:v>0.83602031987342385</c:v>
                </c:pt>
                <c:pt idx="11">
                  <c:v>0.77235193245879119</c:v>
                </c:pt>
                <c:pt idx="12">
                  <c:v>0.54550977118421839</c:v>
                </c:pt>
                <c:pt idx="13">
                  <c:v>0.73638883600340055</c:v>
                </c:pt>
                <c:pt idx="14">
                  <c:v>0.77491465522744718</c:v>
                </c:pt>
                <c:pt idx="15">
                  <c:v>0.89360974088763212</c:v>
                </c:pt>
                <c:pt idx="16">
                  <c:v>1</c:v>
                </c:pt>
                <c:pt idx="18">
                  <c:v>0.76967522001019728</c:v>
                </c:pt>
                <c:pt idx="19">
                  <c:v>0.7793115138418969</c:v>
                </c:pt>
                <c:pt idx="21">
                  <c:v>0.77488387106293288</c:v>
                </c:pt>
              </c:numCache>
            </c:numRef>
          </c:val>
          <c:extLst>
            <c:ext xmlns:c16="http://schemas.microsoft.com/office/drawing/2014/chart" uri="{C3380CC4-5D6E-409C-BE32-E72D297353CC}">
              <c16:uniqueId val="{00000001-25D1-40B0-AE03-9E6815CFFC74}"/>
            </c:ext>
          </c:extLst>
        </c:ser>
        <c:ser>
          <c:idx val="2"/>
          <c:order val="2"/>
          <c:tx>
            <c:strRef>
              <c:f>Sheet1!$E$2</c:f>
              <c:strCache>
                <c:ptCount val="1"/>
                <c:pt idx="0">
                  <c:v>Grūti pateikt\ NA</c:v>
                </c:pt>
              </c:strCache>
            </c:strRef>
          </c:tx>
          <c:invertIfNegative val="0"/>
          <c:cat>
            <c:multiLvlStrRef>
              <c:f>Sheet1!$A$3:$B$24</c:f>
              <c:multiLvlStrCache>
                <c:ptCount val="22"/>
                <c:lvl>
                  <c:pt idx="0">
                    <c:v>d</c:v>
                  </c:pt>
                  <c:pt idx="1">
                    <c:v>c</c:v>
                  </c:pt>
                  <c:pt idx="2">
                    <c:v>b</c:v>
                  </c:pt>
                  <c:pt idx="3">
                    <c:v>a</c:v>
                  </c:pt>
                  <c:pt idx="5">
                    <c:v>Nestrādā (n=184)</c:v>
                  </c:pt>
                  <c:pt idx="6">
                    <c:v>Strādā (n=335)</c:v>
                  </c:pt>
                  <c:pt idx="8">
                    <c:v>Cits (n=143)</c:v>
                  </c:pt>
                  <c:pt idx="9">
                    <c:v>Latvietis (n=376)</c:v>
                  </c:pt>
                  <c:pt idx="11">
                    <c:v>65+ (n=117)</c:v>
                  </c:pt>
                  <c:pt idx="12">
                    <c:v>55-64 (n=80)</c:v>
                  </c:pt>
                  <c:pt idx="13">
                    <c:v>45-54 (n=89)</c:v>
                  </c:pt>
                  <c:pt idx="14">
                    <c:v>35-44 (n=131)</c:v>
                  </c:pt>
                  <c:pt idx="15">
                    <c:v>25-34 (n=66)</c:v>
                  </c:pt>
                  <c:pt idx="16">
                    <c:v>18-24 (n=36)</c:v>
                  </c:pt>
                  <c:pt idx="18">
                    <c:v>Vīrieši (n=221)</c:v>
                  </c:pt>
                  <c:pt idx="19">
                    <c:v>Sievietes (n=298)</c:v>
                  </c:pt>
                  <c:pt idx="21">
                    <c:v>Kopā (n=519)</c:v>
                  </c:pt>
                </c:lvl>
                <c:lvl>
                  <c:pt idx="5">
                    <c:v>Nodar-bošanās</c:v>
                  </c:pt>
                  <c:pt idx="8">
                    <c:v>Tautība</c:v>
                  </c:pt>
                  <c:pt idx="11">
                    <c:v>Vecums</c:v>
                  </c:pt>
                  <c:pt idx="18">
                    <c:v>Dzimums</c:v>
                  </c:pt>
                  <c:pt idx="21">
                    <c:v>Kopā</c:v>
                  </c:pt>
                </c:lvl>
              </c:multiLvlStrCache>
            </c:multiLvlStrRef>
          </c:cat>
          <c:val>
            <c:numRef>
              <c:f>Sheet1!$E$3:$E$24</c:f>
              <c:numCache>
                <c:formatCode>0%</c:formatCode>
                <c:ptCount val="22"/>
                <c:pt idx="0">
                  <c:v>0</c:v>
                </c:pt>
                <c:pt idx="1">
                  <c:v>4.0256294156556967E-3</c:v>
                </c:pt>
                <c:pt idx="2">
                  <c:v>0</c:v>
                </c:pt>
                <c:pt idx="3">
                  <c:v>0</c:v>
                </c:pt>
                <c:pt idx="6">
                  <c:v>2.8151414249849372E-3</c:v>
                </c:pt>
                <c:pt idx="8">
                  <c:v>0</c:v>
                </c:pt>
                <c:pt idx="9">
                  <c:v>2.8100326153443185E-3</c:v>
                </c:pt>
                <c:pt idx="11">
                  <c:v>0</c:v>
                </c:pt>
                <c:pt idx="12">
                  <c:v>0</c:v>
                </c:pt>
                <c:pt idx="13">
                  <c:v>0</c:v>
                </c:pt>
                <c:pt idx="14">
                  <c:v>0</c:v>
                </c:pt>
                <c:pt idx="15">
                  <c:v>1.4120629931497024E-2</c:v>
                </c:pt>
                <c:pt idx="16">
                  <c:v>0</c:v>
                </c:pt>
                <c:pt idx="18">
                  <c:v>0</c:v>
                </c:pt>
                <c:pt idx="19">
                  <c:v>3.6777847272344124E-3</c:v>
                </c:pt>
                <c:pt idx="21">
                  <c:v>1.9879320437721092E-3</c:v>
                </c:pt>
              </c:numCache>
            </c:numRef>
          </c:val>
          <c:extLst>
            <c:ext xmlns:c16="http://schemas.microsoft.com/office/drawing/2014/chart" uri="{C3380CC4-5D6E-409C-BE32-E72D297353CC}">
              <c16:uniqueId val="{00000002-25D1-40B0-AE03-9E6815CFFC74}"/>
            </c:ext>
          </c:extLst>
        </c:ser>
        <c:dLbls>
          <c:showLegendKey val="0"/>
          <c:showVal val="0"/>
          <c:showCatName val="0"/>
          <c:showSerName val="0"/>
          <c:showPercent val="0"/>
          <c:showBubbleSize val="0"/>
        </c:dLbls>
        <c:gapWidth val="50"/>
        <c:overlap val="100"/>
        <c:axId val="-1780371584"/>
        <c:axId val="-1780384640"/>
      </c:barChart>
      <c:catAx>
        <c:axId val="-1780371584"/>
        <c:scaling>
          <c:orientation val="minMax"/>
        </c:scaling>
        <c:delete val="0"/>
        <c:axPos val="l"/>
        <c:numFmt formatCode="General" sourceLinked="0"/>
        <c:majorTickMark val="out"/>
        <c:minorTickMark val="none"/>
        <c:tickLblPos val="nextTo"/>
        <c:txPr>
          <a:bodyPr/>
          <a:lstStyle/>
          <a:p>
            <a:pPr>
              <a:defRPr lang="en-US" sz="1000"/>
            </a:pPr>
            <a:endParaRPr lang="en-US"/>
          </a:p>
        </c:txPr>
        <c:crossAx val="-1780384640"/>
        <c:crosses val="autoZero"/>
        <c:auto val="1"/>
        <c:lblAlgn val="ctr"/>
        <c:lblOffset val="100"/>
        <c:noMultiLvlLbl val="0"/>
      </c:catAx>
      <c:valAx>
        <c:axId val="-1780384640"/>
        <c:scaling>
          <c:orientation val="minMax"/>
        </c:scaling>
        <c:delete val="1"/>
        <c:axPos val="b"/>
        <c:majorGridlines/>
        <c:numFmt formatCode="0%" sourceLinked="1"/>
        <c:majorTickMark val="out"/>
        <c:minorTickMark val="none"/>
        <c:tickLblPos val="nextTo"/>
        <c:crossAx val="-1780371584"/>
        <c:crosses val="autoZero"/>
        <c:crossBetween val="between"/>
      </c:valAx>
    </c:plotArea>
    <c:legend>
      <c:legendPos val="r"/>
      <c:layout>
        <c:manualLayout>
          <c:xMode val="edge"/>
          <c:yMode val="edge"/>
          <c:x val="0.18425251367662249"/>
          <c:y val="2.3597491191768767E-3"/>
          <c:w val="0.81574748632337757"/>
          <c:h val="4.8228363585736421E-2"/>
        </c:manualLayout>
      </c:layout>
      <c:overlay val="0"/>
      <c:txPr>
        <a:bodyPr/>
        <a:lstStyle/>
        <a:p>
          <a:pPr>
            <a:defRPr lang="en-US" sz="105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45879986688221"/>
          <c:y val="0.17945865444138415"/>
          <c:w val="0.5482648433430144"/>
          <c:h val="0.56924432694426075"/>
        </c:manualLayout>
      </c:layout>
      <c:doughnutChart>
        <c:varyColors val="1"/>
        <c:ser>
          <c:idx val="0"/>
          <c:order val="0"/>
          <c:tx>
            <c:strRef>
              <c:f>Sheet1!$B$1</c:f>
              <c:strCache>
                <c:ptCount val="1"/>
                <c:pt idx="0">
                  <c:v>Sales</c:v>
                </c:pt>
              </c:strCache>
            </c:strRef>
          </c:tx>
          <c:spPr>
            <a:solidFill>
              <a:schemeClr val="accent2"/>
            </a:solidFill>
          </c:spPr>
          <c:explosion val="1"/>
          <c:dPt>
            <c:idx val="0"/>
            <c:bubble3D val="0"/>
            <c:extLst>
              <c:ext xmlns:c16="http://schemas.microsoft.com/office/drawing/2014/chart" uri="{C3380CC4-5D6E-409C-BE32-E72D297353CC}">
                <c16:uniqueId val="{00000001-BDA1-4E16-B272-CB985E111C25}"/>
              </c:ext>
            </c:extLst>
          </c:dPt>
          <c:dPt>
            <c:idx val="1"/>
            <c:bubble3D val="0"/>
            <c:spPr>
              <a:solidFill>
                <a:schemeClr val="accent2">
                  <a:lumMod val="60000"/>
                  <a:lumOff val="40000"/>
                </a:schemeClr>
              </a:solidFill>
            </c:spPr>
            <c:extLst>
              <c:ext xmlns:c16="http://schemas.microsoft.com/office/drawing/2014/chart" uri="{C3380CC4-5D6E-409C-BE32-E72D297353CC}">
                <c16:uniqueId val="{00000003-BDA1-4E16-B272-CB985E111C25}"/>
              </c:ext>
            </c:extLst>
          </c:dPt>
          <c:dPt>
            <c:idx val="2"/>
            <c:bubble3D val="0"/>
            <c:spPr>
              <a:solidFill>
                <a:schemeClr val="accent5"/>
              </a:solidFill>
            </c:spPr>
            <c:extLst>
              <c:ext xmlns:c16="http://schemas.microsoft.com/office/drawing/2014/chart" uri="{C3380CC4-5D6E-409C-BE32-E72D297353CC}">
                <c16:uniqueId val="{00000005-BDA1-4E16-B272-CB985E111C25}"/>
              </c:ext>
            </c:extLst>
          </c:dPt>
          <c:dPt>
            <c:idx val="3"/>
            <c:bubble3D val="0"/>
            <c:spPr>
              <a:solidFill>
                <a:schemeClr val="accent6">
                  <a:lumMod val="60000"/>
                  <a:lumOff val="40000"/>
                </a:schemeClr>
              </a:solidFill>
            </c:spPr>
            <c:extLst>
              <c:ext xmlns:c16="http://schemas.microsoft.com/office/drawing/2014/chart" uri="{C3380CC4-5D6E-409C-BE32-E72D297353CC}">
                <c16:uniqueId val="{00000007-BDA1-4E16-B272-CB985E111C25}"/>
              </c:ext>
            </c:extLst>
          </c:dPt>
          <c:dPt>
            <c:idx val="4"/>
            <c:bubble3D val="0"/>
            <c:spPr>
              <a:solidFill>
                <a:schemeClr val="accent6"/>
              </a:solidFill>
            </c:spPr>
            <c:extLst>
              <c:ext xmlns:c16="http://schemas.microsoft.com/office/drawing/2014/chart" uri="{C3380CC4-5D6E-409C-BE32-E72D297353CC}">
                <c16:uniqueId val="{00000009-BDA1-4E16-B272-CB985E111C25}"/>
              </c:ext>
            </c:extLst>
          </c:dPt>
          <c:dPt>
            <c:idx val="5"/>
            <c:bubble3D val="0"/>
            <c:spPr>
              <a:solidFill>
                <a:schemeClr val="bg1">
                  <a:lumMod val="65000"/>
                </a:schemeClr>
              </a:solidFill>
            </c:spPr>
            <c:extLst>
              <c:ext xmlns:c16="http://schemas.microsoft.com/office/drawing/2014/chart" uri="{C3380CC4-5D6E-409C-BE32-E72D297353CC}">
                <c16:uniqueId val="{0000000B-2982-4928-A270-581A24AF28B7}"/>
              </c:ext>
            </c:extLst>
          </c:dPt>
          <c:dPt>
            <c:idx val="6"/>
            <c:bubble3D val="0"/>
            <c:extLst>
              <c:ext xmlns:c16="http://schemas.microsoft.com/office/drawing/2014/chart" uri="{C3380CC4-5D6E-409C-BE32-E72D297353CC}">
                <c16:uniqueId val="{0000000A-BDA1-4E16-B272-CB985E111C25}"/>
              </c:ext>
            </c:extLst>
          </c:dPt>
          <c:dLbls>
            <c:dLbl>
              <c:idx val="0"/>
              <c:layout>
                <c:manualLayout>
                  <c:x val="-0.19384844032159218"/>
                  <c:y val="-7.707648700096207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A1-4E16-B272-CB985E111C25}"/>
                </c:ext>
              </c:extLst>
            </c:dLbl>
            <c:dLbl>
              <c:idx val="1"/>
              <c:layout>
                <c:manualLayout>
                  <c:x val="-0.1995650485825321"/>
                  <c:y val="-0.1373972159582367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A1-4E16-B272-CB985E111C25}"/>
                </c:ext>
              </c:extLst>
            </c:dLbl>
            <c:dLbl>
              <c:idx val="2"/>
              <c:layout>
                <c:manualLayout>
                  <c:x val="0.18187761530054236"/>
                  <c:y val="-0.1206414579145493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DA1-4E16-B272-CB985E111C25}"/>
                </c:ext>
              </c:extLst>
            </c:dLbl>
            <c:dLbl>
              <c:idx val="3"/>
              <c:layout>
                <c:manualLayout>
                  <c:x val="-0.17032983020209533"/>
                  <c:y val="0.1843133384805614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DA1-4E16-B272-CB985E111C25}"/>
                </c:ext>
              </c:extLst>
            </c:dLbl>
            <c:dLbl>
              <c:idx val="4"/>
              <c:layout>
                <c:manualLayout>
                  <c:x val="-0.22518180941971924"/>
                  <c:y val="0.1541529740019241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DA1-4E16-B272-CB985E111C25}"/>
                </c:ext>
              </c:extLst>
            </c:dLbl>
            <c:dLbl>
              <c:idx val="5"/>
              <c:layout>
                <c:manualLayout>
                  <c:x val="-0.21581946538301366"/>
                  <c:y val="5.026727413106216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982-4928-A270-581A24AF28B7}"/>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Sheet1!$A$2:$A$7</c:f>
              <c:strCache>
                <c:ptCount val="6"/>
                <c:pt idx="0">
                  <c:v>Būtiski pieaudzis</c:v>
                </c:pt>
                <c:pt idx="1">
                  <c:v>Nedaudz pieaudzis</c:v>
                </c:pt>
                <c:pt idx="2">
                  <c:v>Nav mainījies</c:v>
                </c:pt>
                <c:pt idx="3">
                  <c:v>Nedaudz samazinājies</c:v>
                </c:pt>
                <c:pt idx="4">
                  <c:v>Būtiski samazinājies</c:v>
                </c:pt>
                <c:pt idx="5">
                  <c:v>Grūti pateikt\ NA</c:v>
                </c:pt>
              </c:strCache>
            </c:strRef>
          </c:cat>
          <c:val>
            <c:numRef>
              <c:f>Sheet1!$B$2:$B$7</c:f>
              <c:numCache>
                <c:formatCode>0%</c:formatCode>
                <c:ptCount val="6"/>
                <c:pt idx="0">
                  <c:v>1.5595343328264778E-2</c:v>
                </c:pt>
                <c:pt idx="1">
                  <c:v>9.3641872987367675E-2</c:v>
                </c:pt>
                <c:pt idx="2">
                  <c:v>0.62331059943569556</c:v>
                </c:pt>
                <c:pt idx="3">
                  <c:v>0.18141419400045927</c:v>
                </c:pt>
                <c:pt idx="4">
                  <c:v>5.7502237141766305E-2</c:v>
                </c:pt>
                <c:pt idx="5">
                  <c:v>2.8535753106447532E-2</c:v>
                </c:pt>
              </c:numCache>
            </c:numRef>
          </c:val>
          <c:extLst>
            <c:ext xmlns:c16="http://schemas.microsoft.com/office/drawing/2014/chart" uri="{C3380CC4-5D6E-409C-BE32-E72D297353CC}">
              <c16:uniqueId val="{0000000B-BDA1-4E16-B272-CB985E111C25}"/>
            </c:ext>
          </c:extLst>
        </c:ser>
        <c:dLbls>
          <c:showLegendKey val="0"/>
          <c:showVal val="0"/>
          <c:showCatName val="0"/>
          <c:showSerName val="0"/>
          <c:showPercent val="0"/>
          <c:showBubbleSize val="0"/>
          <c:showLeaderLines val="1"/>
        </c:dLbls>
        <c:firstSliceAng val="275"/>
        <c:holeSize val="40"/>
      </c:doughnutChart>
    </c:plotArea>
    <c:plotVisOnly val="1"/>
    <c:dispBlanksAs val="zero"/>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677698688104477"/>
          <c:y val="4.6001232772310595E-3"/>
          <c:w val="0.84032744948723448"/>
          <c:h val="0.75120754639244181"/>
        </c:manualLayout>
      </c:layout>
      <c:barChart>
        <c:barDir val="bar"/>
        <c:grouping val="percentStacked"/>
        <c:varyColors val="0"/>
        <c:ser>
          <c:idx val="0"/>
          <c:order val="0"/>
          <c:tx>
            <c:strRef>
              <c:f>Sheet1!$B$2</c:f>
              <c:strCache>
                <c:ptCount val="1"/>
                <c:pt idx="0">
                  <c:v>Būtiski + nedaudz pieaudzis</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Sheet1!$A$3:$A$4</c:f>
              <c:strCache>
                <c:ptCount val="2"/>
                <c:pt idx="0">
                  <c:v>2022 VII</c:v>
                </c:pt>
                <c:pt idx="1">
                  <c:v>2025 IX</c:v>
                </c:pt>
              </c:strCache>
            </c:strRef>
          </c:cat>
          <c:val>
            <c:numRef>
              <c:f>Sheet1!$B$3:$B$4</c:f>
              <c:numCache>
                <c:formatCode>0%</c:formatCode>
                <c:ptCount val="2"/>
                <c:pt idx="0">
                  <c:v>0.22</c:v>
                </c:pt>
                <c:pt idx="1">
                  <c:v>0.10923721631563245</c:v>
                </c:pt>
              </c:numCache>
            </c:numRef>
          </c:val>
          <c:extLst>
            <c:ext xmlns:c16="http://schemas.microsoft.com/office/drawing/2014/chart" uri="{C3380CC4-5D6E-409C-BE32-E72D297353CC}">
              <c16:uniqueId val="{00000000-6801-4010-934C-4EA91B171601}"/>
            </c:ext>
          </c:extLst>
        </c:ser>
        <c:ser>
          <c:idx val="1"/>
          <c:order val="1"/>
          <c:tx>
            <c:strRef>
              <c:f>Sheet1!$C$2</c:f>
              <c:strCache>
                <c:ptCount val="1"/>
                <c:pt idx="0">
                  <c:v>Nav mainījies</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Sheet1!$A$3:$A$4</c:f>
              <c:strCache>
                <c:ptCount val="2"/>
                <c:pt idx="0">
                  <c:v>2022 VII</c:v>
                </c:pt>
                <c:pt idx="1">
                  <c:v>2025 IX</c:v>
                </c:pt>
              </c:strCache>
            </c:strRef>
          </c:cat>
          <c:val>
            <c:numRef>
              <c:f>Sheet1!$C$3:$C$4</c:f>
              <c:numCache>
                <c:formatCode>0%</c:formatCode>
                <c:ptCount val="2"/>
                <c:pt idx="0">
                  <c:v>0.57999999999999996</c:v>
                </c:pt>
                <c:pt idx="1">
                  <c:v>0.62331059943569556</c:v>
                </c:pt>
              </c:numCache>
            </c:numRef>
          </c:val>
          <c:extLst>
            <c:ext xmlns:c16="http://schemas.microsoft.com/office/drawing/2014/chart" uri="{C3380CC4-5D6E-409C-BE32-E72D297353CC}">
              <c16:uniqueId val="{00000001-6801-4010-934C-4EA91B171601}"/>
            </c:ext>
          </c:extLst>
        </c:ser>
        <c:ser>
          <c:idx val="2"/>
          <c:order val="2"/>
          <c:tx>
            <c:strRef>
              <c:f>Sheet1!$D$2</c:f>
              <c:strCache>
                <c:ptCount val="1"/>
                <c:pt idx="0">
                  <c:v>Būtiski + nedaudz samazinājies</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Sheet1!$A$3:$A$4</c:f>
              <c:strCache>
                <c:ptCount val="2"/>
                <c:pt idx="0">
                  <c:v>2022 VII</c:v>
                </c:pt>
                <c:pt idx="1">
                  <c:v>2025 IX</c:v>
                </c:pt>
              </c:strCache>
            </c:strRef>
          </c:cat>
          <c:val>
            <c:numRef>
              <c:f>Sheet1!$D$3:$D$4</c:f>
              <c:numCache>
                <c:formatCode>0%</c:formatCode>
                <c:ptCount val="2"/>
                <c:pt idx="0">
                  <c:v>0.17</c:v>
                </c:pt>
                <c:pt idx="1">
                  <c:v>0.23891643114222558</c:v>
                </c:pt>
              </c:numCache>
            </c:numRef>
          </c:val>
          <c:extLst>
            <c:ext xmlns:c16="http://schemas.microsoft.com/office/drawing/2014/chart" uri="{C3380CC4-5D6E-409C-BE32-E72D297353CC}">
              <c16:uniqueId val="{00000002-6801-4010-934C-4EA91B171601}"/>
            </c:ext>
          </c:extLst>
        </c:ser>
        <c:ser>
          <c:idx val="3"/>
          <c:order val="3"/>
          <c:tx>
            <c:strRef>
              <c:f>Sheet1!$E$2</c:f>
              <c:strCache>
                <c:ptCount val="1"/>
                <c:pt idx="0">
                  <c:v>Grūti pateikt\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Sheet1!$A$3:$A$4</c:f>
              <c:strCache>
                <c:ptCount val="2"/>
                <c:pt idx="0">
                  <c:v>2022 VII</c:v>
                </c:pt>
                <c:pt idx="1">
                  <c:v>2025 IX</c:v>
                </c:pt>
              </c:strCache>
            </c:strRef>
          </c:cat>
          <c:val>
            <c:numRef>
              <c:f>Sheet1!$E$3:$E$4</c:f>
              <c:numCache>
                <c:formatCode>0%</c:formatCode>
                <c:ptCount val="2"/>
                <c:pt idx="0">
                  <c:v>0.03</c:v>
                </c:pt>
                <c:pt idx="1">
                  <c:v>2.8535753106447532E-2</c:v>
                </c:pt>
              </c:numCache>
            </c:numRef>
          </c:val>
          <c:extLst>
            <c:ext xmlns:c16="http://schemas.microsoft.com/office/drawing/2014/chart" uri="{C3380CC4-5D6E-409C-BE32-E72D297353CC}">
              <c16:uniqueId val="{00000003-6801-4010-934C-4EA91B171601}"/>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9.8727319984861006E-2"/>
          <c:y val="0.8243945554592913"/>
          <c:w val="0.90127268001513916"/>
          <c:h val="0.17560544454070873"/>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999957294493416"/>
          <c:y val="6.593804463041554E-2"/>
          <c:w val="0.75000042705506587"/>
          <c:h val="0.92076036857212051"/>
        </c:manualLayout>
      </c:layout>
      <c:barChart>
        <c:barDir val="bar"/>
        <c:grouping val="percentStacked"/>
        <c:varyColors val="0"/>
        <c:ser>
          <c:idx val="0"/>
          <c:order val="0"/>
          <c:tx>
            <c:strRef>
              <c:f>Sheet1!$C$2</c:f>
              <c:strCache>
                <c:ptCount val="1"/>
                <c:pt idx="0">
                  <c:v>Būtiski + nedaudz pieaudzis</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Sheet1!$A$3:$B$24</c:f>
              <c:multiLvlStrCache>
                <c:ptCount val="22"/>
                <c:lvl>
                  <c:pt idx="0">
                    <c:v>d</c:v>
                  </c:pt>
                  <c:pt idx="1">
                    <c:v>c</c:v>
                  </c:pt>
                  <c:pt idx="2">
                    <c:v>b</c:v>
                  </c:pt>
                  <c:pt idx="3">
                    <c:v>a</c:v>
                  </c:pt>
                  <c:pt idx="5">
                    <c:v>Nestrādā (n=184)</c:v>
                  </c:pt>
                  <c:pt idx="6">
                    <c:v>Strādā (n=335)</c:v>
                  </c:pt>
                  <c:pt idx="8">
                    <c:v>Cits (n=143)</c:v>
                  </c:pt>
                  <c:pt idx="9">
                    <c:v>Latvietis (n=376)</c:v>
                  </c:pt>
                  <c:pt idx="11">
                    <c:v>65+ (n=117)</c:v>
                  </c:pt>
                  <c:pt idx="12">
                    <c:v>55-64 (n=80)</c:v>
                  </c:pt>
                  <c:pt idx="13">
                    <c:v>45-54 (n=89)</c:v>
                  </c:pt>
                  <c:pt idx="14">
                    <c:v>35-44 (n=131)</c:v>
                  </c:pt>
                  <c:pt idx="15">
                    <c:v>25-34 (n=66)</c:v>
                  </c:pt>
                  <c:pt idx="16">
                    <c:v>18-24 (n=36)</c:v>
                  </c:pt>
                  <c:pt idx="18">
                    <c:v>Vīrieši (n=221)</c:v>
                  </c:pt>
                  <c:pt idx="19">
                    <c:v>Sievietes (n=298)</c:v>
                  </c:pt>
                  <c:pt idx="21">
                    <c:v>Kopā (n=519)</c:v>
                  </c:pt>
                </c:lvl>
                <c:lvl>
                  <c:pt idx="5">
                    <c:v>Nodar-bošanās</c:v>
                  </c:pt>
                  <c:pt idx="8">
                    <c:v>Tautība</c:v>
                  </c:pt>
                  <c:pt idx="11">
                    <c:v>Vecums</c:v>
                  </c:pt>
                  <c:pt idx="18">
                    <c:v>Dzimums</c:v>
                  </c:pt>
                  <c:pt idx="21">
                    <c:v>Kopā</c:v>
                  </c:pt>
                </c:lvl>
              </c:multiLvlStrCache>
            </c:multiLvlStrRef>
          </c:cat>
          <c:val>
            <c:numRef>
              <c:f>Sheet1!$C$3:$C$24</c:f>
              <c:numCache>
                <c:formatCode>0%</c:formatCode>
                <c:ptCount val="22"/>
                <c:pt idx="0">
                  <c:v>9.1981541988013407E-2</c:v>
                </c:pt>
                <c:pt idx="1">
                  <c:v>0.11089926409220104</c:v>
                </c:pt>
                <c:pt idx="2">
                  <c:v>0.14409537217206039</c:v>
                </c:pt>
                <c:pt idx="3">
                  <c:v>8.405802910519132E-2</c:v>
                </c:pt>
                <c:pt idx="5">
                  <c:v>7.4254660919875135E-2</c:v>
                </c:pt>
                <c:pt idx="6">
                  <c:v>0.12379400063470702</c:v>
                </c:pt>
                <c:pt idx="8">
                  <c:v>0.11372136176468096</c:v>
                </c:pt>
                <c:pt idx="9">
                  <c:v>0.10738281764630918</c:v>
                </c:pt>
                <c:pt idx="11">
                  <c:v>4.0181768434306785E-2</c:v>
                </c:pt>
                <c:pt idx="12">
                  <c:v>0.12410141966501825</c:v>
                </c:pt>
                <c:pt idx="13">
                  <c:v>7.6817248403948907E-2</c:v>
                </c:pt>
                <c:pt idx="14">
                  <c:v>0.18720990546829364</c:v>
                </c:pt>
                <c:pt idx="15">
                  <c:v>0.10916730681359865</c:v>
                </c:pt>
                <c:pt idx="16">
                  <c:v>3.1750857790242358E-2</c:v>
                </c:pt>
                <c:pt idx="18">
                  <c:v>8.8312312731390535E-2</c:v>
                </c:pt>
                <c:pt idx="19">
                  <c:v>0.12702454691568912</c:v>
                </c:pt>
                <c:pt idx="21">
                  <c:v>0.10923721631563246</c:v>
                </c:pt>
              </c:numCache>
            </c:numRef>
          </c:val>
          <c:extLst>
            <c:ext xmlns:c16="http://schemas.microsoft.com/office/drawing/2014/chart" uri="{C3380CC4-5D6E-409C-BE32-E72D297353CC}">
              <c16:uniqueId val="{00000000-0619-4A09-8187-F7CCFC723EA9}"/>
            </c:ext>
          </c:extLst>
        </c:ser>
        <c:ser>
          <c:idx val="1"/>
          <c:order val="1"/>
          <c:tx>
            <c:strRef>
              <c:f>Sheet1!$D$2</c:f>
              <c:strCache>
                <c:ptCount val="1"/>
                <c:pt idx="0">
                  <c:v>Nav mainījies</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Sheet1!$A$3:$B$24</c:f>
              <c:multiLvlStrCache>
                <c:ptCount val="22"/>
                <c:lvl>
                  <c:pt idx="0">
                    <c:v>d</c:v>
                  </c:pt>
                  <c:pt idx="1">
                    <c:v>c</c:v>
                  </c:pt>
                  <c:pt idx="2">
                    <c:v>b</c:v>
                  </c:pt>
                  <c:pt idx="3">
                    <c:v>a</c:v>
                  </c:pt>
                  <c:pt idx="5">
                    <c:v>Nestrādā (n=184)</c:v>
                  </c:pt>
                  <c:pt idx="6">
                    <c:v>Strādā (n=335)</c:v>
                  </c:pt>
                  <c:pt idx="8">
                    <c:v>Cits (n=143)</c:v>
                  </c:pt>
                  <c:pt idx="9">
                    <c:v>Latvietis (n=376)</c:v>
                  </c:pt>
                  <c:pt idx="11">
                    <c:v>65+ (n=117)</c:v>
                  </c:pt>
                  <c:pt idx="12">
                    <c:v>55-64 (n=80)</c:v>
                  </c:pt>
                  <c:pt idx="13">
                    <c:v>45-54 (n=89)</c:v>
                  </c:pt>
                  <c:pt idx="14">
                    <c:v>35-44 (n=131)</c:v>
                  </c:pt>
                  <c:pt idx="15">
                    <c:v>25-34 (n=66)</c:v>
                  </c:pt>
                  <c:pt idx="16">
                    <c:v>18-24 (n=36)</c:v>
                  </c:pt>
                  <c:pt idx="18">
                    <c:v>Vīrieši (n=221)</c:v>
                  </c:pt>
                  <c:pt idx="19">
                    <c:v>Sievietes (n=298)</c:v>
                  </c:pt>
                  <c:pt idx="21">
                    <c:v>Kopā (n=519)</c:v>
                  </c:pt>
                </c:lvl>
                <c:lvl>
                  <c:pt idx="5">
                    <c:v>Nodar-bošanās</c:v>
                  </c:pt>
                  <c:pt idx="8">
                    <c:v>Tautība</c:v>
                  </c:pt>
                  <c:pt idx="11">
                    <c:v>Vecums</c:v>
                  </c:pt>
                  <c:pt idx="18">
                    <c:v>Dzimums</c:v>
                  </c:pt>
                  <c:pt idx="21">
                    <c:v>Kopā</c:v>
                  </c:pt>
                </c:lvl>
              </c:multiLvlStrCache>
            </c:multiLvlStrRef>
          </c:cat>
          <c:val>
            <c:numRef>
              <c:f>Sheet1!$D$3:$D$24</c:f>
              <c:numCache>
                <c:formatCode>0%</c:formatCode>
                <c:ptCount val="22"/>
                <c:pt idx="0">
                  <c:v>0.62658274327142749</c:v>
                </c:pt>
                <c:pt idx="1">
                  <c:v>0.67012218722975514</c:v>
                </c:pt>
                <c:pt idx="2">
                  <c:v>0.51454837856688174</c:v>
                </c:pt>
                <c:pt idx="3">
                  <c:v>0.61286059483002231</c:v>
                </c:pt>
                <c:pt idx="5">
                  <c:v>0.6099347759556899</c:v>
                </c:pt>
                <c:pt idx="6">
                  <c:v>0.62887648721277978</c:v>
                </c:pt>
                <c:pt idx="8">
                  <c:v>0.56759960509115825</c:v>
                </c:pt>
                <c:pt idx="9">
                  <c:v>0.64634963662863243</c:v>
                </c:pt>
                <c:pt idx="11">
                  <c:v>0.62484447138318078</c:v>
                </c:pt>
                <c:pt idx="12">
                  <c:v>0.49954667383963858</c:v>
                </c:pt>
                <c:pt idx="13">
                  <c:v>0.54575010768944954</c:v>
                </c:pt>
                <c:pt idx="14">
                  <c:v>0.61340983116584302</c:v>
                </c:pt>
                <c:pt idx="15">
                  <c:v>0.74651921500038465</c:v>
                </c:pt>
                <c:pt idx="16">
                  <c:v>0.80301365297863436</c:v>
                </c:pt>
                <c:pt idx="18">
                  <c:v>0.58258125182335196</c:v>
                </c:pt>
                <c:pt idx="19">
                  <c:v>0.65793280776218621</c:v>
                </c:pt>
                <c:pt idx="21">
                  <c:v>0.62331059943569556</c:v>
                </c:pt>
              </c:numCache>
            </c:numRef>
          </c:val>
          <c:extLst>
            <c:ext xmlns:c16="http://schemas.microsoft.com/office/drawing/2014/chart" uri="{C3380CC4-5D6E-409C-BE32-E72D297353CC}">
              <c16:uniqueId val="{00000001-0619-4A09-8187-F7CCFC723EA9}"/>
            </c:ext>
          </c:extLst>
        </c:ser>
        <c:ser>
          <c:idx val="2"/>
          <c:order val="2"/>
          <c:tx>
            <c:strRef>
              <c:f>Sheet1!$E$2</c:f>
              <c:strCache>
                <c:ptCount val="1"/>
                <c:pt idx="0">
                  <c:v>Būtiski + nedaudz samazinājies</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Sheet1!$A$3:$B$24</c:f>
              <c:multiLvlStrCache>
                <c:ptCount val="22"/>
                <c:lvl>
                  <c:pt idx="0">
                    <c:v>d</c:v>
                  </c:pt>
                  <c:pt idx="1">
                    <c:v>c</c:v>
                  </c:pt>
                  <c:pt idx="2">
                    <c:v>b</c:v>
                  </c:pt>
                  <c:pt idx="3">
                    <c:v>a</c:v>
                  </c:pt>
                  <c:pt idx="5">
                    <c:v>Nestrādā (n=184)</c:v>
                  </c:pt>
                  <c:pt idx="6">
                    <c:v>Strādā (n=335)</c:v>
                  </c:pt>
                  <c:pt idx="8">
                    <c:v>Cits (n=143)</c:v>
                  </c:pt>
                  <c:pt idx="9">
                    <c:v>Latvietis (n=376)</c:v>
                  </c:pt>
                  <c:pt idx="11">
                    <c:v>65+ (n=117)</c:v>
                  </c:pt>
                  <c:pt idx="12">
                    <c:v>55-64 (n=80)</c:v>
                  </c:pt>
                  <c:pt idx="13">
                    <c:v>45-54 (n=89)</c:v>
                  </c:pt>
                  <c:pt idx="14">
                    <c:v>35-44 (n=131)</c:v>
                  </c:pt>
                  <c:pt idx="15">
                    <c:v>25-34 (n=66)</c:v>
                  </c:pt>
                  <c:pt idx="16">
                    <c:v>18-24 (n=36)</c:v>
                  </c:pt>
                  <c:pt idx="18">
                    <c:v>Vīrieši (n=221)</c:v>
                  </c:pt>
                  <c:pt idx="19">
                    <c:v>Sievietes (n=298)</c:v>
                  </c:pt>
                  <c:pt idx="21">
                    <c:v>Kopā (n=519)</c:v>
                  </c:pt>
                </c:lvl>
                <c:lvl>
                  <c:pt idx="5">
                    <c:v>Nodar-bošanās</c:v>
                  </c:pt>
                  <c:pt idx="8">
                    <c:v>Tautība</c:v>
                  </c:pt>
                  <c:pt idx="11">
                    <c:v>Vecums</c:v>
                  </c:pt>
                  <c:pt idx="18">
                    <c:v>Dzimums</c:v>
                  </c:pt>
                  <c:pt idx="21">
                    <c:v>Kopā</c:v>
                  </c:pt>
                </c:lvl>
              </c:multiLvlStrCache>
            </c:multiLvlStrRef>
          </c:cat>
          <c:val>
            <c:numRef>
              <c:f>Sheet1!$E$3:$E$24</c:f>
              <c:numCache>
                <c:formatCode>0%</c:formatCode>
                <c:ptCount val="22"/>
                <c:pt idx="0">
                  <c:v>0.22095132220036531</c:v>
                </c:pt>
                <c:pt idx="1">
                  <c:v>0.1814039381889043</c:v>
                </c:pt>
                <c:pt idx="2">
                  <c:v>0.31694741679402855</c:v>
                </c:pt>
                <c:pt idx="3">
                  <c:v>0.29718768634737636</c:v>
                </c:pt>
                <c:pt idx="5">
                  <c:v>0.29385393947576693</c:v>
                </c:pt>
                <c:pt idx="6">
                  <c:v>0.21605608115373542</c:v>
                </c:pt>
                <c:pt idx="8">
                  <c:v>0.30732900990812823</c:v>
                </c:pt>
                <c:pt idx="9">
                  <c:v>0.21062470945969786</c:v>
                </c:pt>
                <c:pt idx="11">
                  <c:v>0.32524788790221409</c:v>
                </c:pt>
                <c:pt idx="12">
                  <c:v>0.36208930249915894</c:v>
                </c:pt>
                <c:pt idx="13">
                  <c:v>0.35691794127770576</c:v>
                </c:pt>
                <c:pt idx="14">
                  <c:v>0.18526724967871303</c:v>
                </c:pt>
                <c:pt idx="15">
                  <c:v>0.11226374429851624</c:v>
                </c:pt>
                <c:pt idx="16">
                  <c:v>2.9278853159750227E-2</c:v>
                </c:pt>
                <c:pt idx="18">
                  <c:v>0.30026879698442238</c:v>
                </c:pt>
                <c:pt idx="19">
                  <c:v>0.18676351153916257</c:v>
                </c:pt>
                <c:pt idx="21">
                  <c:v>0.23891643114222558</c:v>
                </c:pt>
              </c:numCache>
            </c:numRef>
          </c:val>
          <c:extLst>
            <c:ext xmlns:c16="http://schemas.microsoft.com/office/drawing/2014/chart" uri="{C3380CC4-5D6E-409C-BE32-E72D297353CC}">
              <c16:uniqueId val="{00000002-0619-4A09-8187-F7CCFC723EA9}"/>
            </c:ext>
          </c:extLst>
        </c:ser>
        <c:ser>
          <c:idx val="3"/>
          <c:order val="3"/>
          <c:tx>
            <c:strRef>
              <c:f>Sheet1!$F$2</c:f>
              <c:strCache>
                <c:ptCount val="1"/>
                <c:pt idx="0">
                  <c:v>Grūti pateikt\ NA</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b="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Sheet1!$A$3:$B$24</c:f>
              <c:multiLvlStrCache>
                <c:ptCount val="22"/>
                <c:lvl>
                  <c:pt idx="0">
                    <c:v>d</c:v>
                  </c:pt>
                  <c:pt idx="1">
                    <c:v>c</c:v>
                  </c:pt>
                  <c:pt idx="2">
                    <c:v>b</c:v>
                  </c:pt>
                  <c:pt idx="3">
                    <c:v>a</c:v>
                  </c:pt>
                  <c:pt idx="5">
                    <c:v>Nestrādā (n=184)</c:v>
                  </c:pt>
                  <c:pt idx="6">
                    <c:v>Strādā (n=335)</c:v>
                  </c:pt>
                  <c:pt idx="8">
                    <c:v>Cits (n=143)</c:v>
                  </c:pt>
                  <c:pt idx="9">
                    <c:v>Latvietis (n=376)</c:v>
                  </c:pt>
                  <c:pt idx="11">
                    <c:v>65+ (n=117)</c:v>
                  </c:pt>
                  <c:pt idx="12">
                    <c:v>55-64 (n=80)</c:v>
                  </c:pt>
                  <c:pt idx="13">
                    <c:v>45-54 (n=89)</c:v>
                  </c:pt>
                  <c:pt idx="14">
                    <c:v>35-44 (n=131)</c:v>
                  </c:pt>
                  <c:pt idx="15">
                    <c:v>25-34 (n=66)</c:v>
                  </c:pt>
                  <c:pt idx="16">
                    <c:v>18-24 (n=36)</c:v>
                  </c:pt>
                  <c:pt idx="18">
                    <c:v>Vīrieši (n=221)</c:v>
                  </c:pt>
                  <c:pt idx="19">
                    <c:v>Sievietes (n=298)</c:v>
                  </c:pt>
                  <c:pt idx="21">
                    <c:v>Kopā (n=519)</c:v>
                  </c:pt>
                </c:lvl>
                <c:lvl>
                  <c:pt idx="5">
                    <c:v>Nodar-bošanās</c:v>
                  </c:pt>
                  <c:pt idx="8">
                    <c:v>Tautība</c:v>
                  </c:pt>
                  <c:pt idx="11">
                    <c:v>Vecums</c:v>
                  </c:pt>
                  <c:pt idx="18">
                    <c:v>Dzimums</c:v>
                  </c:pt>
                  <c:pt idx="21">
                    <c:v>Kopā</c:v>
                  </c:pt>
                </c:lvl>
              </c:multiLvlStrCache>
            </c:multiLvlStrRef>
          </c:cat>
          <c:val>
            <c:numRef>
              <c:f>Sheet1!$F$3:$F$24</c:f>
              <c:numCache>
                <c:formatCode>0%</c:formatCode>
                <c:ptCount val="22"/>
                <c:pt idx="0">
                  <c:v>6.048439254019386E-2</c:v>
                </c:pt>
                <c:pt idx="1">
                  <c:v>3.7574610489139286E-2</c:v>
                </c:pt>
                <c:pt idx="2">
                  <c:v>2.4408832467029073E-2</c:v>
                </c:pt>
                <c:pt idx="3">
                  <c:v>5.89368971740966E-3</c:v>
                </c:pt>
                <c:pt idx="5">
                  <c:v>2.1956623648667975E-2</c:v>
                </c:pt>
                <c:pt idx="6">
                  <c:v>3.1273430998777288E-2</c:v>
                </c:pt>
                <c:pt idx="8">
                  <c:v>1.1350023236031983E-2</c:v>
                </c:pt>
                <c:pt idx="9">
                  <c:v>3.5642836265359475E-2</c:v>
                </c:pt>
                <c:pt idx="11">
                  <c:v>9.7258722802991294E-3</c:v>
                </c:pt>
                <c:pt idx="12">
                  <c:v>1.4262603996184113E-2</c:v>
                </c:pt>
                <c:pt idx="13">
                  <c:v>2.0514702628895674E-2</c:v>
                </c:pt>
                <c:pt idx="14">
                  <c:v>1.4113013687149656E-2</c:v>
                </c:pt>
                <c:pt idx="15">
                  <c:v>3.2049733887500369E-2</c:v>
                </c:pt>
                <c:pt idx="16">
                  <c:v>0.13595663607137304</c:v>
                </c:pt>
                <c:pt idx="18">
                  <c:v>2.8837638460834231E-2</c:v>
                </c:pt>
                <c:pt idx="19">
                  <c:v>2.8279133782961745E-2</c:v>
                </c:pt>
                <c:pt idx="21">
                  <c:v>2.8535753106447532E-2</c:v>
                </c:pt>
              </c:numCache>
            </c:numRef>
          </c:val>
          <c:extLst>
            <c:ext xmlns:c16="http://schemas.microsoft.com/office/drawing/2014/chart" uri="{C3380CC4-5D6E-409C-BE32-E72D297353CC}">
              <c16:uniqueId val="{00000003-0619-4A09-8187-F7CCFC723EA9}"/>
            </c:ext>
          </c:extLst>
        </c:ser>
        <c:dLbls>
          <c:showLegendKey val="0"/>
          <c:showVal val="0"/>
          <c:showCatName val="0"/>
          <c:showSerName val="0"/>
          <c:showPercent val="0"/>
          <c:showBubbleSize val="0"/>
        </c:dLbls>
        <c:gapWidth val="50"/>
        <c:overlap val="100"/>
        <c:axId val="-1780371584"/>
        <c:axId val="-1780384640"/>
      </c:barChart>
      <c:catAx>
        <c:axId val="-1780371584"/>
        <c:scaling>
          <c:orientation val="minMax"/>
        </c:scaling>
        <c:delete val="0"/>
        <c:axPos val="l"/>
        <c:numFmt formatCode="General" sourceLinked="0"/>
        <c:majorTickMark val="out"/>
        <c:minorTickMark val="none"/>
        <c:tickLblPos val="nextTo"/>
        <c:txPr>
          <a:bodyPr/>
          <a:lstStyle/>
          <a:p>
            <a:pPr>
              <a:defRPr lang="en-US" sz="1000"/>
            </a:pPr>
            <a:endParaRPr lang="en-US"/>
          </a:p>
        </c:txPr>
        <c:crossAx val="-1780384640"/>
        <c:crosses val="autoZero"/>
        <c:auto val="1"/>
        <c:lblAlgn val="ctr"/>
        <c:lblOffset val="100"/>
        <c:noMultiLvlLbl val="0"/>
      </c:catAx>
      <c:valAx>
        <c:axId val="-1780384640"/>
        <c:scaling>
          <c:orientation val="minMax"/>
        </c:scaling>
        <c:delete val="1"/>
        <c:axPos val="b"/>
        <c:majorGridlines/>
        <c:numFmt formatCode="0%" sourceLinked="1"/>
        <c:majorTickMark val="out"/>
        <c:minorTickMark val="none"/>
        <c:tickLblPos val="nextTo"/>
        <c:crossAx val="-1780371584"/>
        <c:crosses val="autoZero"/>
        <c:crossBetween val="between"/>
      </c:valAx>
    </c:plotArea>
    <c:legend>
      <c:legendPos val="r"/>
      <c:layout>
        <c:manualLayout>
          <c:xMode val="edge"/>
          <c:yMode val="edge"/>
          <c:x val="1.7567337188672551E-3"/>
          <c:y val="2.3597491191768767E-3"/>
          <c:w val="0.99824326628113258"/>
          <c:h val="5.5631205561135572E-2"/>
        </c:manualLayout>
      </c:layout>
      <c:overlay val="0"/>
      <c:txPr>
        <a:bodyPr/>
        <a:lstStyle/>
        <a:p>
          <a:pPr>
            <a:defRPr lang="en-US" sz="105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566248824762813"/>
          <c:y val="1.2445663874410481E-2"/>
          <c:w val="0.63380336758873157"/>
          <c:h val="0.97043476475593848"/>
        </c:manualLayout>
      </c:layout>
      <c:barChart>
        <c:barDir val="bar"/>
        <c:grouping val="clustered"/>
        <c:varyColors val="0"/>
        <c:ser>
          <c:idx val="0"/>
          <c:order val="0"/>
          <c:tx>
            <c:strRef>
              <c:f>Sheet1!$B$1</c:f>
              <c:strCache>
                <c:ptCount val="1"/>
                <c:pt idx="0">
                  <c:v>2022 VII</c:v>
                </c:pt>
              </c:strCache>
            </c:strRef>
          </c:tx>
          <c:spPr>
            <a:solidFill>
              <a:schemeClr val="accent5">
                <a:lumMod val="60000"/>
                <a:lumOff val="40000"/>
              </a:schemeClr>
            </a:solidFill>
          </c:spPr>
          <c:invertIfNegative val="0"/>
          <c:dPt>
            <c:idx val="0"/>
            <c:invertIfNegative val="0"/>
            <c:bubble3D val="0"/>
            <c:spPr>
              <a:solidFill>
                <a:schemeClr val="bg1">
                  <a:lumMod val="65000"/>
                </a:schemeClr>
              </a:solidFill>
            </c:spPr>
            <c:extLst>
              <c:ext xmlns:c16="http://schemas.microsoft.com/office/drawing/2014/chart" uri="{C3380CC4-5D6E-409C-BE32-E72D297353CC}">
                <c16:uniqueId val="{00000000-8FA6-47B6-8A6A-64B2B8B25652}"/>
              </c:ext>
            </c:extLst>
          </c:dPt>
          <c:dPt>
            <c:idx val="1"/>
            <c:invertIfNegative val="0"/>
            <c:bubble3D val="0"/>
            <c:spPr>
              <a:solidFill>
                <a:schemeClr val="accent2">
                  <a:lumMod val="60000"/>
                  <a:lumOff val="40000"/>
                </a:schemeClr>
              </a:solidFill>
            </c:spPr>
            <c:extLst>
              <c:ext xmlns:c16="http://schemas.microsoft.com/office/drawing/2014/chart" uri="{C3380CC4-5D6E-409C-BE32-E72D297353CC}">
                <c16:uniqueId val="{00000001-8FA6-47B6-8A6A-64B2B8B25652}"/>
              </c:ext>
            </c:extLst>
          </c:dPt>
          <c:dLbls>
            <c:spPr>
              <a:noFill/>
              <a:ln>
                <a:noFill/>
              </a:ln>
              <a:effectLst/>
            </c:spPr>
            <c:txPr>
              <a:bodyPr/>
              <a:lstStyle/>
              <a:p>
                <a:pPr>
                  <a:defRPr lang="en-US" sz="9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Grūti pateikt\ NA</c:v>
                </c:pt>
                <c:pt idx="1">
                  <c:v>Man nav aktuāla šāda veida informācija</c:v>
                </c:pt>
                <c:pt idx="2">
                  <c:v>Piedaloties Vides trokšņa pārvaldības darba grupas sanāksmēs</c:v>
                </c:pt>
                <c:pt idx="3">
                  <c:v>Internetā organizētos vebināros</c:v>
                </c:pt>
                <c:pt idx="4">
                  <c:v>Savā e-pastā</c:v>
                </c:pt>
                <c:pt idx="5">
                  <c:v>Lidostas mājas lapā</c:v>
                </c:pt>
              </c:strCache>
            </c:strRef>
          </c:cat>
          <c:val>
            <c:numRef>
              <c:f>Sheet1!$B$2:$B$7</c:f>
              <c:numCache>
                <c:formatCode>0%</c:formatCode>
                <c:ptCount val="6"/>
                <c:pt idx="0">
                  <c:v>0.03</c:v>
                </c:pt>
                <c:pt idx="1">
                  <c:v>0.54</c:v>
                </c:pt>
                <c:pt idx="2">
                  <c:v>0.01</c:v>
                </c:pt>
                <c:pt idx="3">
                  <c:v>0.04</c:v>
                </c:pt>
                <c:pt idx="4">
                  <c:v>0.12</c:v>
                </c:pt>
                <c:pt idx="5">
                  <c:v>0.33</c:v>
                </c:pt>
              </c:numCache>
            </c:numRef>
          </c:val>
          <c:extLst>
            <c:ext xmlns:c16="http://schemas.microsoft.com/office/drawing/2014/chart" uri="{C3380CC4-5D6E-409C-BE32-E72D297353CC}">
              <c16:uniqueId val="{00000002-8FA6-47B6-8A6A-64B2B8B25652}"/>
            </c:ext>
          </c:extLst>
        </c:ser>
        <c:ser>
          <c:idx val="1"/>
          <c:order val="1"/>
          <c:tx>
            <c:strRef>
              <c:f>Sheet1!$C$1</c:f>
              <c:strCache>
                <c:ptCount val="1"/>
                <c:pt idx="0">
                  <c:v>2025 IX</c:v>
                </c:pt>
              </c:strCache>
            </c:strRef>
          </c:tx>
          <c:spPr>
            <a:solidFill>
              <a:schemeClr val="accent1"/>
            </a:solidFill>
          </c:spPr>
          <c:invertIfNegative val="0"/>
          <c:dPt>
            <c:idx val="0"/>
            <c:invertIfNegative val="0"/>
            <c:bubble3D val="0"/>
            <c:spPr>
              <a:solidFill>
                <a:schemeClr val="bg1">
                  <a:lumMod val="50000"/>
                </a:schemeClr>
              </a:solidFill>
            </c:spPr>
            <c:extLst>
              <c:ext xmlns:c16="http://schemas.microsoft.com/office/drawing/2014/chart" uri="{C3380CC4-5D6E-409C-BE32-E72D297353CC}">
                <c16:uniqueId val="{00000005-8FA6-47B6-8A6A-64B2B8B25652}"/>
              </c:ext>
            </c:extLst>
          </c:dPt>
          <c:dPt>
            <c:idx val="1"/>
            <c:invertIfNegative val="0"/>
            <c:bubble3D val="0"/>
            <c:spPr>
              <a:solidFill>
                <a:schemeClr val="accent2"/>
              </a:solidFill>
            </c:spPr>
            <c:extLst>
              <c:ext xmlns:c16="http://schemas.microsoft.com/office/drawing/2014/chart" uri="{C3380CC4-5D6E-409C-BE32-E72D297353CC}">
                <c16:uniqueId val="{00000004-8FA6-47B6-8A6A-64B2B8B25652}"/>
              </c:ext>
            </c:extLst>
          </c:dPt>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Grūti pateikt\ NA</c:v>
                </c:pt>
                <c:pt idx="1">
                  <c:v>Man nav aktuāla šāda veida informācija</c:v>
                </c:pt>
                <c:pt idx="2">
                  <c:v>Piedaloties Vides trokšņa pārvaldības darba grupas sanāksmēs</c:v>
                </c:pt>
                <c:pt idx="3">
                  <c:v>Internetā organizētos vebināros</c:v>
                </c:pt>
                <c:pt idx="4">
                  <c:v>Savā e-pastā</c:v>
                </c:pt>
                <c:pt idx="5">
                  <c:v>Lidostas mājas lapā</c:v>
                </c:pt>
              </c:strCache>
            </c:strRef>
          </c:cat>
          <c:val>
            <c:numRef>
              <c:f>Sheet1!$C$2:$C$7</c:f>
              <c:numCache>
                <c:formatCode>0%</c:formatCode>
                <c:ptCount val="6"/>
                <c:pt idx="0">
                  <c:v>1.1155020249460522E-2</c:v>
                </c:pt>
                <c:pt idx="1">
                  <c:v>0.64700708328974055</c:v>
                </c:pt>
                <c:pt idx="2">
                  <c:v>1.1930228610734627E-2</c:v>
                </c:pt>
                <c:pt idx="3">
                  <c:v>6.6745926011956835E-2</c:v>
                </c:pt>
                <c:pt idx="4">
                  <c:v>8.42102754088975E-2</c:v>
                </c:pt>
                <c:pt idx="5">
                  <c:v>0.2928517817212033</c:v>
                </c:pt>
              </c:numCache>
            </c:numRef>
          </c:val>
          <c:extLst>
            <c:ext xmlns:c16="http://schemas.microsoft.com/office/drawing/2014/chart" uri="{C3380CC4-5D6E-409C-BE32-E72D297353CC}">
              <c16:uniqueId val="{00000003-8FA6-47B6-8A6A-64B2B8B25652}"/>
            </c:ext>
          </c:extLst>
        </c:ser>
        <c:dLbls>
          <c:showLegendKey val="0"/>
          <c:showVal val="0"/>
          <c:showCatName val="0"/>
          <c:showSerName val="0"/>
          <c:showPercent val="0"/>
          <c:showBubbleSize val="0"/>
        </c:dLbls>
        <c:gapWidth val="50"/>
        <c:axId val="-1642242512"/>
        <c:axId val="-1642271344"/>
      </c:barChart>
      <c:catAx>
        <c:axId val="-1642242512"/>
        <c:scaling>
          <c:orientation val="minMax"/>
        </c:scaling>
        <c:delete val="0"/>
        <c:axPos val="l"/>
        <c:numFmt formatCode="General" sourceLinked="0"/>
        <c:majorTickMark val="out"/>
        <c:minorTickMark val="none"/>
        <c:tickLblPos val="nextTo"/>
        <c:txPr>
          <a:bodyPr/>
          <a:lstStyle/>
          <a:p>
            <a:pPr>
              <a:defRPr lang="en-US" sz="1100" b="1"/>
            </a:pPr>
            <a:endParaRPr lang="en-US"/>
          </a:p>
        </c:txPr>
        <c:crossAx val="-1642271344"/>
        <c:crosses val="autoZero"/>
        <c:auto val="1"/>
        <c:lblAlgn val="ctr"/>
        <c:lblOffset val="100"/>
        <c:noMultiLvlLbl val="0"/>
      </c:catAx>
      <c:valAx>
        <c:axId val="-1642271344"/>
        <c:scaling>
          <c:orientation val="minMax"/>
        </c:scaling>
        <c:delete val="1"/>
        <c:axPos val="b"/>
        <c:numFmt formatCode="0%" sourceLinked="1"/>
        <c:majorTickMark val="out"/>
        <c:minorTickMark val="none"/>
        <c:tickLblPos val="nextTo"/>
        <c:crossAx val="-1642242512"/>
        <c:crosses val="autoZero"/>
        <c:crossBetween val="between"/>
      </c:valAx>
    </c:plotArea>
    <c:legend>
      <c:legendPos val="r"/>
      <c:layout>
        <c:manualLayout>
          <c:xMode val="edge"/>
          <c:yMode val="edge"/>
          <c:x val="0.78571451124270431"/>
          <c:y val="5.0563097949691063E-2"/>
          <c:w val="0.15949605283975493"/>
          <c:h val="0.1049293523651013"/>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677698688104477"/>
          <c:y val="4.6001232772310595E-3"/>
          <c:w val="0.84032744948723448"/>
          <c:h val="0.83018835132090119"/>
        </c:manualLayout>
      </c:layout>
      <c:barChart>
        <c:barDir val="bar"/>
        <c:grouping val="percentStacked"/>
        <c:varyColors val="0"/>
        <c:ser>
          <c:idx val="0"/>
          <c:order val="0"/>
          <c:tx>
            <c:strRef>
              <c:f>Sheet1!$B$2</c:f>
              <c:strCache>
                <c:ptCount val="1"/>
                <c:pt idx="0">
                  <c:v>Sagādā</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Sheet1!$A$3:$A$4</c:f>
              <c:strCache>
                <c:ptCount val="2"/>
                <c:pt idx="0">
                  <c:v>2022 VII</c:v>
                </c:pt>
                <c:pt idx="1">
                  <c:v>2025 IX</c:v>
                </c:pt>
              </c:strCache>
            </c:strRef>
          </c:cat>
          <c:val>
            <c:numRef>
              <c:f>Sheet1!$B$3:$B$4</c:f>
              <c:numCache>
                <c:formatCode>0%</c:formatCode>
                <c:ptCount val="2"/>
                <c:pt idx="0">
                  <c:v>0.15</c:v>
                </c:pt>
                <c:pt idx="1">
                  <c:v>0.22555084748304252</c:v>
                </c:pt>
              </c:numCache>
            </c:numRef>
          </c:val>
          <c:extLst>
            <c:ext xmlns:c16="http://schemas.microsoft.com/office/drawing/2014/chart" uri="{C3380CC4-5D6E-409C-BE32-E72D297353CC}">
              <c16:uniqueId val="{00000000-00AD-4C77-8301-50B1190698E6}"/>
            </c:ext>
          </c:extLst>
        </c:ser>
        <c:ser>
          <c:idx val="1"/>
          <c:order val="1"/>
          <c:tx>
            <c:strRef>
              <c:f>Sheet1!$C$2</c:f>
              <c:strCache>
                <c:ptCount val="1"/>
                <c:pt idx="0">
                  <c:v>Nesagādā</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Sheet1!$A$3:$A$4</c:f>
              <c:strCache>
                <c:ptCount val="2"/>
                <c:pt idx="0">
                  <c:v>2022 VII</c:v>
                </c:pt>
                <c:pt idx="1">
                  <c:v>2025 IX</c:v>
                </c:pt>
              </c:strCache>
            </c:strRef>
          </c:cat>
          <c:val>
            <c:numRef>
              <c:f>Sheet1!$C$3:$C$4</c:f>
              <c:numCache>
                <c:formatCode>0%</c:formatCode>
                <c:ptCount val="2"/>
                <c:pt idx="0">
                  <c:v>0.84</c:v>
                </c:pt>
                <c:pt idx="1">
                  <c:v>0.76356601973263449</c:v>
                </c:pt>
              </c:numCache>
            </c:numRef>
          </c:val>
          <c:extLst>
            <c:ext xmlns:c16="http://schemas.microsoft.com/office/drawing/2014/chart" uri="{C3380CC4-5D6E-409C-BE32-E72D297353CC}">
              <c16:uniqueId val="{00000001-00AD-4C77-8301-50B1190698E6}"/>
            </c:ext>
          </c:extLst>
        </c:ser>
        <c:ser>
          <c:idx val="2"/>
          <c:order val="2"/>
          <c:tx>
            <c:strRef>
              <c:f>Sheet1!$D$2</c:f>
              <c:strCache>
                <c:ptCount val="1"/>
                <c:pt idx="0">
                  <c:v>Grūti pateikt/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Sheet1!$A$3:$A$4</c:f>
              <c:strCache>
                <c:ptCount val="2"/>
                <c:pt idx="0">
                  <c:v>2022 VII</c:v>
                </c:pt>
                <c:pt idx="1">
                  <c:v>2025 IX</c:v>
                </c:pt>
              </c:strCache>
            </c:strRef>
          </c:cat>
          <c:val>
            <c:numRef>
              <c:f>Sheet1!$D$3:$D$4</c:f>
              <c:numCache>
                <c:formatCode>0%</c:formatCode>
                <c:ptCount val="2"/>
                <c:pt idx="0">
                  <c:v>0.01</c:v>
                </c:pt>
                <c:pt idx="1">
                  <c:v>1.0883132784324328E-2</c:v>
                </c:pt>
              </c:numCache>
            </c:numRef>
          </c:val>
          <c:extLst>
            <c:ext xmlns:c16="http://schemas.microsoft.com/office/drawing/2014/chart" uri="{C3380CC4-5D6E-409C-BE32-E72D297353CC}">
              <c16:uniqueId val="{00000002-00AD-4C77-8301-50B1190698E6}"/>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6242971988271826"/>
          <c:y val="0.87869376235429153"/>
          <c:w val="0.82598802559039863"/>
          <c:h val="0.12130644973293395"/>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02161154480215"/>
          <c:y val="2.7203143024272916E-2"/>
          <c:w val="0.79144197988875387"/>
          <c:h val="0.96365663986465799"/>
        </c:manualLayout>
      </c:layout>
      <c:barChart>
        <c:barDir val="bar"/>
        <c:grouping val="clustered"/>
        <c:varyColors val="0"/>
        <c:ser>
          <c:idx val="0"/>
          <c:order val="0"/>
          <c:tx>
            <c:strRef>
              <c:f>Sheet1!$C$1</c:f>
              <c:strCache>
                <c:ptCount val="1"/>
                <c:pt idx="0">
                  <c:v>Ir aktuāla šāda veida informācija</c:v>
                </c:pt>
              </c:strCache>
            </c:strRef>
          </c:tx>
          <c:invertIfNegative val="0"/>
          <c:dPt>
            <c:idx val="0"/>
            <c:invertIfNegative val="0"/>
            <c:bubble3D val="0"/>
            <c:spPr>
              <a:solidFill>
                <a:srgbClr val="00B050"/>
              </a:solidFill>
            </c:spPr>
            <c:extLst>
              <c:ext xmlns:c16="http://schemas.microsoft.com/office/drawing/2014/chart" uri="{C3380CC4-5D6E-409C-BE32-E72D297353CC}">
                <c16:uniqueId val="{00000001-2BFE-4A74-A573-CD4A08490DBE}"/>
              </c:ext>
            </c:extLst>
          </c:dPt>
          <c:dPt>
            <c:idx val="1"/>
            <c:invertIfNegative val="0"/>
            <c:bubble3D val="0"/>
            <c:spPr>
              <a:solidFill>
                <a:srgbClr val="00B050"/>
              </a:solidFill>
            </c:spPr>
            <c:extLst>
              <c:ext xmlns:c16="http://schemas.microsoft.com/office/drawing/2014/chart" uri="{C3380CC4-5D6E-409C-BE32-E72D297353CC}">
                <c16:uniqueId val="{00000003-2BFE-4A74-A573-CD4A08490DBE}"/>
              </c:ext>
            </c:extLst>
          </c:dPt>
          <c:dPt>
            <c:idx val="2"/>
            <c:invertIfNegative val="0"/>
            <c:bubble3D val="0"/>
            <c:spPr>
              <a:solidFill>
                <a:srgbClr val="00B050"/>
              </a:solidFill>
            </c:spPr>
            <c:extLst>
              <c:ext xmlns:c16="http://schemas.microsoft.com/office/drawing/2014/chart" uri="{C3380CC4-5D6E-409C-BE32-E72D297353CC}">
                <c16:uniqueId val="{00000005-2BFE-4A74-A573-CD4A08490DBE}"/>
              </c:ext>
            </c:extLst>
          </c:dPt>
          <c:dPt>
            <c:idx val="3"/>
            <c:invertIfNegative val="0"/>
            <c:bubble3D val="0"/>
            <c:spPr>
              <a:solidFill>
                <a:srgbClr val="00B050"/>
              </a:solidFill>
            </c:spPr>
            <c:extLst>
              <c:ext xmlns:c16="http://schemas.microsoft.com/office/drawing/2014/chart" uri="{C3380CC4-5D6E-409C-BE32-E72D297353CC}">
                <c16:uniqueId val="{00000007-2BFE-4A74-A573-CD4A08490DBE}"/>
              </c:ext>
            </c:extLst>
          </c:dPt>
          <c:dPt>
            <c:idx val="5"/>
            <c:invertIfNegative val="0"/>
            <c:bubble3D val="0"/>
            <c:spPr>
              <a:solidFill>
                <a:schemeClr val="accent5"/>
              </a:solidFill>
            </c:spPr>
            <c:extLst>
              <c:ext xmlns:c16="http://schemas.microsoft.com/office/drawing/2014/chart" uri="{C3380CC4-5D6E-409C-BE32-E72D297353CC}">
                <c16:uniqueId val="{00000021-2BFE-4A74-A573-CD4A08490DBE}"/>
              </c:ext>
            </c:extLst>
          </c:dPt>
          <c:dPt>
            <c:idx val="6"/>
            <c:invertIfNegative val="0"/>
            <c:bubble3D val="0"/>
            <c:spPr>
              <a:solidFill>
                <a:schemeClr val="accent5"/>
              </a:solidFill>
            </c:spPr>
            <c:extLst>
              <c:ext xmlns:c16="http://schemas.microsoft.com/office/drawing/2014/chart" uri="{C3380CC4-5D6E-409C-BE32-E72D297353CC}">
                <c16:uniqueId val="{00000009-2BFE-4A74-A573-CD4A08490DBE}"/>
              </c:ext>
            </c:extLst>
          </c:dPt>
          <c:dPt>
            <c:idx val="8"/>
            <c:invertIfNegative val="0"/>
            <c:bubble3D val="0"/>
            <c:spPr>
              <a:solidFill>
                <a:schemeClr val="accent2"/>
              </a:solidFill>
            </c:spPr>
            <c:extLst>
              <c:ext xmlns:c16="http://schemas.microsoft.com/office/drawing/2014/chart" uri="{C3380CC4-5D6E-409C-BE32-E72D297353CC}">
                <c16:uniqueId val="{0000000B-2BFE-4A74-A573-CD4A08490DBE}"/>
              </c:ext>
            </c:extLst>
          </c:dPt>
          <c:dPt>
            <c:idx val="9"/>
            <c:invertIfNegative val="0"/>
            <c:bubble3D val="0"/>
            <c:spPr>
              <a:solidFill>
                <a:schemeClr val="accent2"/>
              </a:solidFill>
            </c:spPr>
            <c:extLst>
              <c:ext xmlns:c16="http://schemas.microsoft.com/office/drawing/2014/chart" uri="{C3380CC4-5D6E-409C-BE32-E72D297353CC}">
                <c16:uniqueId val="{0000000D-2BFE-4A74-A573-CD4A08490DBE}"/>
              </c:ext>
            </c:extLst>
          </c:dPt>
          <c:dPt>
            <c:idx val="18"/>
            <c:invertIfNegative val="0"/>
            <c:bubble3D val="0"/>
            <c:spPr>
              <a:solidFill>
                <a:schemeClr val="accent6"/>
              </a:solidFill>
            </c:spPr>
            <c:extLst>
              <c:ext xmlns:c16="http://schemas.microsoft.com/office/drawing/2014/chart" uri="{C3380CC4-5D6E-409C-BE32-E72D297353CC}">
                <c16:uniqueId val="{0000000F-2BFE-4A74-A573-CD4A08490DBE}"/>
              </c:ext>
            </c:extLst>
          </c:dPt>
          <c:dPt>
            <c:idx val="19"/>
            <c:invertIfNegative val="0"/>
            <c:bubble3D val="0"/>
            <c:spPr>
              <a:solidFill>
                <a:schemeClr val="accent6"/>
              </a:solidFill>
            </c:spPr>
            <c:extLst>
              <c:ext xmlns:c16="http://schemas.microsoft.com/office/drawing/2014/chart" uri="{C3380CC4-5D6E-409C-BE32-E72D297353CC}">
                <c16:uniqueId val="{00000011-2BFE-4A74-A573-CD4A08490DBE}"/>
              </c:ext>
            </c:extLst>
          </c:dPt>
          <c:dPt>
            <c:idx val="21"/>
            <c:invertIfNegative val="0"/>
            <c:bubble3D val="0"/>
            <c:spPr>
              <a:solidFill>
                <a:srgbClr val="990033"/>
              </a:solidFill>
            </c:spPr>
            <c:extLst>
              <c:ext xmlns:c16="http://schemas.microsoft.com/office/drawing/2014/chart" uri="{C3380CC4-5D6E-409C-BE32-E72D297353CC}">
                <c16:uniqueId val="{00000013-2BFE-4A74-A573-CD4A08490DBE}"/>
              </c:ext>
            </c:extLst>
          </c:dPt>
          <c:dPt>
            <c:idx val="25"/>
            <c:invertIfNegative val="0"/>
            <c:bubble3D val="0"/>
            <c:spPr>
              <a:solidFill>
                <a:srgbClr val="990033"/>
              </a:solidFill>
            </c:spPr>
            <c:extLst>
              <c:ext xmlns:c16="http://schemas.microsoft.com/office/drawing/2014/chart" uri="{C3380CC4-5D6E-409C-BE32-E72D297353CC}">
                <c16:uniqueId val="{00000015-2BFE-4A74-A573-CD4A08490DBE}"/>
              </c:ext>
            </c:extLst>
          </c:dPt>
          <c:dPt>
            <c:idx val="26"/>
            <c:invertIfNegative val="0"/>
            <c:bubble3D val="0"/>
            <c:spPr>
              <a:solidFill>
                <a:srgbClr val="990033"/>
              </a:solidFill>
            </c:spPr>
            <c:extLst>
              <c:ext xmlns:c16="http://schemas.microsoft.com/office/drawing/2014/chart" uri="{C3380CC4-5D6E-409C-BE32-E72D297353CC}">
                <c16:uniqueId val="{00000017-2BFE-4A74-A573-CD4A08490DBE}"/>
              </c:ext>
            </c:extLst>
          </c:dPt>
          <c:dPt>
            <c:idx val="27"/>
            <c:invertIfNegative val="0"/>
            <c:bubble3D val="0"/>
            <c:spPr>
              <a:solidFill>
                <a:srgbClr val="00B0F0"/>
              </a:solidFill>
            </c:spPr>
            <c:extLst>
              <c:ext xmlns:c16="http://schemas.microsoft.com/office/drawing/2014/chart" uri="{C3380CC4-5D6E-409C-BE32-E72D297353CC}">
                <c16:uniqueId val="{00000019-2BFE-4A74-A573-CD4A08490DBE}"/>
              </c:ext>
            </c:extLst>
          </c:dPt>
          <c:dPt>
            <c:idx val="29"/>
            <c:invertIfNegative val="0"/>
            <c:bubble3D val="0"/>
            <c:spPr>
              <a:solidFill>
                <a:srgbClr val="00B050"/>
              </a:solidFill>
            </c:spPr>
            <c:extLst>
              <c:ext xmlns:c16="http://schemas.microsoft.com/office/drawing/2014/chart" uri="{C3380CC4-5D6E-409C-BE32-E72D297353CC}">
                <c16:uniqueId val="{0000001B-2BFE-4A74-A573-CD4A08490DBE}"/>
              </c:ext>
            </c:extLst>
          </c:dPt>
          <c:dPt>
            <c:idx val="30"/>
            <c:invertIfNegative val="0"/>
            <c:bubble3D val="0"/>
            <c:spPr>
              <a:solidFill>
                <a:srgbClr val="00B050"/>
              </a:solidFill>
            </c:spPr>
            <c:extLst>
              <c:ext xmlns:c16="http://schemas.microsoft.com/office/drawing/2014/chart" uri="{C3380CC4-5D6E-409C-BE32-E72D297353CC}">
                <c16:uniqueId val="{0000001D-2BFE-4A74-A573-CD4A08490DBE}"/>
              </c:ext>
            </c:extLst>
          </c:dPt>
          <c:dPt>
            <c:idx val="32"/>
            <c:invertIfNegative val="0"/>
            <c:bubble3D val="0"/>
            <c:spPr>
              <a:solidFill>
                <a:srgbClr val="990033"/>
              </a:solidFill>
            </c:spPr>
            <c:extLst>
              <c:ext xmlns:c16="http://schemas.microsoft.com/office/drawing/2014/chart" uri="{C3380CC4-5D6E-409C-BE32-E72D297353CC}">
                <c16:uniqueId val="{0000001F-2BFE-4A74-A573-CD4A08490DBE}"/>
              </c:ext>
            </c:extLst>
          </c:dPt>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Sheet1!$A$2:$B$23</c:f>
              <c:multiLvlStrCache>
                <c:ptCount val="22"/>
                <c:lvl>
                  <c:pt idx="0">
                    <c:v>d</c:v>
                  </c:pt>
                  <c:pt idx="1">
                    <c:v>c</c:v>
                  </c:pt>
                  <c:pt idx="2">
                    <c:v>b</c:v>
                  </c:pt>
                  <c:pt idx="3">
                    <c:v>a</c:v>
                  </c:pt>
                  <c:pt idx="5">
                    <c:v>Nestrādā (n=184)</c:v>
                  </c:pt>
                  <c:pt idx="6">
                    <c:v>Strādā (n=335)</c:v>
                  </c:pt>
                  <c:pt idx="8">
                    <c:v>Cits (n=143)</c:v>
                  </c:pt>
                  <c:pt idx="9">
                    <c:v>Latvietis (n=376)</c:v>
                  </c:pt>
                  <c:pt idx="11">
                    <c:v>65+ (n=117)</c:v>
                  </c:pt>
                  <c:pt idx="12">
                    <c:v>55-64 (n=80)</c:v>
                  </c:pt>
                  <c:pt idx="13">
                    <c:v>45-54 (n=89)</c:v>
                  </c:pt>
                  <c:pt idx="14">
                    <c:v>35-44 (n=131)</c:v>
                  </c:pt>
                  <c:pt idx="15">
                    <c:v>25-34 (n=66)</c:v>
                  </c:pt>
                  <c:pt idx="16">
                    <c:v>18-24 (n=36)</c:v>
                  </c:pt>
                  <c:pt idx="18">
                    <c:v>Vīrieši (n=221)</c:v>
                  </c:pt>
                  <c:pt idx="19">
                    <c:v>Sievietes (n=298)</c:v>
                  </c:pt>
                  <c:pt idx="21">
                    <c:v>Kopā (n=519)</c:v>
                  </c:pt>
                </c:lvl>
                <c:lvl>
                  <c:pt idx="5">
                    <c:v>Nodar-bošanās</c:v>
                  </c:pt>
                  <c:pt idx="8">
                    <c:v>Tautība</c:v>
                  </c:pt>
                  <c:pt idx="11">
                    <c:v>Vecums</c:v>
                  </c:pt>
                  <c:pt idx="18">
                    <c:v>Dzimums</c:v>
                  </c:pt>
                  <c:pt idx="21">
                    <c:v>Kopā</c:v>
                  </c:pt>
                </c:lvl>
              </c:multiLvlStrCache>
            </c:multiLvlStrRef>
          </c:cat>
          <c:val>
            <c:numRef>
              <c:f>Sheet1!$C$2:$C$23</c:f>
              <c:numCache>
                <c:formatCode>0%</c:formatCode>
                <c:ptCount val="22"/>
                <c:pt idx="0">
                  <c:v>0.34397682404883423</c:v>
                </c:pt>
                <c:pt idx="1">
                  <c:v>0.35762545164729931</c:v>
                </c:pt>
                <c:pt idx="2">
                  <c:v>0.31871157176357845</c:v>
                </c:pt>
                <c:pt idx="3">
                  <c:v>0.37204650287783436</c:v>
                </c:pt>
                <c:pt idx="5">
                  <c:v>0.18379077988912884</c:v>
                </c:pt>
                <c:pt idx="6">
                  <c:v>0.42340055229226636</c:v>
                </c:pt>
                <c:pt idx="8">
                  <c:v>0.44089413047767878</c:v>
                </c:pt>
                <c:pt idx="9">
                  <c:v>0.3166417555594182</c:v>
                </c:pt>
                <c:pt idx="11">
                  <c:v>4.453473323991064E-2</c:v>
                </c:pt>
                <c:pt idx="12">
                  <c:v>0.28903191827522301</c:v>
                </c:pt>
                <c:pt idx="13">
                  <c:v>0.38987413375989066</c:v>
                </c:pt>
                <c:pt idx="14">
                  <c:v>0.5018472309442138</c:v>
                </c:pt>
                <c:pt idx="15">
                  <c:v>0.39810291158319011</c:v>
                </c:pt>
                <c:pt idx="16">
                  <c:v>0.34354445826326707</c:v>
                </c:pt>
                <c:pt idx="18">
                  <c:v>0.37030503258297043</c:v>
                </c:pt>
                <c:pt idx="19">
                  <c:v>0.33827665638558868</c:v>
                </c:pt>
                <c:pt idx="21">
                  <c:v>0.35299291671025945</c:v>
                </c:pt>
              </c:numCache>
            </c:numRef>
          </c:val>
          <c:extLst>
            <c:ext xmlns:c16="http://schemas.microsoft.com/office/drawing/2014/chart" uri="{C3380CC4-5D6E-409C-BE32-E72D297353CC}">
              <c16:uniqueId val="{00000020-2BFE-4A74-A573-CD4A08490DBE}"/>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en-US"/>
          </a:p>
        </c:txPr>
        <c:crossAx val="-1720593120"/>
        <c:crosses val="autoZero"/>
        <c:auto val="1"/>
        <c:lblAlgn val="ctr"/>
        <c:lblOffset val="100"/>
        <c:noMultiLvlLbl val="0"/>
      </c:catAx>
      <c:valAx>
        <c:axId val="-1720593120"/>
        <c:scaling>
          <c:orientation val="minMax"/>
          <c:max val="0.75000000000000011"/>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967255051276555"/>
          <c:y val="0"/>
          <c:w val="0.84032744948723448"/>
          <c:h val="0.89151265308540073"/>
        </c:manualLayout>
      </c:layout>
      <c:barChart>
        <c:barDir val="bar"/>
        <c:grouping val="percentStacked"/>
        <c:varyColors val="0"/>
        <c:ser>
          <c:idx val="0"/>
          <c:order val="0"/>
          <c:tx>
            <c:strRef>
              <c:f>Sheet1!$B$2</c:f>
              <c:strCache>
                <c:ptCount val="1"/>
                <c:pt idx="0">
                  <c:v>Sagādā</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2018 VIII (n=305)</c:v>
                </c:pt>
                <c:pt idx="1">
                  <c:v>2019 VIII (n=300)</c:v>
                </c:pt>
                <c:pt idx="2">
                  <c:v>2022 VII (n=352)</c:v>
                </c:pt>
                <c:pt idx="3">
                  <c:v>2025 IX (n=351)</c:v>
                </c:pt>
              </c:strCache>
            </c:strRef>
          </c:cat>
          <c:val>
            <c:numRef>
              <c:f>Sheet1!$B$3:$B$6</c:f>
              <c:numCache>
                <c:formatCode>0%</c:formatCode>
                <c:ptCount val="4"/>
                <c:pt idx="0">
                  <c:v>0.13</c:v>
                </c:pt>
                <c:pt idx="1">
                  <c:v>0.16</c:v>
                </c:pt>
                <c:pt idx="2">
                  <c:v>0.1</c:v>
                </c:pt>
                <c:pt idx="3">
                  <c:v>0.18363650950543969</c:v>
                </c:pt>
              </c:numCache>
            </c:numRef>
          </c:val>
          <c:extLst>
            <c:ext xmlns:c16="http://schemas.microsoft.com/office/drawing/2014/chart" uri="{C3380CC4-5D6E-409C-BE32-E72D297353CC}">
              <c16:uniqueId val="{00000000-F48A-4462-A015-FBB71F9136FF}"/>
            </c:ext>
          </c:extLst>
        </c:ser>
        <c:ser>
          <c:idx val="1"/>
          <c:order val="1"/>
          <c:tx>
            <c:strRef>
              <c:f>Sheet1!$C$2</c:f>
              <c:strCache>
                <c:ptCount val="1"/>
                <c:pt idx="0">
                  <c:v>Nesagādā</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2018 VIII (n=305)</c:v>
                </c:pt>
                <c:pt idx="1">
                  <c:v>2019 VIII (n=300)</c:v>
                </c:pt>
                <c:pt idx="2">
                  <c:v>2022 VII (n=352)</c:v>
                </c:pt>
                <c:pt idx="3">
                  <c:v>2025 IX (n=351)</c:v>
                </c:pt>
              </c:strCache>
            </c:strRef>
          </c:cat>
          <c:val>
            <c:numRef>
              <c:f>Sheet1!$C$3:$C$6</c:f>
              <c:numCache>
                <c:formatCode>0%</c:formatCode>
                <c:ptCount val="4"/>
                <c:pt idx="0">
                  <c:v>0.87</c:v>
                </c:pt>
                <c:pt idx="1">
                  <c:v>0.83</c:v>
                </c:pt>
                <c:pt idx="2">
                  <c:v>0.89</c:v>
                </c:pt>
                <c:pt idx="3">
                  <c:v>0.80978525461074047</c:v>
                </c:pt>
              </c:numCache>
            </c:numRef>
          </c:val>
          <c:extLst>
            <c:ext xmlns:c16="http://schemas.microsoft.com/office/drawing/2014/chart" uri="{C3380CC4-5D6E-409C-BE32-E72D297353CC}">
              <c16:uniqueId val="{00000001-F48A-4462-A015-FBB71F9136FF}"/>
            </c:ext>
          </c:extLst>
        </c:ser>
        <c:ser>
          <c:idx val="2"/>
          <c:order val="2"/>
          <c:tx>
            <c:strRef>
              <c:f>Sheet1!$D$2</c:f>
              <c:strCache>
                <c:ptCount val="1"/>
                <c:pt idx="0">
                  <c:v>Grūti pateikt/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2018 VIII (n=305)</c:v>
                </c:pt>
                <c:pt idx="1">
                  <c:v>2019 VIII (n=300)</c:v>
                </c:pt>
                <c:pt idx="2">
                  <c:v>2022 VII (n=352)</c:v>
                </c:pt>
                <c:pt idx="3">
                  <c:v>2025 IX (n=351)</c:v>
                </c:pt>
              </c:strCache>
            </c:strRef>
          </c:cat>
          <c:val>
            <c:numRef>
              <c:f>Sheet1!$D$3:$D$6</c:f>
              <c:numCache>
                <c:formatCode>0%</c:formatCode>
                <c:ptCount val="4"/>
                <c:pt idx="1">
                  <c:v>0.01</c:v>
                </c:pt>
                <c:pt idx="2">
                  <c:v>0.01</c:v>
                </c:pt>
                <c:pt idx="3">
                  <c:v>6.5782358838209461E-3</c:v>
                </c:pt>
              </c:numCache>
            </c:numRef>
          </c:val>
          <c:extLst>
            <c:ext xmlns:c16="http://schemas.microsoft.com/office/drawing/2014/chart" uri="{C3380CC4-5D6E-409C-BE32-E72D297353CC}">
              <c16:uniqueId val="{00000002-F48A-4462-A015-FBB71F9136FF}"/>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6242971988271826"/>
          <c:y val="0.91548803838224901"/>
          <c:w val="0.82598802559039863"/>
          <c:h val="8.4511961617751014E-2"/>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677698688104477"/>
          <c:y val="4.6001232772310595E-3"/>
          <c:w val="0.84032744948723448"/>
          <c:h val="0.88441185350545737"/>
        </c:manualLayout>
      </c:layout>
      <c:barChart>
        <c:barDir val="bar"/>
        <c:grouping val="percentStacked"/>
        <c:varyColors val="0"/>
        <c:ser>
          <c:idx val="0"/>
          <c:order val="0"/>
          <c:tx>
            <c:strRef>
              <c:f>Sheet1!$B$2</c:f>
              <c:strCache>
                <c:ptCount val="1"/>
                <c:pt idx="0">
                  <c:v>Sagādā</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2018 VIII (n=300)</c:v>
                </c:pt>
                <c:pt idx="1">
                  <c:v>2019 VIII (n=300)</c:v>
                </c:pt>
                <c:pt idx="2">
                  <c:v>2022 VII (n=153)</c:v>
                </c:pt>
                <c:pt idx="3">
                  <c:v>2025 IX (n=168)</c:v>
                </c:pt>
              </c:strCache>
            </c:strRef>
          </c:cat>
          <c:val>
            <c:numRef>
              <c:f>Sheet1!$B$3:$B$6</c:f>
              <c:numCache>
                <c:formatCode>0%</c:formatCode>
                <c:ptCount val="4"/>
                <c:pt idx="0">
                  <c:v>0.36</c:v>
                </c:pt>
                <c:pt idx="1">
                  <c:v>0.31</c:v>
                </c:pt>
                <c:pt idx="2">
                  <c:v>0.26</c:v>
                </c:pt>
                <c:pt idx="3">
                  <c:v>0.31629118494460068</c:v>
                </c:pt>
              </c:numCache>
            </c:numRef>
          </c:val>
          <c:extLst>
            <c:ext xmlns:c16="http://schemas.microsoft.com/office/drawing/2014/chart" uri="{C3380CC4-5D6E-409C-BE32-E72D297353CC}">
              <c16:uniqueId val="{00000000-7BF6-4350-9EA7-538843762B59}"/>
            </c:ext>
          </c:extLst>
        </c:ser>
        <c:ser>
          <c:idx val="1"/>
          <c:order val="1"/>
          <c:tx>
            <c:strRef>
              <c:f>Sheet1!$C$2</c:f>
              <c:strCache>
                <c:ptCount val="1"/>
                <c:pt idx="0">
                  <c:v>Nesagādā</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2018 VIII (n=300)</c:v>
                </c:pt>
                <c:pt idx="1">
                  <c:v>2019 VIII (n=300)</c:v>
                </c:pt>
                <c:pt idx="2">
                  <c:v>2022 VII (n=153)</c:v>
                </c:pt>
                <c:pt idx="3">
                  <c:v>2025 IX (n=168)</c:v>
                </c:pt>
              </c:strCache>
            </c:strRef>
          </c:cat>
          <c:val>
            <c:numRef>
              <c:f>Sheet1!$C$3:$C$6</c:f>
              <c:numCache>
                <c:formatCode>0%</c:formatCode>
                <c:ptCount val="4"/>
                <c:pt idx="0">
                  <c:v>0.64</c:v>
                </c:pt>
                <c:pt idx="1">
                  <c:v>0.69</c:v>
                </c:pt>
                <c:pt idx="2">
                  <c:v>0.72</c:v>
                </c:pt>
                <c:pt idx="3">
                  <c:v>0.66350601228851058</c:v>
                </c:pt>
              </c:numCache>
            </c:numRef>
          </c:val>
          <c:extLst>
            <c:ext xmlns:c16="http://schemas.microsoft.com/office/drawing/2014/chart" uri="{C3380CC4-5D6E-409C-BE32-E72D297353CC}">
              <c16:uniqueId val="{00000001-7BF6-4350-9EA7-538843762B59}"/>
            </c:ext>
          </c:extLst>
        </c:ser>
        <c:ser>
          <c:idx val="2"/>
          <c:order val="2"/>
          <c:tx>
            <c:strRef>
              <c:f>Sheet1!$D$2</c:f>
              <c:strCache>
                <c:ptCount val="1"/>
                <c:pt idx="0">
                  <c:v>Grūti pateikt/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2018 VIII (n=300)</c:v>
                </c:pt>
                <c:pt idx="1">
                  <c:v>2019 VIII (n=300)</c:v>
                </c:pt>
                <c:pt idx="2">
                  <c:v>2022 VII (n=153)</c:v>
                </c:pt>
                <c:pt idx="3">
                  <c:v>2025 IX (n=168)</c:v>
                </c:pt>
              </c:strCache>
            </c:strRef>
          </c:cat>
          <c:val>
            <c:numRef>
              <c:f>Sheet1!$D$3:$D$6</c:f>
              <c:numCache>
                <c:formatCode>General</c:formatCode>
                <c:ptCount val="4"/>
                <c:pt idx="2" formatCode="0%">
                  <c:v>0.02</c:v>
                </c:pt>
                <c:pt idx="3" formatCode="0%">
                  <c:v>2.0202802766888028E-2</c:v>
                </c:pt>
              </c:numCache>
            </c:numRef>
          </c:val>
          <c:extLst>
            <c:ext xmlns:c16="http://schemas.microsoft.com/office/drawing/2014/chart" uri="{C3380CC4-5D6E-409C-BE32-E72D297353CC}">
              <c16:uniqueId val="{00000002-7BF6-4350-9EA7-538843762B59}"/>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50" b="1"/>
            </a:pPr>
            <a:endParaRPr lang="en-US"/>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16242971988271826"/>
          <c:y val="0.92517085845509195"/>
          <c:w val="0.82598802559039863"/>
          <c:h val="7.4829141544908093E-2"/>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87908691657354"/>
          <c:y val="6.7584781511543582E-2"/>
          <c:w val="0.82897606513930122"/>
          <c:h val="0.91156780818445449"/>
        </c:manualLayout>
      </c:layout>
      <c:barChart>
        <c:barDir val="bar"/>
        <c:grouping val="percentStacked"/>
        <c:varyColors val="0"/>
        <c:ser>
          <c:idx val="0"/>
          <c:order val="0"/>
          <c:tx>
            <c:strRef>
              <c:f>Sheet1!$C$2</c:f>
              <c:strCache>
                <c:ptCount val="1"/>
                <c:pt idx="0">
                  <c:v>Sagādā</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Sheet1!$A$3:$B$24</c:f>
              <c:multiLvlStrCache>
                <c:ptCount val="22"/>
                <c:lvl>
                  <c:pt idx="0">
                    <c:v>d</c:v>
                  </c:pt>
                  <c:pt idx="1">
                    <c:v>c</c:v>
                  </c:pt>
                  <c:pt idx="2">
                    <c:v>b</c:v>
                  </c:pt>
                  <c:pt idx="3">
                    <c:v>a</c:v>
                  </c:pt>
                  <c:pt idx="5">
                    <c:v>Nestrādā (n=184)</c:v>
                  </c:pt>
                  <c:pt idx="6">
                    <c:v>Strādā (n=335)</c:v>
                  </c:pt>
                  <c:pt idx="8">
                    <c:v>Cits (n=143)</c:v>
                  </c:pt>
                  <c:pt idx="9">
                    <c:v>Latvietis (n=376)</c:v>
                  </c:pt>
                  <c:pt idx="11">
                    <c:v>65+ (n=117)</c:v>
                  </c:pt>
                  <c:pt idx="12">
                    <c:v>55-64 (n=80)</c:v>
                  </c:pt>
                  <c:pt idx="13">
                    <c:v>45-54 (n=89)</c:v>
                  </c:pt>
                  <c:pt idx="14">
                    <c:v>35-44 (n=131)</c:v>
                  </c:pt>
                  <c:pt idx="15">
                    <c:v>25-34 (n=66)</c:v>
                  </c:pt>
                  <c:pt idx="16">
                    <c:v>18-24 (n=36)</c:v>
                  </c:pt>
                  <c:pt idx="18">
                    <c:v>Vīrieši (n=221)</c:v>
                  </c:pt>
                  <c:pt idx="19">
                    <c:v>Sievietes (n=298)</c:v>
                  </c:pt>
                  <c:pt idx="21">
                    <c:v>Kopā (n=519)</c:v>
                  </c:pt>
                </c:lvl>
                <c:lvl>
                  <c:pt idx="5">
                    <c:v>Nodar-bošanās</c:v>
                  </c:pt>
                  <c:pt idx="8">
                    <c:v>Tautība</c:v>
                  </c:pt>
                  <c:pt idx="11">
                    <c:v>Vecums</c:v>
                  </c:pt>
                  <c:pt idx="18">
                    <c:v>Dzimums</c:v>
                  </c:pt>
                  <c:pt idx="21">
                    <c:v>Kopā</c:v>
                  </c:pt>
                </c:lvl>
              </c:multiLvlStrCache>
            </c:multiLvlStrRef>
          </c:cat>
          <c:val>
            <c:numRef>
              <c:f>Sheet1!$C$3:$C$24</c:f>
              <c:numCache>
                <c:formatCode>0%</c:formatCode>
                <c:ptCount val="22"/>
                <c:pt idx="0">
                  <c:v>9.2608201617331506E-2</c:v>
                </c:pt>
                <c:pt idx="1">
                  <c:v>0.16018941748251078</c:v>
                </c:pt>
                <c:pt idx="2">
                  <c:v>0.24450763390614697</c:v>
                </c:pt>
                <c:pt idx="3">
                  <c:v>0.37273574166147527</c:v>
                </c:pt>
                <c:pt idx="5">
                  <c:v>0.24510818369596779</c:v>
                </c:pt>
                <c:pt idx="6">
                  <c:v>0.21741273630487135</c:v>
                </c:pt>
                <c:pt idx="8">
                  <c:v>0.36380406413239469</c:v>
                </c:pt>
                <c:pt idx="9">
                  <c:v>0.1683768365377466</c:v>
                </c:pt>
                <c:pt idx="11">
                  <c:v>0.24193943789216135</c:v>
                </c:pt>
                <c:pt idx="12">
                  <c:v>0.43085919607827977</c:v>
                </c:pt>
                <c:pt idx="13">
                  <c:v>0.29674928547380469</c:v>
                </c:pt>
                <c:pt idx="14">
                  <c:v>0.21743305921123712</c:v>
                </c:pt>
                <c:pt idx="15">
                  <c:v>6.4901180006854423E-2</c:v>
                </c:pt>
                <c:pt idx="16">
                  <c:v>2.9278853159750227E-2</c:v>
                </c:pt>
                <c:pt idx="18">
                  <c:v>0.24314949146024428</c:v>
                </c:pt>
                <c:pt idx="19">
                  <c:v>0.21059102235051738</c:v>
                </c:pt>
                <c:pt idx="21">
                  <c:v>0.22555084748304252</c:v>
                </c:pt>
              </c:numCache>
            </c:numRef>
          </c:val>
          <c:extLst>
            <c:ext xmlns:c16="http://schemas.microsoft.com/office/drawing/2014/chart" uri="{C3380CC4-5D6E-409C-BE32-E72D297353CC}">
              <c16:uniqueId val="{00000000-F6BB-4A1B-A154-10781D089AAB}"/>
            </c:ext>
          </c:extLst>
        </c:ser>
        <c:ser>
          <c:idx val="1"/>
          <c:order val="1"/>
          <c:tx>
            <c:strRef>
              <c:f>Sheet1!$D$2</c:f>
              <c:strCache>
                <c:ptCount val="1"/>
                <c:pt idx="0">
                  <c:v>Nesagādā</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Sheet1!$A$3:$B$24</c:f>
              <c:multiLvlStrCache>
                <c:ptCount val="22"/>
                <c:lvl>
                  <c:pt idx="0">
                    <c:v>d</c:v>
                  </c:pt>
                  <c:pt idx="1">
                    <c:v>c</c:v>
                  </c:pt>
                  <c:pt idx="2">
                    <c:v>b</c:v>
                  </c:pt>
                  <c:pt idx="3">
                    <c:v>a</c:v>
                  </c:pt>
                  <c:pt idx="5">
                    <c:v>Nestrādā (n=184)</c:v>
                  </c:pt>
                  <c:pt idx="6">
                    <c:v>Strādā (n=335)</c:v>
                  </c:pt>
                  <c:pt idx="8">
                    <c:v>Cits (n=143)</c:v>
                  </c:pt>
                  <c:pt idx="9">
                    <c:v>Latvietis (n=376)</c:v>
                  </c:pt>
                  <c:pt idx="11">
                    <c:v>65+ (n=117)</c:v>
                  </c:pt>
                  <c:pt idx="12">
                    <c:v>55-64 (n=80)</c:v>
                  </c:pt>
                  <c:pt idx="13">
                    <c:v>45-54 (n=89)</c:v>
                  </c:pt>
                  <c:pt idx="14">
                    <c:v>35-44 (n=131)</c:v>
                  </c:pt>
                  <c:pt idx="15">
                    <c:v>25-34 (n=66)</c:v>
                  </c:pt>
                  <c:pt idx="16">
                    <c:v>18-24 (n=36)</c:v>
                  </c:pt>
                  <c:pt idx="18">
                    <c:v>Vīrieši (n=221)</c:v>
                  </c:pt>
                  <c:pt idx="19">
                    <c:v>Sievietes (n=298)</c:v>
                  </c:pt>
                  <c:pt idx="21">
                    <c:v>Kopā (n=519)</c:v>
                  </c:pt>
                </c:lvl>
                <c:lvl>
                  <c:pt idx="5">
                    <c:v>Nodar-bošanās</c:v>
                  </c:pt>
                  <c:pt idx="8">
                    <c:v>Tautība</c:v>
                  </c:pt>
                  <c:pt idx="11">
                    <c:v>Vecums</c:v>
                  </c:pt>
                  <c:pt idx="18">
                    <c:v>Dzimums</c:v>
                  </c:pt>
                  <c:pt idx="21">
                    <c:v>Kopā</c:v>
                  </c:pt>
                </c:lvl>
              </c:multiLvlStrCache>
            </c:multiLvlStrRef>
          </c:cat>
          <c:val>
            <c:numRef>
              <c:f>Sheet1!$D$3:$D$24</c:f>
              <c:numCache>
                <c:formatCode>0%</c:formatCode>
                <c:ptCount val="22"/>
                <c:pt idx="0">
                  <c:v>0.90739179838266859</c:v>
                </c:pt>
                <c:pt idx="1">
                  <c:v>0.83069846043335505</c:v>
                </c:pt>
                <c:pt idx="2">
                  <c:v>0.75549236609385284</c:v>
                </c:pt>
                <c:pt idx="3">
                  <c:v>0.6019634448528367</c:v>
                </c:pt>
                <c:pt idx="5">
                  <c:v>0.73957840181986878</c:v>
                </c:pt>
                <c:pt idx="6">
                  <c:v>0.77354763989543118</c:v>
                </c:pt>
                <c:pt idx="8">
                  <c:v>0.62771038511235089</c:v>
                </c:pt>
                <c:pt idx="9">
                  <c:v>0.81974852115290919</c:v>
                </c:pt>
                <c:pt idx="11">
                  <c:v>0.7580605621078389</c:v>
                </c:pt>
                <c:pt idx="12">
                  <c:v>0.56914080392171995</c:v>
                </c:pt>
                <c:pt idx="13">
                  <c:v>0.68135275717598676</c:v>
                </c:pt>
                <c:pt idx="14">
                  <c:v>0.75976969286202445</c:v>
                </c:pt>
                <c:pt idx="15">
                  <c:v>0.93509881999314581</c:v>
                </c:pt>
                <c:pt idx="16">
                  <c:v>0.97072114684024979</c:v>
                </c:pt>
                <c:pt idx="18">
                  <c:v>0.74639616377056361</c:v>
                </c:pt>
                <c:pt idx="19">
                  <c:v>0.77816135122953378</c:v>
                </c:pt>
                <c:pt idx="21">
                  <c:v>0.76356601973263449</c:v>
                </c:pt>
              </c:numCache>
            </c:numRef>
          </c:val>
          <c:extLst>
            <c:ext xmlns:c16="http://schemas.microsoft.com/office/drawing/2014/chart" uri="{C3380CC4-5D6E-409C-BE32-E72D297353CC}">
              <c16:uniqueId val="{00000001-F6BB-4A1B-A154-10781D089AAB}"/>
            </c:ext>
          </c:extLst>
        </c:ser>
        <c:ser>
          <c:idx val="2"/>
          <c:order val="2"/>
          <c:tx>
            <c:strRef>
              <c:f>Sheet1!$E$2</c:f>
              <c:strCache>
                <c:ptCount val="1"/>
                <c:pt idx="0">
                  <c:v>Grūti pateikt\ NA</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Sheet1!$A$3:$B$24</c:f>
              <c:multiLvlStrCache>
                <c:ptCount val="22"/>
                <c:lvl>
                  <c:pt idx="0">
                    <c:v>d</c:v>
                  </c:pt>
                  <c:pt idx="1">
                    <c:v>c</c:v>
                  </c:pt>
                  <c:pt idx="2">
                    <c:v>b</c:v>
                  </c:pt>
                  <c:pt idx="3">
                    <c:v>a</c:v>
                  </c:pt>
                  <c:pt idx="5">
                    <c:v>Nestrādā (n=184)</c:v>
                  </c:pt>
                  <c:pt idx="6">
                    <c:v>Strādā (n=335)</c:v>
                  </c:pt>
                  <c:pt idx="8">
                    <c:v>Cits (n=143)</c:v>
                  </c:pt>
                  <c:pt idx="9">
                    <c:v>Latvietis (n=376)</c:v>
                  </c:pt>
                  <c:pt idx="11">
                    <c:v>65+ (n=117)</c:v>
                  </c:pt>
                  <c:pt idx="12">
                    <c:v>55-64 (n=80)</c:v>
                  </c:pt>
                  <c:pt idx="13">
                    <c:v>45-54 (n=89)</c:v>
                  </c:pt>
                  <c:pt idx="14">
                    <c:v>35-44 (n=131)</c:v>
                  </c:pt>
                  <c:pt idx="15">
                    <c:v>25-34 (n=66)</c:v>
                  </c:pt>
                  <c:pt idx="16">
                    <c:v>18-24 (n=36)</c:v>
                  </c:pt>
                  <c:pt idx="18">
                    <c:v>Vīrieši (n=221)</c:v>
                  </c:pt>
                  <c:pt idx="19">
                    <c:v>Sievietes (n=298)</c:v>
                  </c:pt>
                  <c:pt idx="21">
                    <c:v>Kopā (n=519)</c:v>
                  </c:pt>
                </c:lvl>
                <c:lvl>
                  <c:pt idx="5">
                    <c:v>Nodar-bošanās</c:v>
                  </c:pt>
                  <c:pt idx="8">
                    <c:v>Tautība</c:v>
                  </c:pt>
                  <c:pt idx="11">
                    <c:v>Vecums</c:v>
                  </c:pt>
                  <c:pt idx="18">
                    <c:v>Dzimums</c:v>
                  </c:pt>
                  <c:pt idx="21">
                    <c:v>Kopā</c:v>
                  </c:pt>
                </c:lvl>
              </c:multiLvlStrCache>
            </c:multiLvlStrRef>
          </c:cat>
          <c:val>
            <c:numRef>
              <c:f>Sheet1!$E$3:$E$24</c:f>
              <c:numCache>
                <c:formatCode>0%</c:formatCode>
                <c:ptCount val="22"/>
                <c:pt idx="0">
                  <c:v>0</c:v>
                </c:pt>
                <c:pt idx="1">
                  <c:v>9.1121220841338096E-3</c:v>
                </c:pt>
                <c:pt idx="2">
                  <c:v>0</c:v>
                </c:pt>
                <c:pt idx="3">
                  <c:v>2.5300813485687409E-2</c:v>
                </c:pt>
                <c:pt idx="5">
                  <c:v>1.5313414484163283E-2</c:v>
                </c:pt>
                <c:pt idx="6">
                  <c:v>9.0396237996970396E-3</c:v>
                </c:pt>
                <c:pt idx="8">
                  <c:v>8.4855507552535347E-3</c:v>
                </c:pt>
                <c:pt idx="9">
                  <c:v>1.1874642309343215E-2</c:v>
                </c:pt>
                <c:pt idx="11">
                  <c:v>0</c:v>
                </c:pt>
                <c:pt idx="12">
                  <c:v>0</c:v>
                </c:pt>
                <c:pt idx="13">
                  <c:v>2.1897957350208559E-2</c:v>
                </c:pt>
                <c:pt idx="14">
                  <c:v>2.2797247926737277E-2</c:v>
                </c:pt>
                <c:pt idx="15">
                  <c:v>0</c:v>
                </c:pt>
                <c:pt idx="16">
                  <c:v>0</c:v>
                </c:pt>
                <c:pt idx="18">
                  <c:v>1.0454344769191335E-2</c:v>
                </c:pt>
                <c:pt idx="19">
                  <c:v>1.1247626419948803E-2</c:v>
                </c:pt>
                <c:pt idx="21">
                  <c:v>1.0883132784324328E-2</c:v>
                </c:pt>
              </c:numCache>
            </c:numRef>
          </c:val>
          <c:extLst>
            <c:ext xmlns:c16="http://schemas.microsoft.com/office/drawing/2014/chart" uri="{C3380CC4-5D6E-409C-BE32-E72D297353CC}">
              <c16:uniqueId val="{00000002-F6BB-4A1B-A154-10781D089AAB}"/>
            </c:ext>
          </c:extLst>
        </c:ser>
        <c:dLbls>
          <c:showLegendKey val="0"/>
          <c:showVal val="0"/>
          <c:showCatName val="0"/>
          <c:showSerName val="0"/>
          <c:showPercent val="0"/>
          <c:showBubbleSize val="0"/>
        </c:dLbls>
        <c:gapWidth val="50"/>
        <c:overlap val="100"/>
        <c:axId val="-1780371584"/>
        <c:axId val="-1780384640"/>
      </c:barChart>
      <c:catAx>
        <c:axId val="-1780371584"/>
        <c:scaling>
          <c:orientation val="minMax"/>
        </c:scaling>
        <c:delete val="0"/>
        <c:axPos val="l"/>
        <c:numFmt formatCode="General" sourceLinked="0"/>
        <c:majorTickMark val="out"/>
        <c:minorTickMark val="none"/>
        <c:tickLblPos val="nextTo"/>
        <c:txPr>
          <a:bodyPr/>
          <a:lstStyle/>
          <a:p>
            <a:pPr>
              <a:defRPr lang="en-US" sz="900"/>
            </a:pPr>
            <a:endParaRPr lang="en-US"/>
          </a:p>
        </c:txPr>
        <c:crossAx val="-1780384640"/>
        <c:crosses val="autoZero"/>
        <c:auto val="1"/>
        <c:lblAlgn val="ctr"/>
        <c:lblOffset val="100"/>
        <c:noMultiLvlLbl val="0"/>
      </c:catAx>
      <c:valAx>
        <c:axId val="-1780384640"/>
        <c:scaling>
          <c:orientation val="minMax"/>
        </c:scaling>
        <c:delete val="1"/>
        <c:axPos val="b"/>
        <c:majorGridlines/>
        <c:numFmt formatCode="0%" sourceLinked="1"/>
        <c:majorTickMark val="out"/>
        <c:minorTickMark val="none"/>
        <c:tickLblPos val="nextTo"/>
        <c:crossAx val="-1780371584"/>
        <c:crosses val="autoZero"/>
        <c:crossBetween val="between"/>
      </c:valAx>
    </c:plotArea>
    <c:legend>
      <c:legendPos val="r"/>
      <c:layout>
        <c:manualLayout>
          <c:xMode val="edge"/>
          <c:yMode val="edge"/>
          <c:x val="0.37045390091475727"/>
          <c:y val="2.3597491191768767E-3"/>
          <c:w val="0.62954609908524284"/>
          <c:h val="4.8228363585736421E-2"/>
        </c:manualLayout>
      </c:layout>
      <c:overlay val="0"/>
      <c:txPr>
        <a:bodyPr/>
        <a:lstStyle/>
        <a:p>
          <a:pPr>
            <a:defRPr lang="en-US" sz="105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45376147200034"/>
          <c:y val="1.2445663874410481E-2"/>
          <c:w val="0.6540119896285076"/>
          <c:h val="0.97043476475593848"/>
        </c:manualLayout>
      </c:layout>
      <c:barChart>
        <c:barDir val="bar"/>
        <c:grouping val="clustered"/>
        <c:varyColors val="0"/>
        <c:ser>
          <c:idx val="0"/>
          <c:order val="0"/>
          <c:tx>
            <c:strRef>
              <c:f>Sheet1!$B$1</c:f>
              <c:strCache>
                <c:ptCount val="1"/>
                <c:pt idx="0">
                  <c:v>2025</c:v>
                </c:pt>
              </c:strCache>
            </c:strRef>
          </c:tx>
          <c:spPr>
            <a:solidFill>
              <a:schemeClr val="accent4">
                <a:lumMod val="75000"/>
              </a:schemeClr>
            </a:solidFill>
          </c:spPr>
          <c:invertIfNegative val="0"/>
          <c:dPt>
            <c:idx val="0"/>
            <c:invertIfNegative val="0"/>
            <c:bubble3D val="0"/>
            <c:spPr>
              <a:solidFill>
                <a:schemeClr val="bg1">
                  <a:lumMod val="65000"/>
                </a:schemeClr>
              </a:solidFill>
            </c:spPr>
            <c:extLst>
              <c:ext xmlns:c16="http://schemas.microsoft.com/office/drawing/2014/chart" uri="{C3380CC4-5D6E-409C-BE32-E72D297353CC}">
                <c16:uniqueId val="{00000000-CE0F-4D32-94FC-EA43020574CD}"/>
              </c:ext>
            </c:extLst>
          </c:dPt>
          <c:dPt>
            <c:idx val="1"/>
            <c:invertIfNegative val="0"/>
            <c:bubble3D val="0"/>
            <c:extLst>
              <c:ext xmlns:c16="http://schemas.microsoft.com/office/drawing/2014/chart" uri="{C3380CC4-5D6E-409C-BE32-E72D297353CC}">
                <c16:uniqueId val="{00000001-CE0F-4D32-94FC-EA43020574CD}"/>
              </c:ext>
            </c:extLst>
          </c:dPt>
          <c:dLbls>
            <c:spPr>
              <a:noFill/>
              <a:ln>
                <a:noFill/>
              </a:ln>
              <a:effectLst/>
            </c:spPr>
            <c:txPr>
              <a:bodyPr/>
              <a:lstStyle/>
              <a:p>
                <a:pPr>
                  <a:defRPr lang="en-US"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Grūti pateikt/ nav atbildes</c:v>
                </c:pt>
                <c:pt idx="1">
                  <c:v>Liels gaisa piesārņojums</c:v>
                </c:pt>
                <c:pt idx="2">
                  <c:v>Atrodas tālu no Rīgas centra</c:v>
                </c:pt>
                <c:pt idx="3">
                  <c:v>Interneta/sakaru traucējumi, lidmašīnām paceļoties</c:v>
                </c:pt>
                <c:pt idx="4">
                  <c:v>Lidmašīnu radītais troksnis</c:v>
                </c:pt>
              </c:strCache>
            </c:strRef>
          </c:cat>
          <c:val>
            <c:numRef>
              <c:f>Sheet1!$B$2:$B$6</c:f>
              <c:numCache>
                <c:formatCode>0%</c:formatCode>
                <c:ptCount val="5"/>
                <c:pt idx="0">
                  <c:v>2.3907283359627732E-2</c:v>
                </c:pt>
                <c:pt idx="1">
                  <c:v>1.2853357776202662E-2</c:v>
                </c:pt>
                <c:pt idx="2">
                  <c:v>2.0953233976384215E-2</c:v>
                </c:pt>
                <c:pt idx="3">
                  <c:v>2.8284627752562609E-2</c:v>
                </c:pt>
                <c:pt idx="4">
                  <c:v>0.93950892224211902</c:v>
                </c:pt>
              </c:numCache>
            </c:numRef>
          </c:val>
          <c:extLst>
            <c:ext xmlns:c16="http://schemas.microsoft.com/office/drawing/2014/chart" uri="{C3380CC4-5D6E-409C-BE32-E72D297353CC}">
              <c16:uniqueId val="{00000002-CE0F-4D32-94FC-EA43020574CD}"/>
            </c:ext>
          </c:extLst>
        </c:ser>
        <c:dLbls>
          <c:showLegendKey val="0"/>
          <c:showVal val="0"/>
          <c:showCatName val="0"/>
          <c:showSerName val="0"/>
          <c:showPercent val="0"/>
          <c:showBubbleSize val="0"/>
        </c:dLbls>
        <c:gapWidth val="50"/>
        <c:axId val="-1642242512"/>
        <c:axId val="-1642271344"/>
      </c:barChart>
      <c:catAx>
        <c:axId val="-1642242512"/>
        <c:scaling>
          <c:orientation val="minMax"/>
        </c:scaling>
        <c:delete val="0"/>
        <c:axPos val="l"/>
        <c:numFmt formatCode="General" sourceLinked="0"/>
        <c:majorTickMark val="out"/>
        <c:minorTickMark val="none"/>
        <c:tickLblPos val="nextTo"/>
        <c:txPr>
          <a:bodyPr/>
          <a:lstStyle/>
          <a:p>
            <a:pPr>
              <a:defRPr lang="en-US" sz="1100" b="1"/>
            </a:pPr>
            <a:endParaRPr lang="en-US"/>
          </a:p>
        </c:txPr>
        <c:crossAx val="-1642271344"/>
        <c:crosses val="autoZero"/>
        <c:auto val="1"/>
        <c:lblAlgn val="ctr"/>
        <c:lblOffset val="100"/>
        <c:noMultiLvlLbl val="0"/>
      </c:catAx>
      <c:valAx>
        <c:axId val="-1642271344"/>
        <c:scaling>
          <c:orientation val="minMax"/>
        </c:scaling>
        <c:delete val="1"/>
        <c:axPos val="b"/>
        <c:numFmt formatCode="0%" sourceLinked="1"/>
        <c:majorTickMark val="out"/>
        <c:minorTickMark val="none"/>
        <c:tickLblPos val="nextTo"/>
        <c:crossAx val="-16422425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45376147200034"/>
          <c:y val="1.2445663874410481E-2"/>
          <c:w val="0.6540119896285076"/>
          <c:h val="0.97043476475593848"/>
        </c:manualLayout>
      </c:layout>
      <c:barChart>
        <c:barDir val="bar"/>
        <c:grouping val="clustered"/>
        <c:varyColors val="0"/>
        <c:ser>
          <c:idx val="0"/>
          <c:order val="0"/>
          <c:tx>
            <c:strRef>
              <c:f>Sheet1!$B$1</c:f>
              <c:strCache>
                <c:ptCount val="1"/>
                <c:pt idx="0">
                  <c:v>2025</c:v>
                </c:pt>
              </c:strCache>
            </c:strRef>
          </c:tx>
          <c:spPr>
            <a:solidFill>
              <a:schemeClr val="accent5"/>
            </a:solidFill>
          </c:spPr>
          <c:invertIfNegative val="0"/>
          <c:dPt>
            <c:idx val="0"/>
            <c:invertIfNegative val="0"/>
            <c:bubble3D val="0"/>
            <c:spPr>
              <a:solidFill>
                <a:schemeClr val="bg1">
                  <a:lumMod val="65000"/>
                </a:schemeClr>
              </a:solidFill>
            </c:spPr>
            <c:extLst>
              <c:ext xmlns:c16="http://schemas.microsoft.com/office/drawing/2014/chart" uri="{C3380CC4-5D6E-409C-BE32-E72D297353CC}">
                <c16:uniqueId val="{00000000-D1A0-43B1-91E1-2B202E057D6E}"/>
              </c:ext>
            </c:extLst>
          </c:dPt>
          <c:dPt>
            <c:idx val="1"/>
            <c:invertIfNegative val="0"/>
            <c:bubble3D val="0"/>
            <c:spPr>
              <a:solidFill>
                <a:schemeClr val="accent2"/>
              </a:solidFill>
            </c:spPr>
            <c:extLst>
              <c:ext xmlns:c16="http://schemas.microsoft.com/office/drawing/2014/chart" uri="{C3380CC4-5D6E-409C-BE32-E72D297353CC}">
                <c16:uniqueId val="{00000001-D1A0-43B1-91E1-2B202E057D6E}"/>
              </c:ext>
            </c:extLst>
          </c:dPt>
          <c:dLbls>
            <c:spPr>
              <a:noFill/>
              <a:ln>
                <a:noFill/>
              </a:ln>
              <a:effectLst/>
            </c:spPr>
            <c:txPr>
              <a:bodyPr/>
              <a:lstStyle/>
              <a:p>
                <a:pPr>
                  <a:defRPr lang="en-US"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Grūti pateikt/ nav atbildes</c:v>
                </c:pt>
                <c:pt idx="1">
                  <c:v>Nav labumu/ pozitīvo aspektu</c:v>
                </c:pt>
                <c:pt idx="2">
                  <c:v>Daudz autostāvvietu apkārtnē</c:v>
                </c:pt>
                <c:pt idx="3">
                  <c:v>Pensionāliem tiek rīkotas balles/pasākumi</c:v>
                </c:pt>
                <c:pt idx="4">
                  <c:v>Projekti/ekskursijas mācību iestādēs</c:v>
                </c:pt>
                <c:pt idx="5">
                  <c:v>Viesnīcas / tūrisms ienes labu peļņu</c:v>
                </c:pt>
                <c:pt idx="6">
                  <c:v>Skats uz lidmašīnām</c:v>
                </c:pt>
                <c:pt idx="7">
                  <c:v>Infrastruktūras attīstība</c:v>
                </c:pt>
                <c:pt idx="8">
                  <c:v>Darba vietas / potenciālais darba devējs</c:v>
                </c:pt>
                <c:pt idx="9">
                  <c:v>Nodokļu pienesums</c:v>
                </c:pt>
                <c:pt idx="10">
                  <c:v>Ērti/ ātri nokļūt līdz lidostai / lidostas tuvums</c:v>
                </c:pt>
              </c:strCache>
            </c:strRef>
          </c:cat>
          <c:val>
            <c:numRef>
              <c:f>Sheet1!$B$2:$B$12</c:f>
              <c:numCache>
                <c:formatCode>0%</c:formatCode>
                <c:ptCount val="11"/>
                <c:pt idx="0">
                  <c:v>0.29330946862299939</c:v>
                </c:pt>
                <c:pt idx="1">
                  <c:v>6.1044080940583181E-2</c:v>
                </c:pt>
                <c:pt idx="2" formatCode="0.0%">
                  <c:v>2.1557725391117247E-3</c:v>
                </c:pt>
                <c:pt idx="3">
                  <c:v>1.1110567348699191E-2</c:v>
                </c:pt>
                <c:pt idx="4">
                  <c:v>1.1465702043947652E-2</c:v>
                </c:pt>
                <c:pt idx="5">
                  <c:v>1.5402915584862641E-2</c:v>
                </c:pt>
                <c:pt idx="6">
                  <c:v>2.4420961922673894E-2</c:v>
                </c:pt>
                <c:pt idx="7">
                  <c:v>6.4552764504525822E-2</c:v>
                </c:pt>
                <c:pt idx="8">
                  <c:v>0.16922654254023237</c:v>
                </c:pt>
                <c:pt idx="9">
                  <c:v>0.21424748320460585</c:v>
                </c:pt>
                <c:pt idx="10">
                  <c:v>0.3358671936045356</c:v>
                </c:pt>
              </c:numCache>
            </c:numRef>
          </c:val>
          <c:extLst>
            <c:ext xmlns:c16="http://schemas.microsoft.com/office/drawing/2014/chart" uri="{C3380CC4-5D6E-409C-BE32-E72D297353CC}">
              <c16:uniqueId val="{00000002-D1A0-43B1-91E1-2B202E057D6E}"/>
            </c:ext>
          </c:extLst>
        </c:ser>
        <c:dLbls>
          <c:showLegendKey val="0"/>
          <c:showVal val="0"/>
          <c:showCatName val="0"/>
          <c:showSerName val="0"/>
          <c:showPercent val="0"/>
          <c:showBubbleSize val="0"/>
        </c:dLbls>
        <c:gapWidth val="50"/>
        <c:axId val="-1642242512"/>
        <c:axId val="-1642271344"/>
      </c:barChart>
      <c:catAx>
        <c:axId val="-1642242512"/>
        <c:scaling>
          <c:orientation val="minMax"/>
        </c:scaling>
        <c:delete val="0"/>
        <c:axPos val="l"/>
        <c:numFmt formatCode="General" sourceLinked="0"/>
        <c:majorTickMark val="out"/>
        <c:minorTickMark val="none"/>
        <c:tickLblPos val="nextTo"/>
        <c:txPr>
          <a:bodyPr/>
          <a:lstStyle/>
          <a:p>
            <a:pPr>
              <a:defRPr lang="en-US" sz="1100" b="1"/>
            </a:pPr>
            <a:endParaRPr lang="en-US"/>
          </a:p>
        </c:txPr>
        <c:crossAx val="-1642271344"/>
        <c:crosses val="autoZero"/>
        <c:auto val="1"/>
        <c:lblAlgn val="ctr"/>
        <c:lblOffset val="100"/>
        <c:noMultiLvlLbl val="0"/>
      </c:catAx>
      <c:valAx>
        <c:axId val="-1642271344"/>
        <c:scaling>
          <c:orientation val="minMax"/>
        </c:scaling>
        <c:delete val="1"/>
        <c:axPos val="b"/>
        <c:numFmt formatCode="0%" sourceLinked="1"/>
        <c:majorTickMark val="out"/>
        <c:minorTickMark val="none"/>
        <c:tickLblPos val="nextTo"/>
        <c:crossAx val="-16422425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02161154480215"/>
          <c:y val="2.7203143024272916E-2"/>
          <c:w val="0.79144197988875387"/>
          <c:h val="0.96365663986465799"/>
        </c:manualLayout>
      </c:layout>
      <c:barChart>
        <c:barDir val="bar"/>
        <c:grouping val="clustered"/>
        <c:varyColors val="0"/>
        <c:ser>
          <c:idx val="0"/>
          <c:order val="0"/>
          <c:tx>
            <c:strRef>
              <c:f>Sheet1!$C$1</c:f>
              <c:strCache>
                <c:ptCount val="1"/>
                <c:pt idx="0">
                  <c:v>Ērti/ ātri nokļūt līdz lidostai / lidostas tuvums</c:v>
                </c:pt>
              </c:strCache>
            </c:strRef>
          </c:tx>
          <c:invertIfNegative val="0"/>
          <c:dPt>
            <c:idx val="0"/>
            <c:invertIfNegative val="0"/>
            <c:bubble3D val="0"/>
            <c:spPr>
              <a:solidFill>
                <a:srgbClr val="00B050"/>
              </a:solidFill>
            </c:spPr>
            <c:extLst>
              <c:ext xmlns:c16="http://schemas.microsoft.com/office/drawing/2014/chart" uri="{C3380CC4-5D6E-409C-BE32-E72D297353CC}">
                <c16:uniqueId val="{00000001-25B2-472E-AC04-3EA85E6C0870}"/>
              </c:ext>
            </c:extLst>
          </c:dPt>
          <c:dPt>
            <c:idx val="1"/>
            <c:invertIfNegative val="0"/>
            <c:bubble3D val="0"/>
            <c:spPr>
              <a:solidFill>
                <a:srgbClr val="00B050"/>
              </a:solidFill>
            </c:spPr>
            <c:extLst>
              <c:ext xmlns:c16="http://schemas.microsoft.com/office/drawing/2014/chart" uri="{C3380CC4-5D6E-409C-BE32-E72D297353CC}">
                <c16:uniqueId val="{00000003-25B2-472E-AC04-3EA85E6C0870}"/>
              </c:ext>
            </c:extLst>
          </c:dPt>
          <c:dPt>
            <c:idx val="2"/>
            <c:invertIfNegative val="0"/>
            <c:bubble3D val="0"/>
            <c:spPr>
              <a:solidFill>
                <a:srgbClr val="00B050"/>
              </a:solidFill>
            </c:spPr>
            <c:extLst>
              <c:ext xmlns:c16="http://schemas.microsoft.com/office/drawing/2014/chart" uri="{C3380CC4-5D6E-409C-BE32-E72D297353CC}">
                <c16:uniqueId val="{0000001D-25B2-472E-AC04-3EA85E6C0870}"/>
              </c:ext>
            </c:extLst>
          </c:dPt>
          <c:dPt>
            <c:idx val="3"/>
            <c:invertIfNegative val="0"/>
            <c:bubble3D val="0"/>
            <c:spPr>
              <a:solidFill>
                <a:srgbClr val="00B050"/>
              </a:solidFill>
            </c:spPr>
            <c:extLst>
              <c:ext xmlns:c16="http://schemas.microsoft.com/office/drawing/2014/chart" uri="{C3380CC4-5D6E-409C-BE32-E72D297353CC}">
                <c16:uniqueId val="{00000005-25B2-472E-AC04-3EA85E6C0870}"/>
              </c:ext>
            </c:extLst>
          </c:dPt>
          <c:dPt>
            <c:idx val="5"/>
            <c:invertIfNegative val="0"/>
            <c:bubble3D val="0"/>
            <c:spPr>
              <a:solidFill>
                <a:schemeClr val="accent5"/>
              </a:solidFill>
            </c:spPr>
            <c:extLst>
              <c:ext xmlns:c16="http://schemas.microsoft.com/office/drawing/2014/chart" uri="{C3380CC4-5D6E-409C-BE32-E72D297353CC}">
                <c16:uniqueId val="{00000020-68AB-4616-8D1C-5F2FC85D8F85}"/>
              </c:ext>
            </c:extLst>
          </c:dPt>
          <c:dPt>
            <c:idx val="6"/>
            <c:invertIfNegative val="0"/>
            <c:bubble3D val="0"/>
            <c:spPr>
              <a:solidFill>
                <a:schemeClr val="accent5"/>
              </a:solidFill>
            </c:spPr>
            <c:extLst>
              <c:ext xmlns:c16="http://schemas.microsoft.com/office/drawing/2014/chart" uri="{C3380CC4-5D6E-409C-BE32-E72D297353CC}">
                <c16:uniqueId val="{0000001C-25B2-472E-AC04-3EA85E6C0870}"/>
              </c:ext>
            </c:extLst>
          </c:dPt>
          <c:dPt>
            <c:idx val="8"/>
            <c:invertIfNegative val="0"/>
            <c:bubble3D val="0"/>
            <c:spPr>
              <a:solidFill>
                <a:schemeClr val="accent2"/>
              </a:solidFill>
            </c:spPr>
            <c:extLst>
              <c:ext xmlns:c16="http://schemas.microsoft.com/office/drawing/2014/chart" uri="{C3380CC4-5D6E-409C-BE32-E72D297353CC}">
                <c16:uniqueId val="{0000001B-25B2-472E-AC04-3EA85E6C0870}"/>
              </c:ext>
            </c:extLst>
          </c:dPt>
          <c:dPt>
            <c:idx val="9"/>
            <c:invertIfNegative val="0"/>
            <c:bubble3D val="0"/>
            <c:spPr>
              <a:solidFill>
                <a:schemeClr val="accent2"/>
              </a:solidFill>
            </c:spPr>
            <c:extLst>
              <c:ext xmlns:c16="http://schemas.microsoft.com/office/drawing/2014/chart" uri="{C3380CC4-5D6E-409C-BE32-E72D297353CC}">
                <c16:uniqueId val="{0000001A-25B2-472E-AC04-3EA85E6C0870}"/>
              </c:ext>
            </c:extLst>
          </c:dPt>
          <c:dPt>
            <c:idx val="18"/>
            <c:invertIfNegative val="0"/>
            <c:bubble3D val="0"/>
            <c:spPr>
              <a:solidFill>
                <a:schemeClr val="accent6"/>
              </a:solidFill>
            </c:spPr>
            <c:extLst>
              <c:ext xmlns:c16="http://schemas.microsoft.com/office/drawing/2014/chart" uri="{C3380CC4-5D6E-409C-BE32-E72D297353CC}">
                <c16:uniqueId val="{00000019-25B2-472E-AC04-3EA85E6C0870}"/>
              </c:ext>
            </c:extLst>
          </c:dPt>
          <c:dPt>
            <c:idx val="19"/>
            <c:invertIfNegative val="0"/>
            <c:bubble3D val="0"/>
            <c:spPr>
              <a:solidFill>
                <a:schemeClr val="accent6"/>
              </a:solidFill>
            </c:spPr>
            <c:extLst>
              <c:ext xmlns:c16="http://schemas.microsoft.com/office/drawing/2014/chart" uri="{C3380CC4-5D6E-409C-BE32-E72D297353CC}">
                <c16:uniqueId val="{00000018-25B2-472E-AC04-3EA85E6C0870}"/>
              </c:ext>
            </c:extLst>
          </c:dPt>
          <c:dPt>
            <c:idx val="21"/>
            <c:invertIfNegative val="0"/>
            <c:bubble3D val="0"/>
            <c:spPr>
              <a:solidFill>
                <a:srgbClr val="990033"/>
              </a:solidFill>
            </c:spPr>
            <c:extLst>
              <c:ext xmlns:c16="http://schemas.microsoft.com/office/drawing/2014/chart" uri="{C3380CC4-5D6E-409C-BE32-E72D297353CC}">
                <c16:uniqueId val="{00000017-25B2-472E-AC04-3EA85E6C0870}"/>
              </c:ext>
            </c:extLst>
          </c:dPt>
          <c:dPt>
            <c:idx val="25"/>
            <c:invertIfNegative val="0"/>
            <c:bubble3D val="0"/>
            <c:spPr>
              <a:solidFill>
                <a:srgbClr val="990033"/>
              </a:solidFill>
            </c:spPr>
            <c:extLst>
              <c:ext xmlns:c16="http://schemas.microsoft.com/office/drawing/2014/chart" uri="{C3380CC4-5D6E-409C-BE32-E72D297353CC}">
                <c16:uniqueId val="{0000000B-25B2-472E-AC04-3EA85E6C0870}"/>
              </c:ext>
            </c:extLst>
          </c:dPt>
          <c:dPt>
            <c:idx val="26"/>
            <c:invertIfNegative val="0"/>
            <c:bubble3D val="0"/>
            <c:spPr>
              <a:solidFill>
                <a:srgbClr val="990033"/>
              </a:solidFill>
            </c:spPr>
            <c:extLst>
              <c:ext xmlns:c16="http://schemas.microsoft.com/office/drawing/2014/chart" uri="{C3380CC4-5D6E-409C-BE32-E72D297353CC}">
                <c16:uniqueId val="{0000000D-25B2-472E-AC04-3EA85E6C0870}"/>
              </c:ext>
            </c:extLst>
          </c:dPt>
          <c:dPt>
            <c:idx val="27"/>
            <c:invertIfNegative val="0"/>
            <c:bubble3D val="0"/>
            <c:spPr>
              <a:solidFill>
                <a:srgbClr val="00B0F0"/>
              </a:solidFill>
            </c:spPr>
            <c:extLst>
              <c:ext xmlns:c16="http://schemas.microsoft.com/office/drawing/2014/chart" uri="{C3380CC4-5D6E-409C-BE32-E72D297353CC}">
                <c16:uniqueId val="{0000000F-25B2-472E-AC04-3EA85E6C0870}"/>
              </c:ext>
            </c:extLst>
          </c:dPt>
          <c:dPt>
            <c:idx val="29"/>
            <c:invertIfNegative val="0"/>
            <c:bubble3D val="0"/>
            <c:spPr>
              <a:solidFill>
                <a:srgbClr val="00B050"/>
              </a:solidFill>
            </c:spPr>
            <c:extLst>
              <c:ext xmlns:c16="http://schemas.microsoft.com/office/drawing/2014/chart" uri="{C3380CC4-5D6E-409C-BE32-E72D297353CC}">
                <c16:uniqueId val="{00000011-25B2-472E-AC04-3EA85E6C0870}"/>
              </c:ext>
            </c:extLst>
          </c:dPt>
          <c:dPt>
            <c:idx val="30"/>
            <c:invertIfNegative val="0"/>
            <c:bubble3D val="0"/>
            <c:spPr>
              <a:solidFill>
                <a:srgbClr val="00B050"/>
              </a:solidFill>
            </c:spPr>
            <c:extLst>
              <c:ext xmlns:c16="http://schemas.microsoft.com/office/drawing/2014/chart" uri="{C3380CC4-5D6E-409C-BE32-E72D297353CC}">
                <c16:uniqueId val="{00000013-25B2-472E-AC04-3EA85E6C0870}"/>
              </c:ext>
            </c:extLst>
          </c:dPt>
          <c:dPt>
            <c:idx val="32"/>
            <c:invertIfNegative val="0"/>
            <c:bubble3D val="0"/>
            <c:spPr>
              <a:solidFill>
                <a:srgbClr val="990033"/>
              </a:solidFill>
            </c:spPr>
            <c:extLst>
              <c:ext xmlns:c16="http://schemas.microsoft.com/office/drawing/2014/chart" uri="{C3380CC4-5D6E-409C-BE32-E72D297353CC}">
                <c16:uniqueId val="{00000015-25B2-472E-AC04-3EA85E6C0870}"/>
              </c:ext>
            </c:extLst>
          </c:dPt>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Sheet1!$A$2:$B$23</c:f>
              <c:multiLvlStrCache>
                <c:ptCount val="22"/>
                <c:lvl>
                  <c:pt idx="0">
                    <c:v>d</c:v>
                  </c:pt>
                  <c:pt idx="1">
                    <c:v>c</c:v>
                  </c:pt>
                  <c:pt idx="2">
                    <c:v>b</c:v>
                  </c:pt>
                  <c:pt idx="3">
                    <c:v>a</c:v>
                  </c:pt>
                  <c:pt idx="5">
                    <c:v>Nestrādā (n=184)</c:v>
                  </c:pt>
                  <c:pt idx="6">
                    <c:v>Strādā (n=335)</c:v>
                  </c:pt>
                  <c:pt idx="8">
                    <c:v>Cits (n=143)</c:v>
                  </c:pt>
                  <c:pt idx="9">
                    <c:v>Latvietis (n=376)</c:v>
                  </c:pt>
                  <c:pt idx="11">
                    <c:v>65+ (n=117)</c:v>
                  </c:pt>
                  <c:pt idx="12">
                    <c:v>55-64 (n=80)</c:v>
                  </c:pt>
                  <c:pt idx="13">
                    <c:v>45-54 (n=89)</c:v>
                  </c:pt>
                  <c:pt idx="14">
                    <c:v>35-44 (n=131)</c:v>
                  </c:pt>
                  <c:pt idx="15">
                    <c:v>25-34 (n=66)</c:v>
                  </c:pt>
                  <c:pt idx="16">
                    <c:v>18-24 (n=36)</c:v>
                  </c:pt>
                  <c:pt idx="18">
                    <c:v>Vīrieši (n=221)</c:v>
                  </c:pt>
                  <c:pt idx="19">
                    <c:v>Sievietes (n=298)</c:v>
                  </c:pt>
                  <c:pt idx="21">
                    <c:v>Kopā (n=519)</c:v>
                  </c:pt>
                </c:lvl>
                <c:lvl>
                  <c:pt idx="5">
                    <c:v>Nodar-bošanās</c:v>
                  </c:pt>
                  <c:pt idx="8">
                    <c:v>Tautība</c:v>
                  </c:pt>
                  <c:pt idx="11">
                    <c:v>Vecums</c:v>
                  </c:pt>
                  <c:pt idx="18">
                    <c:v>Dzimums</c:v>
                  </c:pt>
                  <c:pt idx="21">
                    <c:v>Kopā</c:v>
                  </c:pt>
                </c:lvl>
              </c:multiLvlStrCache>
            </c:multiLvlStrRef>
          </c:cat>
          <c:val>
            <c:numRef>
              <c:f>Sheet1!$C$2:$C$23</c:f>
              <c:numCache>
                <c:formatCode>0%</c:formatCode>
                <c:ptCount val="22"/>
                <c:pt idx="0">
                  <c:v>0.22709066293347505</c:v>
                </c:pt>
                <c:pt idx="1">
                  <c:v>0.33998219322259565</c:v>
                </c:pt>
                <c:pt idx="2">
                  <c:v>0.31423234540971701</c:v>
                </c:pt>
                <c:pt idx="3">
                  <c:v>0.37157294811532465</c:v>
                </c:pt>
                <c:pt idx="5">
                  <c:v>0.25880958838749574</c:v>
                </c:pt>
                <c:pt idx="6">
                  <c:v>0.36793205926683276</c:v>
                </c:pt>
                <c:pt idx="8">
                  <c:v>0.25098198225451152</c:v>
                </c:pt>
                <c:pt idx="9">
                  <c:v>0.37097110019304536</c:v>
                </c:pt>
                <c:pt idx="11">
                  <c:v>0.15247146527930161</c:v>
                </c:pt>
                <c:pt idx="12">
                  <c:v>0.24983931341111357</c:v>
                </c:pt>
                <c:pt idx="13">
                  <c:v>0.33724796638013765</c:v>
                </c:pt>
                <c:pt idx="14">
                  <c:v>0.39031624496566175</c:v>
                </c:pt>
                <c:pt idx="15">
                  <c:v>0.3451698331690165</c:v>
                </c:pt>
                <c:pt idx="16">
                  <c:v>0.57310539744524225</c:v>
                </c:pt>
                <c:pt idx="18">
                  <c:v>0.34517910480045066</c:v>
                </c:pt>
                <c:pt idx="19">
                  <c:v>0.32795155173343632</c:v>
                </c:pt>
                <c:pt idx="21">
                  <c:v>0.3358671936045356</c:v>
                </c:pt>
              </c:numCache>
            </c:numRef>
          </c:val>
          <c:extLst>
            <c:ext xmlns:c16="http://schemas.microsoft.com/office/drawing/2014/chart" uri="{C3380CC4-5D6E-409C-BE32-E72D297353CC}">
              <c16:uniqueId val="{00000016-25B2-472E-AC04-3EA85E6C0870}"/>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en-US"/>
          </a:p>
        </c:txPr>
        <c:crossAx val="-1720593120"/>
        <c:crosses val="autoZero"/>
        <c:auto val="1"/>
        <c:lblAlgn val="ctr"/>
        <c:lblOffset val="100"/>
        <c:noMultiLvlLbl val="0"/>
      </c:catAx>
      <c:valAx>
        <c:axId val="-1720593120"/>
        <c:scaling>
          <c:orientation val="minMax"/>
        </c:scaling>
        <c:delete val="1"/>
        <c:axPos val="b"/>
        <c:numFmt formatCode="0%" sourceLinked="1"/>
        <c:majorTickMark val="out"/>
        <c:minorTickMark val="none"/>
        <c:tickLblPos val="nextTo"/>
        <c:crossAx val="-172057462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387E3D-4660-47BF-AFEE-2782CFBAEDAA}" type="datetimeFigureOut">
              <a:rPr lang="en-US" smtClean="0"/>
              <a:t>09/30/2025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56BF4-7969-4CA6-882C-70055CAB142E}" type="slidenum">
              <a:rPr lang="en-US" smtClean="0"/>
              <a:t>‹#›</a:t>
            </a:fld>
            <a:endParaRPr lang="en-US"/>
          </a:p>
        </p:txBody>
      </p:sp>
    </p:spTree>
    <p:extLst>
      <p:ext uri="{BB962C8B-B14F-4D97-AF65-F5344CB8AC3E}">
        <p14:creationId xmlns:p14="http://schemas.microsoft.com/office/powerpoint/2010/main" val="829046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71D56BF4-7969-4CA6-882C-70055CAB142E}" type="slidenum">
              <a:rPr lang="en-US" smtClean="0"/>
              <a:t>13</a:t>
            </a:fld>
            <a:endParaRPr lang="en-US"/>
          </a:p>
        </p:txBody>
      </p:sp>
    </p:spTree>
    <p:extLst>
      <p:ext uri="{BB962C8B-B14F-4D97-AF65-F5344CB8AC3E}">
        <p14:creationId xmlns:p14="http://schemas.microsoft.com/office/powerpoint/2010/main" val="2643627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D56BF4-7969-4CA6-882C-70055CAB142E}" type="slidenum">
              <a:rPr lang="en-US" smtClean="0"/>
              <a:t>18</a:t>
            </a:fld>
            <a:endParaRPr lang="en-US"/>
          </a:p>
        </p:txBody>
      </p:sp>
    </p:spTree>
    <p:extLst>
      <p:ext uri="{BB962C8B-B14F-4D97-AF65-F5344CB8AC3E}">
        <p14:creationId xmlns:p14="http://schemas.microsoft.com/office/powerpoint/2010/main" val="1216627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D56BF4-7969-4CA6-882C-70055CAB142E}" type="slidenum">
              <a:rPr lang="en-US" smtClean="0"/>
              <a:t>22</a:t>
            </a:fld>
            <a:endParaRPr lang="en-US"/>
          </a:p>
        </p:txBody>
      </p:sp>
    </p:spTree>
    <p:extLst>
      <p:ext uri="{BB962C8B-B14F-4D97-AF65-F5344CB8AC3E}">
        <p14:creationId xmlns:p14="http://schemas.microsoft.com/office/powerpoint/2010/main" val="597379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D56BF4-7969-4CA6-882C-70055CAB142E}" type="slidenum">
              <a:rPr lang="en-US" smtClean="0"/>
              <a:t>23</a:t>
            </a:fld>
            <a:endParaRPr lang="en-US"/>
          </a:p>
        </p:txBody>
      </p:sp>
    </p:spTree>
    <p:extLst>
      <p:ext uri="{BB962C8B-B14F-4D97-AF65-F5344CB8AC3E}">
        <p14:creationId xmlns:p14="http://schemas.microsoft.com/office/powerpoint/2010/main" val="3913701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D56BF4-7969-4CA6-882C-70055CAB142E}" type="slidenum">
              <a:rPr lang="en-US" smtClean="0"/>
              <a:t>31</a:t>
            </a:fld>
            <a:endParaRPr lang="en-US"/>
          </a:p>
        </p:txBody>
      </p:sp>
    </p:spTree>
    <p:extLst>
      <p:ext uri="{BB962C8B-B14F-4D97-AF65-F5344CB8AC3E}">
        <p14:creationId xmlns:p14="http://schemas.microsoft.com/office/powerpoint/2010/main" val="627436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415402-A562-42D4-B8D3-B53D1DB0E04C}" type="datetimeFigureOut">
              <a:rPr lang="en-US" smtClean="0"/>
              <a:t>09/30/2025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964D4-85F5-4234-A0FF-A66F7D668114}" type="slidenum">
              <a:rPr lang="en-US" smtClean="0"/>
              <a:t>‹#›</a:t>
            </a:fld>
            <a:endParaRPr lang="en-US"/>
          </a:p>
        </p:txBody>
      </p:sp>
    </p:spTree>
    <p:extLst>
      <p:ext uri="{BB962C8B-B14F-4D97-AF65-F5344CB8AC3E}">
        <p14:creationId xmlns:p14="http://schemas.microsoft.com/office/powerpoint/2010/main" val="2352190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415402-A562-42D4-B8D3-B53D1DB0E04C}" type="datetimeFigureOut">
              <a:rPr lang="en-US" smtClean="0"/>
              <a:t>09/30/2025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964D4-85F5-4234-A0FF-A66F7D668114}" type="slidenum">
              <a:rPr lang="en-US" smtClean="0"/>
              <a:t>‹#›</a:t>
            </a:fld>
            <a:endParaRPr lang="en-US"/>
          </a:p>
        </p:txBody>
      </p:sp>
    </p:spTree>
    <p:extLst>
      <p:ext uri="{BB962C8B-B14F-4D97-AF65-F5344CB8AC3E}">
        <p14:creationId xmlns:p14="http://schemas.microsoft.com/office/powerpoint/2010/main" val="1246940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415402-A562-42D4-B8D3-B53D1DB0E04C}" type="datetimeFigureOut">
              <a:rPr lang="en-US" smtClean="0"/>
              <a:t>09/30/2025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964D4-85F5-4234-A0FF-A66F7D668114}" type="slidenum">
              <a:rPr lang="en-US" smtClean="0"/>
              <a:t>‹#›</a:t>
            </a:fld>
            <a:endParaRPr lang="en-US"/>
          </a:p>
        </p:txBody>
      </p:sp>
    </p:spTree>
    <p:extLst>
      <p:ext uri="{BB962C8B-B14F-4D97-AF65-F5344CB8AC3E}">
        <p14:creationId xmlns:p14="http://schemas.microsoft.com/office/powerpoint/2010/main" val="243846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415402-A562-42D4-B8D3-B53D1DB0E04C}" type="datetimeFigureOut">
              <a:rPr lang="en-US" smtClean="0"/>
              <a:t>09/30/2025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964D4-85F5-4234-A0FF-A66F7D668114}" type="slidenum">
              <a:rPr lang="en-US" smtClean="0"/>
              <a:t>‹#›</a:t>
            </a:fld>
            <a:endParaRPr lang="en-US"/>
          </a:p>
        </p:txBody>
      </p:sp>
    </p:spTree>
    <p:extLst>
      <p:ext uri="{BB962C8B-B14F-4D97-AF65-F5344CB8AC3E}">
        <p14:creationId xmlns:p14="http://schemas.microsoft.com/office/powerpoint/2010/main" val="3146252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415402-A562-42D4-B8D3-B53D1DB0E04C}" type="datetimeFigureOut">
              <a:rPr lang="en-US" smtClean="0"/>
              <a:t>09/30/2025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964D4-85F5-4234-A0FF-A66F7D668114}" type="slidenum">
              <a:rPr lang="en-US" smtClean="0"/>
              <a:t>‹#›</a:t>
            </a:fld>
            <a:endParaRPr lang="en-US"/>
          </a:p>
        </p:txBody>
      </p:sp>
    </p:spTree>
    <p:extLst>
      <p:ext uri="{BB962C8B-B14F-4D97-AF65-F5344CB8AC3E}">
        <p14:creationId xmlns:p14="http://schemas.microsoft.com/office/powerpoint/2010/main" val="192371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415402-A562-42D4-B8D3-B53D1DB0E04C}" type="datetimeFigureOut">
              <a:rPr lang="en-US" smtClean="0"/>
              <a:t>09/30/2025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964D4-85F5-4234-A0FF-A66F7D668114}" type="slidenum">
              <a:rPr lang="en-US" smtClean="0"/>
              <a:t>‹#›</a:t>
            </a:fld>
            <a:endParaRPr lang="en-US"/>
          </a:p>
        </p:txBody>
      </p:sp>
    </p:spTree>
    <p:extLst>
      <p:ext uri="{BB962C8B-B14F-4D97-AF65-F5344CB8AC3E}">
        <p14:creationId xmlns:p14="http://schemas.microsoft.com/office/powerpoint/2010/main" val="2482791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415402-A562-42D4-B8D3-B53D1DB0E04C}" type="datetimeFigureOut">
              <a:rPr lang="en-US" smtClean="0"/>
              <a:t>09/30/2025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A964D4-85F5-4234-A0FF-A66F7D668114}" type="slidenum">
              <a:rPr lang="en-US" smtClean="0"/>
              <a:t>‹#›</a:t>
            </a:fld>
            <a:endParaRPr lang="en-US"/>
          </a:p>
        </p:txBody>
      </p:sp>
    </p:spTree>
    <p:extLst>
      <p:ext uri="{BB962C8B-B14F-4D97-AF65-F5344CB8AC3E}">
        <p14:creationId xmlns:p14="http://schemas.microsoft.com/office/powerpoint/2010/main" val="88764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415402-A562-42D4-B8D3-B53D1DB0E04C}" type="datetimeFigureOut">
              <a:rPr lang="en-US" smtClean="0"/>
              <a:t>09/30/2025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A964D4-85F5-4234-A0FF-A66F7D668114}" type="slidenum">
              <a:rPr lang="en-US" smtClean="0"/>
              <a:t>‹#›</a:t>
            </a:fld>
            <a:endParaRPr lang="en-US"/>
          </a:p>
        </p:txBody>
      </p:sp>
    </p:spTree>
    <p:extLst>
      <p:ext uri="{BB962C8B-B14F-4D97-AF65-F5344CB8AC3E}">
        <p14:creationId xmlns:p14="http://schemas.microsoft.com/office/powerpoint/2010/main" val="261520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15402-A562-42D4-B8D3-B53D1DB0E04C}" type="datetimeFigureOut">
              <a:rPr lang="en-US" smtClean="0"/>
              <a:t>09/30/2025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A964D4-85F5-4234-A0FF-A66F7D668114}" type="slidenum">
              <a:rPr lang="en-US" smtClean="0"/>
              <a:t>‹#›</a:t>
            </a:fld>
            <a:endParaRPr lang="en-US"/>
          </a:p>
        </p:txBody>
      </p:sp>
    </p:spTree>
    <p:extLst>
      <p:ext uri="{BB962C8B-B14F-4D97-AF65-F5344CB8AC3E}">
        <p14:creationId xmlns:p14="http://schemas.microsoft.com/office/powerpoint/2010/main" val="925505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415402-A562-42D4-B8D3-B53D1DB0E04C}" type="datetimeFigureOut">
              <a:rPr lang="en-US" smtClean="0"/>
              <a:t>09/30/2025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964D4-85F5-4234-A0FF-A66F7D668114}" type="slidenum">
              <a:rPr lang="en-US" smtClean="0"/>
              <a:t>‹#›</a:t>
            </a:fld>
            <a:endParaRPr lang="en-US"/>
          </a:p>
        </p:txBody>
      </p:sp>
    </p:spTree>
    <p:extLst>
      <p:ext uri="{BB962C8B-B14F-4D97-AF65-F5344CB8AC3E}">
        <p14:creationId xmlns:p14="http://schemas.microsoft.com/office/powerpoint/2010/main" val="524533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415402-A562-42D4-B8D3-B53D1DB0E04C}" type="datetimeFigureOut">
              <a:rPr lang="en-US" smtClean="0"/>
              <a:t>09/30/2025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964D4-85F5-4234-A0FF-A66F7D668114}" type="slidenum">
              <a:rPr lang="en-US" smtClean="0"/>
              <a:t>‹#›</a:t>
            </a:fld>
            <a:endParaRPr lang="en-US"/>
          </a:p>
        </p:txBody>
      </p:sp>
    </p:spTree>
    <p:extLst>
      <p:ext uri="{BB962C8B-B14F-4D97-AF65-F5344CB8AC3E}">
        <p14:creationId xmlns:p14="http://schemas.microsoft.com/office/powerpoint/2010/main" val="2143156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415402-A562-42D4-B8D3-B53D1DB0E04C}" type="datetimeFigureOut">
              <a:rPr lang="en-US" smtClean="0"/>
              <a:t>09/30/2025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964D4-85F5-4234-A0FF-A66F7D668114}" type="slidenum">
              <a:rPr lang="en-US" smtClean="0"/>
              <a:t>‹#›</a:t>
            </a:fld>
            <a:endParaRPr lang="en-US"/>
          </a:p>
        </p:txBody>
      </p:sp>
      <p:pic>
        <p:nvPicPr>
          <p:cNvPr id="8" name="Picture 7">
            <a:extLst>
              <a:ext uri="{FF2B5EF4-FFF2-40B4-BE49-F238E27FC236}">
                <a16:creationId xmlns:a16="http://schemas.microsoft.com/office/drawing/2014/main" id="{630244FF-B2BB-4069-B695-8972E495D66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extLst>
      <p:ext uri="{BB962C8B-B14F-4D97-AF65-F5344CB8AC3E}">
        <p14:creationId xmlns:p14="http://schemas.microsoft.com/office/powerpoint/2010/main" val="233361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mailto:sana@latfacts.lv" TargetMode="External"/><Relationship Id="rId2" Type="http://schemas.openxmlformats.org/officeDocument/2006/relationships/hyperlink" Target="http://www.latvianfacts.lv/"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593FB-DD15-FA61-EF16-DF46D5A3C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 y="0"/>
            <a:ext cx="9138925" cy="6858000"/>
          </a:xfrm>
          <a:prstGeom prst="rect">
            <a:avLst/>
          </a:prstGeom>
        </p:spPr>
      </p:pic>
      <p:sp>
        <p:nvSpPr>
          <p:cNvPr id="4" name="Rectangle 8">
            <a:extLst>
              <a:ext uri="{FF2B5EF4-FFF2-40B4-BE49-F238E27FC236}">
                <a16:creationId xmlns:a16="http://schemas.microsoft.com/office/drawing/2014/main" id="{C4D92411-F8D8-81B9-5F97-9D24278A3D6B}"/>
              </a:ext>
            </a:extLst>
          </p:cNvPr>
          <p:cNvSpPr>
            <a:spLocks noChangeArrowheads="1"/>
          </p:cNvSpPr>
          <p:nvPr/>
        </p:nvSpPr>
        <p:spPr bwMode="auto">
          <a:xfrm>
            <a:off x="642938" y="4015561"/>
            <a:ext cx="7842250" cy="538159"/>
          </a:xfrm>
          <a:prstGeom prst="rect">
            <a:avLst/>
          </a:prstGeom>
          <a:noFill/>
          <a:ln w="9525">
            <a:noFill/>
            <a:miter lim="800000"/>
            <a:headEnd/>
            <a:tailEnd/>
          </a:ln>
        </p:spPr>
        <p:txBody>
          <a:bodyPr/>
          <a:lstStyle/>
          <a:p>
            <a:pPr marL="342900" indent="-342900" algn="ctr" fontAlgn="auto">
              <a:spcBef>
                <a:spcPct val="20000"/>
              </a:spcBef>
              <a:spcAft>
                <a:spcPts val="0"/>
              </a:spcAft>
              <a:defRPr/>
            </a:pPr>
            <a:r>
              <a:rPr lang="lv-LV" sz="2000" dirty="0">
                <a:solidFill>
                  <a:schemeClr val="tx2">
                    <a:lumMod val="20000"/>
                    <a:lumOff val="80000"/>
                  </a:schemeClr>
                </a:solidFill>
              </a:rPr>
              <a:t>KVANTITATĪVAIS PĒTĪJUMS</a:t>
            </a:r>
            <a:endParaRPr lang="fi-FI" sz="2000" dirty="0">
              <a:solidFill>
                <a:schemeClr val="tx2">
                  <a:lumMod val="20000"/>
                  <a:lumOff val="80000"/>
                </a:schemeClr>
              </a:solidFill>
            </a:endParaRPr>
          </a:p>
        </p:txBody>
      </p:sp>
      <p:sp>
        <p:nvSpPr>
          <p:cNvPr id="5" name="Rectangle 4">
            <a:extLst>
              <a:ext uri="{FF2B5EF4-FFF2-40B4-BE49-F238E27FC236}">
                <a16:creationId xmlns:a16="http://schemas.microsoft.com/office/drawing/2014/main" id="{49FB53AC-E386-DBFD-86CD-7AC22B3241ED}"/>
              </a:ext>
            </a:extLst>
          </p:cNvPr>
          <p:cNvSpPr>
            <a:spLocks noChangeArrowheads="1"/>
          </p:cNvSpPr>
          <p:nvPr/>
        </p:nvSpPr>
        <p:spPr bwMode="auto">
          <a:xfrm>
            <a:off x="1357290" y="5500688"/>
            <a:ext cx="6400800" cy="571500"/>
          </a:xfrm>
          <a:prstGeom prst="rect">
            <a:avLst/>
          </a:prstGeom>
          <a:noFill/>
          <a:ln w="9525">
            <a:noFill/>
            <a:miter lim="800000"/>
            <a:headEnd/>
            <a:tailEnd/>
          </a:ln>
        </p:spPr>
        <p:txBody>
          <a:bodyPr/>
          <a:lstStyle/>
          <a:p>
            <a:pPr marL="342900" indent="-342900" algn="ctr" fontAlgn="auto">
              <a:spcBef>
                <a:spcPct val="20000"/>
              </a:spcBef>
              <a:spcAft>
                <a:spcPts val="0"/>
              </a:spcAft>
              <a:defRPr/>
            </a:pPr>
            <a:r>
              <a:rPr lang="pt-BR" dirty="0">
                <a:solidFill>
                  <a:schemeClr val="tx2">
                    <a:lumMod val="20000"/>
                    <a:lumOff val="80000"/>
                  </a:schemeClr>
                </a:solidFill>
                <a:latin typeface="+mj-lt"/>
              </a:rPr>
              <a:t>© “Latvijas Fakti”, </a:t>
            </a:r>
            <a:r>
              <a:rPr lang="lv-LV" dirty="0">
                <a:solidFill>
                  <a:schemeClr val="tx2">
                    <a:lumMod val="20000"/>
                    <a:lumOff val="80000"/>
                  </a:schemeClr>
                </a:solidFill>
                <a:latin typeface="+mj-lt"/>
              </a:rPr>
              <a:t>2025</a:t>
            </a:r>
            <a:r>
              <a:rPr lang="pt-BR" dirty="0">
                <a:solidFill>
                  <a:schemeClr val="tx2">
                    <a:lumMod val="20000"/>
                    <a:lumOff val="80000"/>
                  </a:schemeClr>
                </a:solidFill>
                <a:latin typeface="+mj-lt"/>
              </a:rPr>
              <a:t>.gada </a:t>
            </a:r>
            <a:r>
              <a:rPr lang="lv-LV" dirty="0">
                <a:solidFill>
                  <a:schemeClr val="tx2">
                    <a:lumMod val="20000"/>
                    <a:lumOff val="80000"/>
                  </a:schemeClr>
                </a:solidFill>
                <a:latin typeface="+mj-lt"/>
              </a:rPr>
              <a:t>septembris</a:t>
            </a:r>
            <a:endParaRPr lang="pt-BR" dirty="0">
              <a:solidFill>
                <a:schemeClr val="tx2">
                  <a:lumMod val="20000"/>
                  <a:lumOff val="80000"/>
                </a:schemeClr>
              </a:solidFill>
              <a:latin typeface="+mj-lt"/>
            </a:endParaRPr>
          </a:p>
        </p:txBody>
      </p:sp>
      <p:sp>
        <p:nvSpPr>
          <p:cNvPr id="6" name="Rectangle 9">
            <a:extLst>
              <a:ext uri="{FF2B5EF4-FFF2-40B4-BE49-F238E27FC236}">
                <a16:creationId xmlns:a16="http://schemas.microsoft.com/office/drawing/2014/main" id="{1D96E8DA-9FF5-EB7F-844C-915BE92EAD29}"/>
              </a:ext>
            </a:extLst>
          </p:cNvPr>
          <p:cNvSpPr>
            <a:spLocks noChangeArrowheads="1"/>
          </p:cNvSpPr>
          <p:nvPr/>
        </p:nvSpPr>
        <p:spPr bwMode="auto">
          <a:xfrm>
            <a:off x="642938" y="1459632"/>
            <a:ext cx="8105525" cy="1603608"/>
          </a:xfrm>
          <a:prstGeom prst="rect">
            <a:avLst/>
          </a:prstGeom>
          <a:noFill/>
          <a:ln w="9525">
            <a:noFill/>
            <a:miter lim="800000"/>
            <a:headEnd/>
            <a:tailEnd/>
          </a:ln>
          <a:effectLst/>
        </p:spPr>
        <p:txBody>
          <a:bodyPr/>
          <a:lstStyle/>
          <a:p>
            <a:pPr algn="ctr" fontAlgn="auto">
              <a:lnSpc>
                <a:spcPct val="150000"/>
              </a:lnSpc>
              <a:spcBef>
                <a:spcPts val="2400"/>
              </a:spcBef>
              <a:spcAft>
                <a:spcPts val="0"/>
              </a:spcAft>
              <a:defRPr/>
            </a:pPr>
            <a:r>
              <a:rPr lang="lv-LV" sz="2800" b="1" dirty="0">
                <a:solidFill>
                  <a:schemeClr val="bg1"/>
                </a:solidFill>
                <a:latin typeface="+mj-lt"/>
              </a:rPr>
              <a:t>Mārupes novada iedzīvotāju aptauja </a:t>
            </a:r>
          </a:p>
          <a:p>
            <a:pPr algn="ctr" fontAlgn="auto">
              <a:lnSpc>
                <a:spcPct val="150000"/>
              </a:lnSpc>
              <a:spcBef>
                <a:spcPts val="600"/>
              </a:spcBef>
              <a:spcAft>
                <a:spcPts val="0"/>
              </a:spcAft>
              <a:defRPr/>
            </a:pPr>
            <a:r>
              <a:rPr lang="lv-LV" sz="2800" b="1" dirty="0">
                <a:solidFill>
                  <a:schemeClr val="bg1"/>
                </a:solidFill>
                <a:latin typeface="+mj-lt"/>
              </a:rPr>
              <a:t>par lidostu "Rīga" un trokšņu līmeni</a:t>
            </a:r>
          </a:p>
        </p:txBody>
      </p:sp>
    </p:spTree>
    <p:extLst>
      <p:ext uri="{BB962C8B-B14F-4D97-AF65-F5344CB8AC3E}">
        <p14:creationId xmlns:p14="http://schemas.microsoft.com/office/powerpoint/2010/main" val="3024124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5BB914-6488-14AD-120E-06637A0E68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
        <p:nvSpPr>
          <p:cNvPr id="3" name="Rectangle 9">
            <a:extLst>
              <a:ext uri="{FF2B5EF4-FFF2-40B4-BE49-F238E27FC236}">
                <a16:creationId xmlns:a16="http://schemas.microsoft.com/office/drawing/2014/main" id="{974D376D-064F-3AB2-6B7F-04C3D5C5D019}"/>
              </a:ext>
            </a:extLst>
          </p:cNvPr>
          <p:cNvSpPr>
            <a:spLocks noChangeArrowheads="1"/>
          </p:cNvSpPr>
          <p:nvPr/>
        </p:nvSpPr>
        <p:spPr bwMode="auto">
          <a:xfrm>
            <a:off x="2651761" y="5098944"/>
            <a:ext cx="5852159" cy="1054968"/>
          </a:xfrm>
          <a:prstGeom prst="rect">
            <a:avLst/>
          </a:prstGeom>
          <a:noFill/>
          <a:ln w="9525">
            <a:noFill/>
            <a:miter lim="800000"/>
            <a:headEnd/>
            <a:tailEnd/>
          </a:ln>
          <a:effectLst/>
        </p:spPr>
        <p:txBody>
          <a:bodyPr/>
          <a:lstStyle/>
          <a:p>
            <a:pPr algn="r" fontAlgn="auto">
              <a:lnSpc>
                <a:spcPct val="110000"/>
              </a:lnSpc>
              <a:spcBef>
                <a:spcPts val="2400"/>
              </a:spcBef>
              <a:spcAft>
                <a:spcPts val="0"/>
              </a:spcAft>
              <a:defRPr/>
            </a:pPr>
            <a:r>
              <a:rPr lang="lv-LV" sz="2800" b="1" dirty="0">
                <a:solidFill>
                  <a:schemeClr val="bg1"/>
                </a:solidFill>
              </a:rPr>
              <a:t>3. Lidostas "Rīga" radītās neērtības Mārupes novada iedzīvotājiem</a:t>
            </a:r>
          </a:p>
        </p:txBody>
      </p:sp>
      <p:sp>
        <p:nvSpPr>
          <p:cNvPr id="4" name="Slide Number Placeholder 2">
            <a:extLst>
              <a:ext uri="{FF2B5EF4-FFF2-40B4-BE49-F238E27FC236}">
                <a16:creationId xmlns:a16="http://schemas.microsoft.com/office/drawing/2014/main" id="{FBB438B9-BF65-38F0-4417-9A3A2ED98933}"/>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solidFill>
                  <a:schemeClr val="bg1"/>
                </a:solidFill>
              </a:rPr>
              <a:pPr algn="ctr"/>
              <a:t>10</a:t>
            </a:fld>
            <a:endParaRPr lang="en-AU" dirty="0">
              <a:solidFill>
                <a:schemeClr val="bg1"/>
              </a:solidFill>
            </a:endParaRPr>
          </a:p>
        </p:txBody>
      </p:sp>
    </p:spTree>
    <p:extLst>
      <p:ext uri="{BB962C8B-B14F-4D97-AF65-F5344CB8AC3E}">
        <p14:creationId xmlns:p14="http://schemas.microsoft.com/office/powerpoint/2010/main" val="2242755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88601-493D-F56A-297C-A43A1E220C9B}"/>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3. Lidostas «Rīga» radītās neērtības Mārupes novada iedzīvotājiem</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48F990B6-0716-ED90-C26C-9DE19D79D529}"/>
              </a:ext>
            </a:extLst>
          </p:cNvPr>
          <p:cNvSpPr txBox="1">
            <a:spLocks/>
          </p:cNvSpPr>
          <p:nvPr/>
        </p:nvSpPr>
        <p:spPr>
          <a:xfrm>
            <a:off x="324221" y="634690"/>
            <a:ext cx="7746359" cy="339746"/>
          </a:xfrm>
          <a:prstGeom prst="rect">
            <a:avLst/>
          </a:prstGeom>
        </p:spPr>
        <p:txBody>
          <a:bodyPr/>
          <a:lstStyle/>
          <a:p>
            <a:pPr marL="342900" lvl="0" indent="-342900" eaLnBrk="0" hangingPunct="0">
              <a:spcBef>
                <a:spcPct val="20000"/>
              </a:spcBef>
              <a:defRPr/>
            </a:pPr>
            <a:r>
              <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rPr>
              <a:t>Kopumā ņemot, vai tas, ka Jūs dzīvojat ne pārāk tālu no lidostas RĪGA Jums sagādā kādas neērtības</a:t>
            </a:r>
            <a:r>
              <a:rPr kumimoji="0" lang="en-US" sz="1100" b="1"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78F91080-3AEA-6559-F8D4-587EC77D2FA6}"/>
              </a:ext>
            </a:extLst>
          </p:cNvPr>
          <p:cNvGraphicFramePr/>
          <p:nvPr>
            <p:extLst>
              <p:ext uri="{D42A27DB-BD31-4B8C-83A1-F6EECF244321}">
                <p14:modId xmlns:p14="http://schemas.microsoft.com/office/powerpoint/2010/main" val="3604497232"/>
              </p:ext>
            </p:extLst>
          </p:nvPr>
        </p:nvGraphicFramePr>
        <p:xfrm>
          <a:off x="34888" y="1145909"/>
          <a:ext cx="4399112" cy="37897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2F2DE6F8-9CD5-A9FC-16E6-386ABDF9F593}"/>
              </a:ext>
            </a:extLst>
          </p:cNvPr>
          <p:cNvGraphicFramePr/>
          <p:nvPr>
            <p:extLst>
              <p:ext uri="{D42A27DB-BD31-4B8C-83A1-F6EECF244321}">
                <p14:modId xmlns:p14="http://schemas.microsoft.com/office/powerpoint/2010/main" val="4115838627"/>
              </p:ext>
            </p:extLst>
          </p:nvPr>
        </p:nvGraphicFramePr>
        <p:xfrm>
          <a:off x="4573188" y="1615222"/>
          <a:ext cx="4386020" cy="230149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41520A8-6526-B2D1-1E7E-95323B1908C9}"/>
              </a:ext>
            </a:extLst>
          </p:cNvPr>
          <p:cNvSpPr txBox="1"/>
          <p:nvPr/>
        </p:nvSpPr>
        <p:spPr>
          <a:xfrm>
            <a:off x="2883432" y="5107124"/>
            <a:ext cx="2048959" cy="246221"/>
          </a:xfrm>
          <a:prstGeom prst="rect">
            <a:avLst/>
          </a:prstGeom>
          <a:noFill/>
        </p:spPr>
        <p:txBody>
          <a:bodyPr wrap="none" rtlCol="0">
            <a:spAutoFit/>
          </a:bodyPr>
          <a:lstStyle/>
          <a:p>
            <a:r>
              <a:rPr lang="lv-LV" sz="1000" dirty="0"/>
              <a:t>Bāze: visi aptaujas dalībnieki: n=519</a:t>
            </a:r>
          </a:p>
        </p:txBody>
      </p:sp>
      <p:sp>
        <p:nvSpPr>
          <p:cNvPr id="7" name="Slide Number Placeholder 2">
            <a:extLst>
              <a:ext uri="{FF2B5EF4-FFF2-40B4-BE49-F238E27FC236}">
                <a16:creationId xmlns:a16="http://schemas.microsoft.com/office/drawing/2014/main" id="{866778B0-A6B2-7011-A579-0CE6A3AC925E}"/>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11</a:t>
            </a:fld>
            <a:endParaRPr lang="en-AU" dirty="0"/>
          </a:p>
        </p:txBody>
      </p:sp>
    </p:spTree>
    <p:extLst>
      <p:ext uri="{BB962C8B-B14F-4D97-AF65-F5344CB8AC3E}">
        <p14:creationId xmlns:p14="http://schemas.microsoft.com/office/powerpoint/2010/main" val="2036930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1397C-0752-56D6-35A5-F7C5392F5C18}"/>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3. Lidostas "Rīga" radītās neērtības Mārupes novada iedzīvotājiem</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BCB9D3D5-808C-3EF3-5E1B-37AFD3D33146}"/>
              </a:ext>
            </a:extLst>
          </p:cNvPr>
          <p:cNvSpPr txBox="1">
            <a:spLocks/>
          </p:cNvSpPr>
          <p:nvPr/>
        </p:nvSpPr>
        <p:spPr>
          <a:xfrm>
            <a:off x="324221" y="634690"/>
            <a:ext cx="7746359" cy="339746"/>
          </a:xfrm>
          <a:prstGeom prst="rect">
            <a:avLst/>
          </a:prstGeom>
        </p:spPr>
        <p:txBody>
          <a:bodyPr/>
          <a:lstStyle/>
          <a:p>
            <a:pPr marL="342900" lvl="0" indent="-342900" eaLnBrk="0" hangingPunct="0">
              <a:spcBef>
                <a:spcPct val="20000"/>
              </a:spcBef>
              <a:defRPr/>
            </a:pPr>
            <a:r>
              <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rPr>
              <a:t>Kopumā ņemot, vai tas, ka Jūs dzīvojat ne pārāk tālu no lidostas RĪGA Jums sagādā kādas neērtības</a:t>
            </a:r>
            <a:r>
              <a:rPr kumimoji="0" lang="en-US" sz="1100" b="1"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5" name="Chart 4">
            <a:extLst>
              <a:ext uri="{FF2B5EF4-FFF2-40B4-BE49-F238E27FC236}">
                <a16:creationId xmlns:a16="http://schemas.microsoft.com/office/drawing/2014/main" id="{47D7A200-A5F5-1C3B-BB4F-2B3651D7563B}"/>
              </a:ext>
            </a:extLst>
          </p:cNvPr>
          <p:cNvGraphicFramePr/>
          <p:nvPr>
            <p:extLst>
              <p:ext uri="{D42A27DB-BD31-4B8C-83A1-F6EECF244321}">
                <p14:modId xmlns:p14="http://schemas.microsoft.com/office/powerpoint/2010/main" val="961629601"/>
              </p:ext>
            </p:extLst>
          </p:nvPr>
        </p:nvGraphicFramePr>
        <p:xfrm>
          <a:off x="4692060" y="1768764"/>
          <a:ext cx="4386020" cy="328207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2CD01C8-602D-A1A2-7802-E0633AA69F6F}"/>
              </a:ext>
            </a:extLst>
          </p:cNvPr>
          <p:cNvSpPr txBox="1"/>
          <p:nvPr/>
        </p:nvSpPr>
        <p:spPr>
          <a:xfrm>
            <a:off x="6017588" y="5430428"/>
            <a:ext cx="2432076" cy="246221"/>
          </a:xfrm>
          <a:prstGeom prst="rect">
            <a:avLst/>
          </a:prstGeom>
          <a:noFill/>
        </p:spPr>
        <p:txBody>
          <a:bodyPr wrap="none" rtlCol="0">
            <a:spAutoFit/>
          </a:bodyPr>
          <a:lstStyle/>
          <a:p>
            <a:r>
              <a:rPr lang="lv-LV" sz="1000" dirty="0"/>
              <a:t>Bāze (n): bijušā Mārupes novada iedzīvotāji</a:t>
            </a:r>
          </a:p>
        </p:txBody>
      </p:sp>
      <p:graphicFrame>
        <p:nvGraphicFramePr>
          <p:cNvPr id="7" name="Chart 6">
            <a:extLst>
              <a:ext uri="{FF2B5EF4-FFF2-40B4-BE49-F238E27FC236}">
                <a16:creationId xmlns:a16="http://schemas.microsoft.com/office/drawing/2014/main" id="{435647CE-DCF0-24E2-917A-3B6803402D26}"/>
              </a:ext>
            </a:extLst>
          </p:cNvPr>
          <p:cNvGraphicFramePr/>
          <p:nvPr>
            <p:extLst>
              <p:ext uri="{D42A27DB-BD31-4B8C-83A1-F6EECF244321}">
                <p14:modId xmlns:p14="http://schemas.microsoft.com/office/powerpoint/2010/main" val="4064896089"/>
              </p:ext>
            </p:extLst>
          </p:nvPr>
        </p:nvGraphicFramePr>
        <p:xfrm>
          <a:off x="16428" y="1768764"/>
          <a:ext cx="4386020" cy="327903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4">
            <a:extLst>
              <a:ext uri="{FF2B5EF4-FFF2-40B4-BE49-F238E27FC236}">
                <a16:creationId xmlns:a16="http://schemas.microsoft.com/office/drawing/2014/main" id="{0AC1B3E0-7E7F-F323-6053-875F5AD12C30}"/>
              </a:ext>
            </a:extLst>
          </p:cNvPr>
          <p:cNvSpPr txBox="1">
            <a:spLocks/>
          </p:cNvSpPr>
          <p:nvPr/>
        </p:nvSpPr>
        <p:spPr>
          <a:xfrm>
            <a:off x="5640854" y="1097280"/>
            <a:ext cx="3137386" cy="548640"/>
          </a:xfrm>
          <a:prstGeom prst="rect">
            <a:avLst/>
          </a:prstGeom>
        </p:spPr>
        <p:txBody>
          <a:bodyPr/>
          <a:lstStyle/>
          <a:p>
            <a:pPr marL="342900" lvl="0" indent="-342900" algn="ctr" eaLnBrk="0" hangingPunct="0">
              <a:spcBef>
                <a:spcPct val="20000"/>
              </a:spcBef>
              <a:defRPr/>
            </a:pPr>
            <a:r>
              <a:rPr kumimoji="0" lang="lv-LV" sz="1200" b="1" i="0" u="none" strike="noStrike" kern="1200" cap="none" spc="0" normalizeH="0" baseline="0" noProof="0" dirty="0" err="1">
                <a:ln>
                  <a:noFill/>
                </a:ln>
                <a:solidFill>
                  <a:schemeClr val="accent1">
                    <a:lumMod val="50000"/>
                  </a:schemeClr>
                </a:solidFill>
                <a:effectLst/>
                <a:uLnTx/>
                <a:uFillTx/>
                <a:latin typeface="+mn-lt"/>
                <a:ea typeface="+mn-ea"/>
                <a:cs typeface="+mn-cs"/>
              </a:rPr>
              <a:t>Rezult</a:t>
            </a:r>
            <a:r>
              <a:rPr lang="lv-LV" sz="1200" b="1" dirty="0" err="1">
                <a:solidFill>
                  <a:schemeClr val="accent1">
                    <a:lumMod val="50000"/>
                  </a:schemeClr>
                </a:solidFill>
              </a:rPr>
              <a:t>ātu</a:t>
            </a:r>
            <a:r>
              <a:rPr lang="lv-LV" sz="1200" b="1" dirty="0">
                <a:solidFill>
                  <a:schemeClr val="accent1">
                    <a:lumMod val="50000"/>
                  </a:schemeClr>
                </a:solidFill>
              </a:rPr>
              <a:t> dinamika </a:t>
            </a:r>
          </a:p>
          <a:p>
            <a:pPr marL="342900" lvl="0" indent="-342900" algn="ctr" eaLnBrk="0" hangingPunct="0">
              <a:spcBef>
                <a:spcPct val="20000"/>
              </a:spcBef>
              <a:defRPr/>
            </a:pPr>
            <a:r>
              <a:rPr lang="lv-LV" sz="1200" b="1" dirty="0">
                <a:solidFill>
                  <a:schemeClr val="accent1">
                    <a:lumMod val="50000"/>
                  </a:schemeClr>
                </a:solidFill>
              </a:rPr>
              <a:t>bijušajā Mārupes novadā</a:t>
            </a:r>
            <a:endParaRPr kumimoji="0" lang="lv-LV" sz="12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
        <p:nvSpPr>
          <p:cNvPr id="9" name="Text Placeholder 4">
            <a:extLst>
              <a:ext uri="{FF2B5EF4-FFF2-40B4-BE49-F238E27FC236}">
                <a16:creationId xmlns:a16="http://schemas.microsoft.com/office/drawing/2014/main" id="{F683263B-34B7-57EC-1040-B0C6A9119BEA}"/>
              </a:ext>
            </a:extLst>
          </p:cNvPr>
          <p:cNvSpPr txBox="1">
            <a:spLocks/>
          </p:cNvSpPr>
          <p:nvPr/>
        </p:nvSpPr>
        <p:spPr>
          <a:xfrm>
            <a:off x="1010942" y="1097280"/>
            <a:ext cx="3137386" cy="548640"/>
          </a:xfrm>
          <a:prstGeom prst="rect">
            <a:avLst/>
          </a:prstGeom>
        </p:spPr>
        <p:txBody>
          <a:bodyPr/>
          <a:lstStyle/>
          <a:p>
            <a:pPr marL="342900" lvl="0" indent="-342900" algn="ctr" eaLnBrk="0" hangingPunct="0">
              <a:spcBef>
                <a:spcPct val="20000"/>
              </a:spcBef>
              <a:defRPr/>
            </a:pPr>
            <a:r>
              <a:rPr kumimoji="0" lang="lv-LV" sz="1200" b="1" i="0" u="none" strike="noStrike" kern="1200" cap="none" spc="0" normalizeH="0" baseline="0" noProof="0" dirty="0" err="1">
                <a:ln>
                  <a:noFill/>
                </a:ln>
                <a:solidFill>
                  <a:schemeClr val="accent1">
                    <a:lumMod val="50000"/>
                  </a:schemeClr>
                </a:solidFill>
                <a:effectLst/>
                <a:uLnTx/>
                <a:uFillTx/>
                <a:latin typeface="+mn-lt"/>
                <a:ea typeface="+mn-ea"/>
                <a:cs typeface="+mn-cs"/>
              </a:rPr>
              <a:t>Rezult</a:t>
            </a:r>
            <a:r>
              <a:rPr lang="lv-LV" sz="1200" b="1" dirty="0" err="1">
                <a:solidFill>
                  <a:schemeClr val="accent1">
                    <a:lumMod val="50000"/>
                  </a:schemeClr>
                </a:solidFill>
              </a:rPr>
              <a:t>ātu</a:t>
            </a:r>
            <a:r>
              <a:rPr lang="lv-LV" sz="1200" b="1" dirty="0">
                <a:solidFill>
                  <a:schemeClr val="accent1">
                    <a:lumMod val="50000"/>
                  </a:schemeClr>
                </a:solidFill>
              </a:rPr>
              <a:t> dinamika </a:t>
            </a:r>
          </a:p>
          <a:p>
            <a:pPr marL="342900" lvl="0" indent="-342900" algn="ctr" eaLnBrk="0" hangingPunct="0">
              <a:spcBef>
                <a:spcPct val="20000"/>
              </a:spcBef>
              <a:defRPr/>
            </a:pPr>
            <a:r>
              <a:rPr lang="lv-LV" sz="1200" b="1" dirty="0">
                <a:solidFill>
                  <a:schemeClr val="accent1">
                    <a:lumMod val="50000"/>
                  </a:schemeClr>
                </a:solidFill>
              </a:rPr>
              <a:t>bijušajā Babītes novadā</a:t>
            </a:r>
            <a:endParaRPr kumimoji="0" lang="lv-LV" sz="12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
        <p:nvSpPr>
          <p:cNvPr id="10" name="TextBox 9">
            <a:extLst>
              <a:ext uri="{FF2B5EF4-FFF2-40B4-BE49-F238E27FC236}">
                <a16:creationId xmlns:a16="http://schemas.microsoft.com/office/drawing/2014/main" id="{787ACAE4-D38D-C984-8A3E-D264711EB01C}"/>
              </a:ext>
            </a:extLst>
          </p:cNvPr>
          <p:cNvSpPr txBox="1"/>
          <p:nvPr/>
        </p:nvSpPr>
        <p:spPr>
          <a:xfrm>
            <a:off x="1570556" y="5430427"/>
            <a:ext cx="2353529" cy="246221"/>
          </a:xfrm>
          <a:prstGeom prst="rect">
            <a:avLst/>
          </a:prstGeom>
          <a:noFill/>
        </p:spPr>
        <p:txBody>
          <a:bodyPr wrap="none" rtlCol="0">
            <a:spAutoFit/>
          </a:bodyPr>
          <a:lstStyle/>
          <a:p>
            <a:r>
              <a:rPr lang="lv-LV" sz="1000" dirty="0"/>
              <a:t>Bāze (n): bijušā Babītes novada iedzīvotāji</a:t>
            </a:r>
          </a:p>
        </p:txBody>
      </p:sp>
      <p:sp>
        <p:nvSpPr>
          <p:cNvPr id="4" name="Slide Number Placeholder 2">
            <a:extLst>
              <a:ext uri="{FF2B5EF4-FFF2-40B4-BE49-F238E27FC236}">
                <a16:creationId xmlns:a16="http://schemas.microsoft.com/office/drawing/2014/main" id="{993C53D3-675B-9B07-A95B-E0BB9D7E9E23}"/>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12</a:t>
            </a:fld>
            <a:endParaRPr lang="en-AU" dirty="0"/>
          </a:p>
        </p:txBody>
      </p:sp>
    </p:spTree>
    <p:extLst>
      <p:ext uri="{BB962C8B-B14F-4D97-AF65-F5344CB8AC3E}">
        <p14:creationId xmlns:p14="http://schemas.microsoft.com/office/powerpoint/2010/main" val="3661577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BA7E5-9ABE-049E-1262-BB6AE210E719}"/>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3. Lidostas "Rīga" radītās neērtības Mārupes novada iedzīvotājiem</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BBBEC317-AB9B-3315-C23D-4782DB6859F7}"/>
              </a:ext>
            </a:extLst>
          </p:cNvPr>
          <p:cNvSpPr txBox="1">
            <a:spLocks/>
          </p:cNvSpPr>
          <p:nvPr/>
        </p:nvSpPr>
        <p:spPr>
          <a:xfrm>
            <a:off x="324221" y="634690"/>
            <a:ext cx="7746359" cy="339746"/>
          </a:xfrm>
          <a:prstGeom prst="rect">
            <a:avLst/>
          </a:prstGeom>
        </p:spPr>
        <p:txBody>
          <a:bodyPr/>
          <a:lstStyle/>
          <a:p>
            <a:pPr marL="342900" lvl="0" indent="-342900" eaLnBrk="0" hangingPunct="0">
              <a:spcBef>
                <a:spcPct val="20000"/>
              </a:spcBef>
              <a:defRPr/>
            </a:pPr>
            <a:r>
              <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rPr>
              <a:t>Kopumā ņemot, vai tas, ka Jūs dzīvojat ne pārāk tālu no lidostas RĪGA Jums sagādā kādas neērtības</a:t>
            </a:r>
            <a:r>
              <a:rPr kumimoji="0" lang="en-US" sz="1100" b="1"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8C2AA96B-AF87-B44F-1B16-08F400116932}"/>
              </a:ext>
            </a:extLst>
          </p:cNvPr>
          <p:cNvGraphicFramePr/>
          <p:nvPr>
            <p:extLst>
              <p:ext uri="{D42A27DB-BD31-4B8C-83A1-F6EECF244321}">
                <p14:modId xmlns:p14="http://schemas.microsoft.com/office/powerpoint/2010/main" val="1526314782"/>
              </p:ext>
            </p:extLst>
          </p:nvPr>
        </p:nvGraphicFramePr>
        <p:xfrm>
          <a:off x="2935224" y="1020156"/>
          <a:ext cx="6057948" cy="50378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C52B18C-E9D0-3723-64A9-50E57B8CC0E7}"/>
              </a:ext>
            </a:extLst>
          </p:cNvPr>
          <p:cNvSpPr txBox="1"/>
          <p:nvPr/>
        </p:nvSpPr>
        <p:spPr>
          <a:xfrm>
            <a:off x="61221" y="5098112"/>
            <a:ext cx="4108817" cy="877163"/>
          </a:xfrm>
          <a:prstGeom prst="rect">
            <a:avLst/>
          </a:prstGeom>
          <a:solidFill>
            <a:schemeClr val="bg1"/>
          </a:solidFill>
        </p:spPr>
        <p:txBody>
          <a:bodyPr wrap="none" rtlCol="0">
            <a:spAutoFit/>
          </a:bodyPr>
          <a:lstStyle/>
          <a:p>
            <a:pPr>
              <a:spcBef>
                <a:spcPts val="600"/>
              </a:spcBef>
            </a:pPr>
            <a:r>
              <a:rPr lang="lv-LV" sz="900" dirty="0"/>
              <a:t>Gaisa kuģi paceļas uz rietumiem — jūtama būtiska ietekme (n=135)</a:t>
            </a:r>
          </a:p>
          <a:p>
            <a:pPr>
              <a:spcBef>
                <a:spcPts val="600"/>
              </a:spcBef>
            </a:pPr>
            <a:r>
              <a:rPr lang="lv-LV" sz="900" dirty="0"/>
              <a:t>Gaisa kuģi ietekmē, paceļoties uz dienvidiem; strādāts, lai ietekmi mazinātu (n=103)</a:t>
            </a:r>
          </a:p>
          <a:p>
            <a:pPr>
              <a:spcBef>
                <a:spcPts val="600"/>
              </a:spcBef>
            </a:pPr>
            <a:r>
              <a:rPr lang="lv-LV" sz="900" dirty="0"/>
              <a:t>Atrodas sāņus no lidostas — nevajadzētu sajust būtisku ietekmi (n=248)</a:t>
            </a:r>
          </a:p>
          <a:p>
            <a:pPr>
              <a:spcBef>
                <a:spcPts val="600"/>
              </a:spcBef>
            </a:pPr>
            <a:r>
              <a:rPr lang="lv-LV" sz="900" dirty="0"/>
              <a:t>Ietekmē J tipa pacelšanās — nevajadzētu sajust būtisku ietekmi (n=33)</a:t>
            </a:r>
          </a:p>
        </p:txBody>
      </p:sp>
      <p:sp>
        <p:nvSpPr>
          <p:cNvPr id="6" name="TextBox 5">
            <a:extLst>
              <a:ext uri="{FF2B5EF4-FFF2-40B4-BE49-F238E27FC236}">
                <a16:creationId xmlns:a16="http://schemas.microsoft.com/office/drawing/2014/main" id="{9DE96C2F-23D3-A269-DE3C-850773DE40FF}"/>
              </a:ext>
            </a:extLst>
          </p:cNvPr>
          <p:cNvSpPr txBox="1"/>
          <p:nvPr/>
        </p:nvSpPr>
        <p:spPr>
          <a:xfrm>
            <a:off x="1084082" y="4790782"/>
            <a:ext cx="867545" cy="261610"/>
          </a:xfrm>
          <a:prstGeom prst="rect">
            <a:avLst/>
          </a:prstGeom>
          <a:noFill/>
        </p:spPr>
        <p:txBody>
          <a:bodyPr wrap="none" rtlCol="0">
            <a:spAutoFit/>
          </a:bodyPr>
          <a:lstStyle/>
          <a:p>
            <a:r>
              <a:rPr lang="lv-LV" sz="1100" dirty="0"/>
              <a:t>Dzīvesvieta:</a:t>
            </a:r>
          </a:p>
        </p:txBody>
      </p:sp>
      <p:sp>
        <p:nvSpPr>
          <p:cNvPr id="7" name="Slide Number Placeholder 2">
            <a:extLst>
              <a:ext uri="{FF2B5EF4-FFF2-40B4-BE49-F238E27FC236}">
                <a16:creationId xmlns:a16="http://schemas.microsoft.com/office/drawing/2014/main" id="{8E028D30-672F-8E6C-9E6B-A9D4DEED950A}"/>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13</a:t>
            </a:fld>
            <a:endParaRPr lang="en-AU" dirty="0"/>
          </a:p>
        </p:txBody>
      </p:sp>
    </p:spTree>
    <p:extLst>
      <p:ext uri="{BB962C8B-B14F-4D97-AF65-F5344CB8AC3E}">
        <p14:creationId xmlns:p14="http://schemas.microsoft.com/office/powerpoint/2010/main" val="2481565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60697-5AA2-FF80-3679-31605889EC6B}"/>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3. Lidostas "Rīga" radītās neērtības Mārupes novada iedzīvotājiem</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28BEAF4A-0680-26EC-EFD0-67B927B73B2F}"/>
              </a:ext>
            </a:extLst>
          </p:cNvPr>
          <p:cNvSpPr txBox="1">
            <a:spLocks/>
          </p:cNvSpPr>
          <p:nvPr/>
        </p:nvSpPr>
        <p:spPr>
          <a:xfrm>
            <a:off x="324221" y="634690"/>
            <a:ext cx="8530854" cy="339746"/>
          </a:xfrm>
          <a:prstGeom prst="rect">
            <a:avLst/>
          </a:prstGeom>
        </p:spPr>
        <p:txBody>
          <a:bodyPr/>
          <a:lstStyle/>
          <a:p>
            <a:pPr marL="342900" lvl="0" indent="-342900" eaLnBrk="0" hangingPunct="0">
              <a:spcBef>
                <a:spcPct val="20000"/>
              </a:spcBef>
              <a:defRPr/>
            </a:pPr>
            <a:r>
              <a:rPr kumimoji="0" lang="lv-LV" sz="1100" i="0" u="none" strike="noStrike" kern="1200" cap="none" spc="0" normalizeH="0" baseline="0" noProof="0" dirty="0">
                <a:ln>
                  <a:noFill/>
                </a:ln>
                <a:solidFill>
                  <a:schemeClr val="tx2">
                    <a:lumMod val="50000"/>
                  </a:schemeClr>
                </a:solidFill>
                <a:effectLst/>
                <a:uLnTx/>
                <a:uFillTx/>
                <a:latin typeface="+mn-lt"/>
                <a:ea typeface="+mn-ea"/>
                <a:cs typeface="+mn-cs"/>
              </a:rPr>
              <a:t>Respondenti, kuriem lidostas RĪGA tuvums sagādā kādas neērtības, tika lūgti precizēt: </a:t>
            </a:r>
            <a:r>
              <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rPr>
              <a:t>Lūdzu, īsi raksturojiet, kas tās ir par neērtībām?</a:t>
            </a:r>
          </a:p>
        </p:txBody>
      </p:sp>
      <p:graphicFrame>
        <p:nvGraphicFramePr>
          <p:cNvPr id="4" name="Chart 3">
            <a:extLst>
              <a:ext uri="{FF2B5EF4-FFF2-40B4-BE49-F238E27FC236}">
                <a16:creationId xmlns:a16="http://schemas.microsoft.com/office/drawing/2014/main" id="{15130889-E9D1-88D6-982E-99EC6913A653}"/>
              </a:ext>
            </a:extLst>
          </p:cNvPr>
          <p:cNvGraphicFramePr/>
          <p:nvPr>
            <p:extLst>
              <p:ext uri="{D42A27DB-BD31-4B8C-83A1-F6EECF244321}">
                <p14:modId xmlns:p14="http://schemas.microsoft.com/office/powerpoint/2010/main" val="410278680"/>
              </p:ext>
            </p:extLst>
          </p:nvPr>
        </p:nvGraphicFramePr>
        <p:xfrm>
          <a:off x="898355" y="1190447"/>
          <a:ext cx="5758477" cy="407649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B0E04E2-D8B3-AAB8-EC4B-70EDFDC8CC44}"/>
              </a:ext>
            </a:extLst>
          </p:cNvPr>
          <p:cNvSpPr txBox="1"/>
          <p:nvPr/>
        </p:nvSpPr>
        <p:spPr>
          <a:xfrm>
            <a:off x="4236744" y="5421332"/>
            <a:ext cx="2048959" cy="246221"/>
          </a:xfrm>
          <a:prstGeom prst="rect">
            <a:avLst/>
          </a:prstGeom>
          <a:noFill/>
        </p:spPr>
        <p:txBody>
          <a:bodyPr wrap="none" rtlCol="0">
            <a:spAutoFit/>
          </a:bodyPr>
          <a:lstStyle/>
          <a:p>
            <a:r>
              <a:rPr lang="lv-LV" sz="1000" dirty="0"/>
              <a:t>Bāze: visi aptaujas dalībnieki: n=519</a:t>
            </a:r>
          </a:p>
        </p:txBody>
      </p:sp>
      <p:sp>
        <p:nvSpPr>
          <p:cNvPr id="6" name="Slide Number Placeholder 2">
            <a:extLst>
              <a:ext uri="{FF2B5EF4-FFF2-40B4-BE49-F238E27FC236}">
                <a16:creationId xmlns:a16="http://schemas.microsoft.com/office/drawing/2014/main" id="{D879E013-5CD6-0A1B-1796-7FE19617C06C}"/>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14</a:t>
            </a:fld>
            <a:endParaRPr lang="en-AU" dirty="0"/>
          </a:p>
        </p:txBody>
      </p:sp>
    </p:spTree>
    <p:extLst>
      <p:ext uri="{BB962C8B-B14F-4D97-AF65-F5344CB8AC3E}">
        <p14:creationId xmlns:p14="http://schemas.microsoft.com/office/powerpoint/2010/main" val="410916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244B7B-9266-2DF2-A4B6-E6F3E901D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
        <p:nvSpPr>
          <p:cNvPr id="3" name="Rectangle 9">
            <a:extLst>
              <a:ext uri="{FF2B5EF4-FFF2-40B4-BE49-F238E27FC236}">
                <a16:creationId xmlns:a16="http://schemas.microsoft.com/office/drawing/2014/main" id="{13929838-19A5-237D-8557-D7BF353CCCBB}"/>
              </a:ext>
            </a:extLst>
          </p:cNvPr>
          <p:cNvSpPr>
            <a:spLocks noChangeArrowheads="1"/>
          </p:cNvSpPr>
          <p:nvPr/>
        </p:nvSpPr>
        <p:spPr bwMode="auto">
          <a:xfrm>
            <a:off x="2240281" y="5098944"/>
            <a:ext cx="6263640" cy="1054968"/>
          </a:xfrm>
          <a:prstGeom prst="rect">
            <a:avLst/>
          </a:prstGeom>
          <a:noFill/>
          <a:ln w="9525">
            <a:noFill/>
            <a:miter lim="800000"/>
            <a:headEnd/>
            <a:tailEnd/>
          </a:ln>
          <a:effectLst/>
        </p:spPr>
        <p:txBody>
          <a:bodyPr/>
          <a:lstStyle/>
          <a:p>
            <a:pPr algn="r" fontAlgn="auto">
              <a:lnSpc>
                <a:spcPct val="110000"/>
              </a:lnSpc>
              <a:spcBef>
                <a:spcPts val="2400"/>
              </a:spcBef>
              <a:spcAft>
                <a:spcPts val="0"/>
              </a:spcAft>
              <a:defRPr/>
            </a:pPr>
            <a:r>
              <a:rPr lang="lv-LV" sz="2800" b="1" dirty="0">
                <a:solidFill>
                  <a:schemeClr val="bg1"/>
                </a:solidFill>
              </a:rPr>
              <a:t>4. Pozitīvie aspekti, ko lidosta "Rīga" dod Mārupes novadam un tā iedzīvotājiem</a:t>
            </a:r>
          </a:p>
        </p:txBody>
      </p:sp>
      <p:sp>
        <p:nvSpPr>
          <p:cNvPr id="4" name="Slide Number Placeholder 2">
            <a:extLst>
              <a:ext uri="{FF2B5EF4-FFF2-40B4-BE49-F238E27FC236}">
                <a16:creationId xmlns:a16="http://schemas.microsoft.com/office/drawing/2014/main" id="{DDA1315A-3820-022D-CF43-D7CBF1AC77C1}"/>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solidFill>
                  <a:schemeClr val="bg1"/>
                </a:solidFill>
              </a:rPr>
              <a:pPr algn="ctr"/>
              <a:t>15</a:t>
            </a:fld>
            <a:endParaRPr lang="en-AU" dirty="0">
              <a:solidFill>
                <a:schemeClr val="bg1"/>
              </a:solidFill>
            </a:endParaRPr>
          </a:p>
        </p:txBody>
      </p:sp>
    </p:spTree>
    <p:extLst>
      <p:ext uri="{BB962C8B-B14F-4D97-AF65-F5344CB8AC3E}">
        <p14:creationId xmlns:p14="http://schemas.microsoft.com/office/powerpoint/2010/main" val="993208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C2ED-BEFB-643B-99C6-57B5FD2816C3}"/>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4. Pozitīvie aspekti, ko lidosta "Rīga" dod Mārupes novadam un tā iedzīvotājiem</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50C3AF0B-4A9B-9276-D0AD-0187A5D8D497}"/>
              </a:ext>
            </a:extLst>
          </p:cNvPr>
          <p:cNvSpPr txBox="1">
            <a:spLocks/>
          </p:cNvSpPr>
          <p:nvPr/>
        </p:nvSpPr>
        <p:spPr>
          <a:xfrm>
            <a:off x="324220" y="634689"/>
            <a:ext cx="8569323" cy="326845"/>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rPr>
              <a:t>Vai Jūs, lūdzu, varat man pateikt (arī) kādus pozitīvus aspektus/ kādus labumus, ko lidosta RĪGA dod Mārupes novadam un tā iedzīvotājiem?</a:t>
            </a:r>
          </a:p>
        </p:txBody>
      </p:sp>
      <p:graphicFrame>
        <p:nvGraphicFramePr>
          <p:cNvPr id="4" name="Chart 3">
            <a:extLst>
              <a:ext uri="{FF2B5EF4-FFF2-40B4-BE49-F238E27FC236}">
                <a16:creationId xmlns:a16="http://schemas.microsoft.com/office/drawing/2014/main" id="{82DCF3D0-2AEB-1C6D-3368-3CE2818EFF4B}"/>
              </a:ext>
            </a:extLst>
          </p:cNvPr>
          <p:cNvGraphicFramePr/>
          <p:nvPr>
            <p:extLst>
              <p:ext uri="{D42A27DB-BD31-4B8C-83A1-F6EECF244321}">
                <p14:modId xmlns:p14="http://schemas.microsoft.com/office/powerpoint/2010/main" val="4294489811"/>
              </p:ext>
            </p:extLst>
          </p:nvPr>
        </p:nvGraphicFramePr>
        <p:xfrm>
          <a:off x="724619" y="1245310"/>
          <a:ext cx="5758477" cy="444225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ED3FEBA-218C-2B10-0A78-3EB0D28F680D}"/>
              </a:ext>
            </a:extLst>
          </p:cNvPr>
          <p:cNvSpPr txBox="1"/>
          <p:nvPr/>
        </p:nvSpPr>
        <p:spPr>
          <a:xfrm>
            <a:off x="4570413" y="5759660"/>
            <a:ext cx="2048959" cy="246221"/>
          </a:xfrm>
          <a:prstGeom prst="rect">
            <a:avLst/>
          </a:prstGeom>
          <a:noFill/>
        </p:spPr>
        <p:txBody>
          <a:bodyPr wrap="none" rtlCol="0">
            <a:spAutoFit/>
          </a:bodyPr>
          <a:lstStyle/>
          <a:p>
            <a:r>
              <a:rPr lang="lv-LV" sz="1000" dirty="0"/>
              <a:t>Bāze: visi aptaujas dalībnieki: n=519</a:t>
            </a:r>
          </a:p>
        </p:txBody>
      </p:sp>
      <p:sp>
        <p:nvSpPr>
          <p:cNvPr id="6" name="Slide Number Placeholder 2">
            <a:extLst>
              <a:ext uri="{FF2B5EF4-FFF2-40B4-BE49-F238E27FC236}">
                <a16:creationId xmlns:a16="http://schemas.microsoft.com/office/drawing/2014/main" id="{B46FC6E5-9553-99FE-8EBA-4D838B32FB89}"/>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16</a:t>
            </a:fld>
            <a:endParaRPr lang="en-AU" dirty="0"/>
          </a:p>
        </p:txBody>
      </p:sp>
    </p:spTree>
    <p:extLst>
      <p:ext uri="{BB962C8B-B14F-4D97-AF65-F5344CB8AC3E}">
        <p14:creationId xmlns:p14="http://schemas.microsoft.com/office/powerpoint/2010/main" val="636144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16575D-DC1B-BD20-EE93-E4B5CD36A1AE}"/>
              </a:ext>
            </a:extLst>
          </p:cNvPr>
          <p:cNvSpPr txBox="1">
            <a:spLocks/>
          </p:cNvSpPr>
          <p:nvPr/>
        </p:nvSpPr>
        <p:spPr>
          <a:xfrm>
            <a:off x="285751" y="142853"/>
            <a:ext cx="8569324" cy="446117"/>
          </a:xfrm>
          <a:prstGeom prst="rect">
            <a:avLst/>
          </a:prstGeom>
        </p:spPr>
        <p:txBody>
          <a:bodyPr/>
          <a:lstStyle/>
          <a:p>
            <a:pPr defTabSz="914400" eaLnBrk="0" fontAlgn="base" hangingPunct="0">
              <a:spcBef>
                <a:spcPct val="0"/>
              </a:spcBef>
              <a:spcAft>
                <a:spcPct val="0"/>
              </a:spcAft>
              <a:defRPr/>
            </a:pPr>
            <a:r>
              <a:rPr lang="lv-LV" sz="2000" dirty="0">
                <a:solidFill>
                  <a:srgbClr val="990033"/>
                </a:solidFill>
                <a:latin typeface="+mj-lt"/>
                <a:ea typeface="+mj-ea"/>
                <a:cs typeface="+mj-cs"/>
              </a:rPr>
              <a:t>4. </a:t>
            </a:r>
            <a:r>
              <a:rPr lang="lv-LV" sz="2000" dirty="0">
                <a:solidFill>
                  <a:srgbClr val="990033"/>
                </a:solidFill>
                <a:latin typeface="+mj-lt"/>
              </a:rPr>
              <a:t>Pozitīvie aspekti, ko lidosta "Rīga" dod Mārupes novadam un tā iedzīvotājiem</a:t>
            </a:r>
          </a:p>
          <a:p>
            <a:pPr marL="0" marR="0" lvl="0" indent="0" defTabSz="914400" rtl="0" eaLnBrk="0" fontAlgn="base" latinLnBrk="0" hangingPunct="0">
              <a:lnSpc>
                <a:spcPct val="100000"/>
              </a:lnSpc>
              <a:spcBef>
                <a:spcPct val="0"/>
              </a:spcBef>
              <a:spcAft>
                <a:spcPct val="0"/>
              </a:spcAft>
              <a:buClrTx/>
              <a:buSzTx/>
              <a:buFontTx/>
              <a:buNone/>
              <a:tabLst/>
              <a:defRPr/>
            </a:pP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4" name="Text Placeholder 4">
            <a:extLst>
              <a:ext uri="{FF2B5EF4-FFF2-40B4-BE49-F238E27FC236}">
                <a16:creationId xmlns:a16="http://schemas.microsoft.com/office/drawing/2014/main" id="{842325C4-D4F9-18BB-EE89-66CF1F656097}"/>
              </a:ext>
            </a:extLst>
          </p:cNvPr>
          <p:cNvSpPr txBox="1">
            <a:spLocks/>
          </p:cNvSpPr>
          <p:nvPr/>
        </p:nvSpPr>
        <p:spPr>
          <a:xfrm>
            <a:off x="324220" y="524961"/>
            <a:ext cx="8569323" cy="326845"/>
          </a:xfrm>
          <a:prstGeom prst="rect">
            <a:avLst/>
          </a:prstGeom>
        </p:spPr>
        <p:txBody>
          <a:bodyPr/>
          <a:lstStyle/>
          <a:p>
            <a:pPr lvl="0" eaLnBrk="0" hangingPunct="0">
              <a:spcBef>
                <a:spcPct val="20000"/>
              </a:spcBef>
              <a:defRPr/>
            </a:pPr>
            <a:r>
              <a:rPr kumimoji="0" lang="lv-LV" sz="1100" i="0" u="none" strike="noStrike" kern="1200" cap="none" spc="0" normalizeH="0" baseline="0" noProof="0" dirty="0">
                <a:ln>
                  <a:noFill/>
                </a:ln>
                <a:solidFill>
                  <a:schemeClr val="tx2">
                    <a:lumMod val="50000"/>
                  </a:schemeClr>
                </a:solidFill>
                <a:effectLst/>
                <a:uLnTx/>
                <a:uFillTx/>
                <a:latin typeface="+mn-lt"/>
                <a:ea typeface="+mn-ea"/>
                <a:cs typeface="+mn-cs"/>
              </a:rPr>
              <a:t>Vai Jūs, lūdzu, varat man pateikt (arī) kādus pozitīvus aspektus/ kādus labumus, ko lidosta RĪGA dod Mārupes novadam un tā iedzīvotājiem?</a:t>
            </a:r>
          </a:p>
        </p:txBody>
      </p:sp>
      <p:graphicFrame>
        <p:nvGraphicFramePr>
          <p:cNvPr id="2" name="Chart 1">
            <a:extLst>
              <a:ext uri="{FF2B5EF4-FFF2-40B4-BE49-F238E27FC236}">
                <a16:creationId xmlns:a16="http://schemas.microsoft.com/office/drawing/2014/main" id="{21B13460-9BF5-C908-0FBA-2D44D12C54FA}"/>
              </a:ext>
            </a:extLst>
          </p:cNvPr>
          <p:cNvGraphicFramePr/>
          <p:nvPr>
            <p:extLst>
              <p:ext uri="{D42A27DB-BD31-4B8C-83A1-F6EECF244321}">
                <p14:modId xmlns:p14="http://schemas.microsoft.com/office/powerpoint/2010/main" val="1743015259"/>
              </p:ext>
            </p:extLst>
          </p:nvPr>
        </p:nvGraphicFramePr>
        <p:xfrm>
          <a:off x="2770632" y="1008013"/>
          <a:ext cx="6303979" cy="513543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51C741E-73BF-249F-F4D7-BBE09DD758EB}"/>
              </a:ext>
            </a:extLst>
          </p:cNvPr>
          <p:cNvSpPr txBox="1"/>
          <p:nvPr/>
        </p:nvSpPr>
        <p:spPr>
          <a:xfrm>
            <a:off x="61221" y="5217833"/>
            <a:ext cx="4108817" cy="877163"/>
          </a:xfrm>
          <a:prstGeom prst="rect">
            <a:avLst/>
          </a:prstGeom>
          <a:solidFill>
            <a:schemeClr val="bg1"/>
          </a:solidFill>
        </p:spPr>
        <p:txBody>
          <a:bodyPr wrap="none" rtlCol="0">
            <a:spAutoFit/>
          </a:bodyPr>
          <a:lstStyle/>
          <a:p>
            <a:pPr>
              <a:spcBef>
                <a:spcPts val="600"/>
              </a:spcBef>
            </a:pPr>
            <a:r>
              <a:rPr lang="lv-LV" sz="900" dirty="0"/>
              <a:t>Gaisa kuģi paceļas uz rietumiem — jūtama būtiska ietekme (n=135)</a:t>
            </a:r>
          </a:p>
          <a:p>
            <a:pPr>
              <a:spcBef>
                <a:spcPts val="600"/>
              </a:spcBef>
            </a:pPr>
            <a:r>
              <a:rPr lang="lv-LV" sz="900" dirty="0"/>
              <a:t>Gaisa kuģi ietekmē, paceļoties uz dienvidiem; strādāts, lai ietekmi mazinātu (n=103)</a:t>
            </a:r>
          </a:p>
          <a:p>
            <a:pPr>
              <a:spcBef>
                <a:spcPts val="600"/>
              </a:spcBef>
            </a:pPr>
            <a:r>
              <a:rPr lang="lv-LV" sz="900" dirty="0"/>
              <a:t>Atrodas sāņus no lidostas — nevajadzētu sajust būtisku ietekmi (n=248)</a:t>
            </a:r>
          </a:p>
          <a:p>
            <a:pPr>
              <a:spcBef>
                <a:spcPts val="600"/>
              </a:spcBef>
            </a:pPr>
            <a:r>
              <a:rPr lang="lv-LV" sz="900" dirty="0"/>
              <a:t>Ietekmē J tipa pacelšanās — nevajadzētu sajust būtisku ietekmi (n=33)</a:t>
            </a:r>
          </a:p>
        </p:txBody>
      </p:sp>
      <p:sp>
        <p:nvSpPr>
          <p:cNvPr id="6" name="TextBox 5">
            <a:extLst>
              <a:ext uri="{FF2B5EF4-FFF2-40B4-BE49-F238E27FC236}">
                <a16:creationId xmlns:a16="http://schemas.microsoft.com/office/drawing/2014/main" id="{28046465-C7D2-A226-3060-AC0762F8C8A7}"/>
              </a:ext>
            </a:extLst>
          </p:cNvPr>
          <p:cNvSpPr txBox="1"/>
          <p:nvPr/>
        </p:nvSpPr>
        <p:spPr>
          <a:xfrm>
            <a:off x="1084082" y="4854790"/>
            <a:ext cx="867545" cy="261610"/>
          </a:xfrm>
          <a:prstGeom prst="rect">
            <a:avLst/>
          </a:prstGeom>
          <a:noFill/>
        </p:spPr>
        <p:txBody>
          <a:bodyPr wrap="none" rtlCol="0">
            <a:spAutoFit/>
          </a:bodyPr>
          <a:lstStyle/>
          <a:p>
            <a:r>
              <a:rPr lang="lv-LV" sz="1100" dirty="0"/>
              <a:t>Dzīvesvieta:</a:t>
            </a:r>
          </a:p>
        </p:txBody>
      </p:sp>
      <p:sp>
        <p:nvSpPr>
          <p:cNvPr id="8" name="TextBox 7">
            <a:extLst>
              <a:ext uri="{FF2B5EF4-FFF2-40B4-BE49-F238E27FC236}">
                <a16:creationId xmlns:a16="http://schemas.microsoft.com/office/drawing/2014/main" id="{B93E8308-E85C-B961-7476-5E2EF080A422}"/>
              </a:ext>
            </a:extLst>
          </p:cNvPr>
          <p:cNvSpPr txBox="1"/>
          <p:nvPr/>
        </p:nvSpPr>
        <p:spPr>
          <a:xfrm>
            <a:off x="4608881" y="821985"/>
            <a:ext cx="2879314" cy="261610"/>
          </a:xfrm>
          <a:prstGeom prst="rect">
            <a:avLst/>
          </a:prstGeom>
          <a:noFill/>
        </p:spPr>
        <p:txBody>
          <a:bodyPr wrap="none" rtlCol="0">
            <a:spAutoFit/>
          </a:bodyPr>
          <a:lstStyle/>
          <a:p>
            <a:r>
              <a:rPr lang="lv-LV" sz="1100" b="1" dirty="0">
                <a:solidFill>
                  <a:schemeClr val="accent1">
                    <a:lumMod val="50000"/>
                  </a:schemeClr>
                </a:solidFill>
              </a:rPr>
              <a:t>Ērti/ ātri nokļūt līdz lidostai / lidostas tuvums</a:t>
            </a:r>
          </a:p>
        </p:txBody>
      </p:sp>
      <p:sp>
        <p:nvSpPr>
          <p:cNvPr id="9" name="Slide Number Placeholder 2">
            <a:extLst>
              <a:ext uri="{FF2B5EF4-FFF2-40B4-BE49-F238E27FC236}">
                <a16:creationId xmlns:a16="http://schemas.microsoft.com/office/drawing/2014/main" id="{9214CAF1-CFE7-BF8B-8566-30A93C21306A}"/>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17</a:t>
            </a:fld>
            <a:endParaRPr lang="en-AU" dirty="0"/>
          </a:p>
        </p:txBody>
      </p:sp>
    </p:spTree>
    <p:extLst>
      <p:ext uri="{BB962C8B-B14F-4D97-AF65-F5344CB8AC3E}">
        <p14:creationId xmlns:p14="http://schemas.microsoft.com/office/powerpoint/2010/main" val="2859189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268133FF-8843-C7ED-9D74-C0F43320A8FE}"/>
              </a:ext>
            </a:extLst>
          </p:cNvPr>
          <p:cNvSpPr txBox="1">
            <a:spLocks/>
          </p:cNvSpPr>
          <p:nvPr/>
        </p:nvSpPr>
        <p:spPr>
          <a:xfrm>
            <a:off x="324220" y="524961"/>
            <a:ext cx="8569323" cy="326845"/>
          </a:xfrm>
          <a:prstGeom prst="rect">
            <a:avLst/>
          </a:prstGeom>
        </p:spPr>
        <p:txBody>
          <a:bodyPr/>
          <a:lstStyle/>
          <a:p>
            <a:pPr lvl="0" eaLnBrk="0" hangingPunct="0">
              <a:spcBef>
                <a:spcPct val="20000"/>
              </a:spcBef>
              <a:defRPr/>
            </a:pPr>
            <a:r>
              <a:rPr kumimoji="0" lang="lv-LV" sz="1100" i="0" u="none" strike="noStrike" kern="1200" cap="none" spc="0" normalizeH="0" baseline="0" noProof="0" dirty="0">
                <a:ln>
                  <a:noFill/>
                </a:ln>
                <a:solidFill>
                  <a:schemeClr val="tx2">
                    <a:lumMod val="50000"/>
                  </a:schemeClr>
                </a:solidFill>
                <a:effectLst/>
                <a:uLnTx/>
                <a:uFillTx/>
                <a:latin typeface="+mn-lt"/>
                <a:ea typeface="+mn-ea"/>
                <a:cs typeface="+mn-cs"/>
              </a:rPr>
              <a:t>Vai Jūs, lūdzu, varat man pateikt (arī) kādus pozitīvus aspektus/ kādus labumus, ko lidosta RĪGA dod Mārupes novadam un tā iedzīvotājiem?</a:t>
            </a:r>
          </a:p>
        </p:txBody>
      </p:sp>
      <p:graphicFrame>
        <p:nvGraphicFramePr>
          <p:cNvPr id="4" name="Chart 3">
            <a:extLst>
              <a:ext uri="{FF2B5EF4-FFF2-40B4-BE49-F238E27FC236}">
                <a16:creationId xmlns:a16="http://schemas.microsoft.com/office/drawing/2014/main" id="{FE1E9609-5262-48A4-4AA6-A7EAA730E1E8}"/>
              </a:ext>
            </a:extLst>
          </p:cNvPr>
          <p:cNvGraphicFramePr/>
          <p:nvPr>
            <p:extLst>
              <p:ext uri="{D42A27DB-BD31-4B8C-83A1-F6EECF244321}">
                <p14:modId xmlns:p14="http://schemas.microsoft.com/office/powerpoint/2010/main" val="2622520687"/>
              </p:ext>
            </p:extLst>
          </p:nvPr>
        </p:nvGraphicFramePr>
        <p:xfrm>
          <a:off x="2770632" y="1008013"/>
          <a:ext cx="6303979" cy="513543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34C5EA4-0356-D54A-E5A7-AD7041371094}"/>
              </a:ext>
            </a:extLst>
          </p:cNvPr>
          <p:cNvSpPr txBox="1"/>
          <p:nvPr/>
        </p:nvSpPr>
        <p:spPr>
          <a:xfrm>
            <a:off x="61221" y="5217833"/>
            <a:ext cx="4108817" cy="877163"/>
          </a:xfrm>
          <a:prstGeom prst="rect">
            <a:avLst/>
          </a:prstGeom>
          <a:solidFill>
            <a:schemeClr val="bg1"/>
          </a:solidFill>
        </p:spPr>
        <p:txBody>
          <a:bodyPr wrap="none" rtlCol="0">
            <a:spAutoFit/>
          </a:bodyPr>
          <a:lstStyle/>
          <a:p>
            <a:pPr>
              <a:spcBef>
                <a:spcPts val="600"/>
              </a:spcBef>
            </a:pPr>
            <a:r>
              <a:rPr lang="lv-LV" sz="900" dirty="0"/>
              <a:t>Gaisa kuģi paceļas uz rietumiem — jūtama būtiska ietekme (n=135)</a:t>
            </a:r>
          </a:p>
          <a:p>
            <a:pPr>
              <a:spcBef>
                <a:spcPts val="600"/>
              </a:spcBef>
            </a:pPr>
            <a:r>
              <a:rPr lang="lv-LV" sz="900" dirty="0"/>
              <a:t>Gaisa kuģi ietekmē, paceļoties uz dienvidiem; strādāts, lai ietekmi mazinātu (n=103)</a:t>
            </a:r>
          </a:p>
          <a:p>
            <a:pPr>
              <a:spcBef>
                <a:spcPts val="600"/>
              </a:spcBef>
            </a:pPr>
            <a:r>
              <a:rPr lang="lv-LV" sz="900" dirty="0"/>
              <a:t>Atrodas sāņus no lidostas — nevajadzētu sajust būtisku ietekmi (n=248)</a:t>
            </a:r>
          </a:p>
          <a:p>
            <a:pPr>
              <a:spcBef>
                <a:spcPts val="600"/>
              </a:spcBef>
            </a:pPr>
            <a:r>
              <a:rPr lang="lv-LV" sz="900" dirty="0"/>
              <a:t>Ietekmē J tipa pacelšanās — nevajadzētu sajust būtisku ietekmi (n=33)</a:t>
            </a:r>
          </a:p>
        </p:txBody>
      </p:sp>
      <p:sp>
        <p:nvSpPr>
          <p:cNvPr id="6" name="TextBox 5">
            <a:extLst>
              <a:ext uri="{FF2B5EF4-FFF2-40B4-BE49-F238E27FC236}">
                <a16:creationId xmlns:a16="http://schemas.microsoft.com/office/drawing/2014/main" id="{E8D462D9-8CE4-F1A7-A72B-80F4E52D0596}"/>
              </a:ext>
            </a:extLst>
          </p:cNvPr>
          <p:cNvSpPr txBox="1"/>
          <p:nvPr/>
        </p:nvSpPr>
        <p:spPr>
          <a:xfrm>
            <a:off x="1084082" y="4854790"/>
            <a:ext cx="867545" cy="261610"/>
          </a:xfrm>
          <a:prstGeom prst="rect">
            <a:avLst/>
          </a:prstGeom>
          <a:noFill/>
        </p:spPr>
        <p:txBody>
          <a:bodyPr wrap="none" rtlCol="0">
            <a:spAutoFit/>
          </a:bodyPr>
          <a:lstStyle/>
          <a:p>
            <a:r>
              <a:rPr lang="lv-LV" sz="1100" dirty="0"/>
              <a:t>Dzīvesvieta:</a:t>
            </a:r>
          </a:p>
        </p:txBody>
      </p:sp>
      <p:sp>
        <p:nvSpPr>
          <p:cNvPr id="7" name="TextBox 6">
            <a:extLst>
              <a:ext uri="{FF2B5EF4-FFF2-40B4-BE49-F238E27FC236}">
                <a16:creationId xmlns:a16="http://schemas.microsoft.com/office/drawing/2014/main" id="{56D507A5-D47D-A155-F8C7-4D94F8355B52}"/>
              </a:ext>
            </a:extLst>
          </p:cNvPr>
          <p:cNvSpPr txBox="1"/>
          <p:nvPr/>
        </p:nvSpPr>
        <p:spPr>
          <a:xfrm>
            <a:off x="4608881" y="821985"/>
            <a:ext cx="1343638" cy="261610"/>
          </a:xfrm>
          <a:prstGeom prst="rect">
            <a:avLst/>
          </a:prstGeom>
          <a:noFill/>
        </p:spPr>
        <p:txBody>
          <a:bodyPr wrap="none" rtlCol="0">
            <a:spAutoFit/>
          </a:bodyPr>
          <a:lstStyle/>
          <a:p>
            <a:r>
              <a:rPr lang="lv-LV" sz="1100" b="1" dirty="0">
                <a:solidFill>
                  <a:schemeClr val="accent1">
                    <a:lumMod val="50000"/>
                  </a:schemeClr>
                </a:solidFill>
              </a:rPr>
              <a:t>Nodokļu pienesums</a:t>
            </a:r>
          </a:p>
        </p:txBody>
      </p:sp>
      <p:sp>
        <p:nvSpPr>
          <p:cNvPr id="8" name="Title 1">
            <a:extLst>
              <a:ext uri="{FF2B5EF4-FFF2-40B4-BE49-F238E27FC236}">
                <a16:creationId xmlns:a16="http://schemas.microsoft.com/office/drawing/2014/main" id="{F21387E2-6913-DD93-5B01-C707126D0B84}"/>
              </a:ext>
            </a:extLst>
          </p:cNvPr>
          <p:cNvSpPr txBox="1">
            <a:spLocks/>
          </p:cNvSpPr>
          <p:nvPr/>
        </p:nvSpPr>
        <p:spPr>
          <a:xfrm>
            <a:off x="285751" y="142853"/>
            <a:ext cx="8569324" cy="446117"/>
          </a:xfrm>
          <a:prstGeom prst="rect">
            <a:avLst/>
          </a:prstGeom>
        </p:spPr>
        <p:txBody>
          <a:bodyPr/>
          <a:lstStyle/>
          <a:p>
            <a:pPr defTabSz="914400" eaLnBrk="0" fontAlgn="base" hangingPunct="0">
              <a:spcBef>
                <a:spcPct val="0"/>
              </a:spcBef>
              <a:spcAft>
                <a:spcPct val="0"/>
              </a:spcAft>
              <a:defRPr/>
            </a:pPr>
            <a:r>
              <a:rPr lang="lv-LV" sz="2000" dirty="0">
                <a:solidFill>
                  <a:srgbClr val="990033"/>
                </a:solidFill>
                <a:latin typeface="+mj-lt"/>
                <a:ea typeface="+mj-ea"/>
                <a:cs typeface="+mj-cs"/>
              </a:rPr>
              <a:t>4. </a:t>
            </a:r>
            <a:r>
              <a:rPr lang="lv-LV" sz="2000" dirty="0">
                <a:solidFill>
                  <a:srgbClr val="990033"/>
                </a:solidFill>
                <a:latin typeface="+mj-lt"/>
              </a:rPr>
              <a:t>Pozitīvie aspekti, ko lidosta "Rīga" dod Mārupes novadam un tā iedzīvotājiem</a:t>
            </a:r>
          </a:p>
          <a:p>
            <a:pPr marL="0" marR="0" lvl="0" indent="0" defTabSz="914400" rtl="0" eaLnBrk="0" fontAlgn="base" latinLnBrk="0" hangingPunct="0">
              <a:lnSpc>
                <a:spcPct val="100000"/>
              </a:lnSpc>
              <a:spcBef>
                <a:spcPct val="0"/>
              </a:spcBef>
              <a:spcAft>
                <a:spcPct val="0"/>
              </a:spcAft>
              <a:buClrTx/>
              <a:buSzTx/>
              <a:buFontTx/>
              <a:buNone/>
              <a:tabLst/>
              <a:defRPr/>
            </a:pP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9" name="Slide Number Placeholder 2">
            <a:extLst>
              <a:ext uri="{FF2B5EF4-FFF2-40B4-BE49-F238E27FC236}">
                <a16:creationId xmlns:a16="http://schemas.microsoft.com/office/drawing/2014/main" id="{30E65058-50D0-5D4E-0C27-C6E24E340783}"/>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18</a:t>
            </a:fld>
            <a:endParaRPr lang="en-AU" dirty="0"/>
          </a:p>
        </p:txBody>
      </p:sp>
    </p:spTree>
    <p:extLst>
      <p:ext uri="{BB962C8B-B14F-4D97-AF65-F5344CB8AC3E}">
        <p14:creationId xmlns:p14="http://schemas.microsoft.com/office/powerpoint/2010/main" val="487664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D549B05B-3C01-C885-6A59-1FBE932B6EA0}"/>
              </a:ext>
            </a:extLst>
          </p:cNvPr>
          <p:cNvSpPr txBox="1">
            <a:spLocks/>
          </p:cNvSpPr>
          <p:nvPr/>
        </p:nvSpPr>
        <p:spPr>
          <a:xfrm>
            <a:off x="324220" y="524961"/>
            <a:ext cx="8569323" cy="326845"/>
          </a:xfrm>
          <a:prstGeom prst="rect">
            <a:avLst/>
          </a:prstGeom>
        </p:spPr>
        <p:txBody>
          <a:bodyPr/>
          <a:lstStyle/>
          <a:p>
            <a:pPr lvl="0" eaLnBrk="0" hangingPunct="0">
              <a:spcBef>
                <a:spcPct val="20000"/>
              </a:spcBef>
              <a:defRPr/>
            </a:pPr>
            <a:r>
              <a:rPr kumimoji="0" lang="lv-LV" sz="1100" i="0" u="none" strike="noStrike" kern="1200" cap="none" spc="0" normalizeH="0" baseline="0" noProof="0" dirty="0">
                <a:ln>
                  <a:noFill/>
                </a:ln>
                <a:solidFill>
                  <a:schemeClr val="tx2">
                    <a:lumMod val="50000"/>
                  </a:schemeClr>
                </a:solidFill>
                <a:effectLst/>
                <a:uLnTx/>
                <a:uFillTx/>
                <a:latin typeface="+mn-lt"/>
                <a:ea typeface="+mn-ea"/>
                <a:cs typeface="+mn-cs"/>
              </a:rPr>
              <a:t>Vai Jūs, lūdzu, varat man pateikt (arī) kādus pozitīvus aspektus/ kādus labumus, ko lidosta RĪGA dod Mārupes novadam un tā iedzīvotājiem?</a:t>
            </a:r>
          </a:p>
        </p:txBody>
      </p:sp>
      <p:graphicFrame>
        <p:nvGraphicFramePr>
          <p:cNvPr id="4" name="Chart 3">
            <a:extLst>
              <a:ext uri="{FF2B5EF4-FFF2-40B4-BE49-F238E27FC236}">
                <a16:creationId xmlns:a16="http://schemas.microsoft.com/office/drawing/2014/main" id="{FA350230-75FF-001A-2F32-5CC0885A1DEB}"/>
              </a:ext>
            </a:extLst>
          </p:cNvPr>
          <p:cNvGraphicFramePr/>
          <p:nvPr>
            <p:extLst>
              <p:ext uri="{D42A27DB-BD31-4B8C-83A1-F6EECF244321}">
                <p14:modId xmlns:p14="http://schemas.microsoft.com/office/powerpoint/2010/main" val="4134419041"/>
              </p:ext>
            </p:extLst>
          </p:nvPr>
        </p:nvGraphicFramePr>
        <p:xfrm>
          <a:off x="2770632" y="1008013"/>
          <a:ext cx="6303979" cy="513543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AC5D689-5E92-DD8F-FC9C-3A5D5508BC41}"/>
              </a:ext>
            </a:extLst>
          </p:cNvPr>
          <p:cNvSpPr txBox="1"/>
          <p:nvPr/>
        </p:nvSpPr>
        <p:spPr>
          <a:xfrm>
            <a:off x="61221" y="5217833"/>
            <a:ext cx="4108817" cy="877163"/>
          </a:xfrm>
          <a:prstGeom prst="rect">
            <a:avLst/>
          </a:prstGeom>
          <a:solidFill>
            <a:schemeClr val="bg1"/>
          </a:solidFill>
        </p:spPr>
        <p:txBody>
          <a:bodyPr wrap="none" rtlCol="0">
            <a:spAutoFit/>
          </a:bodyPr>
          <a:lstStyle/>
          <a:p>
            <a:pPr>
              <a:spcBef>
                <a:spcPts val="600"/>
              </a:spcBef>
            </a:pPr>
            <a:r>
              <a:rPr lang="lv-LV" sz="900" dirty="0"/>
              <a:t>Gaisa kuģi paceļas uz rietumiem — jūtama būtiska ietekme (n=135)</a:t>
            </a:r>
          </a:p>
          <a:p>
            <a:pPr>
              <a:spcBef>
                <a:spcPts val="600"/>
              </a:spcBef>
            </a:pPr>
            <a:r>
              <a:rPr lang="lv-LV" sz="900" dirty="0"/>
              <a:t>Gaisa kuģi ietekmē, paceļoties uz dienvidiem; strādāts, lai ietekmi mazinātu (n=103)</a:t>
            </a:r>
          </a:p>
          <a:p>
            <a:pPr>
              <a:spcBef>
                <a:spcPts val="600"/>
              </a:spcBef>
            </a:pPr>
            <a:r>
              <a:rPr lang="lv-LV" sz="900" dirty="0"/>
              <a:t>Atrodas sāņus no lidostas — nevajadzētu sajust būtisku ietekmi (n=248)</a:t>
            </a:r>
          </a:p>
          <a:p>
            <a:pPr>
              <a:spcBef>
                <a:spcPts val="600"/>
              </a:spcBef>
            </a:pPr>
            <a:r>
              <a:rPr lang="lv-LV" sz="900" dirty="0"/>
              <a:t>Ietekmē J tipa pacelšanās — nevajadzētu sajust būtisku ietekmi (n=33)</a:t>
            </a:r>
          </a:p>
        </p:txBody>
      </p:sp>
      <p:sp>
        <p:nvSpPr>
          <p:cNvPr id="6" name="TextBox 5">
            <a:extLst>
              <a:ext uri="{FF2B5EF4-FFF2-40B4-BE49-F238E27FC236}">
                <a16:creationId xmlns:a16="http://schemas.microsoft.com/office/drawing/2014/main" id="{CC6D9260-6725-1AA3-3AE0-DCB13E08862A}"/>
              </a:ext>
            </a:extLst>
          </p:cNvPr>
          <p:cNvSpPr txBox="1"/>
          <p:nvPr/>
        </p:nvSpPr>
        <p:spPr>
          <a:xfrm>
            <a:off x="1084082" y="4854790"/>
            <a:ext cx="867545" cy="261610"/>
          </a:xfrm>
          <a:prstGeom prst="rect">
            <a:avLst/>
          </a:prstGeom>
          <a:noFill/>
        </p:spPr>
        <p:txBody>
          <a:bodyPr wrap="none" rtlCol="0">
            <a:spAutoFit/>
          </a:bodyPr>
          <a:lstStyle/>
          <a:p>
            <a:r>
              <a:rPr lang="lv-LV" sz="1100" dirty="0"/>
              <a:t>Dzīvesvieta:</a:t>
            </a:r>
          </a:p>
        </p:txBody>
      </p:sp>
      <p:sp>
        <p:nvSpPr>
          <p:cNvPr id="7" name="TextBox 6">
            <a:extLst>
              <a:ext uri="{FF2B5EF4-FFF2-40B4-BE49-F238E27FC236}">
                <a16:creationId xmlns:a16="http://schemas.microsoft.com/office/drawing/2014/main" id="{A0DCD417-74F1-6A90-7145-B4F68F6AE5EF}"/>
              </a:ext>
            </a:extLst>
          </p:cNvPr>
          <p:cNvSpPr txBox="1"/>
          <p:nvPr/>
        </p:nvSpPr>
        <p:spPr>
          <a:xfrm>
            <a:off x="4608881" y="821985"/>
            <a:ext cx="2523448" cy="261610"/>
          </a:xfrm>
          <a:prstGeom prst="rect">
            <a:avLst/>
          </a:prstGeom>
          <a:noFill/>
        </p:spPr>
        <p:txBody>
          <a:bodyPr wrap="none" rtlCol="0">
            <a:spAutoFit/>
          </a:bodyPr>
          <a:lstStyle/>
          <a:p>
            <a:r>
              <a:rPr lang="pt-BR" sz="1100" b="1" dirty="0">
                <a:solidFill>
                  <a:schemeClr val="accent1">
                    <a:lumMod val="50000"/>
                  </a:schemeClr>
                </a:solidFill>
              </a:rPr>
              <a:t>Darba vietas / potenciālais darba devējs</a:t>
            </a:r>
            <a:endParaRPr lang="lv-LV" sz="1100" b="1" dirty="0">
              <a:solidFill>
                <a:schemeClr val="accent1">
                  <a:lumMod val="50000"/>
                </a:schemeClr>
              </a:solidFill>
            </a:endParaRPr>
          </a:p>
        </p:txBody>
      </p:sp>
      <p:sp>
        <p:nvSpPr>
          <p:cNvPr id="8" name="Title 1">
            <a:extLst>
              <a:ext uri="{FF2B5EF4-FFF2-40B4-BE49-F238E27FC236}">
                <a16:creationId xmlns:a16="http://schemas.microsoft.com/office/drawing/2014/main" id="{2170E434-B03D-6778-850C-FC06FB4FDAD8}"/>
              </a:ext>
            </a:extLst>
          </p:cNvPr>
          <p:cNvSpPr txBox="1">
            <a:spLocks/>
          </p:cNvSpPr>
          <p:nvPr/>
        </p:nvSpPr>
        <p:spPr>
          <a:xfrm>
            <a:off x="285751" y="142853"/>
            <a:ext cx="8569324" cy="446117"/>
          </a:xfrm>
          <a:prstGeom prst="rect">
            <a:avLst/>
          </a:prstGeom>
        </p:spPr>
        <p:txBody>
          <a:bodyPr/>
          <a:lstStyle/>
          <a:p>
            <a:pPr defTabSz="914400" eaLnBrk="0" fontAlgn="base" hangingPunct="0">
              <a:spcBef>
                <a:spcPct val="0"/>
              </a:spcBef>
              <a:spcAft>
                <a:spcPct val="0"/>
              </a:spcAft>
              <a:defRPr/>
            </a:pPr>
            <a:r>
              <a:rPr lang="lv-LV" sz="2000" dirty="0">
                <a:solidFill>
                  <a:srgbClr val="990033"/>
                </a:solidFill>
                <a:latin typeface="+mj-lt"/>
                <a:ea typeface="+mj-ea"/>
                <a:cs typeface="+mj-cs"/>
              </a:rPr>
              <a:t>4. </a:t>
            </a:r>
            <a:r>
              <a:rPr lang="lv-LV" sz="2000" dirty="0">
                <a:solidFill>
                  <a:srgbClr val="990033"/>
                </a:solidFill>
                <a:latin typeface="+mj-lt"/>
              </a:rPr>
              <a:t>Pozitīvie aspekti, ko lidosta "Rīga" dod Mārupes novadam un tā iedzīvotājiem</a:t>
            </a:r>
          </a:p>
          <a:p>
            <a:pPr marL="0" marR="0" lvl="0" indent="0" defTabSz="914400" rtl="0" eaLnBrk="0" fontAlgn="base" latinLnBrk="0" hangingPunct="0">
              <a:lnSpc>
                <a:spcPct val="100000"/>
              </a:lnSpc>
              <a:spcBef>
                <a:spcPct val="0"/>
              </a:spcBef>
              <a:spcAft>
                <a:spcPct val="0"/>
              </a:spcAft>
              <a:buClrTx/>
              <a:buSzTx/>
              <a:buFontTx/>
              <a:buNone/>
              <a:tabLst/>
              <a:defRPr/>
            </a:pP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9" name="Slide Number Placeholder 2">
            <a:extLst>
              <a:ext uri="{FF2B5EF4-FFF2-40B4-BE49-F238E27FC236}">
                <a16:creationId xmlns:a16="http://schemas.microsoft.com/office/drawing/2014/main" id="{8EB799EA-6552-9B4A-9C34-D5930B30E661}"/>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19</a:t>
            </a:fld>
            <a:endParaRPr lang="en-AU" dirty="0"/>
          </a:p>
        </p:txBody>
      </p:sp>
    </p:spTree>
    <p:extLst>
      <p:ext uri="{BB962C8B-B14F-4D97-AF65-F5344CB8AC3E}">
        <p14:creationId xmlns:p14="http://schemas.microsoft.com/office/powerpoint/2010/main" val="184477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2A4013-1716-03D3-072E-F47D90775F95}"/>
              </a:ext>
            </a:extLst>
          </p:cNvPr>
          <p:cNvSpPr>
            <a:spLocks noChangeArrowheads="1"/>
          </p:cNvSpPr>
          <p:nvPr/>
        </p:nvSpPr>
        <p:spPr bwMode="auto">
          <a:xfrm>
            <a:off x="692944" y="427881"/>
            <a:ext cx="6723657" cy="500062"/>
          </a:xfrm>
          <a:prstGeom prst="rect">
            <a:avLst/>
          </a:prstGeom>
          <a:noFill/>
          <a:ln w="9525">
            <a:noFill/>
            <a:miter lim="800000"/>
            <a:headEnd/>
            <a:tailEnd/>
          </a:ln>
        </p:spPr>
        <p:txBody>
          <a:bodyPr anchor="ctr"/>
          <a:lstStyle/>
          <a:p>
            <a:pPr algn="ctr" fontAlgn="auto">
              <a:spcBef>
                <a:spcPts val="0"/>
              </a:spcBef>
              <a:spcAft>
                <a:spcPts val="0"/>
              </a:spcAft>
              <a:defRPr/>
            </a:pPr>
            <a:r>
              <a:rPr lang="lv-LV" b="1" dirty="0">
                <a:solidFill>
                  <a:srgbClr val="990033"/>
                </a:solidFill>
                <a:effectLst>
                  <a:outerShdw blurRad="38100" dist="38100" dir="2700000" algn="tl">
                    <a:srgbClr val="000000">
                      <a:alpha val="43137"/>
                    </a:srgbClr>
                  </a:outerShdw>
                </a:effectLst>
                <a:latin typeface="+mn-lt"/>
              </a:rPr>
              <a:t>SATURS</a:t>
            </a:r>
            <a:endParaRPr lang="en-GB" b="1" dirty="0">
              <a:solidFill>
                <a:srgbClr val="990033"/>
              </a:solidFill>
              <a:effectLst>
                <a:outerShdw blurRad="38100" dist="38100" dir="2700000" algn="tl">
                  <a:srgbClr val="000000">
                    <a:alpha val="43137"/>
                  </a:srgbClr>
                </a:outerShdw>
              </a:effectLst>
              <a:latin typeface="+mn-lt"/>
            </a:endParaRPr>
          </a:p>
        </p:txBody>
      </p:sp>
      <p:sp>
        <p:nvSpPr>
          <p:cNvPr id="3" name="Rectangle 3">
            <a:extLst>
              <a:ext uri="{FF2B5EF4-FFF2-40B4-BE49-F238E27FC236}">
                <a16:creationId xmlns:a16="http://schemas.microsoft.com/office/drawing/2014/main" id="{18F8FC1F-5957-9B5F-A18C-72A5E72D1086}"/>
              </a:ext>
            </a:extLst>
          </p:cNvPr>
          <p:cNvSpPr>
            <a:spLocks noChangeArrowheads="1"/>
          </p:cNvSpPr>
          <p:nvPr/>
        </p:nvSpPr>
        <p:spPr bwMode="auto">
          <a:xfrm>
            <a:off x="692943" y="1285114"/>
            <a:ext cx="7515745" cy="2428892"/>
          </a:xfrm>
          <a:prstGeom prst="rect">
            <a:avLst/>
          </a:prstGeom>
          <a:noFill/>
          <a:ln w="9525">
            <a:noFill/>
            <a:miter lim="800000"/>
            <a:headEnd/>
            <a:tailEnd/>
          </a:ln>
        </p:spPr>
        <p:txBody>
          <a:bodyPr/>
          <a:lstStyle/>
          <a:p>
            <a:pPr marL="457200" indent="-457200">
              <a:lnSpc>
                <a:spcPct val="120000"/>
              </a:lnSpc>
              <a:spcBef>
                <a:spcPct val="40000"/>
              </a:spcBef>
              <a:buClr>
                <a:srgbClr val="990033"/>
              </a:buClr>
              <a:buFont typeface="Calibri" pitchFamily="34" charset="0"/>
              <a:buAutoNum type="arabicPeriod"/>
            </a:pPr>
            <a:r>
              <a:rPr lang="lv-LV" altLang="lv-LV" sz="1200" b="1" dirty="0">
                <a:latin typeface="Calibri" pitchFamily="34" charset="0"/>
              </a:rPr>
              <a:t>Metodoloģiskā informācija .....................................................................................................................3</a:t>
            </a:r>
          </a:p>
          <a:p>
            <a:pPr marL="457200" indent="-457200">
              <a:lnSpc>
                <a:spcPct val="120000"/>
              </a:lnSpc>
              <a:spcBef>
                <a:spcPct val="40000"/>
              </a:spcBef>
              <a:buClr>
                <a:srgbClr val="990033"/>
              </a:buClr>
              <a:buFont typeface="Calibri" pitchFamily="34" charset="0"/>
              <a:buAutoNum type="arabicPeriod"/>
            </a:pPr>
            <a:r>
              <a:rPr lang="lv-LV" altLang="lv-LV" sz="1200" b="1" dirty="0">
                <a:latin typeface="Calibri" pitchFamily="34" charset="0"/>
              </a:rPr>
              <a:t>Kopsavilkums .........................................................................................................................................7</a:t>
            </a:r>
          </a:p>
          <a:p>
            <a:pPr marL="457200" indent="-457200">
              <a:lnSpc>
                <a:spcPct val="120000"/>
              </a:lnSpc>
              <a:spcBef>
                <a:spcPct val="40000"/>
              </a:spcBef>
              <a:buClr>
                <a:srgbClr val="990033"/>
              </a:buClr>
              <a:buFont typeface="Calibri" pitchFamily="34" charset="0"/>
              <a:buAutoNum type="arabicPeriod"/>
            </a:pPr>
            <a:r>
              <a:rPr lang="lv-LV" altLang="lv-LV" sz="1200" b="1" dirty="0">
                <a:latin typeface="Calibri" pitchFamily="34" charset="0"/>
              </a:rPr>
              <a:t>Lidostas «Rīga» radītās neērtības Mārupes novada iedzīvotājiem ...........................................................10</a:t>
            </a:r>
          </a:p>
          <a:p>
            <a:pPr marL="457200" indent="-457200">
              <a:lnSpc>
                <a:spcPct val="120000"/>
              </a:lnSpc>
              <a:spcBef>
                <a:spcPct val="40000"/>
              </a:spcBef>
              <a:buClr>
                <a:srgbClr val="990033"/>
              </a:buClr>
              <a:buFont typeface="Calibri" pitchFamily="34" charset="0"/>
              <a:buAutoNum type="arabicPeriod"/>
            </a:pPr>
            <a:r>
              <a:rPr lang="lv-LV" altLang="lv-LV" sz="1200" b="1" dirty="0">
                <a:latin typeface="Calibri" pitchFamily="34" charset="0"/>
              </a:rPr>
              <a:t>Pozitīvie aspekti, ko lidosta «Rīga» dod Mārupes novadam un tā iedzīvotājiem ......................................15</a:t>
            </a:r>
          </a:p>
          <a:p>
            <a:pPr marL="457200" indent="-457200">
              <a:lnSpc>
                <a:spcPct val="120000"/>
              </a:lnSpc>
              <a:spcBef>
                <a:spcPct val="40000"/>
              </a:spcBef>
              <a:buClr>
                <a:srgbClr val="990033"/>
              </a:buClr>
              <a:buFont typeface="Calibri" pitchFamily="34" charset="0"/>
              <a:buAutoNum type="arabicPeriod"/>
            </a:pPr>
            <a:r>
              <a:rPr lang="lv-LV" altLang="lv-LV" sz="1200" b="1" dirty="0">
                <a:latin typeface="Calibri" pitchFamily="34" charset="0"/>
              </a:rPr>
              <a:t>Lidostas «Rīga» sadarbība ar vietējo kopienu …………………………………………………........................................20</a:t>
            </a:r>
          </a:p>
          <a:p>
            <a:pPr marL="457200" indent="-457200">
              <a:lnSpc>
                <a:spcPct val="120000"/>
              </a:lnSpc>
              <a:spcBef>
                <a:spcPct val="40000"/>
              </a:spcBef>
              <a:buClr>
                <a:srgbClr val="990033"/>
              </a:buClr>
              <a:buFont typeface="Calibri" pitchFamily="34" charset="0"/>
              <a:buAutoNum type="arabicPeriod"/>
            </a:pPr>
            <a:r>
              <a:rPr lang="lv-LV" altLang="lv-LV" sz="1200" b="1" dirty="0">
                <a:latin typeface="Calibri" pitchFamily="34" charset="0"/>
              </a:rPr>
              <a:t>Trokšņu līmenis apdzīvotās vietās pie lidostas «Rīga»  .............................................................................27</a:t>
            </a:r>
          </a:p>
        </p:txBody>
      </p:sp>
      <p:sp>
        <p:nvSpPr>
          <p:cNvPr id="4" name="Slide Number Placeholder 2">
            <a:extLst>
              <a:ext uri="{FF2B5EF4-FFF2-40B4-BE49-F238E27FC236}">
                <a16:creationId xmlns:a16="http://schemas.microsoft.com/office/drawing/2014/main" id="{87CD95C0-D3C7-3494-785B-B23709D15ED8}"/>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pPr algn="ctr"/>
              <a:t>2</a:t>
            </a:fld>
            <a:endParaRPr lang="en-AU" dirty="0"/>
          </a:p>
        </p:txBody>
      </p:sp>
    </p:spTree>
    <p:extLst>
      <p:ext uri="{BB962C8B-B14F-4D97-AF65-F5344CB8AC3E}">
        <p14:creationId xmlns:p14="http://schemas.microsoft.com/office/powerpoint/2010/main" val="3321959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991A7-F988-AE1F-C642-5A4CE4C83CF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1597B99-9066-6362-0A47-E2FFE2ACB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
        <p:nvSpPr>
          <p:cNvPr id="3" name="Rectangle 9">
            <a:extLst>
              <a:ext uri="{FF2B5EF4-FFF2-40B4-BE49-F238E27FC236}">
                <a16:creationId xmlns:a16="http://schemas.microsoft.com/office/drawing/2014/main" id="{8050D484-A5A2-08E4-248B-764A7AD0893B}"/>
              </a:ext>
            </a:extLst>
          </p:cNvPr>
          <p:cNvSpPr>
            <a:spLocks noChangeArrowheads="1"/>
          </p:cNvSpPr>
          <p:nvPr/>
        </p:nvSpPr>
        <p:spPr bwMode="auto">
          <a:xfrm>
            <a:off x="3867911" y="5098944"/>
            <a:ext cx="4636009" cy="1054968"/>
          </a:xfrm>
          <a:prstGeom prst="rect">
            <a:avLst/>
          </a:prstGeom>
          <a:noFill/>
          <a:ln w="9525">
            <a:noFill/>
            <a:miter lim="800000"/>
            <a:headEnd/>
            <a:tailEnd/>
          </a:ln>
          <a:effectLst/>
        </p:spPr>
        <p:txBody>
          <a:bodyPr/>
          <a:lstStyle/>
          <a:p>
            <a:pPr algn="r" fontAlgn="auto">
              <a:lnSpc>
                <a:spcPct val="110000"/>
              </a:lnSpc>
              <a:spcBef>
                <a:spcPts val="2400"/>
              </a:spcBef>
              <a:spcAft>
                <a:spcPts val="0"/>
              </a:spcAft>
              <a:defRPr/>
            </a:pPr>
            <a:r>
              <a:rPr lang="lv-LV" sz="2800" b="1" dirty="0">
                <a:solidFill>
                  <a:schemeClr val="bg1"/>
                </a:solidFill>
              </a:rPr>
              <a:t>5. Lidostas "Rīga" sadarbība ar vietējo kopienu</a:t>
            </a:r>
          </a:p>
        </p:txBody>
      </p:sp>
      <p:sp>
        <p:nvSpPr>
          <p:cNvPr id="4" name="Slide Number Placeholder 2">
            <a:extLst>
              <a:ext uri="{FF2B5EF4-FFF2-40B4-BE49-F238E27FC236}">
                <a16:creationId xmlns:a16="http://schemas.microsoft.com/office/drawing/2014/main" id="{B8C74DCB-A83D-A82A-8F48-D7C479D2DB20}"/>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solidFill>
                  <a:schemeClr val="bg1"/>
                </a:solidFill>
              </a:rPr>
              <a:pPr algn="ctr"/>
              <a:t>20</a:t>
            </a:fld>
            <a:endParaRPr lang="en-AU" dirty="0">
              <a:solidFill>
                <a:schemeClr val="bg1"/>
              </a:solidFill>
            </a:endParaRPr>
          </a:p>
        </p:txBody>
      </p:sp>
    </p:spTree>
    <p:extLst>
      <p:ext uri="{BB962C8B-B14F-4D97-AF65-F5344CB8AC3E}">
        <p14:creationId xmlns:p14="http://schemas.microsoft.com/office/powerpoint/2010/main" val="3042392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C80F-3F7D-38A9-1699-F3BF42057F90}"/>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5. Lidostas "Rīga" sadarbība ar vietējo kopienu</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B644BADA-919D-F885-06FC-0514B71F2E6E}"/>
              </a:ext>
            </a:extLst>
          </p:cNvPr>
          <p:cNvSpPr txBox="1">
            <a:spLocks/>
          </p:cNvSpPr>
          <p:nvPr/>
        </p:nvSpPr>
        <p:spPr>
          <a:xfrm>
            <a:off x="324221" y="634690"/>
            <a:ext cx="7746359" cy="339746"/>
          </a:xfrm>
          <a:prstGeom prst="rect">
            <a:avLst/>
          </a:prstGeom>
        </p:spPr>
        <p:txBody>
          <a:bodyPr/>
          <a:lstStyle/>
          <a:p>
            <a:pPr marL="342900" lvl="0" indent="-342900" eaLnBrk="0" hangingPunct="0">
              <a:spcBef>
                <a:spcPct val="20000"/>
              </a:spcBef>
              <a:defRPr/>
            </a:pPr>
            <a:r>
              <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rPr>
              <a:t>Vai lidostai RĪGA, Jūsuprāt, būtu jāatbalsta un jāsadarbojas ar vietējo kopienu – t.i. ar Mārupes novada iedzīvotājiem</a:t>
            </a:r>
            <a:r>
              <a:rPr kumimoji="0" lang="en-US" sz="1100" b="1"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C3B65B4B-940B-96DE-CE14-4BFAE4162161}"/>
              </a:ext>
            </a:extLst>
          </p:cNvPr>
          <p:cNvGraphicFramePr/>
          <p:nvPr>
            <p:extLst>
              <p:ext uri="{D42A27DB-BD31-4B8C-83A1-F6EECF244321}">
                <p14:modId xmlns:p14="http://schemas.microsoft.com/office/powerpoint/2010/main" val="2429503560"/>
              </p:ext>
            </p:extLst>
          </p:nvPr>
        </p:nvGraphicFramePr>
        <p:xfrm>
          <a:off x="34888" y="1145909"/>
          <a:ext cx="4399112" cy="37897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4D0CE79D-E424-8F9C-B6CB-CD13E171FA3F}"/>
              </a:ext>
            </a:extLst>
          </p:cNvPr>
          <p:cNvGraphicFramePr/>
          <p:nvPr>
            <p:extLst>
              <p:ext uri="{D42A27DB-BD31-4B8C-83A1-F6EECF244321}">
                <p14:modId xmlns:p14="http://schemas.microsoft.com/office/powerpoint/2010/main" val="2803188512"/>
              </p:ext>
            </p:extLst>
          </p:nvPr>
        </p:nvGraphicFramePr>
        <p:xfrm>
          <a:off x="4573188" y="1615222"/>
          <a:ext cx="4386020" cy="230149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81338F4-0AE4-8AAD-8548-001C372FBB65}"/>
              </a:ext>
            </a:extLst>
          </p:cNvPr>
          <p:cNvSpPr txBox="1"/>
          <p:nvPr/>
        </p:nvSpPr>
        <p:spPr>
          <a:xfrm>
            <a:off x="2883432" y="5107124"/>
            <a:ext cx="2048959" cy="246221"/>
          </a:xfrm>
          <a:prstGeom prst="rect">
            <a:avLst/>
          </a:prstGeom>
          <a:noFill/>
        </p:spPr>
        <p:txBody>
          <a:bodyPr wrap="none" rtlCol="0">
            <a:spAutoFit/>
          </a:bodyPr>
          <a:lstStyle/>
          <a:p>
            <a:r>
              <a:rPr lang="lv-LV" sz="1000" dirty="0"/>
              <a:t>Bāze: visi aptaujas dalībnieki: n=519</a:t>
            </a:r>
          </a:p>
        </p:txBody>
      </p:sp>
      <p:sp>
        <p:nvSpPr>
          <p:cNvPr id="7" name="Slide Number Placeholder 2">
            <a:extLst>
              <a:ext uri="{FF2B5EF4-FFF2-40B4-BE49-F238E27FC236}">
                <a16:creationId xmlns:a16="http://schemas.microsoft.com/office/drawing/2014/main" id="{814F3B1C-FDBB-817A-E922-6282AD48448A}"/>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21</a:t>
            </a:fld>
            <a:endParaRPr lang="en-AU" dirty="0"/>
          </a:p>
        </p:txBody>
      </p:sp>
    </p:spTree>
    <p:extLst>
      <p:ext uri="{BB962C8B-B14F-4D97-AF65-F5344CB8AC3E}">
        <p14:creationId xmlns:p14="http://schemas.microsoft.com/office/powerpoint/2010/main" val="855935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135BE-AF88-ED22-3007-A8006A656122}"/>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5. Lidostas "Rīga" sadarbība ar vietējo kopienu</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F2B9448F-169B-778B-4B78-16A0DCE2B156}"/>
              </a:ext>
            </a:extLst>
          </p:cNvPr>
          <p:cNvSpPr txBox="1">
            <a:spLocks/>
          </p:cNvSpPr>
          <p:nvPr/>
        </p:nvSpPr>
        <p:spPr>
          <a:xfrm>
            <a:off x="324221" y="634690"/>
            <a:ext cx="7746359" cy="339746"/>
          </a:xfrm>
          <a:prstGeom prst="rect">
            <a:avLst/>
          </a:prstGeom>
        </p:spPr>
        <p:txBody>
          <a:bodyPr/>
          <a:lstStyle/>
          <a:p>
            <a:pPr marL="342900" lvl="0" indent="-342900" eaLnBrk="0" hangingPunct="0">
              <a:spcBef>
                <a:spcPct val="20000"/>
              </a:spcBef>
              <a:defRPr/>
            </a:pPr>
            <a:r>
              <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rPr>
              <a:t>Vai lidostai RĪGA, Jūsuprāt, būtu jāatbalsta un jāsadarbojas ar vietējo kopienu – t.i. ar Mārupes novada iedzīvotājiem</a:t>
            </a:r>
            <a:r>
              <a:rPr kumimoji="0" lang="en-US" sz="1100" b="1"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66AF6A5D-58BB-DD49-8D07-FD6F852F3C57}"/>
              </a:ext>
            </a:extLst>
          </p:cNvPr>
          <p:cNvGraphicFramePr/>
          <p:nvPr>
            <p:extLst>
              <p:ext uri="{D42A27DB-BD31-4B8C-83A1-F6EECF244321}">
                <p14:modId xmlns:p14="http://schemas.microsoft.com/office/powerpoint/2010/main" val="2852774262"/>
              </p:ext>
            </p:extLst>
          </p:nvPr>
        </p:nvGraphicFramePr>
        <p:xfrm>
          <a:off x="3195688" y="1020156"/>
          <a:ext cx="5797484" cy="50378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9B3D01A-552B-AC7C-46E3-CCE1796644D5}"/>
              </a:ext>
            </a:extLst>
          </p:cNvPr>
          <p:cNvSpPr txBox="1"/>
          <p:nvPr/>
        </p:nvSpPr>
        <p:spPr>
          <a:xfrm>
            <a:off x="61221" y="5098112"/>
            <a:ext cx="4108817" cy="877163"/>
          </a:xfrm>
          <a:prstGeom prst="rect">
            <a:avLst/>
          </a:prstGeom>
          <a:solidFill>
            <a:schemeClr val="bg1"/>
          </a:solidFill>
        </p:spPr>
        <p:txBody>
          <a:bodyPr wrap="none" rtlCol="0">
            <a:spAutoFit/>
          </a:bodyPr>
          <a:lstStyle/>
          <a:p>
            <a:pPr>
              <a:spcBef>
                <a:spcPts val="600"/>
              </a:spcBef>
            </a:pPr>
            <a:r>
              <a:rPr lang="lv-LV" sz="900" dirty="0"/>
              <a:t>Gaisa kuģi paceļas uz rietumiem — jūtama būtiska ietekme (n=135)</a:t>
            </a:r>
          </a:p>
          <a:p>
            <a:pPr>
              <a:spcBef>
                <a:spcPts val="600"/>
              </a:spcBef>
            </a:pPr>
            <a:r>
              <a:rPr lang="lv-LV" sz="900" dirty="0"/>
              <a:t>Gaisa kuģi ietekmē, paceļoties uz dienvidiem; strādāts, lai ietekmi mazinātu (n=103)</a:t>
            </a:r>
          </a:p>
          <a:p>
            <a:pPr>
              <a:spcBef>
                <a:spcPts val="600"/>
              </a:spcBef>
            </a:pPr>
            <a:r>
              <a:rPr lang="lv-LV" sz="900" dirty="0"/>
              <a:t>Atrodas sāņus no lidostas — nevajadzētu sajust būtisku ietekmi (n=248)</a:t>
            </a:r>
          </a:p>
          <a:p>
            <a:pPr>
              <a:spcBef>
                <a:spcPts val="600"/>
              </a:spcBef>
            </a:pPr>
            <a:r>
              <a:rPr lang="lv-LV" sz="900" dirty="0"/>
              <a:t>Ietekmē J tipa pacelšanās — nevajadzētu sajust būtisku ietekmi (n=33)</a:t>
            </a:r>
          </a:p>
        </p:txBody>
      </p:sp>
      <p:sp>
        <p:nvSpPr>
          <p:cNvPr id="6" name="TextBox 5">
            <a:extLst>
              <a:ext uri="{FF2B5EF4-FFF2-40B4-BE49-F238E27FC236}">
                <a16:creationId xmlns:a16="http://schemas.microsoft.com/office/drawing/2014/main" id="{F3FD2FB2-3A48-B1AD-C9B3-3B7053117932}"/>
              </a:ext>
            </a:extLst>
          </p:cNvPr>
          <p:cNvSpPr txBox="1"/>
          <p:nvPr/>
        </p:nvSpPr>
        <p:spPr>
          <a:xfrm>
            <a:off x="1084082" y="4790782"/>
            <a:ext cx="867545" cy="261610"/>
          </a:xfrm>
          <a:prstGeom prst="rect">
            <a:avLst/>
          </a:prstGeom>
          <a:noFill/>
        </p:spPr>
        <p:txBody>
          <a:bodyPr wrap="none" rtlCol="0">
            <a:spAutoFit/>
          </a:bodyPr>
          <a:lstStyle/>
          <a:p>
            <a:r>
              <a:rPr lang="lv-LV" sz="1100" dirty="0"/>
              <a:t>Dzīvesvieta:</a:t>
            </a:r>
          </a:p>
        </p:txBody>
      </p:sp>
      <p:sp>
        <p:nvSpPr>
          <p:cNvPr id="7" name="Slide Number Placeholder 2">
            <a:extLst>
              <a:ext uri="{FF2B5EF4-FFF2-40B4-BE49-F238E27FC236}">
                <a16:creationId xmlns:a16="http://schemas.microsoft.com/office/drawing/2014/main" id="{9ABC8F42-3B46-150B-3347-FB74EB487E14}"/>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22</a:t>
            </a:fld>
            <a:endParaRPr lang="en-AU" dirty="0"/>
          </a:p>
        </p:txBody>
      </p:sp>
    </p:spTree>
    <p:extLst>
      <p:ext uri="{BB962C8B-B14F-4D97-AF65-F5344CB8AC3E}">
        <p14:creationId xmlns:p14="http://schemas.microsoft.com/office/powerpoint/2010/main" val="479021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42693-A57E-C587-1589-41BA92B1D8AF}"/>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5. Lidostas "Rīga" sadarbība ar vietējo kopienu</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B83DFBCC-694E-B005-883B-BDDD8CD47462}"/>
              </a:ext>
            </a:extLst>
          </p:cNvPr>
          <p:cNvSpPr txBox="1">
            <a:spLocks/>
          </p:cNvSpPr>
          <p:nvPr/>
        </p:nvSpPr>
        <p:spPr>
          <a:xfrm>
            <a:off x="324221" y="634689"/>
            <a:ext cx="7746359" cy="446117"/>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rPr>
              <a:t>Es Jums nosaukšu vairākus iespējamus lidostas RĪGA nodrošinātus atbalsta pasākumus, bet Jūs, lūdzu, man pasakiet, kurš no tiem, Jūsuprāt, Mārupes novadam un tā iedzīvotājiem varētu būt visnoderīgākais?</a:t>
            </a:r>
          </a:p>
        </p:txBody>
      </p:sp>
      <p:graphicFrame>
        <p:nvGraphicFramePr>
          <p:cNvPr id="4" name="Chart 3">
            <a:extLst>
              <a:ext uri="{FF2B5EF4-FFF2-40B4-BE49-F238E27FC236}">
                <a16:creationId xmlns:a16="http://schemas.microsoft.com/office/drawing/2014/main" id="{E024CF25-C67C-FEF1-9356-7E8E875DD15F}"/>
              </a:ext>
            </a:extLst>
          </p:cNvPr>
          <p:cNvGraphicFramePr/>
          <p:nvPr>
            <p:extLst>
              <p:ext uri="{D42A27DB-BD31-4B8C-83A1-F6EECF244321}">
                <p14:modId xmlns:p14="http://schemas.microsoft.com/office/powerpoint/2010/main" val="143406891"/>
              </p:ext>
            </p:extLst>
          </p:nvPr>
        </p:nvGraphicFramePr>
        <p:xfrm>
          <a:off x="0" y="1284251"/>
          <a:ext cx="4399112" cy="378974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720D0BE-AF07-935B-5C10-3ADA65A589EF}"/>
              </a:ext>
            </a:extLst>
          </p:cNvPr>
          <p:cNvSpPr txBox="1"/>
          <p:nvPr/>
        </p:nvSpPr>
        <p:spPr>
          <a:xfrm>
            <a:off x="1175076" y="5340173"/>
            <a:ext cx="2048959" cy="246221"/>
          </a:xfrm>
          <a:prstGeom prst="rect">
            <a:avLst/>
          </a:prstGeom>
          <a:noFill/>
        </p:spPr>
        <p:txBody>
          <a:bodyPr wrap="none" rtlCol="0">
            <a:spAutoFit/>
          </a:bodyPr>
          <a:lstStyle/>
          <a:p>
            <a:r>
              <a:rPr lang="lv-LV" sz="1000" dirty="0"/>
              <a:t>Bāze: visi aptaujas dalībnieki: n=519</a:t>
            </a:r>
          </a:p>
        </p:txBody>
      </p:sp>
      <p:graphicFrame>
        <p:nvGraphicFramePr>
          <p:cNvPr id="7" name="Chart 6">
            <a:extLst>
              <a:ext uri="{FF2B5EF4-FFF2-40B4-BE49-F238E27FC236}">
                <a16:creationId xmlns:a16="http://schemas.microsoft.com/office/drawing/2014/main" id="{2F62154D-CEB8-28FC-D65F-21EA4CAA7C63}"/>
              </a:ext>
            </a:extLst>
          </p:cNvPr>
          <p:cNvGraphicFramePr/>
          <p:nvPr>
            <p:extLst>
              <p:ext uri="{D42A27DB-BD31-4B8C-83A1-F6EECF244321}">
                <p14:modId xmlns:p14="http://schemas.microsoft.com/office/powerpoint/2010/main" val="3760744087"/>
              </p:ext>
            </p:extLst>
          </p:nvPr>
        </p:nvGraphicFramePr>
        <p:xfrm>
          <a:off x="4710000" y="1373326"/>
          <a:ext cx="4399112" cy="4670857"/>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2">
            <a:extLst>
              <a:ext uri="{FF2B5EF4-FFF2-40B4-BE49-F238E27FC236}">
                <a16:creationId xmlns:a16="http://schemas.microsoft.com/office/drawing/2014/main" id="{DB908163-3CF4-D97C-16D2-37183D08C991}"/>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23</a:t>
            </a:fld>
            <a:endParaRPr lang="en-AU" dirty="0"/>
          </a:p>
        </p:txBody>
      </p:sp>
    </p:spTree>
    <p:extLst>
      <p:ext uri="{BB962C8B-B14F-4D97-AF65-F5344CB8AC3E}">
        <p14:creationId xmlns:p14="http://schemas.microsoft.com/office/powerpoint/2010/main" val="1765545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C704-CFFF-4222-E51B-0E3C8810476D}"/>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5. Lidostas "Rīga" sadarbība ar vietējo kopienu</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F41BD0DA-47EE-427B-1DC8-79786D4982F9}"/>
              </a:ext>
            </a:extLst>
          </p:cNvPr>
          <p:cNvSpPr txBox="1">
            <a:spLocks/>
          </p:cNvSpPr>
          <p:nvPr/>
        </p:nvSpPr>
        <p:spPr>
          <a:xfrm>
            <a:off x="324221" y="524961"/>
            <a:ext cx="7746359" cy="446117"/>
          </a:xfrm>
          <a:prstGeom prst="rect">
            <a:avLst/>
          </a:prstGeom>
        </p:spPr>
        <p:txBody>
          <a:bodyPr/>
          <a:lstStyle/>
          <a:p>
            <a:pPr lvl="0" eaLnBrk="0" hangingPunct="0">
              <a:spcBef>
                <a:spcPct val="20000"/>
              </a:spcBef>
              <a:defRPr/>
            </a:pPr>
            <a:r>
              <a:rPr kumimoji="0" lang="lv-LV" sz="1100" i="0" u="none" strike="noStrike" kern="1200" cap="none" spc="0" normalizeH="0" baseline="0" noProof="0" dirty="0">
                <a:ln>
                  <a:noFill/>
                </a:ln>
                <a:solidFill>
                  <a:schemeClr val="tx2">
                    <a:lumMod val="50000"/>
                  </a:schemeClr>
                </a:solidFill>
                <a:effectLst/>
                <a:uLnTx/>
                <a:uFillTx/>
                <a:latin typeface="+mn-lt"/>
                <a:ea typeface="+mn-ea"/>
                <a:cs typeface="+mn-cs"/>
              </a:rPr>
              <a:t>Es Jums nosaukšu vairākus iespējamus lidostas RĪGA nodrošinātus atbalsta pasākumus, bet Jūs, lūdzu, man pasakiet, kurš no tiem, Jūsuprāt, Mārupes novadam un tā iedzīvotājiem varētu būt visnoderīgākais?</a:t>
            </a:r>
          </a:p>
        </p:txBody>
      </p:sp>
      <p:graphicFrame>
        <p:nvGraphicFramePr>
          <p:cNvPr id="4" name="Chart 3">
            <a:extLst>
              <a:ext uri="{FF2B5EF4-FFF2-40B4-BE49-F238E27FC236}">
                <a16:creationId xmlns:a16="http://schemas.microsoft.com/office/drawing/2014/main" id="{F9279487-CB38-B9CA-91E1-D709C4EB1AA9}"/>
              </a:ext>
            </a:extLst>
          </p:cNvPr>
          <p:cNvGraphicFramePr/>
          <p:nvPr>
            <p:extLst>
              <p:ext uri="{D42A27DB-BD31-4B8C-83A1-F6EECF244321}">
                <p14:modId xmlns:p14="http://schemas.microsoft.com/office/powerpoint/2010/main" val="3645763573"/>
              </p:ext>
            </p:extLst>
          </p:nvPr>
        </p:nvGraphicFramePr>
        <p:xfrm>
          <a:off x="2770632" y="1081165"/>
          <a:ext cx="6303979" cy="513543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6B467BC-A02F-A235-45AB-1FBA836E5AB2}"/>
              </a:ext>
            </a:extLst>
          </p:cNvPr>
          <p:cNvSpPr txBox="1"/>
          <p:nvPr/>
        </p:nvSpPr>
        <p:spPr>
          <a:xfrm>
            <a:off x="61221" y="5290985"/>
            <a:ext cx="4108817" cy="877163"/>
          </a:xfrm>
          <a:prstGeom prst="rect">
            <a:avLst/>
          </a:prstGeom>
          <a:solidFill>
            <a:schemeClr val="bg1"/>
          </a:solidFill>
        </p:spPr>
        <p:txBody>
          <a:bodyPr wrap="none" rtlCol="0">
            <a:spAutoFit/>
          </a:bodyPr>
          <a:lstStyle/>
          <a:p>
            <a:pPr>
              <a:spcBef>
                <a:spcPts val="600"/>
              </a:spcBef>
            </a:pPr>
            <a:r>
              <a:rPr lang="lv-LV" sz="900" dirty="0"/>
              <a:t>Gaisa kuģi paceļas uz rietumiem — jūtama būtiska ietekme (n=135)</a:t>
            </a:r>
          </a:p>
          <a:p>
            <a:pPr>
              <a:spcBef>
                <a:spcPts val="600"/>
              </a:spcBef>
            </a:pPr>
            <a:r>
              <a:rPr lang="lv-LV" sz="900" dirty="0"/>
              <a:t>Gaisa kuģi ietekmē, paceļoties uz dienvidiem; strādāts, lai ietekmi mazinātu (n=103)</a:t>
            </a:r>
          </a:p>
          <a:p>
            <a:pPr>
              <a:spcBef>
                <a:spcPts val="600"/>
              </a:spcBef>
            </a:pPr>
            <a:r>
              <a:rPr lang="lv-LV" sz="900" dirty="0"/>
              <a:t>Atrodas sāņus no lidostas — nevajadzētu sajust būtisku ietekmi (n=248)</a:t>
            </a:r>
          </a:p>
          <a:p>
            <a:pPr>
              <a:spcBef>
                <a:spcPts val="600"/>
              </a:spcBef>
            </a:pPr>
            <a:r>
              <a:rPr lang="lv-LV" sz="900" dirty="0"/>
              <a:t>Ietekmē J tipa pacelšanās — nevajadzētu sajust būtisku ietekmi (n=33)</a:t>
            </a:r>
          </a:p>
        </p:txBody>
      </p:sp>
      <p:sp>
        <p:nvSpPr>
          <p:cNvPr id="6" name="TextBox 5">
            <a:extLst>
              <a:ext uri="{FF2B5EF4-FFF2-40B4-BE49-F238E27FC236}">
                <a16:creationId xmlns:a16="http://schemas.microsoft.com/office/drawing/2014/main" id="{A5926F46-4AF8-95CF-703E-DDE65214AB2F}"/>
              </a:ext>
            </a:extLst>
          </p:cNvPr>
          <p:cNvSpPr txBox="1"/>
          <p:nvPr/>
        </p:nvSpPr>
        <p:spPr>
          <a:xfrm>
            <a:off x="1084082" y="4927942"/>
            <a:ext cx="867545" cy="261610"/>
          </a:xfrm>
          <a:prstGeom prst="rect">
            <a:avLst/>
          </a:prstGeom>
          <a:noFill/>
        </p:spPr>
        <p:txBody>
          <a:bodyPr wrap="none" rtlCol="0">
            <a:spAutoFit/>
          </a:bodyPr>
          <a:lstStyle/>
          <a:p>
            <a:r>
              <a:rPr lang="lv-LV" sz="1100" dirty="0"/>
              <a:t>Dzīvesvieta:</a:t>
            </a:r>
          </a:p>
        </p:txBody>
      </p:sp>
      <p:sp>
        <p:nvSpPr>
          <p:cNvPr id="7" name="TextBox 6">
            <a:extLst>
              <a:ext uri="{FF2B5EF4-FFF2-40B4-BE49-F238E27FC236}">
                <a16:creationId xmlns:a16="http://schemas.microsoft.com/office/drawing/2014/main" id="{A45C2871-47D1-B875-3FB2-793BF699E654}"/>
              </a:ext>
            </a:extLst>
          </p:cNvPr>
          <p:cNvSpPr txBox="1"/>
          <p:nvPr/>
        </p:nvSpPr>
        <p:spPr>
          <a:xfrm>
            <a:off x="4608881" y="895137"/>
            <a:ext cx="3472425" cy="261610"/>
          </a:xfrm>
          <a:prstGeom prst="rect">
            <a:avLst/>
          </a:prstGeom>
          <a:noFill/>
        </p:spPr>
        <p:txBody>
          <a:bodyPr wrap="none" rtlCol="0">
            <a:spAutoFit/>
          </a:bodyPr>
          <a:lstStyle/>
          <a:p>
            <a:r>
              <a:rPr lang="lv-LV" sz="1100" b="1" dirty="0" err="1">
                <a:solidFill>
                  <a:schemeClr val="accent1">
                    <a:lumMod val="50000"/>
                  </a:schemeClr>
                </a:solidFill>
              </a:rPr>
              <a:t>Jaunuzņēmumu</a:t>
            </a:r>
            <a:r>
              <a:rPr lang="lv-LV" sz="1100" b="1" dirty="0">
                <a:solidFill>
                  <a:schemeClr val="accent1">
                    <a:lumMod val="50000"/>
                  </a:schemeClr>
                </a:solidFill>
              </a:rPr>
              <a:t> un uzņēmējdarbības novadā sekmēšana</a:t>
            </a:r>
          </a:p>
        </p:txBody>
      </p:sp>
      <p:sp>
        <p:nvSpPr>
          <p:cNvPr id="8" name="Slide Number Placeholder 2">
            <a:extLst>
              <a:ext uri="{FF2B5EF4-FFF2-40B4-BE49-F238E27FC236}">
                <a16:creationId xmlns:a16="http://schemas.microsoft.com/office/drawing/2014/main" id="{8591B82A-639B-0C46-B47D-D98AC4965F97}"/>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24</a:t>
            </a:fld>
            <a:endParaRPr lang="en-AU" dirty="0"/>
          </a:p>
        </p:txBody>
      </p:sp>
    </p:spTree>
    <p:extLst>
      <p:ext uri="{BB962C8B-B14F-4D97-AF65-F5344CB8AC3E}">
        <p14:creationId xmlns:p14="http://schemas.microsoft.com/office/powerpoint/2010/main" val="2193489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E7CA5-7325-EC15-2D66-1D9CF8EC7B55}"/>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5. Lidostas "Rīga" sadarbība ar vietējo kopienu</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05544CF9-DF5B-4144-E8D6-330FE55395C8}"/>
              </a:ext>
            </a:extLst>
          </p:cNvPr>
          <p:cNvSpPr txBox="1">
            <a:spLocks/>
          </p:cNvSpPr>
          <p:nvPr/>
        </p:nvSpPr>
        <p:spPr>
          <a:xfrm>
            <a:off x="324221" y="524961"/>
            <a:ext cx="7746359" cy="446117"/>
          </a:xfrm>
          <a:prstGeom prst="rect">
            <a:avLst/>
          </a:prstGeom>
        </p:spPr>
        <p:txBody>
          <a:bodyPr/>
          <a:lstStyle/>
          <a:p>
            <a:pPr lvl="0" eaLnBrk="0" hangingPunct="0">
              <a:spcBef>
                <a:spcPct val="20000"/>
              </a:spcBef>
              <a:defRPr/>
            </a:pPr>
            <a:r>
              <a:rPr kumimoji="0" lang="lv-LV" sz="1100" i="0" u="none" strike="noStrike" kern="1200" cap="none" spc="0" normalizeH="0" baseline="0" noProof="0" dirty="0">
                <a:ln>
                  <a:noFill/>
                </a:ln>
                <a:solidFill>
                  <a:schemeClr val="tx2">
                    <a:lumMod val="50000"/>
                  </a:schemeClr>
                </a:solidFill>
                <a:effectLst/>
                <a:uLnTx/>
                <a:uFillTx/>
                <a:latin typeface="+mn-lt"/>
                <a:ea typeface="+mn-ea"/>
                <a:cs typeface="+mn-cs"/>
              </a:rPr>
              <a:t>Es Jums nosaukšu vairākus iespējamus lidostas RĪGA nodrošinātus atbalsta pasākumus, bet Jūs, lūdzu, man pasakiet, kurš no tiem, Jūsuprāt, Mārupes novadam un tā iedzīvotājiem varētu būt visnoderīgākais?</a:t>
            </a:r>
          </a:p>
        </p:txBody>
      </p:sp>
      <p:graphicFrame>
        <p:nvGraphicFramePr>
          <p:cNvPr id="4" name="Chart 3">
            <a:extLst>
              <a:ext uri="{FF2B5EF4-FFF2-40B4-BE49-F238E27FC236}">
                <a16:creationId xmlns:a16="http://schemas.microsoft.com/office/drawing/2014/main" id="{0886403C-2510-08A0-FAB9-41282AE2EE59}"/>
              </a:ext>
            </a:extLst>
          </p:cNvPr>
          <p:cNvGraphicFramePr/>
          <p:nvPr>
            <p:extLst>
              <p:ext uri="{D42A27DB-BD31-4B8C-83A1-F6EECF244321}">
                <p14:modId xmlns:p14="http://schemas.microsoft.com/office/powerpoint/2010/main" val="430753679"/>
              </p:ext>
            </p:extLst>
          </p:nvPr>
        </p:nvGraphicFramePr>
        <p:xfrm>
          <a:off x="2770632" y="1081165"/>
          <a:ext cx="6303979" cy="513543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282548A-BB69-AC6E-9CD7-12CDF0804370}"/>
              </a:ext>
            </a:extLst>
          </p:cNvPr>
          <p:cNvSpPr txBox="1"/>
          <p:nvPr/>
        </p:nvSpPr>
        <p:spPr>
          <a:xfrm>
            <a:off x="61221" y="5290985"/>
            <a:ext cx="4108817" cy="877163"/>
          </a:xfrm>
          <a:prstGeom prst="rect">
            <a:avLst/>
          </a:prstGeom>
          <a:solidFill>
            <a:schemeClr val="bg1"/>
          </a:solidFill>
        </p:spPr>
        <p:txBody>
          <a:bodyPr wrap="none" rtlCol="0">
            <a:spAutoFit/>
          </a:bodyPr>
          <a:lstStyle/>
          <a:p>
            <a:pPr>
              <a:spcBef>
                <a:spcPts val="600"/>
              </a:spcBef>
            </a:pPr>
            <a:r>
              <a:rPr lang="lv-LV" sz="900" dirty="0"/>
              <a:t>Gaisa kuģi paceļas uz rietumiem — jūtama būtiska ietekme (n=135)</a:t>
            </a:r>
          </a:p>
          <a:p>
            <a:pPr>
              <a:spcBef>
                <a:spcPts val="600"/>
              </a:spcBef>
            </a:pPr>
            <a:r>
              <a:rPr lang="lv-LV" sz="900" dirty="0"/>
              <a:t>Gaisa kuģi ietekmē, paceļoties uz dienvidiem; strādāts, lai ietekmi mazinātu (n=103)</a:t>
            </a:r>
          </a:p>
          <a:p>
            <a:pPr>
              <a:spcBef>
                <a:spcPts val="600"/>
              </a:spcBef>
            </a:pPr>
            <a:r>
              <a:rPr lang="lv-LV" sz="900" dirty="0"/>
              <a:t>Atrodas sāņus no lidostas — nevajadzētu sajust būtisku ietekmi (n=248)</a:t>
            </a:r>
          </a:p>
          <a:p>
            <a:pPr>
              <a:spcBef>
                <a:spcPts val="600"/>
              </a:spcBef>
            </a:pPr>
            <a:r>
              <a:rPr lang="lv-LV" sz="900" dirty="0"/>
              <a:t>Ietekmē J tipa pacelšanās — nevajadzētu sajust būtisku ietekmi (n=33)</a:t>
            </a:r>
          </a:p>
        </p:txBody>
      </p:sp>
      <p:sp>
        <p:nvSpPr>
          <p:cNvPr id="6" name="TextBox 5">
            <a:extLst>
              <a:ext uri="{FF2B5EF4-FFF2-40B4-BE49-F238E27FC236}">
                <a16:creationId xmlns:a16="http://schemas.microsoft.com/office/drawing/2014/main" id="{24B5C4DB-BAC8-732F-42D7-641763DCA050}"/>
              </a:ext>
            </a:extLst>
          </p:cNvPr>
          <p:cNvSpPr txBox="1"/>
          <p:nvPr/>
        </p:nvSpPr>
        <p:spPr>
          <a:xfrm>
            <a:off x="1084082" y="4927942"/>
            <a:ext cx="867545" cy="261610"/>
          </a:xfrm>
          <a:prstGeom prst="rect">
            <a:avLst/>
          </a:prstGeom>
          <a:noFill/>
        </p:spPr>
        <p:txBody>
          <a:bodyPr wrap="none" rtlCol="0">
            <a:spAutoFit/>
          </a:bodyPr>
          <a:lstStyle/>
          <a:p>
            <a:r>
              <a:rPr lang="lv-LV" sz="1100" dirty="0"/>
              <a:t>Dzīvesvieta:</a:t>
            </a:r>
          </a:p>
        </p:txBody>
      </p:sp>
      <p:sp>
        <p:nvSpPr>
          <p:cNvPr id="7" name="TextBox 6">
            <a:extLst>
              <a:ext uri="{FF2B5EF4-FFF2-40B4-BE49-F238E27FC236}">
                <a16:creationId xmlns:a16="http://schemas.microsoft.com/office/drawing/2014/main" id="{306221EA-7F19-C1C1-D951-1DCCCE18BB34}"/>
              </a:ext>
            </a:extLst>
          </p:cNvPr>
          <p:cNvSpPr txBox="1"/>
          <p:nvPr/>
        </p:nvSpPr>
        <p:spPr>
          <a:xfrm>
            <a:off x="3921577" y="895317"/>
            <a:ext cx="5222423" cy="261610"/>
          </a:xfrm>
          <a:prstGeom prst="rect">
            <a:avLst/>
          </a:prstGeom>
          <a:noFill/>
        </p:spPr>
        <p:txBody>
          <a:bodyPr wrap="square" rtlCol="0">
            <a:spAutoFit/>
          </a:bodyPr>
          <a:lstStyle/>
          <a:p>
            <a:r>
              <a:rPr lang="lv-LV" sz="1100" b="1" dirty="0">
                <a:solidFill>
                  <a:schemeClr val="accent1">
                    <a:lumMod val="50000"/>
                  </a:schemeClr>
                </a:solidFill>
              </a:rPr>
              <a:t>Atbalsts Mārupes izglītības iestādēm (piem., </a:t>
            </a:r>
            <a:r>
              <a:rPr lang="lv-LV" sz="1100" b="1" dirty="0" err="1">
                <a:solidFill>
                  <a:schemeClr val="accent1">
                    <a:lumMod val="50000"/>
                  </a:schemeClr>
                </a:solidFill>
              </a:rPr>
              <a:t>vieslekcijas</a:t>
            </a:r>
            <a:r>
              <a:rPr lang="lv-LV" sz="1100" b="1" dirty="0">
                <a:solidFill>
                  <a:schemeClr val="accent1">
                    <a:lumMod val="50000"/>
                  </a:schemeClr>
                </a:solidFill>
              </a:rPr>
              <a:t>, ekskursijas uz lidostu, </a:t>
            </a:r>
            <a:r>
              <a:rPr lang="lv-LV" sz="1100" b="1" dirty="0" err="1">
                <a:solidFill>
                  <a:schemeClr val="accent1">
                    <a:lumMod val="50000"/>
                  </a:schemeClr>
                </a:solidFill>
              </a:rPr>
              <a:t>utml</a:t>
            </a:r>
            <a:r>
              <a:rPr lang="lv-LV" sz="1100" b="1" dirty="0">
                <a:solidFill>
                  <a:schemeClr val="accent1">
                    <a:lumMod val="50000"/>
                  </a:schemeClr>
                </a:solidFill>
              </a:rPr>
              <a:t>.)</a:t>
            </a:r>
          </a:p>
        </p:txBody>
      </p:sp>
      <p:sp>
        <p:nvSpPr>
          <p:cNvPr id="8" name="Slide Number Placeholder 2">
            <a:extLst>
              <a:ext uri="{FF2B5EF4-FFF2-40B4-BE49-F238E27FC236}">
                <a16:creationId xmlns:a16="http://schemas.microsoft.com/office/drawing/2014/main" id="{761B8516-9A5B-F8DD-A69A-EF0A822CB0DB}"/>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25</a:t>
            </a:fld>
            <a:endParaRPr lang="en-AU" dirty="0"/>
          </a:p>
        </p:txBody>
      </p:sp>
    </p:spTree>
    <p:extLst>
      <p:ext uri="{BB962C8B-B14F-4D97-AF65-F5344CB8AC3E}">
        <p14:creationId xmlns:p14="http://schemas.microsoft.com/office/powerpoint/2010/main" val="3168942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13E3A-FB7D-E63E-6843-3D849A84025D}"/>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5. Lidostas "Rīga" sadarbība ar vietējo kopienu</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36C97DBF-42F2-4169-828C-0FB81B8656B5}"/>
              </a:ext>
            </a:extLst>
          </p:cNvPr>
          <p:cNvSpPr txBox="1">
            <a:spLocks/>
          </p:cNvSpPr>
          <p:nvPr/>
        </p:nvSpPr>
        <p:spPr>
          <a:xfrm>
            <a:off x="324221" y="524961"/>
            <a:ext cx="7746359" cy="446117"/>
          </a:xfrm>
          <a:prstGeom prst="rect">
            <a:avLst/>
          </a:prstGeom>
        </p:spPr>
        <p:txBody>
          <a:bodyPr/>
          <a:lstStyle/>
          <a:p>
            <a:pPr lvl="0" eaLnBrk="0" hangingPunct="0">
              <a:spcBef>
                <a:spcPct val="20000"/>
              </a:spcBef>
              <a:defRPr/>
            </a:pPr>
            <a:r>
              <a:rPr kumimoji="0" lang="lv-LV" sz="1100" i="0" u="none" strike="noStrike" kern="1200" cap="none" spc="0" normalizeH="0" baseline="0" noProof="0" dirty="0">
                <a:ln>
                  <a:noFill/>
                </a:ln>
                <a:solidFill>
                  <a:schemeClr val="tx2">
                    <a:lumMod val="50000"/>
                  </a:schemeClr>
                </a:solidFill>
                <a:effectLst/>
                <a:uLnTx/>
                <a:uFillTx/>
                <a:latin typeface="+mn-lt"/>
                <a:ea typeface="+mn-ea"/>
                <a:cs typeface="+mn-cs"/>
              </a:rPr>
              <a:t>Es Jums nosaukšu vairākus iespējamus lidostas RĪGA nodrošinātus atbalsta pasākumus, bet Jūs, lūdzu, man pasakiet, kurš no tiem, Jūsuprāt, Mārupes novadam un tā iedzīvotājiem varētu būt visnoderīgākais?</a:t>
            </a:r>
          </a:p>
        </p:txBody>
      </p:sp>
      <p:graphicFrame>
        <p:nvGraphicFramePr>
          <p:cNvPr id="4" name="Chart 3">
            <a:extLst>
              <a:ext uri="{FF2B5EF4-FFF2-40B4-BE49-F238E27FC236}">
                <a16:creationId xmlns:a16="http://schemas.microsoft.com/office/drawing/2014/main" id="{5E07394D-5753-A0B3-A098-41482469E4FC}"/>
              </a:ext>
            </a:extLst>
          </p:cNvPr>
          <p:cNvGraphicFramePr/>
          <p:nvPr>
            <p:extLst>
              <p:ext uri="{D42A27DB-BD31-4B8C-83A1-F6EECF244321}">
                <p14:modId xmlns:p14="http://schemas.microsoft.com/office/powerpoint/2010/main" val="3289058640"/>
              </p:ext>
            </p:extLst>
          </p:nvPr>
        </p:nvGraphicFramePr>
        <p:xfrm>
          <a:off x="2770632" y="1136029"/>
          <a:ext cx="6303979" cy="513543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37FDA6F-2C36-25D8-4E5D-414359BD9EF6}"/>
              </a:ext>
            </a:extLst>
          </p:cNvPr>
          <p:cNvSpPr txBox="1"/>
          <p:nvPr/>
        </p:nvSpPr>
        <p:spPr>
          <a:xfrm>
            <a:off x="61221" y="5345849"/>
            <a:ext cx="4108817" cy="877163"/>
          </a:xfrm>
          <a:prstGeom prst="rect">
            <a:avLst/>
          </a:prstGeom>
          <a:solidFill>
            <a:schemeClr val="bg1"/>
          </a:solidFill>
        </p:spPr>
        <p:txBody>
          <a:bodyPr wrap="none" rtlCol="0">
            <a:spAutoFit/>
          </a:bodyPr>
          <a:lstStyle/>
          <a:p>
            <a:pPr>
              <a:spcBef>
                <a:spcPts val="600"/>
              </a:spcBef>
            </a:pPr>
            <a:r>
              <a:rPr lang="lv-LV" sz="900" dirty="0"/>
              <a:t>Gaisa kuģi paceļas uz rietumiem — jūtama būtiska ietekme (n=135)</a:t>
            </a:r>
          </a:p>
          <a:p>
            <a:pPr>
              <a:spcBef>
                <a:spcPts val="600"/>
              </a:spcBef>
            </a:pPr>
            <a:r>
              <a:rPr lang="lv-LV" sz="900" dirty="0"/>
              <a:t>Gaisa kuģi ietekmē, paceļoties uz dienvidiem; strādāts, lai ietekmi mazinātu (n=103)</a:t>
            </a:r>
          </a:p>
          <a:p>
            <a:pPr>
              <a:spcBef>
                <a:spcPts val="600"/>
              </a:spcBef>
            </a:pPr>
            <a:r>
              <a:rPr lang="lv-LV" sz="900" dirty="0"/>
              <a:t>Atrodas sāņus no lidostas — nevajadzētu sajust būtisku ietekmi (n=248)</a:t>
            </a:r>
          </a:p>
          <a:p>
            <a:pPr>
              <a:spcBef>
                <a:spcPts val="600"/>
              </a:spcBef>
            </a:pPr>
            <a:r>
              <a:rPr lang="lv-LV" sz="900" dirty="0"/>
              <a:t>Ietekmē J tipa pacelšanās — nevajadzētu sajust būtisku ietekmi (n=33)</a:t>
            </a:r>
          </a:p>
        </p:txBody>
      </p:sp>
      <p:sp>
        <p:nvSpPr>
          <p:cNvPr id="6" name="TextBox 5">
            <a:extLst>
              <a:ext uri="{FF2B5EF4-FFF2-40B4-BE49-F238E27FC236}">
                <a16:creationId xmlns:a16="http://schemas.microsoft.com/office/drawing/2014/main" id="{4B298D27-F942-DA5A-144C-B00DAB7248B1}"/>
              </a:ext>
            </a:extLst>
          </p:cNvPr>
          <p:cNvSpPr txBox="1"/>
          <p:nvPr/>
        </p:nvSpPr>
        <p:spPr>
          <a:xfrm>
            <a:off x="1084082" y="4982806"/>
            <a:ext cx="867545" cy="261610"/>
          </a:xfrm>
          <a:prstGeom prst="rect">
            <a:avLst/>
          </a:prstGeom>
          <a:noFill/>
        </p:spPr>
        <p:txBody>
          <a:bodyPr wrap="none" rtlCol="0">
            <a:spAutoFit/>
          </a:bodyPr>
          <a:lstStyle/>
          <a:p>
            <a:r>
              <a:rPr lang="lv-LV" sz="1100" dirty="0"/>
              <a:t>Dzīvesvieta:</a:t>
            </a:r>
          </a:p>
        </p:txBody>
      </p:sp>
      <p:sp>
        <p:nvSpPr>
          <p:cNvPr id="7" name="TextBox 6">
            <a:extLst>
              <a:ext uri="{FF2B5EF4-FFF2-40B4-BE49-F238E27FC236}">
                <a16:creationId xmlns:a16="http://schemas.microsoft.com/office/drawing/2014/main" id="{D06EDC09-A408-3AF6-3792-C8ABE8DCA987}"/>
              </a:ext>
            </a:extLst>
          </p:cNvPr>
          <p:cNvSpPr txBox="1"/>
          <p:nvPr/>
        </p:nvSpPr>
        <p:spPr>
          <a:xfrm>
            <a:off x="4608881" y="950001"/>
            <a:ext cx="3231975" cy="261610"/>
          </a:xfrm>
          <a:prstGeom prst="rect">
            <a:avLst/>
          </a:prstGeom>
          <a:noFill/>
        </p:spPr>
        <p:txBody>
          <a:bodyPr wrap="none" rtlCol="0">
            <a:spAutoFit/>
          </a:bodyPr>
          <a:lstStyle/>
          <a:p>
            <a:r>
              <a:rPr lang="pt-BR" sz="1100" b="1" dirty="0">
                <a:solidFill>
                  <a:schemeClr val="accent1">
                    <a:lumMod val="50000"/>
                  </a:schemeClr>
                </a:solidFill>
              </a:rPr>
              <a:t>Atbalsta pasākumi sociāli mazaizsargātajām grupām</a:t>
            </a:r>
            <a:endParaRPr lang="lv-LV" sz="1100" b="1" dirty="0">
              <a:solidFill>
                <a:schemeClr val="accent1">
                  <a:lumMod val="50000"/>
                </a:schemeClr>
              </a:solidFill>
            </a:endParaRPr>
          </a:p>
        </p:txBody>
      </p:sp>
      <p:sp>
        <p:nvSpPr>
          <p:cNvPr id="8" name="Slide Number Placeholder 2">
            <a:extLst>
              <a:ext uri="{FF2B5EF4-FFF2-40B4-BE49-F238E27FC236}">
                <a16:creationId xmlns:a16="http://schemas.microsoft.com/office/drawing/2014/main" id="{E4AFC476-6948-87AF-5B2C-074291310E21}"/>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26</a:t>
            </a:fld>
            <a:endParaRPr lang="en-AU" dirty="0"/>
          </a:p>
        </p:txBody>
      </p:sp>
    </p:spTree>
    <p:extLst>
      <p:ext uri="{BB962C8B-B14F-4D97-AF65-F5344CB8AC3E}">
        <p14:creationId xmlns:p14="http://schemas.microsoft.com/office/powerpoint/2010/main" val="2157493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B59632-F0EC-76EC-131D-26A306755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
        <p:nvSpPr>
          <p:cNvPr id="3" name="Rectangle 9">
            <a:extLst>
              <a:ext uri="{FF2B5EF4-FFF2-40B4-BE49-F238E27FC236}">
                <a16:creationId xmlns:a16="http://schemas.microsoft.com/office/drawing/2014/main" id="{2356BF7C-1162-3900-55F4-936385E593E9}"/>
              </a:ext>
            </a:extLst>
          </p:cNvPr>
          <p:cNvSpPr>
            <a:spLocks noChangeArrowheads="1"/>
          </p:cNvSpPr>
          <p:nvPr/>
        </p:nvSpPr>
        <p:spPr bwMode="auto">
          <a:xfrm>
            <a:off x="2706624" y="5098944"/>
            <a:ext cx="5797297" cy="1054968"/>
          </a:xfrm>
          <a:prstGeom prst="rect">
            <a:avLst/>
          </a:prstGeom>
          <a:noFill/>
          <a:ln w="9525">
            <a:noFill/>
            <a:miter lim="800000"/>
            <a:headEnd/>
            <a:tailEnd/>
          </a:ln>
          <a:effectLst/>
        </p:spPr>
        <p:txBody>
          <a:bodyPr/>
          <a:lstStyle/>
          <a:p>
            <a:pPr algn="r" fontAlgn="auto">
              <a:lnSpc>
                <a:spcPct val="110000"/>
              </a:lnSpc>
              <a:spcBef>
                <a:spcPts val="2400"/>
              </a:spcBef>
              <a:spcAft>
                <a:spcPts val="0"/>
              </a:spcAft>
              <a:defRPr/>
            </a:pPr>
            <a:r>
              <a:rPr lang="lv-LV" sz="2800" b="1" dirty="0">
                <a:solidFill>
                  <a:schemeClr val="bg1"/>
                </a:solidFill>
              </a:rPr>
              <a:t>6. Trokšņu līmenis apdzīvotās vietās pie lidostas "Rīga"</a:t>
            </a:r>
          </a:p>
        </p:txBody>
      </p:sp>
      <p:sp>
        <p:nvSpPr>
          <p:cNvPr id="4" name="Slide Number Placeholder 2">
            <a:extLst>
              <a:ext uri="{FF2B5EF4-FFF2-40B4-BE49-F238E27FC236}">
                <a16:creationId xmlns:a16="http://schemas.microsoft.com/office/drawing/2014/main" id="{B50E1C11-3774-7EF2-389F-05674073A34D}"/>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solidFill>
                  <a:schemeClr val="bg1"/>
                </a:solidFill>
              </a:rPr>
              <a:pPr algn="ctr"/>
              <a:t>27</a:t>
            </a:fld>
            <a:endParaRPr lang="en-AU" dirty="0">
              <a:solidFill>
                <a:schemeClr val="bg1"/>
              </a:solidFill>
            </a:endParaRPr>
          </a:p>
        </p:txBody>
      </p:sp>
    </p:spTree>
    <p:extLst>
      <p:ext uri="{BB962C8B-B14F-4D97-AF65-F5344CB8AC3E}">
        <p14:creationId xmlns:p14="http://schemas.microsoft.com/office/powerpoint/2010/main" val="2366918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519BA-F222-3DC6-4BED-0AD4200EF030}"/>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6. Trokšņu līmenis apdzīvotās vietās pie lidostas "Rīga"</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71DDBF93-2F14-764D-8C7B-D9FCBD2D7BEA}"/>
              </a:ext>
            </a:extLst>
          </p:cNvPr>
          <p:cNvSpPr txBox="1">
            <a:spLocks/>
          </p:cNvSpPr>
          <p:nvPr/>
        </p:nvSpPr>
        <p:spPr>
          <a:xfrm>
            <a:off x="324221" y="634689"/>
            <a:ext cx="7746359" cy="511219"/>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rPr>
              <a:t>Kā Jūs kopumā raksturotu trokšņa līmeni Jūsu dzīvesvietā, ko paceļoties un nolaižoties lidostā Rīga rada lidmašīnas. </a:t>
            </a:r>
          </a:p>
          <a:p>
            <a:pPr lvl="0" eaLnBrk="0" hangingPunct="0">
              <a:spcBef>
                <a:spcPct val="20000"/>
              </a:spcBef>
              <a:defRPr/>
            </a:pPr>
            <a:r>
              <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rPr>
              <a:t>Vai troksnis, kas Jūs sasniedz, Jums šķiet … </a:t>
            </a:r>
            <a:r>
              <a:rPr kumimoji="0" lang="en-US" sz="1100" b="1"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0A2818CC-9C07-FE9D-5FA2-13ACBEFBABAF}"/>
              </a:ext>
            </a:extLst>
          </p:cNvPr>
          <p:cNvGraphicFramePr/>
          <p:nvPr>
            <p:extLst>
              <p:ext uri="{D42A27DB-BD31-4B8C-83A1-F6EECF244321}">
                <p14:modId xmlns:p14="http://schemas.microsoft.com/office/powerpoint/2010/main" val="1976803195"/>
              </p:ext>
            </p:extLst>
          </p:nvPr>
        </p:nvGraphicFramePr>
        <p:xfrm>
          <a:off x="34888" y="1145909"/>
          <a:ext cx="4399112" cy="37897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8A57FFDD-1F0A-064B-8009-FB6FEEDEB688}"/>
              </a:ext>
            </a:extLst>
          </p:cNvPr>
          <p:cNvGraphicFramePr/>
          <p:nvPr>
            <p:extLst>
              <p:ext uri="{D42A27DB-BD31-4B8C-83A1-F6EECF244321}">
                <p14:modId xmlns:p14="http://schemas.microsoft.com/office/powerpoint/2010/main" val="3654441849"/>
              </p:ext>
            </p:extLst>
          </p:nvPr>
        </p:nvGraphicFramePr>
        <p:xfrm>
          <a:off x="4573188" y="1615222"/>
          <a:ext cx="4386020" cy="23715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DE297F0-2B9F-9B94-4828-42CAF4600391}"/>
              </a:ext>
            </a:extLst>
          </p:cNvPr>
          <p:cNvSpPr txBox="1"/>
          <p:nvPr/>
        </p:nvSpPr>
        <p:spPr>
          <a:xfrm>
            <a:off x="3172920" y="4860903"/>
            <a:ext cx="2048959" cy="246221"/>
          </a:xfrm>
          <a:prstGeom prst="rect">
            <a:avLst/>
          </a:prstGeom>
          <a:noFill/>
        </p:spPr>
        <p:txBody>
          <a:bodyPr wrap="none" rtlCol="0">
            <a:spAutoFit/>
          </a:bodyPr>
          <a:lstStyle/>
          <a:p>
            <a:r>
              <a:rPr lang="lv-LV" sz="1000" dirty="0"/>
              <a:t>Bāze: visi aptaujas dalībnieki: n=519</a:t>
            </a:r>
          </a:p>
        </p:txBody>
      </p:sp>
      <p:sp>
        <p:nvSpPr>
          <p:cNvPr id="7" name="Slide Number Placeholder 2">
            <a:extLst>
              <a:ext uri="{FF2B5EF4-FFF2-40B4-BE49-F238E27FC236}">
                <a16:creationId xmlns:a16="http://schemas.microsoft.com/office/drawing/2014/main" id="{192B1DC7-4438-14D6-7C37-12202D0D4172}"/>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28</a:t>
            </a:fld>
            <a:endParaRPr lang="en-AU" dirty="0"/>
          </a:p>
        </p:txBody>
      </p:sp>
    </p:spTree>
    <p:extLst>
      <p:ext uri="{BB962C8B-B14F-4D97-AF65-F5344CB8AC3E}">
        <p14:creationId xmlns:p14="http://schemas.microsoft.com/office/powerpoint/2010/main" val="1691503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E4F7-5394-DFAF-3A43-6402A298B49E}"/>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6. Trokšņu līmenis apdzīvotās vietās pie lidostas "Rīga"</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2EEAC749-F9D1-E58B-1A85-8162C61C2555}"/>
              </a:ext>
            </a:extLst>
          </p:cNvPr>
          <p:cNvSpPr txBox="1">
            <a:spLocks/>
          </p:cNvSpPr>
          <p:nvPr/>
        </p:nvSpPr>
        <p:spPr>
          <a:xfrm>
            <a:off x="324221" y="634689"/>
            <a:ext cx="7746359" cy="511219"/>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rPr>
              <a:t>Kā Jūs kopumā raksturotu trokšņa līmeni Jūsu dzīvesvietā, ko paceļoties un nolaižoties lidostā Rīga rada lidmašīnas. </a:t>
            </a:r>
          </a:p>
          <a:p>
            <a:pPr lvl="0" eaLnBrk="0" hangingPunct="0">
              <a:spcBef>
                <a:spcPct val="20000"/>
              </a:spcBef>
              <a:defRPr/>
            </a:pPr>
            <a:r>
              <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rPr>
              <a:t>Vai troksnis, kas Jūs sasniedz, Jums šķiet … </a:t>
            </a:r>
            <a:r>
              <a:rPr kumimoji="0" lang="en-US" sz="1100" b="1" i="0" u="none" strike="noStrike" kern="1200" cap="none" spc="0" normalizeH="0" baseline="0" noProof="0" dirty="0">
                <a:ln>
                  <a:noFill/>
                </a:ln>
                <a:solidFill>
                  <a:schemeClr val="tx2">
                    <a:lumMod val="50000"/>
                  </a:schemeClr>
                </a:solidFill>
                <a:effectLst/>
                <a:uLnTx/>
                <a:uFillTx/>
                <a:latin typeface="+mn-lt"/>
                <a:ea typeface="+mn-ea"/>
                <a:cs typeface="+mn-cs"/>
              </a:rPr>
              <a:t>?</a:t>
            </a:r>
            <a:endPar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0BF7941C-7022-E430-D6C8-5AE34192A135}"/>
              </a:ext>
            </a:extLst>
          </p:cNvPr>
          <p:cNvGraphicFramePr/>
          <p:nvPr>
            <p:extLst>
              <p:ext uri="{D42A27DB-BD31-4B8C-83A1-F6EECF244321}">
                <p14:modId xmlns:p14="http://schemas.microsoft.com/office/powerpoint/2010/main" val="832272798"/>
              </p:ext>
            </p:extLst>
          </p:nvPr>
        </p:nvGraphicFramePr>
        <p:xfrm>
          <a:off x="3139126" y="1020156"/>
          <a:ext cx="5854046" cy="503782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73EB4C3-6CFA-DC9D-8D6E-9DAD1C2B2532}"/>
              </a:ext>
            </a:extLst>
          </p:cNvPr>
          <p:cNvSpPr txBox="1"/>
          <p:nvPr/>
        </p:nvSpPr>
        <p:spPr>
          <a:xfrm>
            <a:off x="0" y="5135915"/>
            <a:ext cx="4108817" cy="877163"/>
          </a:xfrm>
          <a:prstGeom prst="rect">
            <a:avLst/>
          </a:prstGeom>
          <a:solidFill>
            <a:schemeClr val="bg1"/>
          </a:solidFill>
        </p:spPr>
        <p:txBody>
          <a:bodyPr wrap="none" rtlCol="0">
            <a:spAutoFit/>
          </a:bodyPr>
          <a:lstStyle/>
          <a:p>
            <a:pPr>
              <a:spcBef>
                <a:spcPts val="600"/>
              </a:spcBef>
            </a:pPr>
            <a:r>
              <a:rPr lang="lv-LV" sz="900" dirty="0"/>
              <a:t>Gaisa kuģi paceļas uz rietumiem — jūtama būtiska ietekme (n=135)</a:t>
            </a:r>
          </a:p>
          <a:p>
            <a:pPr>
              <a:spcBef>
                <a:spcPts val="600"/>
              </a:spcBef>
            </a:pPr>
            <a:r>
              <a:rPr lang="lv-LV" sz="900" dirty="0"/>
              <a:t>Gaisa kuģi ietekmē, paceļoties uz dienvidiem; strādāts, lai ietekmi mazinātu (n=103)</a:t>
            </a:r>
          </a:p>
          <a:p>
            <a:pPr>
              <a:spcBef>
                <a:spcPts val="600"/>
              </a:spcBef>
            </a:pPr>
            <a:r>
              <a:rPr lang="lv-LV" sz="900" dirty="0"/>
              <a:t>Atrodas sāņus no lidostas — nevajadzētu sajust būtisku ietekmi (n=248)</a:t>
            </a:r>
          </a:p>
          <a:p>
            <a:pPr>
              <a:spcBef>
                <a:spcPts val="600"/>
              </a:spcBef>
            </a:pPr>
            <a:r>
              <a:rPr lang="lv-LV" sz="900" dirty="0"/>
              <a:t>Ietekmē J tipa pacelšanās — nevajadzētu sajust būtisku ietekmi (n=33)</a:t>
            </a:r>
          </a:p>
        </p:txBody>
      </p:sp>
      <p:sp>
        <p:nvSpPr>
          <p:cNvPr id="6" name="TextBox 5">
            <a:extLst>
              <a:ext uri="{FF2B5EF4-FFF2-40B4-BE49-F238E27FC236}">
                <a16:creationId xmlns:a16="http://schemas.microsoft.com/office/drawing/2014/main" id="{F8F7615B-5A5C-5F94-B989-DEDF35C59D05}"/>
              </a:ext>
            </a:extLst>
          </p:cNvPr>
          <p:cNvSpPr txBox="1"/>
          <p:nvPr/>
        </p:nvSpPr>
        <p:spPr>
          <a:xfrm>
            <a:off x="1084082" y="4790782"/>
            <a:ext cx="867545" cy="261610"/>
          </a:xfrm>
          <a:prstGeom prst="rect">
            <a:avLst/>
          </a:prstGeom>
          <a:noFill/>
        </p:spPr>
        <p:txBody>
          <a:bodyPr wrap="none" rtlCol="0">
            <a:spAutoFit/>
          </a:bodyPr>
          <a:lstStyle/>
          <a:p>
            <a:r>
              <a:rPr lang="lv-LV" sz="1100" dirty="0"/>
              <a:t>Dzīvesvieta:</a:t>
            </a:r>
          </a:p>
        </p:txBody>
      </p:sp>
      <p:sp>
        <p:nvSpPr>
          <p:cNvPr id="7" name="Slide Number Placeholder 2">
            <a:extLst>
              <a:ext uri="{FF2B5EF4-FFF2-40B4-BE49-F238E27FC236}">
                <a16:creationId xmlns:a16="http://schemas.microsoft.com/office/drawing/2014/main" id="{C55D5046-7ABF-1CB0-1943-0AB941FCD7FE}"/>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29</a:t>
            </a:fld>
            <a:endParaRPr lang="en-AU" dirty="0"/>
          </a:p>
        </p:txBody>
      </p:sp>
    </p:spTree>
    <p:extLst>
      <p:ext uri="{BB962C8B-B14F-4D97-AF65-F5344CB8AC3E}">
        <p14:creationId xmlns:p14="http://schemas.microsoft.com/office/powerpoint/2010/main" val="18708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15C62F-5489-9DE3-0B8C-A0D7E80769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
        <p:nvSpPr>
          <p:cNvPr id="5" name="Slide Number Placeholder 2">
            <a:extLst>
              <a:ext uri="{FF2B5EF4-FFF2-40B4-BE49-F238E27FC236}">
                <a16:creationId xmlns:a16="http://schemas.microsoft.com/office/drawing/2014/main" id="{4512FF8F-64B7-CE00-59A6-3019F7725C26}"/>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solidFill>
                  <a:schemeClr val="bg1"/>
                </a:solidFill>
              </a:rPr>
              <a:pPr algn="ctr"/>
              <a:t>3</a:t>
            </a:fld>
            <a:endParaRPr lang="en-AU" dirty="0">
              <a:solidFill>
                <a:schemeClr val="bg1"/>
              </a:solidFill>
            </a:endParaRPr>
          </a:p>
        </p:txBody>
      </p:sp>
      <p:sp>
        <p:nvSpPr>
          <p:cNvPr id="6" name="Rectangle 9">
            <a:extLst>
              <a:ext uri="{FF2B5EF4-FFF2-40B4-BE49-F238E27FC236}">
                <a16:creationId xmlns:a16="http://schemas.microsoft.com/office/drawing/2014/main" id="{DD62A58D-73C7-90D1-8280-F0CF5B4E11D8}"/>
              </a:ext>
            </a:extLst>
          </p:cNvPr>
          <p:cNvSpPr>
            <a:spLocks noChangeArrowheads="1"/>
          </p:cNvSpPr>
          <p:nvPr/>
        </p:nvSpPr>
        <p:spPr bwMode="auto">
          <a:xfrm>
            <a:off x="2651761" y="5098944"/>
            <a:ext cx="5852159" cy="1054968"/>
          </a:xfrm>
          <a:prstGeom prst="rect">
            <a:avLst/>
          </a:prstGeom>
          <a:noFill/>
          <a:ln w="9525">
            <a:noFill/>
            <a:miter lim="800000"/>
            <a:headEnd/>
            <a:tailEnd/>
          </a:ln>
          <a:effectLst/>
        </p:spPr>
        <p:txBody>
          <a:bodyPr/>
          <a:lstStyle/>
          <a:p>
            <a:pPr algn="r" fontAlgn="auto">
              <a:lnSpc>
                <a:spcPct val="110000"/>
              </a:lnSpc>
              <a:spcBef>
                <a:spcPts val="2400"/>
              </a:spcBef>
              <a:spcAft>
                <a:spcPts val="0"/>
              </a:spcAft>
              <a:defRPr/>
            </a:pPr>
            <a:r>
              <a:rPr lang="lv-LV" sz="2800" b="1" dirty="0">
                <a:solidFill>
                  <a:schemeClr val="bg1"/>
                </a:solidFill>
              </a:rPr>
              <a:t>1. Metodoloģiskā informācija</a:t>
            </a:r>
          </a:p>
        </p:txBody>
      </p:sp>
    </p:spTree>
    <p:extLst>
      <p:ext uri="{BB962C8B-B14F-4D97-AF65-F5344CB8AC3E}">
        <p14:creationId xmlns:p14="http://schemas.microsoft.com/office/powerpoint/2010/main" val="3777113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80177-8C6F-9F35-CFEC-AC166C36DAC1}"/>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6. Trokšņu līmenis apdzīvotās vietās pie lidostas "Rīga"</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0B067977-F30F-E3A7-C972-6DA5800FE84D}"/>
              </a:ext>
            </a:extLst>
          </p:cNvPr>
          <p:cNvSpPr txBox="1">
            <a:spLocks/>
          </p:cNvSpPr>
          <p:nvPr/>
        </p:nvSpPr>
        <p:spPr>
          <a:xfrm>
            <a:off x="324221" y="634689"/>
            <a:ext cx="8426587" cy="627183"/>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rPr>
              <a:t>Daži ne pārāk tālu no Lidostas Rīga dzīvojošie ir izteikušies, ka viņiem ļoti traucē lidmašīnu radītais troksnis, bet citi apgalvo, ka viņi pie tā ir tik ļoti pieraduši, ka tas viņiem nesagādā ne mazāko neērtību. Kā ir ar Jums? Kopumā ņemot, cik traucējošs Jums Jūsu dzīvesvietā ir lidmašīnu radītais troksnis? Vai tas Jums ir …</a:t>
            </a:r>
          </a:p>
        </p:txBody>
      </p:sp>
      <p:graphicFrame>
        <p:nvGraphicFramePr>
          <p:cNvPr id="4" name="Chart 3">
            <a:extLst>
              <a:ext uri="{FF2B5EF4-FFF2-40B4-BE49-F238E27FC236}">
                <a16:creationId xmlns:a16="http://schemas.microsoft.com/office/drawing/2014/main" id="{21A70C9F-F053-3DB8-79B2-ED47019D3570}"/>
              </a:ext>
            </a:extLst>
          </p:cNvPr>
          <p:cNvGraphicFramePr/>
          <p:nvPr>
            <p:extLst>
              <p:ext uri="{D42A27DB-BD31-4B8C-83A1-F6EECF244321}">
                <p14:modId xmlns:p14="http://schemas.microsoft.com/office/powerpoint/2010/main" val="1636436853"/>
              </p:ext>
            </p:extLst>
          </p:nvPr>
        </p:nvGraphicFramePr>
        <p:xfrm>
          <a:off x="34888" y="1255637"/>
          <a:ext cx="4399112" cy="37897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A8364A9F-EA1E-9575-6DB9-FF4CB7B28E7B}"/>
              </a:ext>
            </a:extLst>
          </p:cNvPr>
          <p:cNvGraphicFramePr/>
          <p:nvPr>
            <p:extLst>
              <p:ext uri="{D42A27DB-BD31-4B8C-83A1-F6EECF244321}">
                <p14:modId xmlns:p14="http://schemas.microsoft.com/office/powerpoint/2010/main" val="2991917426"/>
              </p:ext>
            </p:extLst>
          </p:nvPr>
        </p:nvGraphicFramePr>
        <p:xfrm>
          <a:off x="4573188" y="1724950"/>
          <a:ext cx="4386020" cy="23715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031F071-6F82-5961-8113-A3955F3A06B3}"/>
              </a:ext>
            </a:extLst>
          </p:cNvPr>
          <p:cNvSpPr txBox="1"/>
          <p:nvPr/>
        </p:nvSpPr>
        <p:spPr>
          <a:xfrm>
            <a:off x="3172920" y="4970631"/>
            <a:ext cx="2048959" cy="246221"/>
          </a:xfrm>
          <a:prstGeom prst="rect">
            <a:avLst/>
          </a:prstGeom>
          <a:noFill/>
        </p:spPr>
        <p:txBody>
          <a:bodyPr wrap="none" rtlCol="0">
            <a:spAutoFit/>
          </a:bodyPr>
          <a:lstStyle/>
          <a:p>
            <a:r>
              <a:rPr lang="lv-LV" sz="1000" dirty="0"/>
              <a:t>Bāze: visi aptaujas dalībnieki: n=519</a:t>
            </a:r>
          </a:p>
        </p:txBody>
      </p:sp>
      <p:sp>
        <p:nvSpPr>
          <p:cNvPr id="7" name="Slide Number Placeholder 2">
            <a:extLst>
              <a:ext uri="{FF2B5EF4-FFF2-40B4-BE49-F238E27FC236}">
                <a16:creationId xmlns:a16="http://schemas.microsoft.com/office/drawing/2014/main" id="{889E0BA9-BA33-F7E7-5C02-90137EE5FE89}"/>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30</a:t>
            </a:fld>
            <a:endParaRPr lang="en-AU" dirty="0"/>
          </a:p>
        </p:txBody>
      </p:sp>
    </p:spTree>
    <p:extLst>
      <p:ext uri="{BB962C8B-B14F-4D97-AF65-F5344CB8AC3E}">
        <p14:creationId xmlns:p14="http://schemas.microsoft.com/office/powerpoint/2010/main" val="1616275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2C121-2A3C-D833-528C-CF4C15F25551}"/>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6. Trokšņu līmenis apdzīvotās vietās pie lidostas "Rīga"</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0883924E-3F0C-6D5A-EFEC-FF4518AF2CF0}"/>
              </a:ext>
            </a:extLst>
          </p:cNvPr>
          <p:cNvSpPr txBox="1">
            <a:spLocks/>
          </p:cNvSpPr>
          <p:nvPr/>
        </p:nvSpPr>
        <p:spPr>
          <a:xfrm>
            <a:off x="324221" y="549846"/>
            <a:ext cx="8426587" cy="627183"/>
          </a:xfrm>
          <a:prstGeom prst="rect">
            <a:avLst/>
          </a:prstGeom>
        </p:spPr>
        <p:txBody>
          <a:bodyPr/>
          <a:lstStyle/>
          <a:p>
            <a:pPr lvl="0" eaLnBrk="0" hangingPunct="0">
              <a:spcBef>
                <a:spcPct val="20000"/>
              </a:spcBef>
              <a:defRPr/>
            </a:pPr>
            <a:r>
              <a:rPr kumimoji="0" lang="lv-LV" sz="1100" i="0" u="none" strike="noStrike" kern="1200" cap="none" spc="0" normalizeH="0" baseline="0" noProof="0" dirty="0">
                <a:ln>
                  <a:noFill/>
                </a:ln>
                <a:solidFill>
                  <a:schemeClr val="tx2">
                    <a:lumMod val="50000"/>
                  </a:schemeClr>
                </a:solidFill>
                <a:effectLst/>
                <a:uLnTx/>
                <a:uFillTx/>
                <a:latin typeface="+mn-lt"/>
                <a:ea typeface="+mn-ea"/>
                <a:cs typeface="+mn-cs"/>
              </a:rPr>
              <a:t>Daži ne pārāk tālu no Lidostas Rīga dzīvojošie ir izteikušies, ka viņiem ļoti traucē lidmašīnu radītais troksnis, bet citi apgalvo, ka viņi pie tā ir tik ļoti pieraduši, ka tas viņiem nesagādā ne mazāko neērtību. Kā ir ar Jums? Kopumā ņemot, cik traucējošs Jums Jūsu dzīvesvietā ir lidmašīnu radītais troksnis? Vai tas Jums ir …</a:t>
            </a:r>
          </a:p>
        </p:txBody>
      </p:sp>
      <p:graphicFrame>
        <p:nvGraphicFramePr>
          <p:cNvPr id="4" name="Chart 3">
            <a:extLst>
              <a:ext uri="{FF2B5EF4-FFF2-40B4-BE49-F238E27FC236}">
                <a16:creationId xmlns:a16="http://schemas.microsoft.com/office/drawing/2014/main" id="{14B0409E-B339-3845-2747-EB73564DB0CA}"/>
              </a:ext>
            </a:extLst>
          </p:cNvPr>
          <p:cNvGraphicFramePr/>
          <p:nvPr>
            <p:extLst>
              <p:ext uri="{D42A27DB-BD31-4B8C-83A1-F6EECF244321}">
                <p14:modId xmlns:p14="http://schemas.microsoft.com/office/powerpoint/2010/main" val="2619014108"/>
              </p:ext>
            </p:extLst>
          </p:nvPr>
        </p:nvGraphicFramePr>
        <p:xfrm>
          <a:off x="2779776" y="1020156"/>
          <a:ext cx="6213396" cy="50378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BDC9E6D2-F820-1825-6823-C5C030C7ED2E}"/>
              </a:ext>
            </a:extLst>
          </p:cNvPr>
          <p:cNvSpPr txBox="1"/>
          <p:nvPr/>
        </p:nvSpPr>
        <p:spPr>
          <a:xfrm>
            <a:off x="61221" y="5098112"/>
            <a:ext cx="4108817" cy="877163"/>
          </a:xfrm>
          <a:prstGeom prst="rect">
            <a:avLst/>
          </a:prstGeom>
          <a:solidFill>
            <a:schemeClr val="bg1"/>
          </a:solidFill>
        </p:spPr>
        <p:txBody>
          <a:bodyPr wrap="none" rtlCol="0">
            <a:spAutoFit/>
          </a:bodyPr>
          <a:lstStyle/>
          <a:p>
            <a:pPr>
              <a:spcBef>
                <a:spcPts val="600"/>
              </a:spcBef>
            </a:pPr>
            <a:r>
              <a:rPr lang="lv-LV" sz="900" dirty="0"/>
              <a:t>Gaisa kuģi paceļas uz rietumiem — jūtama būtiska ietekme (n=135)</a:t>
            </a:r>
          </a:p>
          <a:p>
            <a:pPr>
              <a:spcBef>
                <a:spcPts val="600"/>
              </a:spcBef>
            </a:pPr>
            <a:r>
              <a:rPr lang="lv-LV" sz="900" dirty="0"/>
              <a:t>Gaisa kuģi ietekmē, paceļoties uz dienvidiem; strādāts, lai ietekmi mazinātu (n=103)</a:t>
            </a:r>
          </a:p>
          <a:p>
            <a:pPr>
              <a:spcBef>
                <a:spcPts val="600"/>
              </a:spcBef>
            </a:pPr>
            <a:r>
              <a:rPr lang="lv-LV" sz="900" dirty="0"/>
              <a:t>Atrodas sāņus no lidostas — nevajadzētu sajust būtisku ietekmi (n=248)</a:t>
            </a:r>
          </a:p>
          <a:p>
            <a:pPr>
              <a:spcBef>
                <a:spcPts val="600"/>
              </a:spcBef>
            </a:pPr>
            <a:r>
              <a:rPr lang="lv-LV" sz="900" dirty="0"/>
              <a:t>Ietekmē J tipa pacelšanās — nevajadzētu sajust būtisku ietekmi (n=33)</a:t>
            </a:r>
          </a:p>
        </p:txBody>
      </p:sp>
      <p:sp>
        <p:nvSpPr>
          <p:cNvPr id="6" name="TextBox 5">
            <a:extLst>
              <a:ext uri="{FF2B5EF4-FFF2-40B4-BE49-F238E27FC236}">
                <a16:creationId xmlns:a16="http://schemas.microsoft.com/office/drawing/2014/main" id="{898AD030-0B10-3FE2-A283-A2B34B45E048}"/>
              </a:ext>
            </a:extLst>
          </p:cNvPr>
          <p:cNvSpPr txBox="1"/>
          <p:nvPr/>
        </p:nvSpPr>
        <p:spPr>
          <a:xfrm>
            <a:off x="1084082" y="4790782"/>
            <a:ext cx="867545" cy="261610"/>
          </a:xfrm>
          <a:prstGeom prst="rect">
            <a:avLst/>
          </a:prstGeom>
          <a:noFill/>
        </p:spPr>
        <p:txBody>
          <a:bodyPr wrap="none" rtlCol="0">
            <a:spAutoFit/>
          </a:bodyPr>
          <a:lstStyle/>
          <a:p>
            <a:r>
              <a:rPr lang="lv-LV" sz="1100" dirty="0"/>
              <a:t>Dzīvesvieta:</a:t>
            </a:r>
          </a:p>
        </p:txBody>
      </p:sp>
      <p:sp>
        <p:nvSpPr>
          <p:cNvPr id="7" name="Slide Number Placeholder 2">
            <a:extLst>
              <a:ext uri="{FF2B5EF4-FFF2-40B4-BE49-F238E27FC236}">
                <a16:creationId xmlns:a16="http://schemas.microsoft.com/office/drawing/2014/main" id="{7D0C4B47-2EC1-03EA-FF80-06220D7B4109}"/>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31</a:t>
            </a:fld>
            <a:endParaRPr lang="en-AU" dirty="0"/>
          </a:p>
        </p:txBody>
      </p:sp>
    </p:spTree>
    <p:extLst>
      <p:ext uri="{BB962C8B-B14F-4D97-AF65-F5344CB8AC3E}">
        <p14:creationId xmlns:p14="http://schemas.microsoft.com/office/powerpoint/2010/main" val="62715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B16B4-E53B-59CA-935A-5920C67FB999}"/>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6. Trokšņu līmenis apdzīvotās vietās pie lidostas "Rīga"</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8C1CAA37-01C5-AFEF-2F25-58C12752A6DC}"/>
              </a:ext>
            </a:extLst>
          </p:cNvPr>
          <p:cNvSpPr txBox="1">
            <a:spLocks/>
          </p:cNvSpPr>
          <p:nvPr/>
        </p:nvSpPr>
        <p:spPr>
          <a:xfrm>
            <a:off x="324221" y="634689"/>
            <a:ext cx="8426587" cy="627183"/>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rPr>
              <a:t>Kā Jūsu dzīves vietā pēdējā gada laikā ir mainījies lidmašīnu radītais troksnis. Vai tas ir … ?</a:t>
            </a:r>
          </a:p>
        </p:txBody>
      </p:sp>
      <p:graphicFrame>
        <p:nvGraphicFramePr>
          <p:cNvPr id="4" name="Chart 3">
            <a:extLst>
              <a:ext uri="{FF2B5EF4-FFF2-40B4-BE49-F238E27FC236}">
                <a16:creationId xmlns:a16="http://schemas.microsoft.com/office/drawing/2014/main" id="{5CF3AABC-9F88-5AB0-A401-ADCA985224CD}"/>
              </a:ext>
            </a:extLst>
          </p:cNvPr>
          <p:cNvGraphicFramePr/>
          <p:nvPr>
            <p:extLst>
              <p:ext uri="{D42A27DB-BD31-4B8C-83A1-F6EECF244321}">
                <p14:modId xmlns:p14="http://schemas.microsoft.com/office/powerpoint/2010/main" val="715637967"/>
              </p:ext>
            </p:extLst>
          </p:nvPr>
        </p:nvGraphicFramePr>
        <p:xfrm>
          <a:off x="34888" y="1145909"/>
          <a:ext cx="4399112" cy="37897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81C094B5-4B57-796F-E002-0AFFF3094A13}"/>
              </a:ext>
            </a:extLst>
          </p:cNvPr>
          <p:cNvGraphicFramePr/>
          <p:nvPr>
            <p:extLst>
              <p:ext uri="{D42A27DB-BD31-4B8C-83A1-F6EECF244321}">
                <p14:modId xmlns:p14="http://schemas.microsoft.com/office/powerpoint/2010/main" val="443921716"/>
              </p:ext>
            </p:extLst>
          </p:nvPr>
        </p:nvGraphicFramePr>
        <p:xfrm>
          <a:off x="4573188" y="1615221"/>
          <a:ext cx="4386020" cy="257277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BA1E65E-B987-E100-F20E-9E1ABD1A49FA}"/>
              </a:ext>
            </a:extLst>
          </p:cNvPr>
          <p:cNvSpPr txBox="1"/>
          <p:nvPr/>
        </p:nvSpPr>
        <p:spPr>
          <a:xfrm>
            <a:off x="3172920" y="4860903"/>
            <a:ext cx="2048959" cy="246221"/>
          </a:xfrm>
          <a:prstGeom prst="rect">
            <a:avLst/>
          </a:prstGeom>
          <a:noFill/>
        </p:spPr>
        <p:txBody>
          <a:bodyPr wrap="none" rtlCol="0">
            <a:spAutoFit/>
          </a:bodyPr>
          <a:lstStyle/>
          <a:p>
            <a:r>
              <a:rPr lang="lv-LV" sz="1000" dirty="0"/>
              <a:t>Bāze: visi aptaujas dalībnieki: n=519</a:t>
            </a:r>
          </a:p>
        </p:txBody>
      </p:sp>
      <p:sp>
        <p:nvSpPr>
          <p:cNvPr id="7" name="Slide Number Placeholder 2">
            <a:extLst>
              <a:ext uri="{FF2B5EF4-FFF2-40B4-BE49-F238E27FC236}">
                <a16:creationId xmlns:a16="http://schemas.microsoft.com/office/drawing/2014/main" id="{901EDAC8-8936-0184-A301-F3DA2F2173E1}"/>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32</a:t>
            </a:fld>
            <a:endParaRPr lang="en-AU" dirty="0"/>
          </a:p>
        </p:txBody>
      </p:sp>
    </p:spTree>
    <p:extLst>
      <p:ext uri="{BB962C8B-B14F-4D97-AF65-F5344CB8AC3E}">
        <p14:creationId xmlns:p14="http://schemas.microsoft.com/office/powerpoint/2010/main" val="1293284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9B0B9-7860-BC35-AD4F-8FC3D550E7CA}"/>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6. Trokšņu līmenis apdzīvotās vietās pie lidostas "Rīga"</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1AF69447-03E4-3381-3C61-04808B28401F}"/>
              </a:ext>
            </a:extLst>
          </p:cNvPr>
          <p:cNvSpPr txBox="1">
            <a:spLocks/>
          </p:cNvSpPr>
          <p:nvPr/>
        </p:nvSpPr>
        <p:spPr>
          <a:xfrm>
            <a:off x="324221" y="634689"/>
            <a:ext cx="8426587" cy="326845"/>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rPr>
              <a:t>Kā Jūsu dzīves vietā pēdējā gada laikā ir mainījies lidmašīnu radītais troksnis. Vai tas ir … ?</a:t>
            </a:r>
          </a:p>
        </p:txBody>
      </p:sp>
      <p:graphicFrame>
        <p:nvGraphicFramePr>
          <p:cNvPr id="4" name="Chart 3">
            <a:extLst>
              <a:ext uri="{FF2B5EF4-FFF2-40B4-BE49-F238E27FC236}">
                <a16:creationId xmlns:a16="http://schemas.microsoft.com/office/drawing/2014/main" id="{E92127C6-8074-B02C-CCA6-E7F98371C260}"/>
              </a:ext>
            </a:extLst>
          </p:cNvPr>
          <p:cNvGraphicFramePr/>
          <p:nvPr>
            <p:extLst>
              <p:ext uri="{D42A27DB-BD31-4B8C-83A1-F6EECF244321}">
                <p14:modId xmlns:p14="http://schemas.microsoft.com/office/powerpoint/2010/main" val="978826085"/>
              </p:ext>
            </p:extLst>
          </p:nvPr>
        </p:nvGraphicFramePr>
        <p:xfrm>
          <a:off x="2587752" y="1020156"/>
          <a:ext cx="6405420" cy="503782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0BDCC63-6C8A-ECBA-D39C-1CC2B47176D4}"/>
              </a:ext>
            </a:extLst>
          </p:cNvPr>
          <p:cNvSpPr txBox="1"/>
          <p:nvPr/>
        </p:nvSpPr>
        <p:spPr>
          <a:xfrm>
            <a:off x="0" y="5135915"/>
            <a:ext cx="4108817" cy="877163"/>
          </a:xfrm>
          <a:prstGeom prst="rect">
            <a:avLst/>
          </a:prstGeom>
          <a:solidFill>
            <a:schemeClr val="bg1"/>
          </a:solidFill>
        </p:spPr>
        <p:txBody>
          <a:bodyPr wrap="none" rtlCol="0">
            <a:spAutoFit/>
          </a:bodyPr>
          <a:lstStyle/>
          <a:p>
            <a:pPr>
              <a:spcBef>
                <a:spcPts val="600"/>
              </a:spcBef>
            </a:pPr>
            <a:r>
              <a:rPr lang="lv-LV" sz="900" dirty="0"/>
              <a:t>Gaisa kuģi paceļas uz rietumiem — jūtama būtiska ietekme (n=135)</a:t>
            </a:r>
          </a:p>
          <a:p>
            <a:pPr>
              <a:spcBef>
                <a:spcPts val="600"/>
              </a:spcBef>
            </a:pPr>
            <a:r>
              <a:rPr lang="lv-LV" sz="900" dirty="0"/>
              <a:t>Gaisa kuģi ietekmē, paceļoties uz dienvidiem; strādāts, lai ietekmi mazinātu (n=103)</a:t>
            </a:r>
          </a:p>
          <a:p>
            <a:pPr>
              <a:spcBef>
                <a:spcPts val="600"/>
              </a:spcBef>
            </a:pPr>
            <a:r>
              <a:rPr lang="lv-LV" sz="900" dirty="0"/>
              <a:t>Atrodas sāņus no lidostas — nevajadzētu sajust būtisku ietekmi (n=248)</a:t>
            </a:r>
          </a:p>
          <a:p>
            <a:pPr>
              <a:spcBef>
                <a:spcPts val="600"/>
              </a:spcBef>
            </a:pPr>
            <a:r>
              <a:rPr lang="lv-LV" sz="900" dirty="0"/>
              <a:t>Ietekmē J tipa pacelšanās — nevajadzētu sajust būtisku ietekmi (n=33)</a:t>
            </a:r>
          </a:p>
        </p:txBody>
      </p:sp>
      <p:sp>
        <p:nvSpPr>
          <p:cNvPr id="6" name="TextBox 5">
            <a:extLst>
              <a:ext uri="{FF2B5EF4-FFF2-40B4-BE49-F238E27FC236}">
                <a16:creationId xmlns:a16="http://schemas.microsoft.com/office/drawing/2014/main" id="{F3A4EE37-EFA3-C4CC-A81F-8D9AF7245768}"/>
              </a:ext>
            </a:extLst>
          </p:cNvPr>
          <p:cNvSpPr txBox="1"/>
          <p:nvPr/>
        </p:nvSpPr>
        <p:spPr>
          <a:xfrm>
            <a:off x="1084082" y="4790782"/>
            <a:ext cx="867545" cy="261610"/>
          </a:xfrm>
          <a:prstGeom prst="rect">
            <a:avLst/>
          </a:prstGeom>
          <a:noFill/>
        </p:spPr>
        <p:txBody>
          <a:bodyPr wrap="none" rtlCol="0">
            <a:spAutoFit/>
          </a:bodyPr>
          <a:lstStyle/>
          <a:p>
            <a:r>
              <a:rPr lang="lv-LV" sz="1100" dirty="0"/>
              <a:t>Dzīvesvieta:</a:t>
            </a:r>
          </a:p>
        </p:txBody>
      </p:sp>
      <p:sp>
        <p:nvSpPr>
          <p:cNvPr id="7" name="Slide Number Placeholder 2">
            <a:extLst>
              <a:ext uri="{FF2B5EF4-FFF2-40B4-BE49-F238E27FC236}">
                <a16:creationId xmlns:a16="http://schemas.microsoft.com/office/drawing/2014/main" id="{DD282D31-FE01-6088-9065-2FC9F8DC502A}"/>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33</a:t>
            </a:fld>
            <a:endParaRPr lang="en-AU" dirty="0"/>
          </a:p>
        </p:txBody>
      </p:sp>
    </p:spTree>
    <p:extLst>
      <p:ext uri="{BB962C8B-B14F-4D97-AF65-F5344CB8AC3E}">
        <p14:creationId xmlns:p14="http://schemas.microsoft.com/office/powerpoint/2010/main" val="1661625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4E95484B-002D-8963-A8B4-03F993006E25}"/>
              </a:ext>
            </a:extLst>
          </p:cNvPr>
          <p:cNvGraphicFramePr/>
          <p:nvPr>
            <p:extLst>
              <p:ext uri="{D42A27DB-BD31-4B8C-83A1-F6EECF244321}">
                <p14:modId xmlns:p14="http://schemas.microsoft.com/office/powerpoint/2010/main" val="1004874565"/>
              </p:ext>
            </p:extLst>
          </p:nvPr>
        </p:nvGraphicFramePr>
        <p:xfrm>
          <a:off x="703196" y="1307591"/>
          <a:ext cx="5404996" cy="467085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987BC92C-FB7F-42F7-4A7A-E0A012305FD7}"/>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990033"/>
                </a:solidFill>
                <a:latin typeface="+mj-lt"/>
                <a:ea typeface="+mj-ea"/>
                <a:cs typeface="+mj-cs"/>
              </a:rPr>
              <a:t>6. Trokšņu līmenis apdzīvotās vietās pie lidostas "Rīga"</a:t>
            </a:r>
            <a:endParaRPr kumimoji="0" lang="lv-LV" sz="2000" b="0" i="0" u="none" strike="noStrike" kern="1200" cap="none" spc="0" normalizeH="0" baseline="0" noProof="0" dirty="0">
              <a:ln>
                <a:noFill/>
              </a:ln>
              <a:solidFill>
                <a:srgbClr val="990033"/>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AE1B2A3E-EB25-D3CC-F11E-B0194E9A6483}"/>
              </a:ext>
            </a:extLst>
          </p:cNvPr>
          <p:cNvSpPr txBox="1">
            <a:spLocks/>
          </p:cNvSpPr>
          <p:nvPr/>
        </p:nvSpPr>
        <p:spPr>
          <a:xfrm>
            <a:off x="324221" y="634689"/>
            <a:ext cx="6058291" cy="627183"/>
          </a:xfrm>
          <a:prstGeom prst="rect">
            <a:avLst/>
          </a:prstGeom>
        </p:spPr>
        <p:txBody>
          <a:bodyPr/>
          <a:lstStyle/>
          <a:p>
            <a:pPr lvl="0" eaLnBrk="0" hangingPunct="0">
              <a:spcBef>
                <a:spcPct val="20000"/>
              </a:spcBef>
              <a:defRPr/>
            </a:pPr>
            <a:r>
              <a:rPr kumimoji="0" lang="lv-LV" sz="1100" b="1" i="0" u="none" strike="noStrike" kern="1200" cap="none" spc="0" normalizeH="0" baseline="0" noProof="0" dirty="0">
                <a:ln>
                  <a:noFill/>
                </a:ln>
                <a:solidFill>
                  <a:schemeClr val="tx2">
                    <a:lumMod val="50000"/>
                  </a:schemeClr>
                </a:solidFill>
                <a:effectLst/>
                <a:uLnTx/>
                <a:uFillTx/>
                <a:latin typeface="+mn-lt"/>
                <a:ea typeface="+mn-ea"/>
                <a:cs typeface="+mn-cs"/>
              </a:rPr>
              <a:t>Kādā veidā Jūs vislabāk vēlētos saņemt informāciju un atbildes uz jautājumiem, ja Jums tādi rastos, par lidmašīnu radīto troksni lidostas RĪGA apkārtnē?</a:t>
            </a:r>
          </a:p>
        </p:txBody>
      </p:sp>
      <p:sp>
        <p:nvSpPr>
          <p:cNvPr id="6" name="TextBox 5">
            <a:extLst>
              <a:ext uri="{FF2B5EF4-FFF2-40B4-BE49-F238E27FC236}">
                <a16:creationId xmlns:a16="http://schemas.microsoft.com/office/drawing/2014/main" id="{C9454B32-80E1-9539-9C9B-209179476353}"/>
              </a:ext>
            </a:extLst>
          </p:cNvPr>
          <p:cNvSpPr txBox="1"/>
          <p:nvPr/>
        </p:nvSpPr>
        <p:spPr>
          <a:xfrm>
            <a:off x="5815536" y="5427298"/>
            <a:ext cx="2048959" cy="246221"/>
          </a:xfrm>
          <a:prstGeom prst="rect">
            <a:avLst/>
          </a:prstGeom>
          <a:noFill/>
        </p:spPr>
        <p:txBody>
          <a:bodyPr wrap="none" rtlCol="0">
            <a:spAutoFit/>
          </a:bodyPr>
          <a:lstStyle/>
          <a:p>
            <a:r>
              <a:rPr lang="lv-LV" sz="1000" dirty="0"/>
              <a:t>Bāze: visi aptaujas dalībnieki: n=519</a:t>
            </a:r>
          </a:p>
        </p:txBody>
      </p:sp>
      <p:sp>
        <p:nvSpPr>
          <p:cNvPr id="4" name="Slide Number Placeholder 2">
            <a:extLst>
              <a:ext uri="{FF2B5EF4-FFF2-40B4-BE49-F238E27FC236}">
                <a16:creationId xmlns:a16="http://schemas.microsoft.com/office/drawing/2014/main" id="{1138AD6B-BAEE-42AC-0623-15953282DF6B}"/>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34</a:t>
            </a:fld>
            <a:endParaRPr lang="en-AU" dirty="0"/>
          </a:p>
        </p:txBody>
      </p:sp>
    </p:spTree>
    <p:extLst>
      <p:ext uri="{BB962C8B-B14F-4D97-AF65-F5344CB8AC3E}">
        <p14:creationId xmlns:p14="http://schemas.microsoft.com/office/powerpoint/2010/main" val="1483497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F606-BDBB-A40F-592F-6512DEEEA394}"/>
              </a:ext>
            </a:extLst>
          </p:cNvPr>
          <p:cNvSpPr txBox="1">
            <a:spLocks/>
          </p:cNvSpPr>
          <p:nvPr/>
        </p:nvSpPr>
        <p:spPr>
          <a:xfrm>
            <a:off x="285751" y="142853"/>
            <a:ext cx="8569324" cy="446117"/>
          </a:xfrm>
          <a:prstGeom prst="rect">
            <a:avLst/>
          </a:prstGeom>
        </p:spPr>
        <p:txBody>
          <a:bodyPr/>
          <a:lstStyle/>
          <a:p>
            <a:pPr lvl="0" defTabSz="914400" eaLnBrk="0" fontAlgn="base" hangingPunct="0">
              <a:spcBef>
                <a:spcPct val="0"/>
              </a:spcBef>
              <a:spcAft>
                <a:spcPct val="0"/>
              </a:spcAft>
              <a:defRPr/>
            </a:pPr>
            <a:r>
              <a:rPr lang="lv-LV" sz="2000" dirty="0">
                <a:solidFill>
                  <a:srgbClr val="990033"/>
                </a:solidFill>
                <a:latin typeface="+mj-lt"/>
              </a:rPr>
              <a:t>6. Trokšņu līmenis apdzīvotās vietās pie lidostas "Rīga"</a:t>
            </a:r>
          </a:p>
        </p:txBody>
      </p:sp>
      <p:graphicFrame>
        <p:nvGraphicFramePr>
          <p:cNvPr id="4" name="Chart 3">
            <a:extLst>
              <a:ext uri="{FF2B5EF4-FFF2-40B4-BE49-F238E27FC236}">
                <a16:creationId xmlns:a16="http://schemas.microsoft.com/office/drawing/2014/main" id="{10BE2DC7-5F23-B7E2-DBF5-B77AB5EB94E3}"/>
              </a:ext>
            </a:extLst>
          </p:cNvPr>
          <p:cNvGraphicFramePr/>
          <p:nvPr>
            <p:extLst>
              <p:ext uri="{D42A27DB-BD31-4B8C-83A1-F6EECF244321}">
                <p14:modId xmlns:p14="http://schemas.microsoft.com/office/powerpoint/2010/main" val="956902714"/>
              </p:ext>
            </p:extLst>
          </p:nvPr>
        </p:nvGraphicFramePr>
        <p:xfrm>
          <a:off x="2770632" y="1035445"/>
          <a:ext cx="6303979" cy="513543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2CCD597-4E13-DD28-53EC-F85F0FB10EEB}"/>
              </a:ext>
            </a:extLst>
          </p:cNvPr>
          <p:cNvSpPr txBox="1"/>
          <p:nvPr/>
        </p:nvSpPr>
        <p:spPr>
          <a:xfrm>
            <a:off x="61221" y="5245265"/>
            <a:ext cx="4108817" cy="877163"/>
          </a:xfrm>
          <a:prstGeom prst="rect">
            <a:avLst/>
          </a:prstGeom>
          <a:solidFill>
            <a:schemeClr val="bg1"/>
          </a:solidFill>
        </p:spPr>
        <p:txBody>
          <a:bodyPr wrap="none" rtlCol="0">
            <a:spAutoFit/>
          </a:bodyPr>
          <a:lstStyle/>
          <a:p>
            <a:pPr>
              <a:spcBef>
                <a:spcPts val="600"/>
              </a:spcBef>
            </a:pPr>
            <a:r>
              <a:rPr lang="lv-LV" sz="900" dirty="0"/>
              <a:t>Gaisa kuģi paceļas uz rietumiem — jūtama būtiska ietekme (n=135)</a:t>
            </a:r>
          </a:p>
          <a:p>
            <a:pPr>
              <a:spcBef>
                <a:spcPts val="600"/>
              </a:spcBef>
            </a:pPr>
            <a:r>
              <a:rPr lang="lv-LV" sz="900" dirty="0"/>
              <a:t>Gaisa kuģi ietekmē, paceļoties uz dienvidiem; strādāts, lai ietekmi mazinātu (n=103)</a:t>
            </a:r>
          </a:p>
          <a:p>
            <a:pPr>
              <a:spcBef>
                <a:spcPts val="600"/>
              </a:spcBef>
            </a:pPr>
            <a:r>
              <a:rPr lang="lv-LV" sz="900" dirty="0"/>
              <a:t>Atrodas sāņus no lidostas — nevajadzētu sajust būtisku ietekmi (n=248)</a:t>
            </a:r>
          </a:p>
          <a:p>
            <a:pPr>
              <a:spcBef>
                <a:spcPts val="600"/>
              </a:spcBef>
            </a:pPr>
            <a:r>
              <a:rPr lang="lv-LV" sz="900" dirty="0"/>
              <a:t>Ietekmē J tipa pacelšanās — nevajadzētu sajust būtisku ietekmi (n=33)</a:t>
            </a:r>
          </a:p>
        </p:txBody>
      </p:sp>
      <p:sp>
        <p:nvSpPr>
          <p:cNvPr id="6" name="TextBox 5">
            <a:extLst>
              <a:ext uri="{FF2B5EF4-FFF2-40B4-BE49-F238E27FC236}">
                <a16:creationId xmlns:a16="http://schemas.microsoft.com/office/drawing/2014/main" id="{4DBB9D9E-7985-FC1C-2086-294A7415007B}"/>
              </a:ext>
            </a:extLst>
          </p:cNvPr>
          <p:cNvSpPr txBox="1"/>
          <p:nvPr/>
        </p:nvSpPr>
        <p:spPr>
          <a:xfrm>
            <a:off x="1084082" y="4882222"/>
            <a:ext cx="867545" cy="261610"/>
          </a:xfrm>
          <a:prstGeom prst="rect">
            <a:avLst/>
          </a:prstGeom>
          <a:noFill/>
        </p:spPr>
        <p:txBody>
          <a:bodyPr wrap="none" rtlCol="0">
            <a:spAutoFit/>
          </a:bodyPr>
          <a:lstStyle/>
          <a:p>
            <a:r>
              <a:rPr lang="lv-LV" sz="1100" dirty="0"/>
              <a:t>Dzīvesvieta:</a:t>
            </a:r>
          </a:p>
        </p:txBody>
      </p:sp>
      <p:sp>
        <p:nvSpPr>
          <p:cNvPr id="7" name="TextBox 6">
            <a:extLst>
              <a:ext uri="{FF2B5EF4-FFF2-40B4-BE49-F238E27FC236}">
                <a16:creationId xmlns:a16="http://schemas.microsoft.com/office/drawing/2014/main" id="{7F35D555-A256-C17E-7BBD-90BCCB26A93F}"/>
              </a:ext>
            </a:extLst>
          </p:cNvPr>
          <p:cNvSpPr txBox="1"/>
          <p:nvPr/>
        </p:nvSpPr>
        <p:spPr>
          <a:xfrm>
            <a:off x="2555337" y="663547"/>
            <a:ext cx="6519274" cy="261610"/>
          </a:xfrm>
          <a:prstGeom prst="rect">
            <a:avLst/>
          </a:prstGeom>
          <a:noFill/>
        </p:spPr>
        <p:txBody>
          <a:bodyPr wrap="square" rtlCol="0">
            <a:spAutoFit/>
          </a:bodyPr>
          <a:lstStyle/>
          <a:p>
            <a:r>
              <a:rPr lang="lv-LV" sz="1100" b="1" dirty="0">
                <a:solidFill>
                  <a:schemeClr val="accent1">
                    <a:lumMod val="50000"/>
                  </a:schemeClr>
                </a:solidFill>
              </a:rPr>
              <a:t>Ir aktuāli saņemt informāciju un atbildes uz jautājumiem par lidmašīnu radīto troksni lidostas RĪGA apkārtnē </a:t>
            </a:r>
          </a:p>
        </p:txBody>
      </p:sp>
      <p:sp>
        <p:nvSpPr>
          <p:cNvPr id="8" name="Slide Number Placeholder 2">
            <a:extLst>
              <a:ext uri="{FF2B5EF4-FFF2-40B4-BE49-F238E27FC236}">
                <a16:creationId xmlns:a16="http://schemas.microsoft.com/office/drawing/2014/main" id="{B6451A20-DEED-DC53-4788-55A3918799AA}"/>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35</a:t>
            </a:fld>
            <a:endParaRPr lang="en-AU" dirty="0"/>
          </a:p>
        </p:txBody>
      </p:sp>
    </p:spTree>
    <p:extLst>
      <p:ext uri="{BB962C8B-B14F-4D97-AF65-F5344CB8AC3E}">
        <p14:creationId xmlns:p14="http://schemas.microsoft.com/office/powerpoint/2010/main" val="2673242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2A07FC-9D89-0EAA-C885-682783E569E9}"/>
              </a:ext>
            </a:extLst>
          </p:cNvPr>
          <p:cNvSpPr>
            <a:spLocks noChangeArrowheads="1"/>
          </p:cNvSpPr>
          <p:nvPr/>
        </p:nvSpPr>
        <p:spPr bwMode="auto">
          <a:xfrm>
            <a:off x="683568" y="332656"/>
            <a:ext cx="8064896" cy="5739532"/>
          </a:xfrm>
          <a:prstGeom prst="rect">
            <a:avLst/>
          </a:prstGeom>
          <a:noFill/>
          <a:ln w="9525">
            <a:noFill/>
            <a:miter lim="800000"/>
            <a:headEnd/>
            <a:tailEnd/>
          </a:ln>
        </p:spPr>
        <p:txBody>
          <a:bodyPr/>
          <a:lstStyle/>
          <a:p>
            <a:pPr marL="0" lvl="1">
              <a:lnSpc>
                <a:spcPct val="120000"/>
              </a:lnSpc>
              <a:spcBef>
                <a:spcPct val="60000"/>
              </a:spcBef>
              <a:buClr>
                <a:srgbClr val="CC3300"/>
              </a:buClr>
            </a:pPr>
            <a:r>
              <a:rPr lang="lv-LV" altLang="lv-LV" sz="2400" dirty="0">
                <a:latin typeface="+mj-lt"/>
                <a:ea typeface="+mj-ea"/>
                <a:cs typeface="+mj-cs"/>
              </a:rPr>
              <a:t>Kontaktinformācija:</a:t>
            </a:r>
          </a:p>
          <a:p>
            <a:pPr marL="0" lvl="1">
              <a:spcBef>
                <a:spcPts val="0"/>
              </a:spcBef>
              <a:buClr>
                <a:srgbClr val="CC3300"/>
              </a:buClr>
            </a:pPr>
            <a:endParaRPr lang="lv-LV" altLang="lv-LV" sz="1400" b="1" dirty="0">
              <a:solidFill>
                <a:schemeClr val="tx1">
                  <a:lumMod val="65000"/>
                  <a:lumOff val="35000"/>
                </a:schemeClr>
              </a:solidFill>
              <a:latin typeface="Calibri" pitchFamily="34" charset="0"/>
            </a:endParaRPr>
          </a:p>
          <a:p>
            <a:pPr marL="0" lvl="1">
              <a:spcBef>
                <a:spcPts val="0"/>
              </a:spcBef>
              <a:buClr>
                <a:srgbClr val="CC3300"/>
              </a:buClr>
            </a:pPr>
            <a:endParaRPr lang="lv-LV" altLang="lv-LV" sz="1400" b="1" dirty="0">
              <a:solidFill>
                <a:schemeClr val="tx1">
                  <a:lumMod val="65000"/>
                  <a:lumOff val="35000"/>
                </a:schemeClr>
              </a:solidFill>
              <a:latin typeface="Calibri" pitchFamily="34" charset="0"/>
            </a:endParaRPr>
          </a:p>
          <a:p>
            <a:pPr marL="0" lvl="1">
              <a:spcBef>
                <a:spcPts val="0"/>
              </a:spcBef>
              <a:buClr>
                <a:srgbClr val="CC3300"/>
              </a:buClr>
            </a:pPr>
            <a:endParaRPr lang="lv-LV" altLang="lv-LV" sz="1400" b="1" dirty="0">
              <a:solidFill>
                <a:schemeClr val="tx1">
                  <a:lumMod val="65000"/>
                  <a:lumOff val="35000"/>
                </a:schemeClr>
              </a:solidFill>
              <a:latin typeface="Calibri" pitchFamily="34" charset="0"/>
            </a:endParaRPr>
          </a:p>
          <a:p>
            <a:pPr marL="0" lvl="1">
              <a:spcBef>
                <a:spcPts val="0"/>
              </a:spcBef>
              <a:buClr>
                <a:srgbClr val="CC3300"/>
              </a:buClr>
            </a:pPr>
            <a:r>
              <a:rPr lang="lv-LV" altLang="lv-LV" sz="1400" b="1" dirty="0">
                <a:solidFill>
                  <a:schemeClr val="tx1">
                    <a:lumMod val="65000"/>
                    <a:lumOff val="35000"/>
                  </a:schemeClr>
                </a:solidFill>
                <a:latin typeface="Calibri" pitchFamily="34" charset="0"/>
              </a:rPr>
              <a:t>Tirgus un sociālo pētījumu centrs «Latvijas Fakti»</a:t>
            </a:r>
          </a:p>
          <a:p>
            <a:pPr marL="0" lvl="1">
              <a:spcBef>
                <a:spcPts val="0"/>
              </a:spcBef>
              <a:buClr>
                <a:srgbClr val="CC3300"/>
              </a:buClr>
            </a:pPr>
            <a:r>
              <a:rPr lang="lv-LV" altLang="lv-LV" sz="1400" dirty="0">
                <a:solidFill>
                  <a:schemeClr val="tx1">
                    <a:lumMod val="65000"/>
                    <a:lumOff val="35000"/>
                  </a:schemeClr>
                </a:solidFill>
                <a:latin typeface="Calibri" pitchFamily="34" charset="0"/>
              </a:rPr>
              <a:t>Adrese:	Bruņinieku iela 8a-5, Rīga, LV-1010</a:t>
            </a:r>
          </a:p>
          <a:p>
            <a:pPr marL="0" lvl="1">
              <a:spcBef>
                <a:spcPts val="0"/>
              </a:spcBef>
              <a:buClr>
                <a:srgbClr val="CC3300"/>
              </a:buClr>
            </a:pPr>
            <a:r>
              <a:rPr lang="lv-LV" altLang="lv-LV" sz="1400" dirty="0">
                <a:solidFill>
                  <a:schemeClr val="tx1">
                    <a:lumMod val="65000"/>
                    <a:lumOff val="35000"/>
                  </a:schemeClr>
                </a:solidFill>
                <a:latin typeface="Calibri" pitchFamily="34" charset="0"/>
              </a:rPr>
              <a:t>web:	</a:t>
            </a:r>
            <a:r>
              <a:rPr lang="lv-LV" altLang="lv-LV" sz="1400" dirty="0">
                <a:solidFill>
                  <a:schemeClr val="tx1">
                    <a:lumMod val="65000"/>
                    <a:lumOff val="35000"/>
                  </a:schemeClr>
                </a:solidFill>
                <a:latin typeface="Calibri" pitchFamily="34" charset="0"/>
                <a:hlinkClick r:id="rId2"/>
              </a:rPr>
              <a:t>www.latvianfacts.lv</a:t>
            </a:r>
            <a:r>
              <a:rPr lang="lv-LV" altLang="lv-LV" sz="1400" dirty="0">
                <a:solidFill>
                  <a:schemeClr val="tx1">
                    <a:lumMod val="65000"/>
                    <a:lumOff val="35000"/>
                  </a:schemeClr>
                </a:solidFill>
                <a:latin typeface="Calibri" pitchFamily="34" charset="0"/>
              </a:rPr>
              <a:t> </a:t>
            </a:r>
          </a:p>
          <a:p>
            <a:pPr marL="0" lvl="1">
              <a:lnSpc>
                <a:spcPct val="120000"/>
              </a:lnSpc>
              <a:spcBef>
                <a:spcPct val="60000"/>
              </a:spcBef>
              <a:buClr>
                <a:srgbClr val="CC3300"/>
              </a:buClr>
            </a:pPr>
            <a:endParaRPr lang="lv-LV" altLang="lv-LV" sz="1400" b="1" dirty="0">
              <a:solidFill>
                <a:srgbClr val="000000"/>
              </a:solidFill>
              <a:latin typeface="Calibri" pitchFamily="34" charset="0"/>
            </a:endParaRPr>
          </a:p>
          <a:p>
            <a:pPr marL="0" lvl="1">
              <a:spcBef>
                <a:spcPts val="2400"/>
              </a:spcBef>
              <a:buClr>
                <a:srgbClr val="CC3300"/>
              </a:buClr>
            </a:pPr>
            <a:r>
              <a:rPr lang="lv-LV" altLang="lv-LV" sz="1400" b="1" dirty="0">
                <a:solidFill>
                  <a:schemeClr val="tx1">
                    <a:lumMod val="65000"/>
                    <a:lumOff val="35000"/>
                  </a:schemeClr>
                </a:solidFill>
                <a:latin typeface="Calibri" pitchFamily="34" charset="0"/>
              </a:rPr>
              <a:t>Oksana Kurcalte</a:t>
            </a:r>
          </a:p>
          <a:p>
            <a:pPr marL="0" lvl="1">
              <a:spcBef>
                <a:spcPts val="0"/>
              </a:spcBef>
              <a:buClr>
                <a:srgbClr val="CC3300"/>
              </a:buClr>
            </a:pPr>
            <a:r>
              <a:rPr lang="lv-LV" altLang="lv-LV" sz="1400" dirty="0">
                <a:solidFill>
                  <a:schemeClr val="tx1">
                    <a:lumMod val="65000"/>
                    <a:lumOff val="35000"/>
                  </a:schemeClr>
                </a:solidFill>
                <a:latin typeface="Calibri" pitchFamily="34" charset="0"/>
              </a:rPr>
              <a:t>Vecākā projektu vadītāja</a:t>
            </a:r>
          </a:p>
          <a:p>
            <a:pPr marL="0" lvl="1">
              <a:spcBef>
                <a:spcPts val="0"/>
              </a:spcBef>
              <a:buClr>
                <a:srgbClr val="CC3300"/>
              </a:buClr>
            </a:pPr>
            <a:r>
              <a:rPr lang="lv-LV" altLang="lv-LV" sz="1400" dirty="0">
                <a:solidFill>
                  <a:schemeClr val="tx1">
                    <a:lumMod val="65000"/>
                    <a:lumOff val="35000"/>
                  </a:schemeClr>
                </a:solidFill>
                <a:latin typeface="Calibri" pitchFamily="34" charset="0"/>
              </a:rPr>
              <a:t>Tālrunis:	+371 67314002</a:t>
            </a:r>
          </a:p>
          <a:p>
            <a:pPr marL="0" lvl="1">
              <a:spcBef>
                <a:spcPts val="0"/>
              </a:spcBef>
              <a:buClr>
                <a:srgbClr val="CC3300"/>
              </a:buClr>
            </a:pPr>
            <a:r>
              <a:rPr lang="lv-LV" altLang="lv-LV" sz="1400" dirty="0">
                <a:solidFill>
                  <a:schemeClr val="tx1">
                    <a:lumMod val="65000"/>
                    <a:lumOff val="35000"/>
                  </a:schemeClr>
                </a:solidFill>
                <a:latin typeface="Calibri" pitchFamily="34" charset="0"/>
              </a:rPr>
              <a:t>E-pasts:	</a:t>
            </a:r>
            <a:r>
              <a:rPr lang="lv-LV" altLang="lv-LV" sz="1400" dirty="0">
                <a:solidFill>
                  <a:schemeClr val="tx1">
                    <a:lumMod val="65000"/>
                    <a:lumOff val="35000"/>
                  </a:schemeClr>
                </a:solidFill>
                <a:latin typeface="Calibri" pitchFamily="34" charset="0"/>
                <a:hlinkClick r:id="rId3"/>
              </a:rPr>
              <a:t>sana@latfacts.lv</a:t>
            </a:r>
            <a:r>
              <a:rPr lang="lv-LV" altLang="lv-LV" sz="1400" dirty="0">
                <a:solidFill>
                  <a:schemeClr val="tx1">
                    <a:lumMod val="65000"/>
                    <a:lumOff val="35000"/>
                  </a:schemeClr>
                </a:solidFill>
                <a:latin typeface="Calibri" pitchFamily="34" charset="0"/>
              </a:rPr>
              <a:t> </a:t>
            </a:r>
          </a:p>
          <a:p>
            <a:pPr marL="0" lvl="1">
              <a:spcBef>
                <a:spcPts val="0"/>
              </a:spcBef>
              <a:buClr>
                <a:srgbClr val="CC3300"/>
              </a:buClr>
            </a:pPr>
            <a:endParaRPr lang="lv-LV" altLang="lv-LV" sz="1500" b="1" dirty="0">
              <a:solidFill>
                <a:schemeClr val="tx1">
                  <a:lumMod val="65000"/>
                  <a:lumOff val="35000"/>
                </a:schemeClr>
              </a:solidFill>
              <a:latin typeface="Calibri" pitchFamily="34" charset="0"/>
            </a:endParaRPr>
          </a:p>
          <a:p>
            <a:pPr marL="0" lvl="1">
              <a:lnSpc>
                <a:spcPct val="120000"/>
              </a:lnSpc>
              <a:spcBef>
                <a:spcPct val="60000"/>
              </a:spcBef>
              <a:buClr>
                <a:srgbClr val="CC3300"/>
              </a:buClr>
            </a:pPr>
            <a:endParaRPr lang="lv-LV" altLang="lv-LV" sz="1400" b="1" dirty="0">
              <a:solidFill>
                <a:srgbClr val="000000"/>
              </a:solidFill>
              <a:latin typeface="Calibri" pitchFamily="34" charset="0"/>
            </a:endParaRPr>
          </a:p>
        </p:txBody>
      </p:sp>
      <p:pic>
        <p:nvPicPr>
          <p:cNvPr id="3" name="Picture 2">
            <a:extLst>
              <a:ext uri="{FF2B5EF4-FFF2-40B4-BE49-F238E27FC236}">
                <a16:creationId xmlns:a16="http://schemas.microsoft.com/office/drawing/2014/main" id="{65F30AC2-713C-100E-44C9-7B671DCB0D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340768"/>
            <a:ext cx="2304256" cy="771901"/>
          </a:xfrm>
          <a:prstGeom prst="rect">
            <a:avLst/>
          </a:prstGeom>
        </p:spPr>
      </p:pic>
    </p:spTree>
    <p:extLst>
      <p:ext uri="{BB962C8B-B14F-4D97-AF65-F5344CB8AC3E}">
        <p14:creationId xmlns:p14="http://schemas.microsoft.com/office/powerpoint/2010/main" val="3677981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F413BDA-258B-7686-00FB-814FCB8C05AD}"/>
              </a:ext>
            </a:extLst>
          </p:cNvPr>
          <p:cNvGraphicFramePr>
            <a:graphicFrameLocks noGrp="1"/>
          </p:cNvGraphicFramePr>
          <p:nvPr>
            <p:extLst>
              <p:ext uri="{D42A27DB-BD31-4B8C-83A1-F6EECF244321}">
                <p14:modId xmlns:p14="http://schemas.microsoft.com/office/powerpoint/2010/main" val="299583345"/>
              </p:ext>
            </p:extLst>
          </p:nvPr>
        </p:nvGraphicFramePr>
        <p:xfrm>
          <a:off x="1103779" y="1058374"/>
          <a:ext cx="7317845" cy="3742223"/>
        </p:xfrm>
        <a:graphic>
          <a:graphicData uri="http://schemas.openxmlformats.org/drawingml/2006/table">
            <a:tbl>
              <a:tblPr firstRow="1" bandRow="1">
                <a:tableStyleId>{5940675A-B579-460E-94D1-54222C63F5DA}</a:tableStyleId>
              </a:tblPr>
              <a:tblGrid>
                <a:gridCol w="1886856">
                  <a:extLst>
                    <a:ext uri="{9D8B030D-6E8A-4147-A177-3AD203B41FA5}">
                      <a16:colId xmlns:a16="http://schemas.microsoft.com/office/drawing/2014/main" val="20000"/>
                    </a:ext>
                  </a:extLst>
                </a:gridCol>
                <a:gridCol w="5430989">
                  <a:extLst>
                    <a:ext uri="{9D8B030D-6E8A-4147-A177-3AD203B41FA5}">
                      <a16:colId xmlns:a16="http://schemas.microsoft.com/office/drawing/2014/main" val="20001"/>
                    </a:ext>
                  </a:extLst>
                </a:gridCol>
              </a:tblGrid>
              <a:tr h="264939">
                <a:tc>
                  <a:txBody>
                    <a:bodyPr/>
                    <a:lstStyle/>
                    <a:p>
                      <a:pPr algn="r">
                        <a:lnSpc>
                          <a:spcPct val="120000"/>
                        </a:lnSpc>
                        <a:tabLst>
                          <a:tab pos="2514600" algn="l"/>
                        </a:tabLst>
                      </a:pPr>
                      <a:r>
                        <a:rPr lang="lv-LV" sz="1100" b="1" noProof="0" dirty="0">
                          <a:effectLst/>
                          <a:latin typeface="Calibri" panose="020F0502020204030204" pitchFamily="34" charset="0"/>
                          <a:ea typeface="Times New Roman" panose="02020603050405020304" pitchFamily="18" charset="0"/>
                          <a:cs typeface="Times New Roman" panose="02020603050405020304" pitchFamily="18" charset="0"/>
                        </a:rPr>
                        <a:t>Pētījuma pasūtītājs:</a:t>
                      </a:r>
                      <a:endParaRPr lang="lv-LV" sz="12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indent="0" algn="just">
                        <a:lnSpc>
                          <a:spcPct val="120000"/>
                        </a:lnSpc>
                        <a:buFont typeface="Wingdings" panose="05000000000000000000" pitchFamily="2" charset="2"/>
                        <a:buNone/>
                        <a:tabLst/>
                      </a:pPr>
                      <a:r>
                        <a:rPr lang="lv-LV" sz="1100" noProof="0" dirty="0">
                          <a:effectLst/>
                          <a:latin typeface="Calibri" panose="020F0502020204030204" pitchFamily="34" charset="0"/>
                          <a:ea typeface="Times New Roman" panose="02020603050405020304" pitchFamily="18" charset="0"/>
                          <a:cs typeface="Times New Roman" panose="02020603050405020304" pitchFamily="18" charset="0"/>
                        </a:rPr>
                        <a:t>Lidosta «Rīga»</a:t>
                      </a:r>
                    </a:p>
                  </a:txBody>
                  <a:tcPr marL="68580" marR="68580" marT="0" marB="0">
                    <a:solidFill>
                      <a:schemeClr val="accent5">
                        <a:lumMod val="40000"/>
                        <a:lumOff val="60000"/>
                      </a:schemeClr>
                    </a:solidFill>
                  </a:tcPr>
                </a:tc>
                <a:extLst>
                  <a:ext uri="{0D108BD9-81ED-4DB2-BD59-A6C34878D82A}">
                    <a16:rowId xmlns:a16="http://schemas.microsoft.com/office/drawing/2014/main" val="10000"/>
                  </a:ext>
                </a:extLst>
              </a:tr>
              <a:tr h="260104">
                <a:tc>
                  <a:txBody>
                    <a:bodyPr/>
                    <a:lstStyle/>
                    <a:p>
                      <a:pPr algn="r">
                        <a:lnSpc>
                          <a:spcPct val="120000"/>
                        </a:lnSpc>
                        <a:tabLst>
                          <a:tab pos="2514600" algn="l"/>
                        </a:tabLst>
                      </a:pPr>
                      <a:r>
                        <a:rPr lang="lv-LV" sz="1100" b="1" noProof="0" dirty="0">
                          <a:effectLst/>
                          <a:latin typeface="Calibri" panose="020F0502020204030204" pitchFamily="34" charset="0"/>
                          <a:ea typeface="Times New Roman" panose="02020603050405020304" pitchFamily="18" charset="0"/>
                          <a:cs typeface="Times New Roman" panose="02020603050405020304" pitchFamily="18" charset="0"/>
                        </a:rPr>
                        <a:t>Pētījuma veicējs:</a:t>
                      </a:r>
                      <a:endParaRPr lang="lv-LV" sz="12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just">
                        <a:lnSpc>
                          <a:spcPct val="120000"/>
                        </a:lnSpc>
                        <a:tabLst>
                          <a:tab pos="2514600" algn="l"/>
                        </a:tabLst>
                      </a:pPr>
                      <a:r>
                        <a:rPr lang="lv-LV" sz="1100" noProof="0" dirty="0">
                          <a:effectLst/>
                          <a:latin typeface="Calibri" panose="020F0502020204030204" pitchFamily="34" charset="0"/>
                          <a:ea typeface="Times New Roman" panose="02020603050405020304" pitchFamily="18" charset="0"/>
                          <a:cs typeface="Times New Roman" panose="02020603050405020304" pitchFamily="18" charset="0"/>
                        </a:rPr>
                        <a:t>Tirgus un sociālo pētījumu centrs "Latvijas Fakti" </a:t>
                      </a:r>
                    </a:p>
                  </a:txBody>
                  <a:tcPr marL="68580" marR="68580" marT="0" marB="0">
                    <a:solidFill>
                      <a:schemeClr val="accent5">
                        <a:lumMod val="40000"/>
                        <a:lumOff val="60000"/>
                      </a:schemeClr>
                    </a:solidFill>
                  </a:tcPr>
                </a:tc>
                <a:extLst>
                  <a:ext uri="{0D108BD9-81ED-4DB2-BD59-A6C34878D82A}">
                    <a16:rowId xmlns:a16="http://schemas.microsoft.com/office/drawing/2014/main" val="10002"/>
                  </a:ext>
                </a:extLst>
              </a:tr>
              <a:tr h="1224000">
                <a:tc>
                  <a:txBody>
                    <a:bodyPr/>
                    <a:lstStyle/>
                    <a:p>
                      <a:pPr algn="r">
                        <a:lnSpc>
                          <a:spcPct val="120000"/>
                        </a:lnSpc>
                        <a:tabLst>
                          <a:tab pos="2514600" algn="l"/>
                        </a:tabLst>
                      </a:pPr>
                      <a:r>
                        <a:rPr lang="lv-LV" sz="1100" b="1" noProof="0" dirty="0">
                          <a:effectLst/>
                          <a:latin typeface="Calibri" panose="020F0502020204030204" pitchFamily="34" charset="0"/>
                          <a:ea typeface="Times New Roman" panose="02020603050405020304" pitchFamily="18" charset="0"/>
                          <a:cs typeface="Times New Roman" panose="02020603050405020304" pitchFamily="18" charset="0"/>
                        </a:rPr>
                        <a:t>Pētījuma mērķi:</a:t>
                      </a:r>
                      <a:endParaRPr lang="lv-LV" sz="12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indent="0" algn="just">
                        <a:lnSpc>
                          <a:spcPct val="120000"/>
                        </a:lnSpc>
                        <a:buFont typeface="Wingdings" panose="05000000000000000000" pitchFamily="2" charset="2"/>
                        <a:buNone/>
                        <a:tabLst/>
                      </a:pPr>
                      <a:r>
                        <a:rPr lang="lv-LV" sz="1100" noProof="0" dirty="0">
                          <a:effectLst/>
                          <a:latin typeface="Calibri" panose="020F0502020204030204" pitchFamily="34" charset="0"/>
                          <a:ea typeface="Times New Roman" panose="02020603050405020304" pitchFamily="18" charset="0"/>
                          <a:cs typeface="Times New Roman" panose="02020603050405020304" pitchFamily="18" charset="0"/>
                        </a:rPr>
                        <a:t>Mārupes novada iedzīvotāju aptauja ar mērķi noskaidrot:</a:t>
                      </a:r>
                    </a:p>
                    <a:p>
                      <a:pPr marL="534988" indent="-171450" algn="just">
                        <a:lnSpc>
                          <a:spcPct val="120000"/>
                        </a:lnSpc>
                        <a:buFont typeface="Wingdings" panose="05000000000000000000" pitchFamily="2" charset="2"/>
                        <a:buChar char="ü"/>
                        <a:tabLst/>
                      </a:pPr>
                      <a:r>
                        <a:rPr lang="lv-LV" sz="1100" noProof="0" dirty="0">
                          <a:effectLst/>
                          <a:latin typeface="Calibri" panose="020F0502020204030204" pitchFamily="34" charset="0"/>
                          <a:ea typeface="Times New Roman" panose="02020603050405020304" pitchFamily="18" charset="0"/>
                          <a:cs typeface="Times New Roman" panose="02020603050405020304" pitchFamily="18" charset="0"/>
                        </a:rPr>
                        <a:t>attieksmi pret dzīvošanu lidostas «Rīga» tuvumā, tās priekšrocības un trūkumus;</a:t>
                      </a:r>
                    </a:p>
                    <a:p>
                      <a:pPr marL="534988" indent="-171450" algn="just">
                        <a:lnSpc>
                          <a:spcPct val="120000"/>
                        </a:lnSpc>
                        <a:buFont typeface="Wingdings" panose="05000000000000000000" pitchFamily="2" charset="2"/>
                        <a:buChar char="ü"/>
                        <a:tabLst/>
                      </a:pPr>
                      <a:r>
                        <a:rPr lang="lv-LV" sz="1100" noProof="0" dirty="0">
                          <a:effectLst/>
                          <a:latin typeface="Calibri" panose="020F0502020204030204" pitchFamily="34" charset="0"/>
                          <a:ea typeface="Times New Roman" panose="02020603050405020304" pitchFamily="18" charset="0"/>
                          <a:cs typeface="Times New Roman" panose="02020603050405020304" pitchFamily="18" charset="0"/>
                        </a:rPr>
                        <a:t>priekšstatus par  lidostas «Rīga» sadarbību ar Mārupes novadu, kāds atbalsts interesētu iedzīvotājus;</a:t>
                      </a:r>
                    </a:p>
                    <a:p>
                      <a:pPr marL="534988" indent="-171450" algn="just">
                        <a:lnSpc>
                          <a:spcPct val="120000"/>
                        </a:lnSpc>
                        <a:buFont typeface="Wingdings" panose="05000000000000000000" pitchFamily="2" charset="2"/>
                        <a:buChar char="ü"/>
                        <a:tabLst/>
                      </a:pPr>
                      <a:r>
                        <a:rPr lang="lv-LV" sz="1100" noProof="0" dirty="0">
                          <a:effectLst/>
                          <a:latin typeface="Calibri" panose="020F0502020204030204" pitchFamily="34" charset="0"/>
                          <a:ea typeface="Times New Roman" panose="02020603050405020304" pitchFamily="18" charset="0"/>
                          <a:cs typeface="Times New Roman" panose="02020603050405020304" pitchFamily="18" charset="0"/>
                        </a:rPr>
                        <a:t>priekšstatus par trokšņu līmeni apdzīvotajās vietās pie lidostas «Rīga», kā arī interesi saņemt informāciju par šo tēmu.</a:t>
                      </a:r>
                    </a:p>
                  </a:txBody>
                  <a:tcPr marL="68580" marR="68580" marT="0" marB="0">
                    <a:solidFill>
                      <a:schemeClr val="accent5">
                        <a:lumMod val="40000"/>
                        <a:lumOff val="60000"/>
                      </a:schemeClr>
                    </a:solidFill>
                  </a:tcPr>
                </a:tc>
                <a:extLst>
                  <a:ext uri="{0D108BD9-81ED-4DB2-BD59-A6C34878D82A}">
                    <a16:rowId xmlns:a16="http://schemas.microsoft.com/office/drawing/2014/main" val="10003"/>
                  </a:ext>
                </a:extLst>
              </a:tr>
              <a:tr h="266594">
                <a:tc>
                  <a:txBody>
                    <a:bodyPr/>
                    <a:lstStyle/>
                    <a:p>
                      <a:pPr algn="r">
                        <a:lnSpc>
                          <a:spcPct val="120000"/>
                        </a:lnSpc>
                        <a:tabLst>
                          <a:tab pos="2514600" algn="l"/>
                        </a:tabLst>
                      </a:pPr>
                      <a:r>
                        <a:rPr lang="lv-LV" sz="1100" b="1" noProof="0" dirty="0">
                          <a:effectLst/>
                          <a:latin typeface="Calibri" panose="020F0502020204030204" pitchFamily="34" charset="0"/>
                          <a:ea typeface="Times New Roman" panose="02020603050405020304" pitchFamily="18" charset="0"/>
                          <a:cs typeface="Times New Roman" panose="02020603050405020304" pitchFamily="18" charset="0"/>
                        </a:rPr>
                        <a:t>Izlases raksturojums:</a:t>
                      </a:r>
                      <a:endParaRPr lang="lv-LV" sz="12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just">
                        <a:lnSpc>
                          <a:spcPct val="120000"/>
                        </a:lnSpc>
                        <a:tabLst>
                          <a:tab pos="2514600" algn="l"/>
                        </a:tabLst>
                      </a:pPr>
                      <a:r>
                        <a:rPr lang="lv-LV" sz="1100" noProof="0" dirty="0">
                          <a:effectLst/>
                          <a:latin typeface="Calibri" panose="020F0502020204030204" pitchFamily="34" charset="0"/>
                          <a:ea typeface="Times New Roman" panose="02020603050405020304" pitchFamily="18" charset="0"/>
                          <a:cs typeface="Times New Roman" panose="02020603050405020304" pitchFamily="18" charset="0"/>
                        </a:rPr>
                        <a:t>Mārupes novada iedzīvotāji vecumā no 18 gadiem</a:t>
                      </a:r>
                      <a:endParaRPr lang="lv-LV" sz="12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721354856"/>
                  </a:ext>
                </a:extLst>
              </a:tr>
              <a:tr h="251293">
                <a:tc>
                  <a:txBody>
                    <a:bodyPr/>
                    <a:lstStyle/>
                    <a:p>
                      <a:pPr algn="r">
                        <a:lnSpc>
                          <a:spcPct val="120000"/>
                        </a:lnSpc>
                        <a:tabLst>
                          <a:tab pos="2514600" algn="l"/>
                        </a:tabLst>
                      </a:pPr>
                      <a:r>
                        <a:rPr lang="lv-LV" sz="1100" b="1" noProof="0" dirty="0">
                          <a:effectLst/>
                          <a:latin typeface="Calibri" panose="020F0502020204030204" pitchFamily="34" charset="0"/>
                          <a:ea typeface="Times New Roman" panose="02020603050405020304" pitchFamily="18" charset="0"/>
                          <a:cs typeface="Times New Roman" panose="02020603050405020304" pitchFamily="18" charset="0"/>
                        </a:rPr>
                        <a:t>Izlases apjoms:</a:t>
                      </a:r>
                      <a:endParaRPr lang="lv-LV" sz="12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lvl="0" indent="0">
                        <a:lnSpc>
                          <a:spcPct val="120000"/>
                        </a:lnSpc>
                        <a:buFont typeface="Wingdings" panose="05000000000000000000" pitchFamily="2" charset="2"/>
                        <a:buNone/>
                      </a:pPr>
                      <a:r>
                        <a:rPr lang="lv-LV" sz="1100" kern="1200" noProof="0" dirty="0">
                          <a:solidFill>
                            <a:schemeClr val="tx1"/>
                          </a:solidFill>
                          <a:effectLst/>
                          <a:latin typeface="+mn-lt"/>
                          <a:ea typeface="+mn-ea"/>
                          <a:cs typeface="+mn-cs"/>
                        </a:rPr>
                        <a:t>519 respondenti</a:t>
                      </a:r>
                    </a:p>
                  </a:txBody>
                  <a:tcPr marL="68580" marR="68580" marT="0" marB="0">
                    <a:solidFill>
                      <a:schemeClr val="accent5">
                        <a:lumMod val="40000"/>
                        <a:lumOff val="60000"/>
                      </a:schemeClr>
                    </a:solidFill>
                  </a:tcPr>
                </a:tc>
                <a:extLst>
                  <a:ext uri="{0D108BD9-81ED-4DB2-BD59-A6C34878D82A}">
                    <a16:rowId xmlns:a16="http://schemas.microsoft.com/office/drawing/2014/main" val="2243542895"/>
                  </a:ext>
                </a:extLst>
              </a:tr>
              <a:tr h="1224000">
                <a:tc>
                  <a:txBody>
                    <a:bodyPr/>
                    <a:lstStyle/>
                    <a:p>
                      <a:pPr algn="r">
                        <a:lnSpc>
                          <a:spcPct val="120000"/>
                        </a:lnSpc>
                        <a:tabLst>
                          <a:tab pos="2514600" algn="l"/>
                        </a:tabLst>
                      </a:pPr>
                      <a:r>
                        <a:rPr lang="lv-LV" sz="1100" b="1" noProof="0" dirty="0">
                          <a:effectLst/>
                          <a:latin typeface="+mn-lt"/>
                          <a:ea typeface="Times New Roman" panose="02020603050405020304" pitchFamily="18" charset="0"/>
                          <a:cs typeface="Times New Roman" panose="02020603050405020304" pitchFamily="18" charset="0"/>
                        </a:rPr>
                        <a:t>Aptaujas metode un respondentu atlase:</a:t>
                      </a:r>
                    </a:p>
                  </a:txBody>
                  <a:tcPr marL="68580" marR="68580" marT="0" marB="0">
                    <a:solidFill>
                      <a:schemeClr val="accent5">
                        <a:lumMod val="60000"/>
                        <a:lumOff val="40000"/>
                      </a:schemeClr>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lang="lv-LV" sz="1100" kern="1200" noProof="0" dirty="0">
                          <a:solidFill>
                            <a:schemeClr val="tx1"/>
                          </a:solidFill>
                          <a:effectLst/>
                          <a:latin typeface="+mn-lt"/>
                          <a:ea typeface="+mn-ea"/>
                          <a:cs typeface="+mn-cs"/>
                        </a:rPr>
                        <a:t>Aptauja tika veikta, izmantojot kombinētu datu ieguves metodi: </a:t>
                      </a:r>
                    </a:p>
                    <a:p>
                      <a:pPr marL="171450" marR="0" lvl="0" indent="-171450" algn="l"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lang="lv-LV" sz="1100" kern="1200" noProof="0" dirty="0">
                          <a:solidFill>
                            <a:schemeClr val="tx1"/>
                          </a:solidFill>
                          <a:effectLst/>
                          <a:latin typeface="+mn-lt"/>
                          <a:ea typeface="+mn-ea"/>
                          <a:cs typeface="+mn-cs"/>
                        </a:rPr>
                        <a:t>353 intervijas veiktas izmantojot tiešās (personīgās) intervēšanas (CAPI) metodi respondentu dzīves vietās. Respondentu dzīvesvietu atlasē izmantota nejaušā maršruta metode.</a:t>
                      </a:r>
                    </a:p>
                    <a:p>
                      <a:pPr marL="171450" marR="0" lvl="0" indent="-171450" algn="l"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lang="lv-LV" sz="1100" kern="1200" noProof="0" dirty="0">
                          <a:solidFill>
                            <a:schemeClr val="tx1"/>
                          </a:solidFill>
                          <a:effectLst/>
                          <a:latin typeface="+mn-lt"/>
                          <a:ea typeface="+mn-ea"/>
                          <a:cs typeface="+mn-cs"/>
                        </a:rPr>
                        <a:t>166 intervijas veiktas izmantojot datorizētas telefonintervijas (CATI). Respondentu atlase veikta, izmantojot pēc nejaušo skaitļu principa sastādīta mobilo tālruņu numuru datu bāzi</a:t>
                      </a:r>
                    </a:p>
                  </a:txBody>
                  <a:tcPr marL="68580" marR="68580" marT="0" marB="0">
                    <a:solidFill>
                      <a:schemeClr val="accent5">
                        <a:lumMod val="40000"/>
                        <a:lumOff val="60000"/>
                      </a:schemeClr>
                    </a:solidFill>
                  </a:tcPr>
                </a:tc>
                <a:extLst>
                  <a:ext uri="{0D108BD9-81ED-4DB2-BD59-A6C34878D82A}">
                    <a16:rowId xmlns:a16="http://schemas.microsoft.com/office/drawing/2014/main" val="885871074"/>
                  </a:ext>
                </a:extLst>
              </a:tr>
              <a:tr h="251293">
                <a:tc>
                  <a:txBody>
                    <a:bodyPr/>
                    <a:lstStyle/>
                    <a:p>
                      <a:pPr marL="0" marR="0" lvl="0" indent="0" algn="r" defTabSz="914400" rtl="0" eaLnBrk="1" fontAlgn="auto" latinLnBrk="0" hangingPunct="1">
                        <a:lnSpc>
                          <a:spcPct val="120000"/>
                        </a:lnSpc>
                        <a:spcBef>
                          <a:spcPts val="0"/>
                        </a:spcBef>
                        <a:spcAft>
                          <a:spcPts val="0"/>
                        </a:spcAft>
                        <a:buClrTx/>
                        <a:buSzTx/>
                        <a:buFontTx/>
                        <a:buNone/>
                        <a:tabLst>
                          <a:tab pos="2514600" algn="l"/>
                        </a:tabLst>
                        <a:defRPr/>
                      </a:pPr>
                      <a:r>
                        <a:rPr lang="lv-LV" sz="1100" b="1" noProof="0" dirty="0">
                          <a:effectLst/>
                          <a:latin typeface="+mn-lt"/>
                          <a:ea typeface="Times New Roman" panose="02020603050405020304" pitchFamily="18" charset="0"/>
                          <a:cs typeface="Times New Roman" panose="02020603050405020304" pitchFamily="18" charset="0"/>
                        </a:rPr>
                        <a:t>Aptaujas norises laiks:</a:t>
                      </a:r>
                    </a:p>
                  </a:txBody>
                  <a:tcPr marL="68580" marR="68580" marT="0" marB="0">
                    <a:solidFill>
                      <a:schemeClr val="accent5">
                        <a:lumMod val="60000"/>
                        <a:lumOff val="40000"/>
                      </a:schemeClr>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lang="lv-LV" sz="1100" kern="1200" noProof="0">
                          <a:solidFill>
                            <a:schemeClr val="tx1"/>
                          </a:solidFill>
                          <a:effectLst/>
                          <a:latin typeface="+mn-lt"/>
                          <a:ea typeface="+mn-ea"/>
                          <a:cs typeface="+mn-cs"/>
                        </a:rPr>
                        <a:t>14.08.2025 – 24.09.2025</a:t>
                      </a:r>
                      <a:endParaRPr lang="lv-LV" sz="1100" kern="1200" noProof="0" dirty="0">
                        <a:solidFill>
                          <a:schemeClr val="tx1"/>
                        </a:solidFill>
                        <a:effectLst/>
                        <a:latin typeface="+mn-lt"/>
                        <a:ea typeface="+mn-ea"/>
                        <a:cs typeface="+mn-cs"/>
                      </a:endParaRPr>
                    </a:p>
                  </a:txBody>
                  <a:tcPr marL="68580" marR="68580" marT="0" marB="0">
                    <a:solidFill>
                      <a:schemeClr val="accent5">
                        <a:lumMod val="40000"/>
                        <a:lumOff val="60000"/>
                      </a:schemeClr>
                    </a:solidFill>
                  </a:tcPr>
                </a:tc>
                <a:extLst>
                  <a:ext uri="{0D108BD9-81ED-4DB2-BD59-A6C34878D82A}">
                    <a16:rowId xmlns:a16="http://schemas.microsoft.com/office/drawing/2014/main" val="1886257725"/>
                  </a:ext>
                </a:extLst>
              </a:tr>
            </a:tbl>
          </a:graphicData>
        </a:graphic>
      </p:graphicFrame>
      <p:sp>
        <p:nvSpPr>
          <p:cNvPr id="3" name="Slide Number Placeholder 2">
            <a:extLst>
              <a:ext uri="{FF2B5EF4-FFF2-40B4-BE49-F238E27FC236}">
                <a16:creationId xmlns:a16="http://schemas.microsoft.com/office/drawing/2014/main" id="{E3430148-F903-AF03-C436-B05DE0C3E1EF}"/>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solidFill>
                  <a:schemeClr val="tx1"/>
                </a:solidFill>
              </a:rPr>
              <a:pPr algn="ctr"/>
              <a:t>4</a:t>
            </a:fld>
            <a:endParaRPr lang="en-AU" dirty="0">
              <a:solidFill>
                <a:schemeClr val="tx1"/>
              </a:solidFill>
            </a:endParaRPr>
          </a:p>
        </p:txBody>
      </p:sp>
    </p:spTree>
    <p:extLst>
      <p:ext uri="{BB962C8B-B14F-4D97-AF65-F5344CB8AC3E}">
        <p14:creationId xmlns:p14="http://schemas.microsoft.com/office/powerpoint/2010/main" val="3067020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19799-F903-F2E7-DEBD-F0B2A0082BD7}"/>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chemeClr val="tx1"/>
                </a:solidFill>
                <a:effectLst/>
                <a:uLnTx/>
                <a:uFillTx/>
                <a:latin typeface="+mj-lt"/>
                <a:ea typeface="+mj-ea"/>
                <a:cs typeface="+mj-cs"/>
              </a:rPr>
              <a:t>Izlases sadalījums</a:t>
            </a:r>
          </a:p>
        </p:txBody>
      </p:sp>
      <p:pic>
        <p:nvPicPr>
          <p:cNvPr id="3" name="Picture 1" descr="C:\SlickSlides4\ICONS\UsGroupHeads.jpg">
            <a:extLst>
              <a:ext uri="{FF2B5EF4-FFF2-40B4-BE49-F238E27FC236}">
                <a16:creationId xmlns:a16="http://schemas.microsoft.com/office/drawing/2014/main" id="{C468BC33-7F83-3B13-3F43-90A63959712C}"/>
              </a:ext>
            </a:extLst>
          </p:cNvPr>
          <p:cNvPicPr>
            <a:picLocks noChangeAspect="1" noChangeArrowheads="1"/>
          </p:cNvPicPr>
          <p:nvPr/>
        </p:nvPicPr>
        <p:blipFill>
          <a:blip r:embed="rId2" cstate="print"/>
          <a:srcRect/>
          <a:stretch>
            <a:fillRect/>
          </a:stretch>
        </p:blipFill>
        <p:spPr bwMode="auto">
          <a:xfrm>
            <a:off x="8112125" y="208615"/>
            <a:ext cx="742950" cy="504825"/>
          </a:xfrm>
          <a:prstGeom prst="rect">
            <a:avLst/>
          </a:prstGeom>
          <a:noFill/>
        </p:spPr>
      </p:pic>
      <p:sp>
        <p:nvSpPr>
          <p:cNvPr id="6" name="Slide Number Placeholder 2">
            <a:extLst>
              <a:ext uri="{FF2B5EF4-FFF2-40B4-BE49-F238E27FC236}">
                <a16:creationId xmlns:a16="http://schemas.microsoft.com/office/drawing/2014/main" id="{FFFED78A-8515-984E-74A1-5F4C781D84F5}"/>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5</a:t>
            </a:fld>
            <a:endParaRPr lang="en-AU" dirty="0"/>
          </a:p>
        </p:txBody>
      </p:sp>
      <p:graphicFrame>
        <p:nvGraphicFramePr>
          <p:cNvPr id="11" name="Chart 10">
            <a:extLst>
              <a:ext uri="{FF2B5EF4-FFF2-40B4-BE49-F238E27FC236}">
                <a16:creationId xmlns:a16="http://schemas.microsoft.com/office/drawing/2014/main" id="{C31C20B7-2766-8160-090C-06AA30DAD712}"/>
              </a:ext>
            </a:extLst>
          </p:cNvPr>
          <p:cNvGraphicFramePr/>
          <p:nvPr>
            <p:extLst>
              <p:ext uri="{D42A27DB-BD31-4B8C-83A1-F6EECF244321}">
                <p14:modId xmlns:p14="http://schemas.microsoft.com/office/powerpoint/2010/main" val="447304534"/>
              </p:ext>
            </p:extLst>
          </p:nvPr>
        </p:nvGraphicFramePr>
        <p:xfrm>
          <a:off x="2231136" y="896112"/>
          <a:ext cx="6843476" cy="524733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31AB769D-8E5B-D756-065F-EA5FDA1EE2AD}"/>
              </a:ext>
            </a:extLst>
          </p:cNvPr>
          <p:cNvSpPr txBox="1"/>
          <p:nvPr/>
        </p:nvSpPr>
        <p:spPr>
          <a:xfrm>
            <a:off x="88653" y="5281841"/>
            <a:ext cx="4108817" cy="877163"/>
          </a:xfrm>
          <a:prstGeom prst="rect">
            <a:avLst/>
          </a:prstGeom>
          <a:solidFill>
            <a:schemeClr val="bg1"/>
          </a:solidFill>
        </p:spPr>
        <p:txBody>
          <a:bodyPr wrap="none" rtlCol="0">
            <a:spAutoFit/>
          </a:bodyPr>
          <a:lstStyle/>
          <a:p>
            <a:pPr>
              <a:spcBef>
                <a:spcPts val="600"/>
              </a:spcBef>
            </a:pPr>
            <a:r>
              <a:rPr lang="lv-LV" sz="900" dirty="0"/>
              <a:t>Gaisa kuģi paceļas uz rietumiem — jūtama būtiska ietekme (n=135)</a:t>
            </a:r>
          </a:p>
          <a:p>
            <a:pPr>
              <a:spcBef>
                <a:spcPts val="600"/>
              </a:spcBef>
            </a:pPr>
            <a:r>
              <a:rPr lang="lv-LV" sz="900" dirty="0"/>
              <a:t>Gaisa kuģi ietekmē, paceļoties uz dienvidiem; strādāts, lai ietekmi mazinātu (n=103)</a:t>
            </a:r>
          </a:p>
          <a:p>
            <a:pPr>
              <a:spcBef>
                <a:spcPts val="600"/>
              </a:spcBef>
            </a:pPr>
            <a:r>
              <a:rPr lang="lv-LV" sz="900" dirty="0"/>
              <a:t>Atrodas sāņus no lidostas — nevajadzētu sajust būtisku ietekmi (n=248)</a:t>
            </a:r>
          </a:p>
          <a:p>
            <a:pPr>
              <a:spcBef>
                <a:spcPts val="600"/>
              </a:spcBef>
            </a:pPr>
            <a:r>
              <a:rPr lang="lv-LV" sz="900" dirty="0"/>
              <a:t>Ietekmē J tipa pacelšanās — nevajadzētu sajust būtisku ietekmi (n=33)</a:t>
            </a:r>
          </a:p>
        </p:txBody>
      </p:sp>
      <p:sp>
        <p:nvSpPr>
          <p:cNvPr id="13" name="TextBox 12">
            <a:extLst>
              <a:ext uri="{FF2B5EF4-FFF2-40B4-BE49-F238E27FC236}">
                <a16:creationId xmlns:a16="http://schemas.microsoft.com/office/drawing/2014/main" id="{0930F210-DCF4-6139-636C-3EF6CBC75AD0}"/>
              </a:ext>
            </a:extLst>
          </p:cNvPr>
          <p:cNvSpPr txBox="1"/>
          <p:nvPr/>
        </p:nvSpPr>
        <p:spPr>
          <a:xfrm>
            <a:off x="1084082" y="4854790"/>
            <a:ext cx="867545" cy="261610"/>
          </a:xfrm>
          <a:prstGeom prst="rect">
            <a:avLst/>
          </a:prstGeom>
          <a:noFill/>
        </p:spPr>
        <p:txBody>
          <a:bodyPr wrap="none" rtlCol="0">
            <a:spAutoFit/>
          </a:bodyPr>
          <a:lstStyle/>
          <a:p>
            <a:r>
              <a:rPr lang="lv-LV" sz="1100" dirty="0"/>
              <a:t>Dzīvesvieta:</a:t>
            </a:r>
          </a:p>
        </p:txBody>
      </p:sp>
      <p:sp>
        <p:nvSpPr>
          <p:cNvPr id="14" name="TextBox 13">
            <a:extLst>
              <a:ext uri="{FF2B5EF4-FFF2-40B4-BE49-F238E27FC236}">
                <a16:creationId xmlns:a16="http://schemas.microsoft.com/office/drawing/2014/main" id="{9CBC0B99-4FA5-21C2-3298-155D99A91D67}"/>
              </a:ext>
            </a:extLst>
          </p:cNvPr>
          <p:cNvSpPr txBox="1"/>
          <p:nvPr/>
        </p:nvSpPr>
        <p:spPr>
          <a:xfrm>
            <a:off x="7047982" y="6020338"/>
            <a:ext cx="2048959" cy="246221"/>
          </a:xfrm>
          <a:prstGeom prst="rect">
            <a:avLst/>
          </a:prstGeom>
          <a:noFill/>
        </p:spPr>
        <p:txBody>
          <a:bodyPr wrap="none" rtlCol="0">
            <a:spAutoFit/>
          </a:bodyPr>
          <a:lstStyle/>
          <a:p>
            <a:r>
              <a:rPr lang="lv-LV" sz="1000" dirty="0"/>
              <a:t>Bāze: visi aptaujas dalībnieki: n=519</a:t>
            </a:r>
          </a:p>
        </p:txBody>
      </p:sp>
    </p:spTree>
    <p:extLst>
      <p:ext uri="{BB962C8B-B14F-4D97-AF65-F5344CB8AC3E}">
        <p14:creationId xmlns:p14="http://schemas.microsoft.com/office/powerpoint/2010/main" val="3950796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EF6173-301D-0313-960E-ECC8F304CE1D}"/>
              </a:ext>
            </a:extLst>
          </p:cNvPr>
          <p:cNvSpPr txBox="1"/>
          <p:nvPr/>
        </p:nvSpPr>
        <p:spPr>
          <a:xfrm>
            <a:off x="473065" y="109789"/>
            <a:ext cx="8295931" cy="400110"/>
          </a:xfrm>
          <a:prstGeom prst="rect">
            <a:avLst/>
          </a:prstGeom>
          <a:noFill/>
        </p:spPr>
        <p:txBody>
          <a:bodyPr wrap="square" rtlCol="0">
            <a:spAutoFit/>
          </a:bodyPr>
          <a:lstStyle/>
          <a:p>
            <a:r>
              <a:rPr lang="lv-LV" sz="2000" dirty="0">
                <a:latin typeface="+mj-lt"/>
              </a:rPr>
              <a:t>Pētījuma rezultātu statistiskās kļūdas noteikšanas tabula </a:t>
            </a:r>
            <a:r>
              <a:rPr lang="lv-LV" sz="1400" dirty="0">
                <a:latin typeface="+mj-lt"/>
              </a:rPr>
              <a:t>(ar 95% varbūtību)</a:t>
            </a:r>
          </a:p>
        </p:txBody>
      </p:sp>
      <p:sp>
        <p:nvSpPr>
          <p:cNvPr id="3" name="TextBox 2">
            <a:extLst>
              <a:ext uri="{FF2B5EF4-FFF2-40B4-BE49-F238E27FC236}">
                <a16:creationId xmlns:a16="http://schemas.microsoft.com/office/drawing/2014/main" id="{9A4CF6C5-5F00-AAE6-6EFD-6C442AE0B944}"/>
              </a:ext>
            </a:extLst>
          </p:cNvPr>
          <p:cNvSpPr txBox="1"/>
          <p:nvPr/>
        </p:nvSpPr>
        <p:spPr>
          <a:xfrm>
            <a:off x="1426888" y="4298642"/>
            <a:ext cx="6388287" cy="261610"/>
          </a:xfrm>
          <a:prstGeom prst="rect">
            <a:avLst/>
          </a:prstGeom>
          <a:noFill/>
        </p:spPr>
        <p:txBody>
          <a:bodyPr wrap="none" rtlCol="0">
            <a:spAutoFit/>
          </a:bodyPr>
          <a:lstStyle/>
          <a:p>
            <a:r>
              <a:rPr lang="lv-LV" sz="1100" dirty="0"/>
              <a:t>Lietojot pētījuma rezultātu statistiskās kļūdas noteikšanas tabulu, par kopējās izlases bāzi jāpieņem n = 500.</a:t>
            </a:r>
          </a:p>
        </p:txBody>
      </p:sp>
      <p:sp>
        <p:nvSpPr>
          <p:cNvPr id="4" name="TextBox 3">
            <a:extLst>
              <a:ext uri="{FF2B5EF4-FFF2-40B4-BE49-F238E27FC236}">
                <a16:creationId xmlns:a16="http://schemas.microsoft.com/office/drawing/2014/main" id="{41AE120C-20ED-4DDA-54C8-62FF46306671}"/>
              </a:ext>
            </a:extLst>
          </p:cNvPr>
          <p:cNvSpPr txBox="1"/>
          <p:nvPr/>
        </p:nvSpPr>
        <p:spPr>
          <a:xfrm>
            <a:off x="1601459" y="5204864"/>
            <a:ext cx="3406702" cy="261610"/>
          </a:xfrm>
          <a:prstGeom prst="rect">
            <a:avLst/>
          </a:prstGeom>
          <a:noFill/>
        </p:spPr>
        <p:txBody>
          <a:bodyPr wrap="none" rtlCol="0">
            <a:spAutoFit/>
          </a:bodyPr>
          <a:lstStyle/>
          <a:p>
            <a:r>
              <a:rPr lang="lv-LV" sz="1100" dirty="0"/>
              <a:t>= atbilžu sadalījums procentos %; n = respondentu skaits</a:t>
            </a:r>
          </a:p>
        </p:txBody>
      </p:sp>
      <p:sp>
        <p:nvSpPr>
          <p:cNvPr id="5" name="TextBox 4">
            <a:extLst>
              <a:ext uri="{FF2B5EF4-FFF2-40B4-BE49-F238E27FC236}">
                <a16:creationId xmlns:a16="http://schemas.microsoft.com/office/drawing/2014/main" id="{C1B863BC-4860-B98D-E8E2-E60A22915CC7}"/>
              </a:ext>
            </a:extLst>
          </p:cNvPr>
          <p:cNvSpPr txBox="1"/>
          <p:nvPr/>
        </p:nvSpPr>
        <p:spPr>
          <a:xfrm>
            <a:off x="1426888" y="4540272"/>
            <a:ext cx="4993675" cy="261610"/>
          </a:xfrm>
          <a:prstGeom prst="rect">
            <a:avLst/>
          </a:prstGeom>
          <a:noFill/>
        </p:spPr>
        <p:txBody>
          <a:bodyPr wrap="none" rtlCol="0">
            <a:spAutoFit/>
          </a:bodyPr>
          <a:lstStyle/>
          <a:p>
            <a:r>
              <a:rPr lang="lv-LV" sz="1100" dirty="0"/>
              <a:t>Rezultātu precizitātes intervāls ar 95% varbūtību tiek aprēķināts pēc šādas formulas:</a:t>
            </a:r>
          </a:p>
        </p:txBody>
      </p:sp>
      <p:sp>
        <p:nvSpPr>
          <p:cNvPr id="6" name="Rectangle 10">
            <a:extLst>
              <a:ext uri="{FF2B5EF4-FFF2-40B4-BE49-F238E27FC236}">
                <a16:creationId xmlns:a16="http://schemas.microsoft.com/office/drawing/2014/main" id="{91360D5D-75DE-8248-23DC-D344D9628AB9}"/>
              </a:ext>
            </a:extLst>
          </p:cNvPr>
          <p:cNvSpPr>
            <a:spLocks noChangeArrowheads="1"/>
          </p:cNvSpPr>
          <p:nvPr/>
        </p:nvSpPr>
        <p:spPr bwMode="auto">
          <a:xfrm flipV="1">
            <a:off x="4877182" y="3516086"/>
            <a:ext cx="491731" cy="631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v-LV"/>
          </a:p>
        </p:txBody>
      </p:sp>
      <p:graphicFrame>
        <p:nvGraphicFramePr>
          <p:cNvPr id="7" name="Object 6">
            <a:extLst>
              <a:ext uri="{FF2B5EF4-FFF2-40B4-BE49-F238E27FC236}">
                <a16:creationId xmlns:a16="http://schemas.microsoft.com/office/drawing/2014/main" id="{529FEB36-3469-1CF1-C0DB-725C8BD7DE76}"/>
              </a:ext>
            </a:extLst>
          </p:cNvPr>
          <p:cNvGraphicFramePr>
            <a:graphicFrameLocks noChangeAspect="1"/>
          </p:cNvGraphicFramePr>
          <p:nvPr>
            <p:extLst>
              <p:ext uri="{D42A27DB-BD31-4B8C-83A1-F6EECF244321}">
                <p14:modId xmlns:p14="http://schemas.microsoft.com/office/powerpoint/2010/main" val="910284683"/>
              </p:ext>
            </p:extLst>
          </p:nvPr>
        </p:nvGraphicFramePr>
        <p:xfrm>
          <a:off x="2980282" y="4801914"/>
          <a:ext cx="1208314" cy="438729"/>
        </p:xfrm>
        <a:graphic>
          <a:graphicData uri="http://schemas.openxmlformats.org/presentationml/2006/ole">
            <mc:AlternateContent xmlns:mc="http://schemas.openxmlformats.org/markup-compatibility/2006">
              <mc:Choice xmlns:v="urn:schemas-microsoft-com:vml" Requires="v">
                <p:oleObj r:id="rId2" imgW="1307532" imgH="444307" progId="Equation.3">
                  <p:embed/>
                </p:oleObj>
              </mc:Choice>
              <mc:Fallback>
                <p:oleObj r:id="rId2" imgW="1307532" imgH="444307" progId="Equation.3">
                  <p:embed/>
                  <p:pic>
                    <p:nvPicPr>
                      <p:cNvPr id="18" name="Object 17">
                        <a:extLst>
                          <a:ext uri="{FF2B5EF4-FFF2-40B4-BE49-F238E27FC236}">
                            <a16:creationId xmlns:a16="http://schemas.microsoft.com/office/drawing/2014/main" id="{DF040F70-EF6D-E239-4EA0-40474F16C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0282" y="4801914"/>
                        <a:ext cx="1208314" cy="438729"/>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316F4A09-D37B-3987-A160-F207C31C49E9}"/>
              </a:ext>
            </a:extLst>
          </p:cNvPr>
          <p:cNvSpPr txBox="1"/>
          <p:nvPr/>
        </p:nvSpPr>
        <p:spPr>
          <a:xfrm>
            <a:off x="1426888" y="4878509"/>
            <a:ext cx="1364476" cy="261610"/>
          </a:xfrm>
          <a:prstGeom prst="rect">
            <a:avLst/>
          </a:prstGeom>
          <a:noFill/>
        </p:spPr>
        <p:txBody>
          <a:bodyPr wrap="none" rtlCol="0">
            <a:spAutoFit/>
          </a:bodyPr>
          <a:lstStyle/>
          <a:p>
            <a:r>
              <a:rPr lang="lv-LV" sz="1100" dirty="0"/>
              <a:t>Precizitātes intervāls</a:t>
            </a:r>
          </a:p>
        </p:txBody>
      </p:sp>
      <p:graphicFrame>
        <p:nvGraphicFramePr>
          <p:cNvPr id="9" name="Object 8">
            <a:extLst>
              <a:ext uri="{FF2B5EF4-FFF2-40B4-BE49-F238E27FC236}">
                <a16:creationId xmlns:a16="http://schemas.microsoft.com/office/drawing/2014/main" id="{8CC2885B-BEED-F941-E355-A249197EE85B}"/>
              </a:ext>
            </a:extLst>
          </p:cNvPr>
          <p:cNvGraphicFramePr>
            <a:graphicFrameLocks noChangeAspect="1"/>
          </p:cNvGraphicFramePr>
          <p:nvPr>
            <p:extLst>
              <p:ext uri="{D42A27DB-BD31-4B8C-83A1-F6EECF244321}">
                <p14:modId xmlns:p14="http://schemas.microsoft.com/office/powerpoint/2010/main" val="26318465"/>
              </p:ext>
            </p:extLst>
          </p:nvPr>
        </p:nvGraphicFramePr>
        <p:xfrm>
          <a:off x="1491045" y="5274068"/>
          <a:ext cx="220829" cy="185939"/>
        </p:xfrm>
        <a:graphic>
          <a:graphicData uri="http://schemas.openxmlformats.org/presentationml/2006/ole">
            <mc:AlternateContent xmlns:mc="http://schemas.openxmlformats.org/markup-compatibility/2006">
              <mc:Choice xmlns:v="urn:schemas-microsoft-com:vml" Requires="v">
                <p:oleObj r:id="rId4" imgW="139700" imgH="139700" progId="Equation.3">
                  <p:embed/>
                </p:oleObj>
              </mc:Choice>
              <mc:Fallback>
                <p:oleObj r:id="rId4" imgW="139700" imgH="139700" progId="Equation.3">
                  <p:embed/>
                  <p:pic>
                    <p:nvPicPr>
                      <p:cNvPr id="20" name="Object 19">
                        <a:extLst>
                          <a:ext uri="{FF2B5EF4-FFF2-40B4-BE49-F238E27FC236}">
                            <a16:creationId xmlns:a16="http://schemas.microsoft.com/office/drawing/2014/main" id="{23F26693-E49F-C3FD-2CD8-6A71F73BB9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1045" y="5274068"/>
                        <a:ext cx="220829" cy="185939"/>
                      </a:xfrm>
                      <a:prstGeom prst="rect">
                        <a:avLst/>
                      </a:prstGeom>
                      <a:noFill/>
                    </p:spPr>
                  </p:pic>
                </p:oleObj>
              </mc:Fallback>
            </mc:AlternateContent>
          </a:graphicData>
        </a:graphic>
      </p:graphicFrame>
      <p:graphicFrame>
        <p:nvGraphicFramePr>
          <p:cNvPr id="10" name="Table 9">
            <a:extLst>
              <a:ext uri="{FF2B5EF4-FFF2-40B4-BE49-F238E27FC236}">
                <a16:creationId xmlns:a16="http://schemas.microsoft.com/office/drawing/2014/main" id="{CEA22414-A9F5-4A8C-E5B6-9ECB7E6F6F6D}"/>
              </a:ext>
            </a:extLst>
          </p:cNvPr>
          <p:cNvGraphicFramePr>
            <a:graphicFrameLocks noGrp="1"/>
          </p:cNvGraphicFramePr>
          <p:nvPr>
            <p:extLst>
              <p:ext uri="{D42A27DB-BD31-4B8C-83A1-F6EECF244321}">
                <p14:modId xmlns:p14="http://schemas.microsoft.com/office/powerpoint/2010/main" val="2290407904"/>
              </p:ext>
            </p:extLst>
          </p:nvPr>
        </p:nvGraphicFramePr>
        <p:xfrm>
          <a:off x="1452334" y="623930"/>
          <a:ext cx="5738996" cy="3409496"/>
        </p:xfrm>
        <a:graphic>
          <a:graphicData uri="http://schemas.openxmlformats.org/drawingml/2006/table">
            <a:tbl>
              <a:tblPr>
                <a:tableStyleId>{5C22544A-7EE6-4342-B048-85BDC9FD1C3A}</a:tableStyleId>
              </a:tblPr>
              <a:tblGrid>
                <a:gridCol w="916732">
                  <a:extLst>
                    <a:ext uri="{9D8B030D-6E8A-4147-A177-3AD203B41FA5}">
                      <a16:colId xmlns:a16="http://schemas.microsoft.com/office/drawing/2014/main" val="3588582767"/>
                    </a:ext>
                  </a:extLst>
                </a:gridCol>
                <a:gridCol w="602783">
                  <a:extLst>
                    <a:ext uri="{9D8B030D-6E8A-4147-A177-3AD203B41FA5}">
                      <a16:colId xmlns:a16="http://schemas.microsoft.com/office/drawing/2014/main" val="3467683082"/>
                    </a:ext>
                  </a:extLst>
                </a:gridCol>
                <a:gridCol w="602783">
                  <a:extLst>
                    <a:ext uri="{9D8B030D-6E8A-4147-A177-3AD203B41FA5}">
                      <a16:colId xmlns:a16="http://schemas.microsoft.com/office/drawing/2014/main" val="1151601960"/>
                    </a:ext>
                  </a:extLst>
                </a:gridCol>
                <a:gridCol w="602783">
                  <a:extLst>
                    <a:ext uri="{9D8B030D-6E8A-4147-A177-3AD203B41FA5}">
                      <a16:colId xmlns:a16="http://schemas.microsoft.com/office/drawing/2014/main" val="2248503100"/>
                    </a:ext>
                  </a:extLst>
                </a:gridCol>
                <a:gridCol w="602783">
                  <a:extLst>
                    <a:ext uri="{9D8B030D-6E8A-4147-A177-3AD203B41FA5}">
                      <a16:colId xmlns:a16="http://schemas.microsoft.com/office/drawing/2014/main" val="3862477878"/>
                    </a:ext>
                  </a:extLst>
                </a:gridCol>
                <a:gridCol w="602783">
                  <a:extLst>
                    <a:ext uri="{9D8B030D-6E8A-4147-A177-3AD203B41FA5}">
                      <a16:colId xmlns:a16="http://schemas.microsoft.com/office/drawing/2014/main" val="2897448489"/>
                    </a:ext>
                  </a:extLst>
                </a:gridCol>
                <a:gridCol w="602783">
                  <a:extLst>
                    <a:ext uri="{9D8B030D-6E8A-4147-A177-3AD203B41FA5}">
                      <a16:colId xmlns:a16="http://schemas.microsoft.com/office/drawing/2014/main" val="1480714609"/>
                    </a:ext>
                  </a:extLst>
                </a:gridCol>
                <a:gridCol w="602783">
                  <a:extLst>
                    <a:ext uri="{9D8B030D-6E8A-4147-A177-3AD203B41FA5}">
                      <a16:colId xmlns:a16="http://schemas.microsoft.com/office/drawing/2014/main" val="185553340"/>
                    </a:ext>
                  </a:extLst>
                </a:gridCol>
                <a:gridCol w="602783">
                  <a:extLst>
                    <a:ext uri="{9D8B030D-6E8A-4147-A177-3AD203B41FA5}">
                      <a16:colId xmlns:a16="http://schemas.microsoft.com/office/drawing/2014/main" val="2547133972"/>
                    </a:ext>
                  </a:extLst>
                </a:gridCol>
              </a:tblGrid>
              <a:tr h="583946">
                <a:tc>
                  <a:txBody>
                    <a:bodyPr/>
                    <a:lstStyle/>
                    <a:p>
                      <a:pPr algn="ctr" fontAlgn="ctr"/>
                      <a:r>
                        <a:rPr lang="lv-LV" sz="1100" u="none" strike="noStrike" dirty="0">
                          <a:effectLst/>
                        </a:rPr>
                        <a:t>Procentuālais atbilžu sadalījums (%)</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gridSpan="8">
                  <a:txBody>
                    <a:bodyPr/>
                    <a:lstStyle/>
                    <a:p>
                      <a:pPr algn="ctr" fontAlgn="ctr"/>
                      <a:r>
                        <a:rPr lang="lv-LV" sz="1100" u="none" strike="noStrike" dirty="0">
                          <a:effectLst/>
                        </a:rPr>
                        <a:t>Respondentu skaits n = </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bg1">
                        <a:lumMod val="85000"/>
                      </a:schemeClr>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991616594"/>
                  </a:ext>
                </a:extLst>
              </a:tr>
              <a:tr h="188370">
                <a:tc>
                  <a:txBody>
                    <a:bodyPr/>
                    <a:lstStyle/>
                    <a:p>
                      <a:pPr algn="l" fontAlgn="b"/>
                      <a:r>
                        <a:rPr lang="lv-LV" sz="1100" u="none" strike="noStrike">
                          <a:effectLst/>
                        </a:rPr>
                        <a:t> </a:t>
                      </a:r>
                      <a:endParaRPr lang="lv-LV" sz="1100" b="0" i="0" u="none" strike="noStrike">
                        <a:solidFill>
                          <a:srgbClr val="000000"/>
                        </a:solidFill>
                        <a:effectLst/>
                        <a:latin typeface="Calibri" panose="020F0502020204030204" pitchFamily="34" charset="0"/>
                      </a:endParaRPr>
                    </a:p>
                  </a:txBody>
                  <a:tcPr marL="9418" marR="9418" marT="9418" marB="0" anchor="b">
                    <a:solidFill>
                      <a:schemeClr val="bg1">
                        <a:lumMod val="85000"/>
                      </a:schemeClr>
                    </a:solidFill>
                  </a:tcPr>
                </a:tc>
                <a:tc>
                  <a:txBody>
                    <a:bodyPr/>
                    <a:lstStyle/>
                    <a:p>
                      <a:pPr algn="ctr">
                        <a:lnSpc>
                          <a:spcPct val="120000"/>
                        </a:lnSpc>
                      </a:pPr>
                      <a:r>
                        <a:rPr lang="lv-LV" sz="1100" dirty="0">
                          <a:solidFill>
                            <a:srgbClr val="000000"/>
                          </a:solidFill>
                          <a:effectLst/>
                          <a:latin typeface="Calibri" panose="020F0502020204030204" pitchFamily="34" charset="0"/>
                          <a:ea typeface="Times New Roman" panose="02020603050405020304" pitchFamily="18" charset="0"/>
                        </a:rPr>
                        <a:t>100</a:t>
                      </a:r>
                      <a:endParaRPr lang="en-US" sz="1800" dirty="0">
                        <a:effectLst/>
                        <a:latin typeface="Times New Roman" panose="02020603050405020304" pitchFamily="18" charset="0"/>
                        <a:ea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20000"/>
                        </a:lnSpc>
                      </a:pPr>
                      <a:r>
                        <a:rPr lang="lv-LV" sz="1100">
                          <a:solidFill>
                            <a:srgbClr val="000000"/>
                          </a:solidFill>
                          <a:effectLst/>
                          <a:latin typeface="Calibri" panose="020F0502020204030204" pitchFamily="34" charset="0"/>
                          <a:ea typeface="Times New Roman" panose="02020603050405020304" pitchFamily="18" charset="0"/>
                        </a:rPr>
                        <a:t>200</a:t>
                      </a:r>
                      <a:endParaRPr lang="en-US" sz="1800">
                        <a:effectLst/>
                        <a:latin typeface="Times New Roman" panose="02020603050405020304" pitchFamily="18" charset="0"/>
                        <a:ea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20000"/>
                        </a:lnSpc>
                      </a:pPr>
                      <a:r>
                        <a:rPr lang="lv-LV" sz="1100" b="0" dirty="0">
                          <a:solidFill>
                            <a:srgbClr val="000000"/>
                          </a:solidFill>
                          <a:effectLst/>
                          <a:latin typeface="Calibri" panose="020F0502020204030204" pitchFamily="34" charset="0"/>
                          <a:ea typeface="Times New Roman" panose="02020603050405020304" pitchFamily="18" charset="0"/>
                        </a:rPr>
                        <a:t>300</a:t>
                      </a:r>
                      <a:endParaRPr lang="en-US" sz="1800" b="0" dirty="0">
                        <a:effectLst/>
                        <a:latin typeface="Times New Roman" panose="02020603050405020304" pitchFamily="18" charset="0"/>
                        <a:ea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20000"/>
                        </a:lnSpc>
                      </a:pPr>
                      <a:r>
                        <a:rPr lang="lv-LV" sz="1100" b="0">
                          <a:solidFill>
                            <a:srgbClr val="000000"/>
                          </a:solidFill>
                          <a:effectLst/>
                          <a:latin typeface="Calibri" panose="020F0502020204030204" pitchFamily="34" charset="0"/>
                          <a:ea typeface="Times New Roman" panose="02020603050405020304" pitchFamily="18" charset="0"/>
                        </a:rPr>
                        <a:t>400</a:t>
                      </a:r>
                      <a:endParaRPr lang="en-US" sz="1800" b="0">
                        <a:effectLst/>
                        <a:latin typeface="Times New Roman" panose="02020603050405020304" pitchFamily="18" charset="0"/>
                        <a:ea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20000"/>
                        </a:lnSpc>
                      </a:pPr>
                      <a:r>
                        <a:rPr lang="lv-LV" sz="1100" b="1" dirty="0">
                          <a:solidFill>
                            <a:srgbClr val="000000"/>
                          </a:solidFill>
                          <a:effectLst/>
                          <a:latin typeface="Calibri" panose="020F0502020204030204" pitchFamily="34" charset="0"/>
                          <a:ea typeface="Times New Roman" panose="02020603050405020304" pitchFamily="18" charset="0"/>
                        </a:rPr>
                        <a:t>500</a:t>
                      </a:r>
                      <a:endParaRPr lang="en-US" sz="1800" b="1" dirty="0">
                        <a:effectLst/>
                        <a:latin typeface="Times New Roman" panose="02020603050405020304" pitchFamily="18" charset="0"/>
                        <a:ea typeface="Times New Roman" panose="02020603050405020304" pitchFamily="18" charset="0"/>
                      </a:endParaRPr>
                    </a:p>
                  </a:txBody>
                  <a:tcPr marL="0" marR="0" marT="0" marB="0" anchor="ctr">
                    <a:solidFill>
                      <a:schemeClr val="accent2">
                        <a:lumMod val="60000"/>
                        <a:lumOff val="40000"/>
                      </a:schemeClr>
                    </a:solidFill>
                  </a:tcPr>
                </a:tc>
                <a:tc>
                  <a:txBody>
                    <a:bodyPr/>
                    <a:lstStyle/>
                    <a:p>
                      <a:pPr algn="ctr">
                        <a:lnSpc>
                          <a:spcPct val="120000"/>
                        </a:lnSpc>
                      </a:pPr>
                      <a:r>
                        <a:rPr lang="lv-LV" sz="1100" b="0">
                          <a:solidFill>
                            <a:srgbClr val="000000"/>
                          </a:solidFill>
                          <a:effectLst/>
                          <a:latin typeface="Calibri" panose="020F0502020204030204" pitchFamily="34" charset="0"/>
                          <a:ea typeface="Times New Roman" panose="02020603050405020304" pitchFamily="18" charset="0"/>
                        </a:rPr>
                        <a:t>600</a:t>
                      </a:r>
                      <a:endParaRPr lang="en-US" sz="1800" b="0">
                        <a:effectLst/>
                        <a:latin typeface="Times New Roman" panose="02020603050405020304" pitchFamily="18" charset="0"/>
                        <a:ea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20000"/>
                        </a:lnSpc>
                      </a:pPr>
                      <a:r>
                        <a:rPr lang="lv-LV" sz="1100" b="0">
                          <a:solidFill>
                            <a:srgbClr val="000000"/>
                          </a:solidFill>
                          <a:effectLst/>
                          <a:latin typeface="Calibri" panose="020F0502020204030204" pitchFamily="34" charset="0"/>
                          <a:ea typeface="Times New Roman" panose="02020603050405020304" pitchFamily="18" charset="0"/>
                        </a:rPr>
                        <a:t>800</a:t>
                      </a:r>
                      <a:endParaRPr lang="en-US" sz="1800" b="0">
                        <a:effectLst/>
                        <a:latin typeface="Times New Roman" panose="02020603050405020304" pitchFamily="18" charset="0"/>
                        <a:ea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20000"/>
                        </a:lnSpc>
                      </a:pPr>
                      <a:r>
                        <a:rPr lang="lv-LV" sz="1100" b="0" dirty="0">
                          <a:solidFill>
                            <a:srgbClr val="000000"/>
                          </a:solidFill>
                          <a:effectLst/>
                          <a:latin typeface="Calibri" panose="020F0502020204030204" pitchFamily="34" charset="0"/>
                          <a:ea typeface="Times New Roman" panose="02020603050405020304" pitchFamily="18" charset="0"/>
                        </a:rPr>
                        <a:t>1000</a:t>
                      </a:r>
                      <a:endParaRPr lang="en-US" sz="1800" b="0" dirty="0">
                        <a:effectLst/>
                        <a:latin typeface="Times New Roman" panose="02020603050405020304" pitchFamily="18" charset="0"/>
                        <a:ea typeface="Times New Roman" panose="02020603050405020304" pitchFamily="18" charset="0"/>
                      </a:endParaRPr>
                    </a:p>
                  </a:txBody>
                  <a:tcPr marL="0" marR="0" marT="0" marB="0" anchor="ctr">
                    <a:solidFill>
                      <a:schemeClr val="bg1">
                        <a:lumMod val="85000"/>
                      </a:schemeClr>
                    </a:solidFill>
                  </a:tcPr>
                </a:tc>
                <a:extLst>
                  <a:ext uri="{0D108BD9-81ED-4DB2-BD59-A6C34878D82A}">
                    <a16:rowId xmlns:a16="http://schemas.microsoft.com/office/drawing/2014/main" val="3261497667"/>
                  </a:ext>
                </a:extLst>
              </a:tr>
              <a:tr h="188370">
                <a:tc>
                  <a:txBody>
                    <a:bodyPr/>
                    <a:lstStyle/>
                    <a:p>
                      <a:pPr algn="ctr">
                        <a:lnSpc>
                          <a:spcPct val="120000"/>
                        </a:lnSpc>
                      </a:pPr>
                      <a:r>
                        <a:rPr lang="lv-LV" sz="1100" dirty="0">
                          <a:solidFill>
                            <a:srgbClr val="000000"/>
                          </a:solidFill>
                          <a:effectLst/>
                          <a:latin typeface="Calibri" panose="020F0502020204030204" pitchFamily="34" charset="0"/>
                          <a:ea typeface="Times New Roman" panose="02020603050405020304" pitchFamily="18" charset="0"/>
                        </a:rPr>
                        <a:t>2 vai 98</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dirty="0">
                          <a:effectLst/>
                          <a:latin typeface="Calibri" panose="020F0502020204030204" pitchFamily="34" charset="0"/>
                          <a:ea typeface="Times New Roman" panose="02020603050405020304" pitchFamily="18" charset="0"/>
                        </a:rPr>
                        <a:t>2.8</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dirty="0">
                          <a:effectLst/>
                          <a:latin typeface="Calibri" panose="020F0502020204030204" pitchFamily="34" charset="0"/>
                          <a:ea typeface="Times New Roman" panose="02020603050405020304" pitchFamily="18" charset="0"/>
                        </a:rPr>
                        <a:t>2.0</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effectLst/>
                          <a:latin typeface="Calibri" panose="020F0502020204030204" pitchFamily="34" charset="0"/>
                          <a:ea typeface="Times New Roman" panose="02020603050405020304" pitchFamily="18" charset="0"/>
                        </a:rPr>
                        <a:t>1.6</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1.4</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1">
                          <a:effectLst/>
                          <a:latin typeface="Calibri" panose="020F0502020204030204" pitchFamily="34" charset="0"/>
                          <a:ea typeface="Times New Roman" panose="02020603050405020304" pitchFamily="18" charset="0"/>
                        </a:rPr>
                        <a:t>1.3</a:t>
                      </a:r>
                      <a:endParaRPr lang="en-US" sz="1800" b="1">
                        <a:effectLst/>
                        <a:latin typeface="Times New Roman" panose="02020603050405020304" pitchFamily="18" charset="0"/>
                        <a:ea typeface="Times New Roman" panose="02020603050405020304" pitchFamily="18" charset="0"/>
                      </a:endParaRPr>
                    </a:p>
                  </a:txBody>
                  <a:tcPr marL="0" marR="0" marT="0" marB="0">
                    <a:solidFill>
                      <a:schemeClr val="accent2">
                        <a:lumMod val="60000"/>
                        <a:lumOff val="40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1.1</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1.0</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solidFill>
                            <a:srgbClr val="000000"/>
                          </a:solidFill>
                          <a:effectLst/>
                          <a:latin typeface="Calibri" panose="020F0502020204030204" pitchFamily="34" charset="0"/>
                          <a:ea typeface="Times New Roman" panose="02020603050405020304" pitchFamily="18" charset="0"/>
                        </a:rPr>
                        <a:t>0.9</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4274559534"/>
                  </a:ext>
                </a:extLst>
              </a:tr>
              <a:tr h="188370">
                <a:tc>
                  <a:txBody>
                    <a:bodyPr/>
                    <a:lstStyle/>
                    <a:p>
                      <a:pPr algn="ctr">
                        <a:lnSpc>
                          <a:spcPct val="120000"/>
                        </a:lnSpc>
                      </a:pPr>
                      <a:r>
                        <a:rPr lang="lv-LV" sz="1100">
                          <a:solidFill>
                            <a:srgbClr val="000000"/>
                          </a:solidFill>
                          <a:effectLst/>
                          <a:latin typeface="Calibri" panose="020F0502020204030204" pitchFamily="34" charset="0"/>
                          <a:ea typeface="Times New Roman" panose="02020603050405020304" pitchFamily="18" charset="0"/>
                        </a:rPr>
                        <a:t>4 vai 96</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3.9</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2.8</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effectLst/>
                          <a:latin typeface="Calibri" panose="020F0502020204030204" pitchFamily="34" charset="0"/>
                          <a:ea typeface="Times New Roman" panose="02020603050405020304" pitchFamily="18" charset="0"/>
                        </a:rPr>
                        <a:t>2.3</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effectLst/>
                          <a:latin typeface="Calibri" panose="020F0502020204030204" pitchFamily="34" charset="0"/>
                          <a:ea typeface="Times New Roman" panose="02020603050405020304" pitchFamily="18" charset="0"/>
                        </a:rPr>
                        <a:t>2.0</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1">
                          <a:effectLst/>
                          <a:latin typeface="Calibri" panose="020F0502020204030204" pitchFamily="34" charset="0"/>
                          <a:ea typeface="Times New Roman" panose="02020603050405020304" pitchFamily="18" charset="0"/>
                        </a:rPr>
                        <a:t>1.8</a:t>
                      </a:r>
                      <a:endParaRPr lang="en-US" sz="1800" b="1">
                        <a:effectLst/>
                        <a:latin typeface="Times New Roman" panose="02020603050405020304" pitchFamily="18" charset="0"/>
                        <a:ea typeface="Times New Roman" panose="02020603050405020304" pitchFamily="18" charset="0"/>
                      </a:endParaRPr>
                    </a:p>
                  </a:txBody>
                  <a:tcPr marL="0" marR="0" marT="0" marB="0">
                    <a:solidFill>
                      <a:schemeClr val="accent2">
                        <a:lumMod val="60000"/>
                        <a:lumOff val="40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1.6</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1.4</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solidFill>
                            <a:srgbClr val="000000"/>
                          </a:solidFill>
                          <a:effectLst/>
                          <a:latin typeface="Calibri" panose="020F0502020204030204" pitchFamily="34" charset="0"/>
                          <a:ea typeface="Times New Roman" panose="02020603050405020304" pitchFamily="18" charset="0"/>
                        </a:rPr>
                        <a:t>1.3</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1992233575"/>
                  </a:ext>
                </a:extLst>
              </a:tr>
              <a:tr h="188370">
                <a:tc>
                  <a:txBody>
                    <a:bodyPr/>
                    <a:lstStyle/>
                    <a:p>
                      <a:pPr algn="ctr">
                        <a:lnSpc>
                          <a:spcPct val="120000"/>
                        </a:lnSpc>
                      </a:pPr>
                      <a:r>
                        <a:rPr lang="lv-LV" sz="1100" dirty="0">
                          <a:solidFill>
                            <a:srgbClr val="000000"/>
                          </a:solidFill>
                          <a:effectLst/>
                          <a:latin typeface="Calibri" panose="020F0502020204030204" pitchFamily="34" charset="0"/>
                          <a:ea typeface="Times New Roman" panose="02020603050405020304" pitchFamily="18" charset="0"/>
                        </a:rPr>
                        <a:t>6 vai 94</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4.8</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3.4</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effectLst/>
                          <a:latin typeface="Calibri" panose="020F0502020204030204" pitchFamily="34" charset="0"/>
                          <a:ea typeface="Times New Roman" panose="02020603050405020304" pitchFamily="18" charset="0"/>
                        </a:rPr>
                        <a:t>2.8</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2.4</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1">
                          <a:effectLst/>
                          <a:latin typeface="Calibri" panose="020F0502020204030204" pitchFamily="34" charset="0"/>
                          <a:ea typeface="Times New Roman" panose="02020603050405020304" pitchFamily="18" charset="0"/>
                        </a:rPr>
                        <a:t>2.1</a:t>
                      </a:r>
                      <a:endParaRPr lang="en-US" sz="1800" b="1">
                        <a:effectLst/>
                        <a:latin typeface="Times New Roman" panose="02020603050405020304" pitchFamily="18" charset="0"/>
                        <a:ea typeface="Times New Roman" panose="02020603050405020304" pitchFamily="18" charset="0"/>
                      </a:endParaRPr>
                    </a:p>
                  </a:txBody>
                  <a:tcPr marL="0" marR="0" marT="0" marB="0">
                    <a:solidFill>
                      <a:schemeClr val="accent2">
                        <a:lumMod val="60000"/>
                        <a:lumOff val="40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2.0</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1.7</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solidFill>
                            <a:srgbClr val="000000"/>
                          </a:solidFill>
                          <a:effectLst/>
                          <a:latin typeface="Calibri" panose="020F0502020204030204" pitchFamily="34" charset="0"/>
                          <a:ea typeface="Times New Roman" panose="02020603050405020304" pitchFamily="18" charset="0"/>
                        </a:rPr>
                        <a:t>1.5</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3487028096"/>
                  </a:ext>
                </a:extLst>
              </a:tr>
              <a:tr h="188370">
                <a:tc>
                  <a:txBody>
                    <a:bodyPr/>
                    <a:lstStyle/>
                    <a:p>
                      <a:pPr algn="ctr">
                        <a:lnSpc>
                          <a:spcPct val="120000"/>
                        </a:lnSpc>
                      </a:pPr>
                      <a:r>
                        <a:rPr lang="lv-LV" sz="1100">
                          <a:solidFill>
                            <a:srgbClr val="000000"/>
                          </a:solidFill>
                          <a:effectLst/>
                          <a:latin typeface="Calibri" panose="020F0502020204030204" pitchFamily="34" charset="0"/>
                          <a:ea typeface="Times New Roman" panose="02020603050405020304" pitchFamily="18" charset="0"/>
                        </a:rPr>
                        <a:t>8 vai 92</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5.4</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3.8</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3.1</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effectLst/>
                          <a:latin typeface="Calibri" panose="020F0502020204030204" pitchFamily="34" charset="0"/>
                          <a:ea typeface="Times New Roman" panose="02020603050405020304" pitchFamily="18" charset="0"/>
                        </a:rPr>
                        <a:t>2.7</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1" dirty="0">
                          <a:effectLst/>
                          <a:latin typeface="Calibri" panose="020F0502020204030204" pitchFamily="34" charset="0"/>
                          <a:ea typeface="Times New Roman" panose="02020603050405020304" pitchFamily="18" charset="0"/>
                        </a:rPr>
                        <a:t>2.4</a:t>
                      </a:r>
                      <a:endParaRPr lang="en-US" sz="1800" b="1" dirty="0">
                        <a:effectLst/>
                        <a:latin typeface="Times New Roman" panose="02020603050405020304" pitchFamily="18" charset="0"/>
                        <a:ea typeface="Times New Roman" panose="02020603050405020304" pitchFamily="18" charset="0"/>
                      </a:endParaRPr>
                    </a:p>
                  </a:txBody>
                  <a:tcPr marL="0" marR="0" marT="0" marB="0">
                    <a:solidFill>
                      <a:schemeClr val="accent2">
                        <a:lumMod val="60000"/>
                        <a:lumOff val="40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2.2</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1.9</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solidFill>
                            <a:srgbClr val="000000"/>
                          </a:solidFill>
                          <a:effectLst/>
                          <a:latin typeface="Calibri" panose="020F0502020204030204" pitchFamily="34" charset="0"/>
                          <a:ea typeface="Times New Roman" panose="02020603050405020304" pitchFamily="18" charset="0"/>
                        </a:rPr>
                        <a:t>1.7</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3605372867"/>
                  </a:ext>
                </a:extLst>
              </a:tr>
              <a:tr h="188370">
                <a:tc>
                  <a:txBody>
                    <a:bodyPr/>
                    <a:lstStyle/>
                    <a:p>
                      <a:pPr algn="ctr">
                        <a:lnSpc>
                          <a:spcPct val="120000"/>
                        </a:lnSpc>
                      </a:pPr>
                      <a:r>
                        <a:rPr lang="lv-LV" sz="1100" dirty="0">
                          <a:solidFill>
                            <a:srgbClr val="000000"/>
                          </a:solidFill>
                          <a:effectLst/>
                          <a:latin typeface="Calibri" panose="020F0502020204030204" pitchFamily="34" charset="0"/>
                          <a:ea typeface="Times New Roman" panose="02020603050405020304" pitchFamily="18" charset="0"/>
                        </a:rPr>
                        <a:t>10 vai 90</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6.0</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4.3</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3.5</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3.0</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1" dirty="0">
                          <a:effectLst/>
                          <a:latin typeface="Calibri" panose="020F0502020204030204" pitchFamily="34" charset="0"/>
                          <a:ea typeface="Times New Roman" panose="02020603050405020304" pitchFamily="18" charset="0"/>
                        </a:rPr>
                        <a:t>2.7</a:t>
                      </a:r>
                      <a:endParaRPr lang="en-US" sz="1800" b="1" dirty="0">
                        <a:effectLst/>
                        <a:latin typeface="Times New Roman" panose="02020603050405020304" pitchFamily="18" charset="0"/>
                        <a:ea typeface="Times New Roman" panose="02020603050405020304" pitchFamily="18" charset="0"/>
                      </a:endParaRPr>
                    </a:p>
                  </a:txBody>
                  <a:tcPr marL="0" marR="0" marT="0" marB="0">
                    <a:solidFill>
                      <a:schemeClr val="accent2">
                        <a:lumMod val="60000"/>
                        <a:lumOff val="40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2.5</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2.1</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solidFill>
                            <a:srgbClr val="000000"/>
                          </a:solidFill>
                          <a:effectLst/>
                          <a:latin typeface="Calibri" panose="020F0502020204030204" pitchFamily="34" charset="0"/>
                          <a:ea typeface="Times New Roman" panose="02020603050405020304" pitchFamily="18" charset="0"/>
                        </a:rPr>
                        <a:t>1.9</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2722005962"/>
                  </a:ext>
                </a:extLst>
              </a:tr>
              <a:tr h="188370">
                <a:tc>
                  <a:txBody>
                    <a:bodyPr/>
                    <a:lstStyle/>
                    <a:p>
                      <a:pPr algn="ctr">
                        <a:lnSpc>
                          <a:spcPct val="120000"/>
                        </a:lnSpc>
                      </a:pPr>
                      <a:r>
                        <a:rPr lang="lv-LV" sz="1100">
                          <a:solidFill>
                            <a:srgbClr val="000000"/>
                          </a:solidFill>
                          <a:effectLst/>
                          <a:latin typeface="Calibri" panose="020F0502020204030204" pitchFamily="34" charset="0"/>
                          <a:ea typeface="Times New Roman" panose="02020603050405020304" pitchFamily="18" charset="0"/>
                        </a:rPr>
                        <a:t>12 vai 88</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6.5</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4.6</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effectLst/>
                          <a:latin typeface="Calibri" panose="020F0502020204030204" pitchFamily="34" charset="0"/>
                          <a:ea typeface="Times New Roman" panose="02020603050405020304" pitchFamily="18" charset="0"/>
                        </a:rPr>
                        <a:t>3.8</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3.3</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1">
                          <a:effectLst/>
                          <a:latin typeface="Calibri" panose="020F0502020204030204" pitchFamily="34" charset="0"/>
                          <a:ea typeface="Times New Roman" panose="02020603050405020304" pitchFamily="18" charset="0"/>
                        </a:rPr>
                        <a:t>2.9</a:t>
                      </a:r>
                      <a:endParaRPr lang="en-US" sz="1800" b="1">
                        <a:effectLst/>
                        <a:latin typeface="Times New Roman" panose="02020603050405020304" pitchFamily="18" charset="0"/>
                        <a:ea typeface="Times New Roman" panose="02020603050405020304" pitchFamily="18" charset="0"/>
                      </a:endParaRPr>
                    </a:p>
                  </a:txBody>
                  <a:tcPr marL="0" marR="0" marT="0" marB="0">
                    <a:solidFill>
                      <a:schemeClr val="accent2">
                        <a:lumMod val="60000"/>
                        <a:lumOff val="40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2.7</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2.3</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solidFill>
                            <a:srgbClr val="000000"/>
                          </a:solidFill>
                          <a:effectLst/>
                          <a:latin typeface="Calibri" panose="020F0502020204030204" pitchFamily="34" charset="0"/>
                          <a:ea typeface="Times New Roman" panose="02020603050405020304" pitchFamily="18" charset="0"/>
                        </a:rPr>
                        <a:t>2.1</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1340488567"/>
                  </a:ext>
                </a:extLst>
              </a:tr>
              <a:tr h="188370">
                <a:tc>
                  <a:txBody>
                    <a:bodyPr/>
                    <a:lstStyle/>
                    <a:p>
                      <a:pPr algn="ctr">
                        <a:lnSpc>
                          <a:spcPct val="120000"/>
                        </a:lnSpc>
                      </a:pPr>
                      <a:r>
                        <a:rPr lang="lv-LV" sz="1100" dirty="0">
                          <a:solidFill>
                            <a:srgbClr val="000000"/>
                          </a:solidFill>
                          <a:effectLst/>
                          <a:latin typeface="Calibri" panose="020F0502020204030204" pitchFamily="34" charset="0"/>
                          <a:ea typeface="Times New Roman" panose="02020603050405020304" pitchFamily="18" charset="0"/>
                        </a:rPr>
                        <a:t>15 vai 85</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7.1</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5.1</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4.1</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3.6</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1" dirty="0">
                          <a:effectLst/>
                          <a:latin typeface="Calibri" panose="020F0502020204030204" pitchFamily="34" charset="0"/>
                          <a:ea typeface="Times New Roman" panose="02020603050405020304" pitchFamily="18" charset="0"/>
                        </a:rPr>
                        <a:t>3.2</a:t>
                      </a:r>
                      <a:endParaRPr lang="en-US" sz="1800" b="1" dirty="0">
                        <a:effectLst/>
                        <a:latin typeface="Times New Roman" panose="02020603050405020304" pitchFamily="18" charset="0"/>
                        <a:ea typeface="Times New Roman" panose="02020603050405020304" pitchFamily="18" charset="0"/>
                      </a:endParaRPr>
                    </a:p>
                  </a:txBody>
                  <a:tcPr marL="0" marR="0" marT="0" marB="0">
                    <a:solidFill>
                      <a:schemeClr val="accent2">
                        <a:lumMod val="60000"/>
                        <a:lumOff val="40000"/>
                      </a:schemeClr>
                    </a:solidFill>
                  </a:tcPr>
                </a:tc>
                <a:tc>
                  <a:txBody>
                    <a:bodyPr/>
                    <a:lstStyle/>
                    <a:p>
                      <a:pPr algn="ctr">
                        <a:lnSpc>
                          <a:spcPct val="120000"/>
                        </a:lnSpc>
                      </a:pPr>
                      <a:r>
                        <a:rPr lang="lv-LV" sz="1100" b="0" dirty="0">
                          <a:effectLst/>
                          <a:latin typeface="Calibri" panose="020F0502020204030204" pitchFamily="34" charset="0"/>
                          <a:ea typeface="Times New Roman" panose="02020603050405020304" pitchFamily="18" charset="0"/>
                        </a:rPr>
                        <a:t>2.9</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2.5</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solidFill>
                            <a:srgbClr val="000000"/>
                          </a:solidFill>
                          <a:effectLst/>
                          <a:latin typeface="Calibri" panose="020F0502020204030204" pitchFamily="34" charset="0"/>
                          <a:ea typeface="Times New Roman" panose="02020603050405020304" pitchFamily="18" charset="0"/>
                        </a:rPr>
                        <a:t>2.3</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1857557664"/>
                  </a:ext>
                </a:extLst>
              </a:tr>
              <a:tr h="188370">
                <a:tc>
                  <a:txBody>
                    <a:bodyPr/>
                    <a:lstStyle/>
                    <a:p>
                      <a:pPr algn="ctr">
                        <a:lnSpc>
                          <a:spcPct val="120000"/>
                        </a:lnSpc>
                      </a:pPr>
                      <a:r>
                        <a:rPr lang="lv-LV" sz="1100" dirty="0">
                          <a:solidFill>
                            <a:srgbClr val="000000"/>
                          </a:solidFill>
                          <a:effectLst/>
                          <a:latin typeface="Calibri" panose="020F0502020204030204" pitchFamily="34" charset="0"/>
                          <a:ea typeface="Times New Roman" panose="02020603050405020304" pitchFamily="18" charset="0"/>
                        </a:rPr>
                        <a:t>20 vai 80</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8.0</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5.7</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effectLst/>
                          <a:latin typeface="Calibri" panose="020F0502020204030204" pitchFamily="34" charset="0"/>
                          <a:ea typeface="Times New Roman" panose="02020603050405020304" pitchFamily="18" charset="0"/>
                        </a:rPr>
                        <a:t>4.6</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4.0</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1" dirty="0">
                          <a:effectLst/>
                          <a:latin typeface="Calibri" panose="020F0502020204030204" pitchFamily="34" charset="0"/>
                          <a:ea typeface="Times New Roman" panose="02020603050405020304" pitchFamily="18" charset="0"/>
                        </a:rPr>
                        <a:t>3.6</a:t>
                      </a:r>
                      <a:endParaRPr lang="en-US" sz="1800" b="1" dirty="0">
                        <a:effectLst/>
                        <a:latin typeface="Times New Roman" panose="02020603050405020304" pitchFamily="18" charset="0"/>
                        <a:ea typeface="Times New Roman" panose="02020603050405020304" pitchFamily="18" charset="0"/>
                      </a:endParaRPr>
                    </a:p>
                  </a:txBody>
                  <a:tcPr marL="0" marR="0" marT="0" marB="0">
                    <a:solidFill>
                      <a:schemeClr val="accent2">
                        <a:lumMod val="60000"/>
                        <a:lumOff val="40000"/>
                      </a:schemeClr>
                    </a:solidFill>
                  </a:tcPr>
                </a:tc>
                <a:tc>
                  <a:txBody>
                    <a:bodyPr/>
                    <a:lstStyle/>
                    <a:p>
                      <a:pPr algn="ctr">
                        <a:lnSpc>
                          <a:spcPct val="120000"/>
                        </a:lnSpc>
                      </a:pPr>
                      <a:r>
                        <a:rPr lang="lv-LV" sz="1100" b="0" dirty="0">
                          <a:effectLst/>
                          <a:latin typeface="Calibri" panose="020F0502020204030204" pitchFamily="34" charset="0"/>
                          <a:ea typeface="Times New Roman" panose="02020603050405020304" pitchFamily="18" charset="0"/>
                        </a:rPr>
                        <a:t>3.3</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2.8</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solidFill>
                            <a:srgbClr val="000000"/>
                          </a:solidFill>
                          <a:effectLst/>
                          <a:latin typeface="Calibri" panose="020F0502020204030204" pitchFamily="34" charset="0"/>
                          <a:ea typeface="Times New Roman" panose="02020603050405020304" pitchFamily="18" charset="0"/>
                        </a:rPr>
                        <a:t>2.5</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3940731406"/>
                  </a:ext>
                </a:extLst>
              </a:tr>
              <a:tr h="188370">
                <a:tc>
                  <a:txBody>
                    <a:bodyPr/>
                    <a:lstStyle/>
                    <a:p>
                      <a:pPr algn="ctr">
                        <a:lnSpc>
                          <a:spcPct val="120000"/>
                        </a:lnSpc>
                      </a:pPr>
                      <a:r>
                        <a:rPr lang="lv-LV" sz="1100" dirty="0">
                          <a:solidFill>
                            <a:srgbClr val="000000"/>
                          </a:solidFill>
                          <a:effectLst/>
                          <a:latin typeface="Calibri" panose="020F0502020204030204" pitchFamily="34" charset="0"/>
                          <a:ea typeface="Times New Roman" panose="02020603050405020304" pitchFamily="18" charset="0"/>
                        </a:rPr>
                        <a:t>25 vai 75</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8.7</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6.1</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effectLst/>
                          <a:latin typeface="Calibri" panose="020F0502020204030204" pitchFamily="34" charset="0"/>
                          <a:ea typeface="Times New Roman" panose="02020603050405020304" pitchFamily="18" charset="0"/>
                        </a:rPr>
                        <a:t>5.0</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4.3</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1">
                          <a:effectLst/>
                          <a:latin typeface="Calibri" panose="020F0502020204030204" pitchFamily="34" charset="0"/>
                          <a:ea typeface="Times New Roman" panose="02020603050405020304" pitchFamily="18" charset="0"/>
                        </a:rPr>
                        <a:t>3.9</a:t>
                      </a:r>
                      <a:endParaRPr lang="en-US" sz="1800" b="1">
                        <a:effectLst/>
                        <a:latin typeface="Times New Roman" panose="02020603050405020304" pitchFamily="18" charset="0"/>
                        <a:ea typeface="Times New Roman" panose="02020603050405020304" pitchFamily="18" charset="0"/>
                      </a:endParaRPr>
                    </a:p>
                  </a:txBody>
                  <a:tcPr marL="0" marR="0" marT="0" marB="0">
                    <a:solidFill>
                      <a:schemeClr val="accent2">
                        <a:lumMod val="60000"/>
                        <a:lumOff val="40000"/>
                      </a:schemeClr>
                    </a:solidFill>
                  </a:tcPr>
                </a:tc>
                <a:tc>
                  <a:txBody>
                    <a:bodyPr/>
                    <a:lstStyle/>
                    <a:p>
                      <a:pPr algn="ctr">
                        <a:lnSpc>
                          <a:spcPct val="120000"/>
                        </a:lnSpc>
                      </a:pPr>
                      <a:r>
                        <a:rPr lang="lv-LV" sz="1100" b="0" dirty="0">
                          <a:effectLst/>
                          <a:latin typeface="Calibri" panose="020F0502020204030204" pitchFamily="34" charset="0"/>
                          <a:ea typeface="Times New Roman" panose="02020603050405020304" pitchFamily="18" charset="0"/>
                        </a:rPr>
                        <a:t>3.6</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3.0</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solidFill>
                            <a:srgbClr val="000000"/>
                          </a:solidFill>
                          <a:effectLst/>
                          <a:latin typeface="Calibri" panose="020F0502020204030204" pitchFamily="34" charset="0"/>
                          <a:ea typeface="Times New Roman" panose="02020603050405020304" pitchFamily="18" charset="0"/>
                        </a:rPr>
                        <a:t>2.8</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2133661795"/>
                  </a:ext>
                </a:extLst>
              </a:tr>
              <a:tr h="188370">
                <a:tc>
                  <a:txBody>
                    <a:bodyPr/>
                    <a:lstStyle/>
                    <a:p>
                      <a:pPr algn="ctr">
                        <a:lnSpc>
                          <a:spcPct val="120000"/>
                        </a:lnSpc>
                      </a:pPr>
                      <a:r>
                        <a:rPr lang="lv-LV" sz="1100" dirty="0">
                          <a:solidFill>
                            <a:srgbClr val="000000"/>
                          </a:solidFill>
                          <a:effectLst/>
                          <a:latin typeface="Calibri" panose="020F0502020204030204" pitchFamily="34" charset="0"/>
                          <a:ea typeface="Times New Roman" panose="02020603050405020304" pitchFamily="18" charset="0"/>
                        </a:rPr>
                        <a:t>30 vai 70</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9.2</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6.5</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effectLst/>
                          <a:latin typeface="Calibri" panose="020F0502020204030204" pitchFamily="34" charset="0"/>
                          <a:ea typeface="Times New Roman" panose="02020603050405020304" pitchFamily="18" charset="0"/>
                        </a:rPr>
                        <a:t>5.3</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4.6</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1" dirty="0">
                          <a:effectLst/>
                          <a:latin typeface="Calibri" panose="020F0502020204030204" pitchFamily="34" charset="0"/>
                          <a:ea typeface="Times New Roman" panose="02020603050405020304" pitchFamily="18" charset="0"/>
                        </a:rPr>
                        <a:t>4.1</a:t>
                      </a:r>
                      <a:endParaRPr lang="en-US" sz="1800" b="1" dirty="0">
                        <a:effectLst/>
                        <a:latin typeface="Times New Roman" panose="02020603050405020304" pitchFamily="18" charset="0"/>
                        <a:ea typeface="Times New Roman" panose="02020603050405020304" pitchFamily="18" charset="0"/>
                      </a:endParaRPr>
                    </a:p>
                  </a:txBody>
                  <a:tcPr marL="0" marR="0" marT="0" marB="0">
                    <a:solidFill>
                      <a:schemeClr val="accent2">
                        <a:lumMod val="60000"/>
                        <a:lumOff val="40000"/>
                      </a:schemeClr>
                    </a:solidFill>
                  </a:tcPr>
                </a:tc>
                <a:tc>
                  <a:txBody>
                    <a:bodyPr/>
                    <a:lstStyle/>
                    <a:p>
                      <a:pPr algn="ctr">
                        <a:lnSpc>
                          <a:spcPct val="120000"/>
                        </a:lnSpc>
                      </a:pPr>
                      <a:r>
                        <a:rPr lang="lv-LV" sz="1100" b="0" dirty="0">
                          <a:effectLst/>
                          <a:latin typeface="Calibri" panose="020F0502020204030204" pitchFamily="34" charset="0"/>
                          <a:ea typeface="Times New Roman" panose="02020603050405020304" pitchFamily="18" charset="0"/>
                        </a:rPr>
                        <a:t>3.8</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effectLst/>
                          <a:latin typeface="Calibri" panose="020F0502020204030204" pitchFamily="34" charset="0"/>
                          <a:ea typeface="Times New Roman" panose="02020603050405020304" pitchFamily="18" charset="0"/>
                        </a:rPr>
                        <a:t>3.2</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solidFill>
                            <a:srgbClr val="000000"/>
                          </a:solidFill>
                          <a:effectLst/>
                          <a:latin typeface="Calibri" panose="020F0502020204030204" pitchFamily="34" charset="0"/>
                          <a:ea typeface="Times New Roman" panose="02020603050405020304" pitchFamily="18" charset="0"/>
                        </a:rPr>
                        <a:t>2.9</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452335916"/>
                  </a:ext>
                </a:extLst>
              </a:tr>
              <a:tr h="188370">
                <a:tc>
                  <a:txBody>
                    <a:bodyPr/>
                    <a:lstStyle/>
                    <a:p>
                      <a:pPr algn="ctr">
                        <a:lnSpc>
                          <a:spcPct val="120000"/>
                        </a:lnSpc>
                      </a:pPr>
                      <a:r>
                        <a:rPr lang="lv-LV" sz="1100" dirty="0">
                          <a:solidFill>
                            <a:srgbClr val="000000"/>
                          </a:solidFill>
                          <a:effectLst/>
                          <a:latin typeface="Calibri" panose="020F0502020204030204" pitchFamily="34" charset="0"/>
                          <a:ea typeface="Times New Roman" panose="02020603050405020304" pitchFamily="18" charset="0"/>
                        </a:rPr>
                        <a:t>35 vai 65</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9.5</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6.8</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effectLst/>
                          <a:latin typeface="Calibri" panose="020F0502020204030204" pitchFamily="34" charset="0"/>
                          <a:ea typeface="Times New Roman" panose="02020603050405020304" pitchFamily="18" charset="0"/>
                        </a:rPr>
                        <a:t>5.5</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4.8</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1" dirty="0">
                          <a:effectLst/>
                          <a:latin typeface="Calibri" panose="020F0502020204030204" pitchFamily="34" charset="0"/>
                          <a:ea typeface="Times New Roman" panose="02020603050405020304" pitchFamily="18" charset="0"/>
                        </a:rPr>
                        <a:t>4.3</a:t>
                      </a:r>
                      <a:endParaRPr lang="en-US" sz="1800" b="1" dirty="0">
                        <a:effectLst/>
                        <a:latin typeface="Times New Roman" panose="02020603050405020304" pitchFamily="18" charset="0"/>
                        <a:ea typeface="Times New Roman" panose="02020603050405020304" pitchFamily="18" charset="0"/>
                      </a:endParaRPr>
                    </a:p>
                  </a:txBody>
                  <a:tcPr marL="0" marR="0" marT="0" marB="0">
                    <a:solidFill>
                      <a:schemeClr val="accent2">
                        <a:lumMod val="60000"/>
                        <a:lumOff val="40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3.9</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3.3</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solidFill>
                            <a:srgbClr val="000000"/>
                          </a:solidFill>
                          <a:effectLst/>
                          <a:latin typeface="Calibri" panose="020F0502020204030204" pitchFamily="34" charset="0"/>
                          <a:ea typeface="Times New Roman" panose="02020603050405020304" pitchFamily="18" charset="0"/>
                        </a:rPr>
                        <a:t>3.1</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4163281082"/>
                  </a:ext>
                </a:extLst>
              </a:tr>
              <a:tr h="188370">
                <a:tc>
                  <a:txBody>
                    <a:bodyPr/>
                    <a:lstStyle/>
                    <a:p>
                      <a:pPr algn="ctr">
                        <a:lnSpc>
                          <a:spcPct val="120000"/>
                        </a:lnSpc>
                      </a:pPr>
                      <a:r>
                        <a:rPr lang="lv-LV" sz="1100" dirty="0">
                          <a:solidFill>
                            <a:srgbClr val="000000"/>
                          </a:solidFill>
                          <a:effectLst/>
                          <a:latin typeface="Calibri" panose="020F0502020204030204" pitchFamily="34" charset="0"/>
                          <a:ea typeface="Times New Roman" panose="02020603050405020304" pitchFamily="18" charset="0"/>
                        </a:rPr>
                        <a:t>40 vai 60</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9.8</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7.0</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effectLst/>
                          <a:latin typeface="Calibri" panose="020F0502020204030204" pitchFamily="34" charset="0"/>
                          <a:ea typeface="Times New Roman" panose="02020603050405020304" pitchFamily="18" charset="0"/>
                        </a:rPr>
                        <a:t>5.7</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4.9</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1" dirty="0">
                          <a:effectLst/>
                          <a:latin typeface="Calibri" panose="020F0502020204030204" pitchFamily="34" charset="0"/>
                          <a:ea typeface="Times New Roman" panose="02020603050405020304" pitchFamily="18" charset="0"/>
                        </a:rPr>
                        <a:t>4.4</a:t>
                      </a:r>
                      <a:endParaRPr lang="en-US" sz="1800" b="1" dirty="0">
                        <a:effectLst/>
                        <a:latin typeface="Times New Roman" panose="02020603050405020304" pitchFamily="18" charset="0"/>
                        <a:ea typeface="Times New Roman" panose="02020603050405020304" pitchFamily="18" charset="0"/>
                      </a:endParaRPr>
                    </a:p>
                  </a:txBody>
                  <a:tcPr marL="0" marR="0" marT="0" marB="0">
                    <a:solidFill>
                      <a:schemeClr val="accent2">
                        <a:lumMod val="60000"/>
                        <a:lumOff val="40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4.0</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effectLst/>
                          <a:latin typeface="Calibri" panose="020F0502020204030204" pitchFamily="34" charset="0"/>
                          <a:ea typeface="Times New Roman" panose="02020603050405020304" pitchFamily="18" charset="0"/>
                        </a:rPr>
                        <a:t>3.4</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solidFill>
                            <a:srgbClr val="000000"/>
                          </a:solidFill>
                          <a:effectLst/>
                          <a:latin typeface="Calibri" panose="020F0502020204030204" pitchFamily="34" charset="0"/>
                          <a:ea typeface="Times New Roman" panose="02020603050405020304" pitchFamily="18" charset="0"/>
                        </a:rPr>
                        <a:t>3.1</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3223212986"/>
                  </a:ext>
                </a:extLst>
              </a:tr>
              <a:tr h="188370">
                <a:tc>
                  <a:txBody>
                    <a:bodyPr/>
                    <a:lstStyle/>
                    <a:p>
                      <a:pPr algn="ctr">
                        <a:lnSpc>
                          <a:spcPct val="120000"/>
                        </a:lnSpc>
                      </a:pPr>
                      <a:r>
                        <a:rPr lang="lv-LV" sz="1100" dirty="0">
                          <a:solidFill>
                            <a:srgbClr val="000000"/>
                          </a:solidFill>
                          <a:effectLst/>
                          <a:latin typeface="Calibri" panose="020F0502020204030204" pitchFamily="34" charset="0"/>
                          <a:ea typeface="Times New Roman" panose="02020603050405020304" pitchFamily="18" charset="0"/>
                        </a:rPr>
                        <a:t>45 vai 55</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9.9</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a:effectLst/>
                          <a:latin typeface="Calibri" panose="020F0502020204030204" pitchFamily="34" charset="0"/>
                          <a:ea typeface="Times New Roman" panose="02020603050405020304" pitchFamily="18" charset="0"/>
                        </a:rPr>
                        <a:t>7.0</a:t>
                      </a:r>
                      <a:endParaRPr lang="en-US" sz="180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effectLst/>
                          <a:latin typeface="Calibri" panose="020F0502020204030204" pitchFamily="34" charset="0"/>
                          <a:ea typeface="Times New Roman" panose="02020603050405020304" pitchFamily="18" charset="0"/>
                        </a:rPr>
                        <a:t>5.8</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5.0</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1" dirty="0">
                          <a:effectLst/>
                          <a:latin typeface="Calibri" panose="020F0502020204030204" pitchFamily="34" charset="0"/>
                          <a:ea typeface="Times New Roman" panose="02020603050405020304" pitchFamily="18" charset="0"/>
                        </a:rPr>
                        <a:t>4.5</a:t>
                      </a:r>
                      <a:endParaRPr lang="en-US" sz="1800" b="1" dirty="0">
                        <a:effectLst/>
                        <a:latin typeface="Times New Roman" panose="02020603050405020304" pitchFamily="18" charset="0"/>
                        <a:ea typeface="Times New Roman" panose="02020603050405020304" pitchFamily="18" charset="0"/>
                      </a:endParaRPr>
                    </a:p>
                  </a:txBody>
                  <a:tcPr marL="0" marR="0" marT="0" marB="0">
                    <a:solidFill>
                      <a:schemeClr val="accent2">
                        <a:lumMod val="60000"/>
                        <a:lumOff val="40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4.1</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effectLst/>
                          <a:latin typeface="Calibri" panose="020F0502020204030204" pitchFamily="34" charset="0"/>
                          <a:ea typeface="Times New Roman" panose="02020603050405020304" pitchFamily="18" charset="0"/>
                        </a:rPr>
                        <a:t>3.5</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solidFill>
                            <a:srgbClr val="000000"/>
                          </a:solidFill>
                          <a:effectLst/>
                          <a:latin typeface="Calibri" panose="020F0502020204030204" pitchFamily="34" charset="0"/>
                          <a:ea typeface="Times New Roman" panose="02020603050405020304" pitchFamily="18" charset="0"/>
                        </a:rPr>
                        <a:t>3.2</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347307111"/>
                  </a:ext>
                </a:extLst>
              </a:tr>
              <a:tr h="188370">
                <a:tc>
                  <a:txBody>
                    <a:bodyPr/>
                    <a:lstStyle/>
                    <a:p>
                      <a:pPr algn="ctr">
                        <a:lnSpc>
                          <a:spcPct val="120000"/>
                        </a:lnSpc>
                      </a:pPr>
                      <a:r>
                        <a:rPr lang="lv-LV" sz="1100" dirty="0">
                          <a:solidFill>
                            <a:srgbClr val="000000"/>
                          </a:solidFill>
                          <a:effectLst/>
                          <a:latin typeface="Calibri" panose="020F0502020204030204" pitchFamily="34" charset="0"/>
                          <a:ea typeface="Times New Roman" panose="02020603050405020304" pitchFamily="18" charset="0"/>
                        </a:rPr>
                        <a:t>50 vai 50</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dirty="0">
                          <a:effectLst/>
                          <a:latin typeface="Calibri" panose="020F0502020204030204" pitchFamily="34" charset="0"/>
                          <a:ea typeface="Times New Roman" panose="02020603050405020304" pitchFamily="18" charset="0"/>
                        </a:rPr>
                        <a:t>10.0</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dirty="0">
                          <a:effectLst/>
                          <a:latin typeface="Calibri" panose="020F0502020204030204" pitchFamily="34" charset="0"/>
                          <a:ea typeface="Times New Roman" panose="02020603050405020304" pitchFamily="18" charset="0"/>
                        </a:rPr>
                        <a:t>7.1</a:t>
                      </a:r>
                      <a:endParaRPr lang="en-US" sz="180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effectLst/>
                          <a:latin typeface="Calibri" panose="020F0502020204030204" pitchFamily="34" charset="0"/>
                          <a:ea typeface="Times New Roman" panose="02020603050405020304" pitchFamily="18" charset="0"/>
                        </a:rPr>
                        <a:t>5.8</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effectLst/>
                          <a:latin typeface="Calibri" panose="020F0502020204030204" pitchFamily="34" charset="0"/>
                          <a:ea typeface="Times New Roman" panose="02020603050405020304" pitchFamily="18" charset="0"/>
                        </a:rPr>
                        <a:t>5.0</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1" dirty="0">
                          <a:effectLst/>
                          <a:latin typeface="Calibri" panose="020F0502020204030204" pitchFamily="34" charset="0"/>
                          <a:ea typeface="Times New Roman" panose="02020603050405020304" pitchFamily="18" charset="0"/>
                        </a:rPr>
                        <a:t>4.5</a:t>
                      </a:r>
                      <a:endParaRPr lang="en-US" sz="1800" b="1" dirty="0">
                        <a:effectLst/>
                        <a:latin typeface="Times New Roman" panose="02020603050405020304" pitchFamily="18" charset="0"/>
                        <a:ea typeface="Times New Roman" panose="02020603050405020304" pitchFamily="18" charset="0"/>
                      </a:endParaRPr>
                    </a:p>
                  </a:txBody>
                  <a:tcPr marL="0" marR="0" marT="0" marB="0">
                    <a:solidFill>
                      <a:schemeClr val="accent2">
                        <a:lumMod val="60000"/>
                        <a:lumOff val="40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4.1</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a:effectLst/>
                          <a:latin typeface="Calibri" panose="020F0502020204030204" pitchFamily="34" charset="0"/>
                          <a:ea typeface="Times New Roman" panose="02020603050405020304" pitchFamily="18" charset="0"/>
                        </a:rPr>
                        <a:t>3.5</a:t>
                      </a:r>
                      <a:endParaRPr lang="en-US" sz="1800" b="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tc>
                  <a:txBody>
                    <a:bodyPr/>
                    <a:lstStyle/>
                    <a:p>
                      <a:pPr algn="ctr">
                        <a:lnSpc>
                          <a:spcPct val="120000"/>
                        </a:lnSpc>
                      </a:pPr>
                      <a:r>
                        <a:rPr lang="lv-LV" sz="1100" b="0" dirty="0">
                          <a:solidFill>
                            <a:srgbClr val="000000"/>
                          </a:solidFill>
                          <a:effectLst/>
                          <a:latin typeface="Calibri" panose="020F0502020204030204" pitchFamily="34" charset="0"/>
                          <a:ea typeface="Times New Roman" panose="02020603050405020304" pitchFamily="18" charset="0"/>
                        </a:rPr>
                        <a:t>3.2</a:t>
                      </a:r>
                      <a:endParaRPr lang="en-US" sz="1800" b="0" dirty="0">
                        <a:effectLst/>
                        <a:latin typeface="Times New Roman" panose="02020603050405020304" pitchFamily="18" charset="0"/>
                        <a:ea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3346052898"/>
                  </a:ext>
                </a:extLst>
              </a:tr>
            </a:tbl>
          </a:graphicData>
        </a:graphic>
      </p:graphicFrame>
      <p:sp>
        <p:nvSpPr>
          <p:cNvPr id="11" name="Slide Number Placeholder 2">
            <a:extLst>
              <a:ext uri="{FF2B5EF4-FFF2-40B4-BE49-F238E27FC236}">
                <a16:creationId xmlns:a16="http://schemas.microsoft.com/office/drawing/2014/main" id="{6552E8A3-1D26-927F-F8C5-5C8BE649D8C2}"/>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6</a:t>
            </a:fld>
            <a:endParaRPr lang="en-AU" dirty="0"/>
          </a:p>
        </p:txBody>
      </p:sp>
    </p:spTree>
    <p:extLst>
      <p:ext uri="{BB962C8B-B14F-4D97-AF65-F5344CB8AC3E}">
        <p14:creationId xmlns:p14="http://schemas.microsoft.com/office/powerpoint/2010/main" val="1190016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C2B6E-8A3F-4AC1-5F65-13886F01D66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38D5AD4-4EC5-9F9D-6EDB-209A1A7BE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
        <p:nvSpPr>
          <p:cNvPr id="5" name="Slide Number Placeholder 2">
            <a:extLst>
              <a:ext uri="{FF2B5EF4-FFF2-40B4-BE49-F238E27FC236}">
                <a16:creationId xmlns:a16="http://schemas.microsoft.com/office/drawing/2014/main" id="{93A7EB78-47DD-494C-7195-2B313E702052}"/>
              </a:ext>
            </a:extLst>
          </p:cNvPr>
          <p:cNvSpPr txBox="1">
            <a:spLocks/>
          </p:cNvSpPr>
          <p:nvPr/>
        </p:nvSpPr>
        <p:spPr>
          <a:xfrm>
            <a:off x="4357686" y="6429396"/>
            <a:ext cx="505467" cy="252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784CBA3-D598-4B1F-BAA3-EE14B5154290}" type="slidenum">
              <a:rPr lang="en-AU" smtClean="0">
                <a:solidFill>
                  <a:schemeClr val="bg1"/>
                </a:solidFill>
              </a:rPr>
              <a:pPr algn="ctr"/>
              <a:t>7</a:t>
            </a:fld>
            <a:endParaRPr lang="en-AU" dirty="0">
              <a:solidFill>
                <a:schemeClr val="bg1"/>
              </a:solidFill>
            </a:endParaRPr>
          </a:p>
        </p:txBody>
      </p:sp>
      <p:sp>
        <p:nvSpPr>
          <p:cNvPr id="6" name="Rectangle 9">
            <a:extLst>
              <a:ext uri="{FF2B5EF4-FFF2-40B4-BE49-F238E27FC236}">
                <a16:creationId xmlns:a16="http://schemas.microsoft.com/office/drawing/2014/main" id="{79498EDC-5822-D511-98EF-CF70B4510F0B}"/>
              </a:ext>
            </a:extLst>
          </p:cNvPr>
          <p:cNvSpPr>
            <a:spLocks noChangeArrowheads="1"/>
          </p:cNvSpPr>
          <p:nvPr/>
        </p:nvSpPr>
        <p:spPr bwMode="auto">
          <a:xfrm>
            <a:off x="2651761" y="5098944"/>
            <a:ext cx="5852159" cy="1054968"/>
          </a:xfrm>
          <a:prstGeom prst="rect">
            <a:avLst/>
          </a:prstGeom>
          <a:noFill/>
          <a:ln w="9525">
            <a:noFill/>
            <a:miter lim="800000"/>
            <a:headEnd/>
            <a:tailEnd/>
          </a:ln>
          <a:effectLst/>
        </p:spPr>
        <p:txBody>
          <a:bodyPr/>
          <a:lstStyle/>
          <a:p>
            <a:pPr algn="r" fontAlgn="auto">
              <a:lnSpc>
                <a:spcPct val="110000"/>
              </a:lnSpc>
              <a:spcBef>
                <a:spcPts val="2400"/>
              </a:spcBef>
              <a:spcAft>
                <a:spcPts val="0"/>
              </a:spcAft>
              <a:defRPr/>
            </a:pPr>
            <a:r>
              <a:rPr lang="lv-LV" sz="2800" b="1" dirty="0">
                <a:solidFill>
                  <a:schemeClr val="bg1"/>
                </a:solidFill>
              </a:rPr>
              <a:t>2. Kopsavilkums</a:t>
            </a:r>
          </a:p>
        </p:txBody>
      </p:sp>
    </p:spTree>
    <p:extLst>
      <p:ext uri="{BB962C8B-B14F-4D97-AF65-F5344CB8AC3E}">
        <p14:creationId xmlns:p14="http://schemas.microsoft.com/office/powerpoint/2010/main" val="2219916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B3C2A-6C21-D383-7FC5-B3464751FF1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6DE47E9-3F35-F755-4C38-6F9BE47F6B73}"/>
              </a:ext>
            </a:extLst>
          </p:cNvPr>
          <p:cNvSpPr>
            <a:spLocks noChangeArrowheads="1"/>
          </p:cNvSpPr>
          <p:nvPr/>
        </p:nvSpPr>
        <p:spPr bwMode="auto">
          <a:xfrm>
            <a:off x="466344" y="320040"/>
            <a:ext cx="8211312" cy="5917272"/>
          </a:xfrm>
          <a:prstGeom prst="rect">
            <a:avLst/>
          </a:prstGeom>
          <a:noFill/>
          <a:ln w="9525">
            <a:noFill/>
            <a:miter lim="800000"/>
            <a:headEnd/>
            <a:tailEnd/>
          </a:ln>
        </p:spPr>
        <p:txBody>
          <a:bodyPr/>
          <a:lstStyle/>
          <a:p>
            <a:pPr marL="457200" indent="-457200" algn="just">
              <a:lnSpc>
                <a:spcPct val="120000"/>
              </a:lnSpc>
              <a:spcBef>
                <a:spcPct val="60000"/>
              </a:spcBef>
              <a:buClr>
                <a:srgbClr val="CC3300"/>
              </a:buClr>
              <a:buFont typeface="Wingdings" pitchFamily="2" charset="2"/>
              <a:buChar char="v"/>
            </a:pPr>
            <a:r>
              <a:rPr lang="lv-LV" sz="1100" dirty="0">
                <a:solidFill>
                  <a:srgbClr val="000000"/>
                </a:solidFill>
                <a:latin typeface="Calibri" pitchFamily="34" charset="0"/>
              </a:rPr>
              <a:t>Saskaņā ar pētījuma rezultātiem:</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Dominējošo daļa (76%; -8% salīdzinājumā ar 2022.g.) aptaujāto Mārupes novada iedzīvotāju apgalvoja, ka lidostas «Rīga» tuvums nesagādā viņiem kādas neērtības. Viedokli, ka lidosta «Rīga» sagādā neērtības, pārstāvēja gandrīz ceturtā daļa (23%) respondentu un viņu skaits, salīdzinājumā ar iepriekšējo, 2022.g. aptauju, ir pieaudzis (+8%). Biežāk tā atbildēja aptaujas dalībnieki </a:t>
            </a:r>
            <a:r>
              <a:rPr lang="lv-LV" sz="1100" dirty="0" err="1">
                <a:solidFill>
                  <a:srgbClr val="000000"/>
                </a:solidFill>
                <a:latin typeface="Calibri" pitchFamily="34" charset="0"/>
              </a:rPr>
              <a:t>pirmspensijas</a:t>
            </a:r>
            <a:r>
              <a:rPr lang="lv-LV" sz="1100" dirty="0">
                <a:solidFill>
                  <a:srgbClr val="000000"/>
                </a:solidFill>
                <a:latin typeface="Calibri" pitchFamily="34" charset="0"/>
              </a:rPr>
              <a:t> vecumā (45-64 gadi), cittautieši, kā arī respondenti, kuri dzīvo zonās, kurās ir jūtama lidmašīnu pacelšanās ietekme. Viennozīmīgi galvenā neērtība, ko rada lidosta «Rīga», ir lidmašīnu radītais troksnis. To atzīmēja 94% aptaujāto, kuru  skatījumā lidosta «Rīga» sagādā viņiem neērtības.</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Biežāk minētie pozitīvie aspekti, ko lidosta "Rīga" dod Mārupes novadam un tā iedzīvotājiem:</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Iespēja ērti/ ātri nokļūt līdz lidostai / lidostas tuvums (minēja 34% aptaujāto Mārupes novada iedzīvotāju, salīdzinoši biežāk – jaunieši vecumā līdz 24 gadiem);</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Nodokļu pienesums (21%);</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Darba vietas / potenciālais darba devējs (minēja 17%, salīdzinoši biežāk – respondenti vecumā no 45 līdz 64 gadiem);</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Infrastruktūras attīstība (nosauca 6% aptaujas dalībnieku).</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Līdzīgi kā iepriekš, arī šogad vairākums (68%) aptaujāto Mārupes novada iedzīvotāju pārstāvēja viedokli, ka lidostai «Rīga» būtu jāatbalsta un jāsadarbojas ar vietējo kopienu, tomēr šogad tas tika pausts retāk (-9% salīdzinājumā ar 2022.g.). Noraidošu attieksmi (lidostai «Rīga» nebūtu jāatbalsta un jāsadarbojas ar Mārupes novada iedzīvotājiem) pauda 13% (+8% salīdzinājumā ar 2022.g.) aptaujas dalībnieku, salīdzinoši biežāk tā atbildēja jaunieši. Vēl 19% respondentu atturējās sniegt konkrētu atbildi šajā jautājumā.</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Kā Mārupes novadam un tā iedzīvotājiem visnoderīgākie lidostas «Rīga» atbalsta pasākumi visbiežāk tika atzīti:</a:t>
            </a:r>
          </a:p>
          <a:p>
            <a:pPr marL="1371600" lvl="2" indent="-457200" algn="just">
              <a:lnSpc>
                <a:spcPct val="120000"/>
              </a:lnSpc>
              <a:spcBef>
                <a:spcPts val="600"/>
              </a:spcBef>
              <a:buClr>
                <a:srgbClr val="CC3300"/>
              </a:buClr>
              <a:buFont typeface="Wingdings" panose="05000000000000000000" pitchFamily="2" charset="2"/>
              <a:buChar char="ü"/>
            </a:pPr>
            <a:r>
              <a:rPr lang="lv-LV" sz="1100" dirty="0" err="1">
                <a:solidFill>
                  <a:srgbClr val="000000"/>
                </a:solidFill>
                <a:latin typeface="Calibri" pitchFamily="34" charset="0"/>
              </a:rPr>
              <a:t>Jaunuzņēmumu</a:t>
            </a:r>
            <a:r>
              <a:rPr lang="lv-LV" sz="1100" dirty="0">
                <a:solidFill>
                  <a:srgbClr val="000000"/>
                </a:solidFill>
                <a:latin typeface="Calibri" pitchFamily="34" charset="0"/>
              </a:rPr>
              <a:t> un uzņēmējdarbības novadā sekmēšana (minēja 35% aptaujāto Mārupes novada iedzīvotāju, salīdzinoši biežāk – respondenti vecumā no 35 līdz 54 gadiem, strādājošie, vīrieši);</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Atbalsts Mārupes izglītības iestādēm (piemēram, </a:t>
            </a:r>
            <a:r>
              <a:rPr lang="lv-LV" sz="1100" dirty="0" err="1">
                <a:solidFill>
                  <a:srgbClr val="000000"/>
                </a:solidFill>
                <a:latin typeface="Calibri" pitchFamily="34" charset="0"/>
              </a:rPr>
              <a:t>vieslekcijas</a:t>
            </a:r>
            <a:r>
              <a:rPr lang="lv-LV" sz="1100" dirty="0">
                <a:solidFill>
                  <a:srgbClr val="000000"/>
                </a:solidFill>
                <a:latin typeface="Calibri" pitchFamily="34" charset="0"/>
              </a:rPr>
              <a:t>, ekskursijas uz lidostu, </a:t>
            </a:r>
            <a:r>
              <a:rPr lang="lv-LV" sz="1100" dirty="0" err="1">
                <a:solidFill>
                  <a:srgbClr val="000000"/>
                </a:solidFill>
                <a:latin typeface="Calibri" pitchFamily="34" charset="0"/>
              </a:rPr>
              <a:t>utml</a:t>
            </a:r>
            <a:r>
              <a:rPr lang="lv-LV" sz="1100" dirty="0">
                <a:solidFill>
                  <a:srgbClr val="000000"/>
                </a:solidFill>
                <a:latin typeface="Calibri" pitchFamily="34" charset="0"/>
              </a:rPr>
              <a:t>.) (nosauca 31%, salīdzinoši biežāk – respondenti vecumā līdz 44 gadiem, sievietes);</a:t>
            </a:r>
          </a:p>
          <a:p>
            <a:pPr marL="1371600" lvl="2" indent="-457200" algn="just">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Atbalsta pasākumi sociāli </a:t>
            </a:r>
            <a:r>
              <a:rPr lang="lv-LV" sz="1100" dirty="0" err="1">
                <a:solidFill>
                  <a:srgbClr val="000000"/>
                </a:solidFill>
                <a:latin typeface="Calibri" pitchFamily="34" charset="0"/>
              </a:rPr>
              <a:t>mazaizsargātajām</a:t>
            </a:r>
            <a:r>
              <a:rPr lang="lv-LV" sz="1100" dirty="0">
                <a:solidFill>
                  <a:srgbClr val="000000"/>
                </a:solidFill>
                <a:latin typeface="Calibri" pitchFamily="34" charset="0"/>
              </a:rPr>
              <a:t> grupām (minēja 23% aptaujāto, salīdzinoši biežāk – respondenti </a:t>
            </a:r>
            <a:r>
              <a:rPr lang="lv-LV" sz="1100" dirty="0" err="1">
                <a:solidFill>
                  <a:srgbClr val="000000"/>
                </a:solidFill>
                <a:latin typeface="Calibri" pitchFamily="34" charset="0"/>
              </a:rPr>
              <a:t>pirmspensijas</a:t>
            </a:r>
            <a:r>
              <a:rPr lang="lv-LV" sz="1100" dirty="0">
                <a:solidFill>
                  <a:srgbClr val="000000"/>
                </a:solidFill>
                <a:latin typeface="Calibri" pitchFamily="34" charset="0"/>
              </a:rPr>
              <a:t> un pensijas vecumā (no 55 gadiem), nestrādājošie).</a:t>
            </a:r>
          </a:p>
        </p:txBody>
      </p:sp>
      <p:sp>
        <p:nvSpPr>
          <p:cNvPr id="3" name="Slide Number Placeholder 2">
            <a:extLst>
              <a:ext uri="{FF2B5EF4-FFF2-40B4-BE49-F238E27FC236}">
                <a16:creationId xmlns:a16="http://schemas.microsoft.com/office/drawing/2014/main" id="{542D11BD-C4D9-3BF7-DAFC-6509283C6E87}"/>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8</a:t>
            </a:fld>
            <a:endParaRPr lang="en-AU" dirty="0"/>
          </a:p>
        </p:txBody>
      </p:sp>
    </p:spTree>
    <p:extLst>
      <p:ext uri="{BB962C8B-B14F-4D97-AF65-F5344CB8AC3E}">
        <p14:creationId xmlns:p14="http://schemas.microsoft.com/office/powerpoint/2010/main" val="1181385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786763D5-8928-FAF8-DEC4-49855335668F}"/>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9</a:t>
            </a:fld>
            <a:endParaRPr lang="en-AU" dirty="0"/>
          </a:p>
        </p:txBody>
      </p:sp>
      <p:sp>
        <p:nvSpPr>
          <p:cNvPr id="3" name="Rectangle 2">
            <a:extLst>
              <a:ext uri="{FF2B5EF4-FFF2-40B4-BE49-F238E27FC236}">
                <a16:creationId xmlns:a16="http://schemas.microsoft.com/office/drawing/2014/main" id="{9320110C-7132-15F6-4B35-BF3825CC60C1}"/>
              </a:ext>
            </a:extLst>
          </p:cNvPr>
          <p:cNvSpPr>
            <a:spLocks noChangeArrowheads="1"/>
          </p:cNvSpPr>
          <p:nvPr/>
        </p:nvSpPr>
        <p:spPr bwMode="auto">
          <a:xfrm>
            <a:off x="466344" y="548640"/>
            <a:ext cx="8211312" cy="5688672"/>
          </a:xfrm>
          <a:prstGeom prst="rect">
            <a:avLst/>
          </a:prstGeom>
          <a:noFill/>
          <a:ln w="9525">
            <a:noFill/>
            <a:miter lim="800000"/>
            <a:headEnd/>
            <a:tailEnd/>
          </a:ln>
        </p:spPr>
        <p:txBody>
          <a:bodyPr/>
          <a:lstStyle/>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Runājot par trokšņa līmeni savā dzīvesvietā, ko, paceļoties un nolaižoties lidostā "Rīga", rada lidmašīnas, vairākums (60%; -8% salīdzinājumā ar 2022.g.) aptaujāto Mārupes novada iedzīvotāju to raksturoja kā mazu vai pat nekādu (nedzird lidmašīnas). Katrs trešais (35%; +12% salīdzinājumā ar 2022.g.) pētījuma dalībnieks trokšņa līmeni vērtēja kā vidēju.  Nedaudz samazinājies to Mārupes novada iedzīvotāju skaits, kuri trokšņa līmeni savā dzīvesvietā dēļ lidostas «Rīga» raksturoja kā ļoti lielu vai lielu (5%; -4% salīdzinājumā ar 2022.g.). Salīdzinoši biežāk trokšņa līmeni kā lielu vai vidēju vērtēja iedzīvotāji vecumā no 35 līdz 64 gadiem, cittautieši, kā arī respondenti, kuri dzīvo zonās, kurās ir jūtama lidmašīnu pacelšanās ietekme. </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Šogad pieaudzis ir respondentu skaits (līdz 22%; +8% salīdzinājumā ar 2022.g.), kuri lidmašīnu radīto troksni savā dzīvesvietā vērtēja kā ļoti vai drīzāk traucējošu. Visbiežāk tā atbildēja iedzīvotāji </a:t>
            </a:r>
            <a:r>
              <a:rPr lang="lv-LV" sz="1100" dirty="0" err="1">
                <a:solidFill>
                  <a:srgbClr val="000000"/>
                </a:solidFill>
                <a:latin typeface="Calibri" pitchFamily="34" charset="0"/>
              </a:rPr>
              <a:t>pirmspensijas</a:t>
            </a:r>
            <a:r>
              <a:rPr lang="lv-LV" sz="1100" dirty="0">
                <a:solidFill>
                  <a:srgbClr val="000000"/>
                </a:solidFill>
                <a:latin typeface="Calibri" pitchFamily="34" charset="0"/>
              </a:rPr>
              <a:t> vecumā (55-64 gadi), kā arī respondenti, kuri dzīvo zonās, kurās ir jūtama lidmašīnu pacelšanās ietekme. Vairāk nekā trīs ceturtdaļas (78%; -8% salīdzinājumā ar 2022.g.) aptaujāto Mārupes novada iedzīvotāju atzina, ka lidmašīnu radītais troksnis viņus netraucē.</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Jānorāda uz pozitīvo tendenci – šogad būtiski retāk nekā 2022.g. pētījuma dalībnieku vidū tika pārstāvēts viedoklis, ka lidmašīnu radītais troksnis pieaug. Uzskatu, ka pēdējā gada laikā dzīves vietā lidmašīnu radītais troksnis ir kopumā pieaudzis, šogad pārstāvēja 11% (-11% salīdzinājumā ar 2022.g.) aptaujāto Mārupes novada iedzīvotāju. Pēc katra ceturtā (24%; +7% salīdzinājumā ar 2022.g.) pētījuma dalībnieka domām pēdējā gada laikā lidmašīnu radītais troksnis ir kopumā samazinājies. Līdzīgi kā 2022.g., arī šogad vairākums Mārupes novada iedzīvotāju pārstāvēja viedokli, ka viņu dzīvesvietā lidmašīnu radītais troksnis pēdējā gada laikā nav mainījies. </a:t>
            </a:r>
          </a:p>
          <a:p>
            <a:pPr marL="914400" lvl="1" indent="-457200" algn="just">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Divas trešdaļas (65%) aptaujāto Mārupes novada iedzīvotāju apgalvoja, ka viņiem nav aktuāla informācija par lidmašīnu radīto troksni lidostas «Rīga» apkārtnē un viņu skaits, salīdzinājumā ar 2022.g. aptauju, ir pieaudzis (+11%). Interese par informāciju par lidmašīnu radīto troksni vai kādi jautājumi par šo tēmu ir 35% aptaujas dalībnieku. Novada iedzīvotāji vislabprātāk informāciju par lidmašīnu radīto troksni lidostas «Rīga» apkārtnē gūtu lidostas mājas lapā (tā atbildēja 29% respondentu; -4% salīdzinājumā ar 2022.g.). Citus piedāvātos informācijas kanālus (e-pasts, </a:t>
            </a:r>
            <a:r>
              <a:rPr lang="lv-LV" sz="1100" dirty="0" err="1">
                <a:solidFill>
                  <a:srgbClr val="000000"/>
                </a:solidFill>
                <a:latin typeface="Calibri" pitchFamily="34" charset="0"/>
              </a:rPr>
              <a:t>vebināri</a:t>
            </a:r>
            <a:r>
              <a:rPr lang="lv-LV" sz="1100" dirty="0">
                <a:solidFill>
                  <a:srgbClr val="000000"/>
                </a:solidFill>
                <a:latin typeface="Calibri" pitchFamily="34" charset="0"/>
              </a:rPr>
              <a:t>, darba grupas) minēja mazāk par 10% aptaujas dalībnieku.</a:t>
            </a:r>
          </a:p>
        </p:txBody>
      </p:sp>
    </p:spTree>
    <p:extLst>
      <p:ext uri="{BB962C8B-B14F-4D97-AF65-F5344CB8AC3E}">
        <p14:creationId xmlns:p14="http://schemas.microsoft.com/office/powerpoint/2010/main" val="3356041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2013 - 2022 Theme</Template>
  <TotalTime>1030</TotalTime>
  <Words>3332</Words>
  <Application>Microsoft Office PowerPoint</Application>
  <PresentationFormat>On-screen Show (4:3)</PresentationFormat>
  <Paragraphs>379</Paragraphs>
  <Slides>36</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3" baseType="lpstr">
      <vt:lpstr>Arial</vt:lpstr>
      <vt:lpstr>Calibri</vt:lpstr>
      <vt:lpstr>Calibri Light</vt:lpstr>
      <vt:lpstr>Times New Roman</vt:lpstr>
      <vt:lpstr>Wingdings</vt:lpstr>
      <vt:lpstr>Office Theme</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Oskars Zalāns</dc:creator>
  <cp:lastModifiedBy>Oksana Kurcalte</cp:lastModifiedBy>
  <cp:revision>17</cp:revision>
  <dcterms:created xsi:type="dcterms:W3CDTF">2025-09-25T10:42:40Z</dcterms:created>
  <dcterms:modified xsi:type="dcterms:W3CDTF">2025-09-30T12:24:49Z</dcterms:modified>
</cp:coreProperties>
</file>