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62" r:id="rId6"/>
    <p:sldId id="312" r:id="rId7"/>
    <p:sldId id="337" r:id="rId8"/>
    <p:sldId id="347" r:id="rId9"/>
    <p:sldId id="353" r:id="rId10"/>
    <p:sldId id="339" r:id="rId11"/>
    <p:sldId id="304" r:id="rId12"/>
    <p:sldId id="355" r:id="rId13"/>
    <p:sldId id="356" r:id="rId14"/>
    <p:sldId id="354" r:id="rId15"/>
    <p:sldId id="341" r:id="rId16"/>
    <p:sldId id="358" r:id="rId17"/>
    <p:sldId id="329" r:id="rId18"/>
    <p:sldId id="359" r:id="rId19"/>
    <p:sldId id="357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717"/>
    <a:srgbClr val="367A18"/>
    <a:srgbClr val="6C8717"/>
    <a:srgbClr val="114719"/>
    <a:srgbClr val="947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0" autoAdjust="0"/>
    <p:restoredTop sz="96247" autoAdjust="0"/>
  </p:normalViewPr>
  <p:slideViewPr>
    <p:cSldViewPr snapToGrid="0">
      <p:cViewPr varScale="1">
        <p:scale>
          <a:sx n="77" d="100"/>
          <a:sy n="77" d="100"/>
        </p:scale>
        <p:origin x="456" y="62"/>
      </p:cViewPr>
      <p:guideLst/>
    </p:cSldViewPr>
  </p:slideViewPr>
  <p:outlineViewPr>
    <p:cViewPr>
      <p:scale>
        <a:sx n="33" d="100"/>
        <a:sy n="33" d="100"/>
      </p:scale>
      <p:origin x="0" y="-875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īne Vībane" userId="1f8773aa-5291-4f53-aef9-fe45bf597d88" providerId="ADAL" clId="{55D714B9-1311-4BC0-81BF-A7107FC3AB69}"/>
    <pc:docChg chg="undo custSel addSld delSld modSld">
      <pc:chgData name="Kristīne Vībane" userId="1f8773aa-5291-4f53-aef9-fe45bf597d88" providerId="ADAL" clId="{55D714B9-1311-4BC0-81BF-A7107FC3AB69}" dt="2025-11-12T10:33:13.940" v="5330" actId="6549"/>
      <pc:docMkLst>
        <pc:docMk/>
      </pc:docMkLst>
      <pc:sldChg chg="modSp mod">
        <pc:chgData name="Kristīne Vībane" userId="1f8773aa-5291-4f53-aef9-fe45bf597d88" providerId="ADAL" clId="{55D714B9-1311-4BC0-81BF-A7107FC3AB69}" dt="2025-11-11T06:37:00.888" v="5191" actId="20577"/>
        <pc:sldMkLst>
          <pc:docMk/>
          <pc:sldMk cId="260065208" sldId="257"/>
        </pc:sldMkLst>
        <pc:spChg chg="mod">
          <ac:chgData name="Kristīne Vībane" userId="1f8773aa-5291-4f53-aef9-fe45bf597d88" providerId="ADAL" clId="{55D714B9-1311-4BC0-81BF-A7107FC3AB69}" dt="2025-11-11T06:37:00.888" v="5191" actId="20577"/>
          <ac:spMkLst>
            <pc:docMk/>
            <pc:sldMk cId="260065208" sldId="257"/>
            <ac:spMk id="2" creationId="{E33BBBBE-87BA-FC7B-35B0-7BCCE57444B7}"/>
          </ac:spMkLst>
        </pc:spChg>
      </pc:sldChg>
      <pc:sldChg chg="modSp mod">
        <pc:chgData name="Kristīne Vībane" userId="1f8773aa-5291-4f53-aef9-fe45bf597d88" providerId="ADAL" clId="{55D714B9-1311-4BC0-81BF-A7107FC3AB69}" dt="2025-11-12T10:31:28.558" v="5293" actId="20577"/>
        <pc:sldMkLst>
          <pc:docMk/>
          <pc:sldMk cId="349853367" sldId="312"/>
        </pc:sldMkLst>
        <pc:spChg chg="mod">
          <ac:chgData name="Kristīne Vībane" userId="1f8773aa-5291-4f53-aef9-fe45bf597d88" providerId="ADAL" clId="{55D714B9-1311-4BC0-81BF-A7107FC3AB69}" dt="2025-11-12T10:31:28.558" v="5293" actId="20577"/>
          <ac:spMkLst>
            <pc:docMk/>
            <pc:sldMk cId="349853367" sldId="312"/>
            <ac:spMk id="4" creationId="{21619CD6-0EAE-3A4C-6348-63848E64B133}"/>
          </ac:spMkLst>
        </pc:spChg>
      </pc:sldChg>
      <pc:sldChg chg="modSp mod">
        <pc:chgData name="Kristīne Vībane" userId="1f8773aa-5291-4f53-aef9-fe45bf597d88" providerId="ADAL" clId="{55D714B9-1311-4BC0-81BF-A7107FC3AB69}" dt="2025-11-11T06:30:38.371" v="4983" actId="255"/>
        <pc:sldMkLst>
          <pc:docMk/>
          <pc:sldMk cId="838974082" sldId="329"/>
        </pc:sldMkLst>
        <pc:spChg chg="mod">
          <ac:chgData name="Kristīne Vībane" userId="1f8773aa-5291-4f53-aef9-fe45bf597d88" providerId="ADAL" clId="{55D714B9-1311-4BC0-81BF-A7107FC3AB69}" dt="2025-11-11T06:23:01.800" v="4712" actId="20577"/>
          <ac:spMkLst>
            <pc:docMk/>
            <pc:sldMk cId="838974082" sldId="329"/>
            <ac:spMk id="5" creationId="{CD43B614-90BE-7C9C-1CD8-D3487C60AAC6}"/>
          </ac:spMkLst>
        </pc:spChg>
        <pc:spChg chg="mod">
          <ac:chgData name="Kristīne Vībane" userId="1f8773aa-5291-4f53-aef9-fe45bf597d88" providerId="ADAL" clId="{55D714B9-1311-4BC0-81BF-A7107FC3AB69}" dt="2025-11-11T06:30:38.371" v="4983" actId="255"/>
          <ac:spMkLst>
            <pc:docMk/>
            <pc:sldMk cId="838974082" sldId="329"/>
            <ac:spMk id="6" creationId="{59FDF8CD-BFF3-0213-580A-BBA9FD3A6E1B}"/>
          </ac:spMkLst>
        </pc:spChg>
        <pc:spChg chg="mod">
          <ac:chgData name="Kristīne Vībane" userId="1f8773aa-5291-4f53-aef9-fe45bf597d88" providerId="ADAL" clId="{55D714B9-1311-4BC0-81BF-A7107FC3AB69}" dt="2025-11-11T06:30:38.371" v="4983" actId="255"/>
          <ac:spMkLst>
            <pc:docMk/>
            <pc:sldMk cId="838974082" sldId="329"/>
            <ac:spMk id="9" creationId="{2D53EC72-1470-AA34-E65D-5DD6F87553AB}"/>
          </ac:spMkLst>
        </pc:spChg>
      </pc:sldChg>
      <pc:sldChg chg="modSp mod">
        <pc:chgData name="Kristīne Vībane" userId="1f8773aa-5291-4f53-aef9-fe45bf597d88" providerId="ADAL" clId="{55D714B9-1311-4BC0-81BF-A7107FC3AB69}" dt="2025-11-12T10:32:33.174" v="5296" actId="6549"/>
        <pc:sldMkLst>
          <pc:docMk/>
          <pc:sldMk cId="751682824" sldId="341"/>
        </pc:sldMkLst>
        <pc:spChg chg="mod">
          <ac:chgData name="Kristīne Vībane" userId="1f8773aa-5291-4f53-aef9-fe45bf597d88" providerId="ADAL" clId="{55D714B9-1311-4BC0-81BF-A7107FC3AB69}" dt="2025-11-11T06:39:24.813" v="5291" actId="20577"/>
          <ac:spMkLst>
            <pc:docMk/>
            <pc:sldMk cId="751682824" sldId="341"/>
            <ac:spMk id="6" creationId="{986D72C7-6E7B-F5E3-B1FB-37BA339FEF62}"/>
          </ac:spMkLst>
        </pc:spChg>
        <pc:spChg chg="mod">
          <ac:chgData name="Kristīne Vībane" userId="1f8773aa-5291-4f53-aef9-fe45bf597d88" providerId="ADAL" clId="{55D714B9-1311-4BC0-81BF-A7107FC3AB69}" dt="2025-11-12T10:32:33.174" v="5296" actId="6549"/>
          <ac:spMkLst>
            <pc:docMk/>
            <pc:sldMk cId="751682824" sldId="341"/>
            <ac:spMk id="8" creationId="{AAA8FC8A-D385-FCF9-5CF3-DC1AA66B980E}"/>
          </ac:spMkLst>
        </pc:spChg>
      </pc:sldChg>
      <pc:sldChg chg="modSp add del mod">
        <pc:chgData name="Kristīne Vībane" userId="1f8773aa-5291-4f53-aef9-fe45bf597d88" providerId="ADAL" clId="{55D714B9-1311-4BC0-81BF-A7107FC3AB69}" dt="2025-11-11T06:23:07.235" v="4713" actId="47"/>
        <pc:sldMkLst>
          <pc:docMk/>
          <pc:sldMk cId="602416630" sldId="358"/>
        </pc:sldMkLst>
        <pc:spChg chg="mod">
          <ac:chgData name="Kristīne Vībane" userId="1f8773aa-5291-4f53-aef9-fe45bf597d88" providerId="ADAL" clId="{55D714B9-1311-4BC0-81BF-A7107FC3AB69}" dt="2025-11-11T06:22:58.530" v="4711" actId="20577"/>
          <ac:spMkLst>
            <pc:docMk/>
            <pc:sldMk cId="602416630" sldId="358"/>
            <ac:spMk id="2" creationId="{23386283-D854-2E35-40C9-5BC3E1277719}"/>
          </ac:spMkLst>
        </pc:spChg>
      </pc:sldChg>
      <pc:sldChg chg="add del">
        <pc:chgData name="Kristīne Vībane" userId="1f8773aa-5291-4f53-aef9-fe45bf597d88" providerId="ADAL" clId="{55D714B9-1311-4BC0-81BF-A7107FC3AB69}" dt="2025-11-11T06:24:29.277" v="4737" actId="47"/>
        <pc:sldMkLst>
          <pc:docMk/>
          <pc:sldMk cId="604076161" sldId="358"/>
        </pc:sldMkLst>
      </pc:sldChg>
      <pc:sldChg chg="modSp add mod">
        <pc:chgData name="Kristīne Vībane" userId="1f8773aa-5291-4f53-aef9-fe45bf597d88" providerId="ADAL" clId="{55D714B9-1311-4BC0-81BF-A7107FC3AB69}" dt="2025-11-12T10:33:13.940" v="5330" actId="6549"/>
        <pc:sldMkLst>
          <pc:docMk/>
          <pc:sldMk cId="1838222917" sldId="358"/>
        </pc:sldMkLst>
        <pc:spChg chg="mod">
          <ac:chgData name="Kristīne Vībane" userId="1f8773aa-5291-4f53-aef9-fe45bf597d88" providerId="ADAL" clId="{55D714B9-1311-4BC0-81BF-A7107FC3AB69}" dt="2025-11-11T06:24:35.316" v="4739" actId="20577"/>
          <ac:spMkLst>
            <pc:docMk/>
            <pc:sldMk cId="1838222917" sldId="358"/>
            <ac:spMk id="2" creationId="{AF730ED3-F70C-2279-8D7D-4A884E0A4BB3}"/>
          </ac:spMkLst>
        </pc:spChg>
        <pc:spChg chg="mod">
          <ac:chgData name="Kristīne Vībane" userId="1f8773aa-5291-4f53-aef9-fe45bf597d88" providerId="ADAL" clId="{55D714B9-1311-4BC0-81BF-A7107FC3AB69}" dt="2025-11-12T10:33:13.940" v="5330" actId="6549"/>
          <ac:spMkLst>
            <pc:docMk/>
            <pc:sldMk cId="1838222917" sldId="358"/>
            <ac:spMk id="6" creationId="{275E0399-FA10-18E9-FC28-90B163CB7E77}"/>
          </ac:spMkLst>
        </pc:spChg>
        <pc:spChg chg="mod">
          <ac:chgData name="Kristīne Vībane" userId="1f8773aa-5291-4f53-aef9-fe45bf597d88" providerId="ADAL" clId="{55D714B9-1311-4BC0-81BF-A7107FC3AB69}" dt="2025-11-11T06:30:33.175" v="4982" actId="255"/>
          <ac:spMkLst>
            <pc:docMk/>
            <pc:sldMk cId="1838222917" sldId="358"/>
            <ac:spMk id="8" creationId="{C861AD08-D005-986F-4F4D-DB8C07EBC2C6}"/>
          </ac:spMkLst>
        </pc:spChg>
      </pc:sldChg>
      <pc:sldChg chg="addSp delSp modSp add mod">
        <pc:chgData name="Kristīne Vībane" userId="1f8773aa-5291-4f53-aef9-fe45bf597d88" providerId="ADAL" clId="{55D714B9-1311-4BC0-81BF-A7107FC3AB69}" dt="2025-11-11T06:36:25.670" v="5176" actId="14100"/>
        <pc:sldMkLst>
          <pc:docMk/>
          <pc:sldMk cId="2074942721" sldId="359"/>
        </pc:sldMkLst>
        <pc:spChg chg="add del mod">
          <ac:chgData name="Kristīne Vībane" userId="1f8773aa-5291-4f53-aef9-fe45bf597d88" providerId="ADAL" clId="{55D714B9-1311-4BC0-81BF-A7107FC3AB69}" dt="2025-11-11T06:35:49.592" v="5138" actId="478"/>
          <ac:spMkLst>
            <pc:docMk/>
            <pc:sldMk cId="2074942721" sldId="359"/>
            <ac:spMk id="4" creationId="{7CEA9FF2-468E-7549-430E-A6628E8E9211}"/>
          </ac:spMkLst>
        </pc:spChg>
        <pc:spChg chg="mod">
          <ac:chgData name="Kristīne Vībane" userId="1f8773aa-5291-4f53-aef9-fe45bf597d88" providerId="ADAL" clId="{55D714B9-1311-4BC0-81BF-A7107FC3AB69}" dt="2025-11-11T06:33:42.400" v="4985" actId="20577"/>
          <ac:spMkLst>
            <pc:docMk/>
            <pc:sldMk cId="2074942721" sldId="359"/>
            <ac:spMk id="5" creationId="{6B72D163-46C8-0EFB-F672-0AA44EFDCB32}"/>
          </ac:spMkLst>
        </pc:spChg>
        <pc:spChg chg="mod">
          <ac:chgData name="Kristīne Vībane" userId="1f8773aa-5291-4f53-aef9-fe45bf597d88" providerId="ADAL" clId="{55D714B9-1311-4BC0-81BF-A7107FC3AB69}" dt="2025-11-11T06:36:25.670" v="5176" actId="14100"/>
          <ac:spMkLst>
            <pc:docMk/>
            <pc:sldMk cId="2074942721" sldId="359"/>
            <ac:spMk id="6" creationId="{79FABD71-82DF-103C-D2BD-A2358EBFF9FF}"/>
          </ac:spMkLst>
        </pc:spChg>
        <pc:spChg chg="del mod">
          <ac:chgData name="Kristīne Vībane" userId="1f8773aa-5291-4f53-aef9-fe45bf597d88" providerId="ADAL" clId="{55D714B9-1311-4BC0-81BF-A7107FC3AB69}" dt="2025-11-11T06:35:47.560" v="5137" actId="478"/>
          <ac:spMkLst>
            <pc:docMk/>
            <pc:sldMk cId="2074942721" sldId="359"/>
            <ac:spMk id="9" creationId="{3BFC84FA-B65D-F434-5DC0-48A0FA81ABF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9_ap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9_ap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a\Desktop\DT\ADMIN\CITI\ACK\LM%20aptauja%202025\LM%20NA_visas%20tabulas_V9_ap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'6.kopā'!$B$2:$B$10</c:f>
              <c:strCache>
                <c:ptCount val="9"/>
                <c:pt idx="0">
                  <c:v>Cits</c:v>
                </c:pt>
                <c:pt idx="1">
                  <c:v>Veicu medicīniskas procedūras</c:v>
                </c:pt>
                <c:pt idx="2">
                  <c:v>Palīdzu saģērbties</c:v>
                </c:pt>
                <c:pt idx="3">
                  <c:v>Palīdzu veikt higiēnas procedūras </c:v>
                </c:pt>
                <c:pt idx="4">
                  <c:v>Palīdzu pieteikties un noformēt pakalpojumus, veikt maksājumus u.tml.</c:v>
                </c:pt>
                <c:pt idx="5">
                  <c:v>Palīdzu uzkopt māju</c:v>
                </c:pt>
                <c:pt idx="6">
                  <c:v>Sniedzu emocionālu atbalstu</c:v>
                </c:pt>
                <c:pt idx="7">
                  <c:v>Pavadu ārpus dzīvesvietas</c:v>
                </c:pt>
                <c:pt idx="8">
                  <c:v>Palīdzu sagādāt produktus, pagatavot ēdienreizes</c:v>
                </c:pt>
              </c:strCache>
            </c:strRef>
          </c:cat>
          <c:val>
            <c:numRef>
              <c:f>'6.kopā'!$E$2:$E$10</c:f>
              <c:numCache>
                <c:formatCode>###0.0%</c:formatCode>
                <c:ptCount val="9"/>
                <c:pt idx="0">
                  <c:v>3.005535174418604E-2</c:v>
                </c:pt>
                <c:pt idx="1">
                  <c:v>0.21692563372093018</c:v>
                </c:pt>
                <c:pt idx="2">
                  <c:v>0.23426991860465121</c:v>
                </c:pt>
                <c:pt idx="3">
                  <c:v>0.31189418023255816</c:v>
                </c:pt>
                <c:pt idx="4">
                  <c:v>0.57480434883720966</c:v>
                </c:pt>
                <c:pt idx="5">
                  <c:v>0.58653264825581408</c:v>
                </c:pt>
                <c:pt idx="6">
                  <c:v>0.6297075523255814</c:v>
                </c:pt>
                <c:pt idx="7">
                  <c:v>0.65697726162790682</c:v>
                </c:pt>
                <c:pt idx="8">
                  <c:v>0.75584162790697695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0-464D-B311-50ED623A77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85716447"/>
        <c:axId val="1685717407"/>
      </c:barChart>
      <c:catAx>
        <c:axId val="168571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7407"/>
        <c:crosses val="autoZero"/>
        <c:auto val="1"/>
        <c:lblAlgn val="ctr"/>
        <c:lblOffset val="100"/>
        <c:noMultiLvlLbl val="0"/>
      </c:catAx>
      <c:valAx>
        <c:axId val="168571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6447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'7.kopā '!$B$5:$B$10</c:f>
              <c:strCache>
                <c:ptCount val="6"/>
                <c:pt idx="0">
                  <c:v>Cits</c:v>
                </c:pt>
                <c:pt idx="1">
                  <c:v>Saņemu atbalstu no nevalstiskās, reliģiskās organizācijas</c:v>
                </c:pt>
                <c:pt idx="2">
                  <c:v>Man palīdz kaimiņi, draugi, paziņas</c:v>
                </c:pt>
                <c:pt idx="3">
                  <c:v>Saņemu atbalstu no pašvaldības sociālā dienesta</c:v>
                </c:pt>
                <c:pt idx="4">
                  <c:v>Aprūpēju viens pats</c:v>
                </c:pt>
                <c:pt idx="5">
                  <c:v>Man palīdz ģimenes locekļi</c:v>
                </c:pt>
              </c:strCache>
            </c:strRef>
          </c:cat>
          <c:val>
            <c:numRef>
              <c:f>'7.kopā '!$E$5:$E$10</c:f>
              <c:numCache>
                <c:formatCode>###0.0%</c:formatCode>
                <c:ptCount val="6"/>
                <c:pt idx="0">
                  <c:v>5.5800105792375206E-3</c:v>
                </c:pt>
                <c:pt idx="1">
                  <c:v>1.4645083149205746E-2</c:v>
                </c:pt>
                <c:pt idx="2">
                  <c:v>4.8486681896355958E-2</c:v>
                </c:pt>
                <c:pt idx="3">
                  <c:v>7.4261746372271301E-2</c:v>
                </c:pt>
                <c:pt idx="4">
                  <c:v>0.42674707581974813</c:v>
                </c:pt>
                <c:pt idx="5">
                  <c:v>0.47910985454647842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D-4879-931A-D00E1069EC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85716447"/>
        <c:axId val="1685717407"/>
      </c:barChart>
      <c:catAx>
        <c:axId val="168571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7407"/>
        <c:crosses val="autoZero"/>
        <c:auto val="1"/>
        <c:lblAlgn val="ctr"/>
        <c:lblOffset val="100"/>
        <c:noMultiLvlLbl val="0"/>
      </c:catAx>
      <c:valAx>
        <c:axId val="168571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68571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 g 8-15'!$C$11</c:f>
              <c:strCache>
                <c:ptCount val="1"/>
                <c:pt idx="0">
                  <c:v>Saskaros pastāvīgi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3580813074315393E-3"/>
                  <c:y val="1.564761323879366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7-44AD-86A8-A277671217E7}"/>
                </c:ext>
              </c:extLst>
            </c:dLbl>
            <c:dLbl>
              <c:idx val="7"/>
              <c:layout>
                <c:manualLayout>
                  <c:x val="6.2253579580825134E-3"/>
                  <c:y val="1.031399243181366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E5-46B5-81EB-2CD39E92C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8-15'!$C$12:$C$19</c:f>
              <c:numCache>
                <c:formatCode>0.0%</c:formatCode>
                <c:ptCount val="8"/>
                <c:pt idx="0">
                  <c:v>0.16</c:v>
                </c:pt>
                <c:pt idx="1">
                  <c:v>0.189716</c:v>
                </c:pt>
                <c:pt idx="2">
                  <c:v>0.13323280000000001</c:v>
                </c:pt>
                <c:pt idx="3">
                  <c:v>0.11028840000000001</c:v>
                </c:pt>
                <c:pt idx="4">
                  <c:v>0.10348020000000001</c:v>
                </c:pt>
                <c:pt idx="5">
                  <c:v>7.6141E-2</c:v>
                </c:pt>
                <c:pt idx="6">
                  <c:v>0.1367189</c:v>
                </c:pt>
                <c:pt idx="7">
                  <c:v>7.1729500000000002E-2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5-46B5-81EB-2CD39E92CAE3}"/>
            </c:ext>
          </c:extLst>
        </c:ser>
        <c:ser>
          <c:idx val="1"/>
          <c:order val="1"/>
          <c:tx>
            <c:strRef>
              <c:f>'9. g 8-15'!$D$11</c:f>
              <c:strCache>
                <c:ptCount val="1"/>
                <c:pt idx="0">
                  <c:v>Saskaros bieži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8-15'!$D$12:$D$19</c:f>
              <c:numCache>
                <c:formatCode>0.0%</c:formatCode>
                <c:ptCount val="8"/>
                <c:pt idx="0">
                  <c:v>0.23063040000000001</c:v>
                </c:pt>
                <c:pt idx="1">
                  <c:v>0.189</c:v>
                </c:pt>
                <c:pt idx="2">
                  <c:v>0.182</c:v>
                </c:pt>
                <c:pt idx="3">
                  <c:v>0.19813739999999999</c:v>
                </c:pt>
                <c:pt idx="4">
                  <c:v>0.1511294</c:v>
                </c:pt>
                <c:pt idx="5">
                  <c:v>0.17494010000000002</c:v>
                </c:pt>
                <c:pt idx="6">
                  <c:v>0.1065415</c:v>
                </c:pt>
                <c:pt idx="7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5-46B5-81EB-2CD39E92CAE3}"/>
            </c:ext>
          </c:extLst>
        </c:ser>
        <c:ser>
          <c:idx val="2"/>
          <c:order val="2"/>
          <c:tx>
            <c:strRef>
              <c:f>'9. g 8-15'!$E$11</c:f>
              <c:strCache>
                <c:ptCount val="1"/>
                <c:pt idx="0">
                  <c:v>Saskaros reti / ir gadījies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8-15'!$E$12:$E$19</c:f>
              <c:numCache>
                <c:formatCode>0.0%</c:formatCode>
                <c:ptCount val="8"/>
                <c:pt idx="0">
                  <c:v>0.27026040000000001</c:v>
                </c:pt>
                <c:pt idx="1">
                  <c:v>0.19994870000000001</c:v>
                </c:pt>
                <c:pt idx="2">
                  <c:v>0.2238192</c:v>
                </c:pt>
                <c:pt idx="3">
                  <c:v>0.21915690000000002</c:v>
                </c:pt>
                <c:pt idx="4">
                  <c:v>0.20399999999999999</c:v>
                </c:pt>
                <c:pt idx="5">
                  <c:v>0.20774770000000001</c:v>
                </c:pt>
                <c:pt idx="6">
                  <c:v>0.11712210000000001</c:v>
                </c:pt>
                <c:pt idx="7">
                  <c:v>0.214361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E5-46B5-81EB-2CD39E92CAE3}"/>
            </c:ext>
          </c:extLst>
        </c:ser>
        <c:ser>
          <c:idx val="3"/>
          <c:order val="3"/>
          <c:tx>
            <c:strRef>
              <c:f>'9. g 8-15'!$F$11</c:f>
              <c:strCache>
                <c:ptCount val="1"/>
                <c:pt idx="0">
                  <c:v>Nesaskaros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8-15'!$F$12:$F$19</c:f>
              <c:numCache>
                <c:formatCode>0.0%</c:formatCode>
                <c:ptCount val="8"/>
                <c:pt idx="0">
                  <c:v>0.27856320000000001</c:v>
                </c:pt>
                <c:pt idx="1">
                  <c:v>0.35316520000000001</c:v>
                </c:pt>
                <c:pt idx="2">
                  <c:v>0.40161839999999999</c:v>
                </c:pt>
                <c:pt idx="3">
                  <c:v>0.37541740000000001</c:v>
                </c:pt>
                <c:pt idx="4">
                  <c:v>0.46685890000000002</c:v>
                </c:pt>
                <c:pt idx="5">
                  <c:v>0.4620011</c:v>
                </c:pt>
                <c:pt idx="6">
                  <c:v>0.53</c:v>
                </c:pt>
                <c:pt idx="7">
                  <c:v>0.49180200000000002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E5-46B5-81EB-2CD39E92CAE3}"/>
            </c:ext>
          </c:extLst>
        </c:ser>
        <c:ser>
          <c:idx val="4"/>
          <c:order val="4"/>
          <c:tx>
            <c:strRef>
              <c:f>'9. g 8-15'!$G$11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8-15'!$B$12:$B$19</c:f>
              <c:strCache>
                <c:ptCount val="8"/>
                <c:pt idx="0">
                  <c:v>Jūtos emocionāli izsmelts (-a) un izdedzis (-gusi)</c:v>
                </c:pt>
                <c:pt idx="1">
                  <c:v>Finansiāla nestabilitāte, bažas par nākotni un spēju segt visus ar aprūpi un dzīvošanu saistītos izdevumus</c:v>
                </c:pt>
                <c:pt idx="2">
                  <c:v>Pietrūkst laika, ko varētu veltīt tikai sev (lasīt, nodarboties ar hobijiem, ceļot u.c.)</c:v>
                </c:pt>
                <c:pt idx="3">
                  <c:v>Pietrūkst profesionāla psiholoģiska un emocionāla atbalsta, iespējas  izrunāties ar speciālistu</c:v>
                </c:pt>
                <c:pt idx="4">
                  <c:v>Grūtības savienot aprūpes pienākumus ar algotu darbu</c:v>
                </c:pt>
                <c:pt idx="5">
                  <c:v>Pietrūkst praktiska atbalsta aprūpes sniegšanā no citiem ģimenes locekļiem</c:v>
                </c:pt>
                <c:pt idx="6">
                  <c:v>Par NA netiek veiktas sociālās apdrošināšanas iemaksas un netiek uzkrāts apdrošināšanas stāžs pensijai</c:v>
                </c:pt>
                <c:pt idx="7">
                  <c:v>Pietrūkst iespējas satikties ar citiem cilvēkiem, iziet sabiedrībā</c:v>
                </c:pt>
              </c:strCache>
            </c:strRef>
          </c:cat>
          <c:val>
            <c:numRef>
              <c:f>'9. g 8-15'!$G$12:$G$19</c:f>
              <c:numCache>
                <c:formatCode>0.0%</c:formatCode>
                <c:ptCount val="8"/>
                <c:pt idx="0">
                  <c:v>6.0319300000000006E-2</c:v>
                </c:pt>
                <c:pt idx="1">
                  <c:v>6.8325300000000005E-2</c:v>
                </c:pt>
                <c:pt idx="2">
                  <c:v>5.9587100000000004E-2</c:v>
                </c:pt>
                <c:pt idx="3">
                  <c:v>9.7000000000000003E-2</c:v>
                </c:pt>
                <c:pt idx="4">
                  <c:v>7.4493100000000007E-2</c:v>
                </c:pt>
                <c:pt idx="5">
                  <c:v>7.9000000000000001E-2</c:v>
                </c:pt>
                <c:pt idx="6">
                  <c:v>0.10952780000000001</c:v>
                </c:pt>
                <c:pt idx="7">
                  <c:v>6.5374700000000008E-2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E5-46B5-81EB-2CD39E92CA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020511"/>
        <c:axId val="1047004191"/>
      </c:barChart>
      <c:catAx>
        <c:axId val="1047020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04191"/>
        <c:crosses val="autoZero"/>
        <c:auto val="1"/>
        <c:lblAlgn val="ctr"/>
        <c:lblOffset val="100"/>
        <c:noMultiLvlLbl val="0"/>
      </c:catAx>
      <c:valAx>
        <c:axId val="104700419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205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 graf 2'!$C$22</c:f>
              <c:strCache>
                <c:ptCount val="1"/>
                <c:pt idx="0">
                  <c:v>Saskaros pastāvīgi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58038352222114E-2"/>
                  <c:y val="1.3267335131422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94409721323973E-2"/>
                      <c:h val="4.90494424480761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288-457D-9102-C55DBA8EE5E0}"/>
                </c:ext>
              </c:extLst>
            </c:dLbl>
            <c:dLbl>
              <c:idx val="1"/>
              <c:layout>
                <c:manualLayout>
                  <c:x val="7.2073503623537958E-3"/>
                  <c:y val="-4.864633351528796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88-457D-9102-C55DBA8EE5E0}"/>
                </c:ext>
              </c:extLst>
            </c:dLbl>
            <c:dLbl>
              <c:idx val="2"/>
              <c:layout>
                <c:manualLayout>
                  <c:x val="9.6098004831383938E-3"/>
                  <c:y val="-5.30693405256915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88-457D-9102-C55DBA8EE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2'!$C$23:$C$25</c:f>
              <c:numCache>
                <c:formatCode>0.0%</c:formatCode>
                <c:ptCount val="3"/>
                <c:pt idx="0">
                  <c:v>6.8936200000000003E-2</c:v>
                </c:pt>
                <c:pt idx="1">
                  <c:v>0.14509249418604653</c:v>
                </c:pt>
                <c:pt idx="2">
                  <c:v>0.1293888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8-457D-9102-C55DBA8EE5E0}"/>
            </c:ext>
          </c:extLst>
        </c:ser>
        <c:ser>
          <c:idx val="1"/>
          <c:order val="1"/>
          <c:tx>
            <c:strRef>
              <c:f>'9. graf 2'!$D$22</c:f>
              <c:strCache>
                <c:ptCount val="1"/>
                <c:pt idx="0">
                  <c:v>Saskaros bieži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2'!$D$23:$D$25</c:f>
              <c:numCache>
                <c:formatCode>0.0%</c:formatCode>
                <c:ptCount val="3"/>
                <c:pt idx="0">
                  <c:v>0.20650160000000001</c:v>
                </c:pt>
                <c:pt idx="1">
                  <c:v>0.19042149418604654</c:v>
                </c:pt>
                <c:pt idx="2">
                  <c:v>0.26439079999999998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8-457D-9102-C55DBA8EE5E0}"/>
            </c:ext>
          </c:extLst>
        </c:ser>
        <c:ser>
          <c:idx val="2"/>
          <c:order val="2"/>
          <c:tx>
            <c:strRef>
              <c:f>'9. graf 2'!$E$22</c:f>
              <c:strCache>
                <c:ptCount val="1"/>
                <c:pt idx="0">
                  <c:v>Saskaros reti / ir gadījies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2'!$E$23:$E$25</c:f>
              <c:numCache>
                <c:formatCode>0.0%</c:formatCode>
                <c:ptCount val="3"/>
                <c:pt idx="0">
                  <c:v>0.33</c:v>
                </c:pt>
                <c:pt idx="1">
                  <c:v>0.20730137790697681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88-457D-9102-C55DBA8EE5E0}"/>
            </c:ext>
          </c:extLst>
        </c:ser>
        <c:ser>
          <c:idx val="3"/>
          <c:order val="3"/>
          <c:tx>
            <c:strRef>
              <c:f>'9. graf 2'!$F$22</c:f>
              <c:strCache>
                <c:ptCount val="1"/>
                <c:pt idx="0">
                  <c:v>Nesaskaros</c:v>
                </c:pt>
              </c:strCache>
            </c:strRef>
          </c:tx>
          <c:spPr>
            <a:solidFill>
              <a:srgbClr val="196B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2'!$F$23:$F$25</c:f>
              <c:numCache>
                <c:formatCode>0.0%</c:formatCode>
                <c:ptCount val="3"/>
                <c:pt idx="0">
                  <c:v>0.32921699999999998</c:v>
                </c:pt>
                <c:pt idx="1">
                  <c:v>0.30299999999999999</c:v>
                </c:pt>
                <c:pt idx="2">
                  <c:v>0.29681230000000003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8-457D-9102-C55DBA8EE5E0}"/>
            </c:ext>
          </c:extLst>
        </c:ser>
        <c:ser>
          <c:idx val="4"/>
          <c:order val="4"/>
          <c:tx>
            <c:strRef>
              <c:f>'9. graf 2'!$G$22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graf 2'!$B$23:$B$25</c:f>
              <c:strCache>
                <c:ptCount val="3"/>
                <c:pt idx="0">
                  <c:v>Man pietrūkst zināšanu un prasmju praktiski sniegt aprūpi, tostarp - kā rīkoties dažādās nestandarta situācijās</c:v>
                </c:pt>
                <c:pt idx="1">
                  <c:v>Informācija par pieejamo atbalstu ir, bet man ir grūti saprast atbalsta saņemšanas kritērijus </c:v>
                </c:pt>
                <c:pt idx="2">
                  <c:v>Man kā neformālajam aprūpētājam pietrūkst informācijas par pieejamo atbalstu, īpaši aprūpes sākumposmā</c:v>
                </c:pt>
              </c:strCache>
            </c:strRef>
          </c:cat>
          <c:val>
            <c:numRef>
              <c:f>'9. graf 2'!$G$23:$G$25</c:f>
              <c:numCache>
                <c:formatCode>0.0%</c:formatCode>
                <c:ptCount val="3"/>
                <c:pt idx="0">
                  <c:v>6.5034599999999998E-2</c:v>
                </c:pt>
                <c:pt idx="1">
                  <c:v>0.15440274418604655</c:v>
                </c:pt>
                <c:pt idx="2">
                  <c:v>8.9040599999999998E-2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88-457D-9102-C55DBA8EE5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020511"/>
        <c:axId val="1047004191"/>
      </c:barChart>
      <c:catAx>
        <c:axId val="104702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04191"/>
        <c:crosses val="autoZero"/>
        <c:auto val="1"/>
        <c:lblAlgn val="ctr"/>
        <c:lblOffset val="100"/>
        <c:noMultiLvlLbl val="0"/>
      </c:catAx>
      <c:valAx>
        <c:axId val="104700419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205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 g 4-7'!$C$22</c:f>
              <c:strCache>
                <c:ptCount val="1"/>
                <c:pt idx="0">
                  <c:v>Saskaros pastāvīgi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6005775265280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9A-45F1-B3EC-1282FDD9F60B}"/>
                </c:ext>
              </c:extLst>
            </c:dLbl>
            <c:dLbl>
              <c:idx val="1"/>
              <c:layout>
                <c:manualLayout>
                  <c:x val="6.036034651591683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9A-45F1-B3EC-1282FDD9F60B}"/>
                </c:ext>
              </c:extLst>
            </c:dLbl>
            <c:dLbl>
              <c:idx val="2"/>
              <c:layout>
                <c:manualLayout>
                  <c:x val="1.2277389537001214E-2"/>
                  <c:y val="1.084342901755822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1AB-A3AB-9A72487D1B06}"/>
                </c:ext>
              </c:extLst>
            </c:dLbl>
            <c:dLbl>
              <c:idx val="3"/>
              <c:layout>
                <c:manualLayout>
                  <c:x val="6.036034651591609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9A-45F1-B3EC-1282FDD9F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4-7'!$C$23:$C$26</c:f>
              <c:numCache>
                <c:formatCode>0.0%</c:formatCode>
                <c:ptCount val="4"/>
                <c:pt idx="0">
                  <c:v>0.13386410000000001</c:v>
                </c:pt>
                <c:pt idx="1">
                  <c:v>0.13544249999999999</c:v>
                </c:pt>
                <c:pt idx="2">
                  <c:v>0.1040483</c:v>
                </c:pt>
                <c:pt idx="3">
                  <c:v>0.1280811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0-4769-8961-47D202FE3B8E}"/>
            </c:ext>
          </c:extLst>
        </c:ser>
        <c:ser>
          <c:idx val="1"/>
          <c:order val="1"/>
          <c:tx>
            <c:strRef>
              <c:f>'9. g 4-7'!$D$22</c:f>
              <c:strCache>
                <c:ptCount val="1"/>
                <c:pt idx="0">
                  <c:v>Saskaros bieži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4-7'!$D$23:$D$26</c:f>
              <c:numCache>
                <c:formatCode>0.0%</c:formatCode>
                <c:ptCount val="4"/>
                <c:pt idx="0">
                  <c:v>0.15422279999999999</c:v>
                </c:pt>
                <c:pt idx="1">
                  <c:v>0.13650680000000001</c:v>
                </c:pt>
                <c:pt idx="2">
                  <c:v>0.161</c:v>
                </c:pt>
                <c:pt idx="3">
                  <c:v>0.12192790000000001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0-4769-8961-47D202FE3B8E}"/>
            </c:ext>
          </c:extLst>
        </c:ser>
        <c:ser>
          <c:idx val="2"/>
          <c:order val="2"/>
          <c:tx>
            <c:strRef>
              <c:f>'9. g 4-7'!$E$22</c:f>
              <c:strCache>
                <c:ptCount val="1"/>
                <c:pt idx="0">
                  <c:v>Saskaros reti / ir gadījies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4-7'!$E$23:$E$26</c:f>
              <c:numCache>
                <c:formatCode>0.0%</c:formatCode>
                <c:ptCount val="4"/>
                <c:pt idx="0">
                  <c:v>0.10516160000000001</c:v>
                </c:pt>
                <c:pt idx="1">
                  <c:v>0.16800000000000001</c:v>
                </c:pt>
                <c:pt idx="2">
                  <c:v>0.19910559999999999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0-4769-8961-47D202FE3B8E}"/>
            </c:ext>
          </c:extLst>
        </c:ser>
        <c:ser>
          <c:idx val="3"/>
          <c:order val="3"/>
          <c:tx>
            <c:strRef>
              <c:f>'9. g 4-7'!$F$22</c:f>
              <c:strCache>
                <c:ptCount val="1"/>
                <c:pt idx="0">
                  <c:v>Nesaskaros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4-7'!$F$23:$F$26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0.38132539999999998</c:v>
                </c:pt>
                <c:pt idx="2">
                  <c:v>0.42347220000000002</c:v>
                </c:pt>
                <c:pt idx="3">
                  <c:v>0.41549330000000001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0-4769-8961-47D202FE3B8E}"/>
            </c:ext>
          </c:extLst>
        </c:ser>
        <c:ser>
          <c:idx val="4"/>
          <c:order val="4"/>
          <c:tx>
            <c:strRef>
              <c:f>'9. g 4-7'!$G$22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g 4-7'!$B$23:$B$26</c:f>
              <c:strCache>
                <c:ptCount val="4"/>
                <c:pt idx="0">
                  <c:v>Sociālā dienesta piešķirtie atbalsta pakalpojumi neatbilst vajadzībām un iespējām</c:v>
                </c:pt>
                <c:pt idx="1">
                  <c:v>Sociālais dienests nenodrošina aprūpei nepieciešamos pakalpojumus </c:v>
                </c:pt>
                <c:pt idx="2">
                  <c:v>Pietrūkst atelpas brīža pakalpojuma un risinājumi krīzes situācijām, kad nevaru parūpēties par aprūpējamo personu</c:v>
                </c:pt>
                <c:pt idx="3">
                  <c:v>Esmu pieredzējis (-usi) neieinteresētu / formālu attieksmi no sociālā dienesta puses</c:v>
                </c:pt>
              </c:strCache>
            </c:strRef>
          </c:cat>
          <c:val>
            <c:numRef>
              <c:f>'9. g 4-7'!$G$23:$G$26</c:f>
              <c:numCache>
                <c:formatCode>0.0%</c:formatCode>
                <c:ptCount val="4"/>
                <c:pt idx="0">
                  <c:v>0.18554000000000001</c:v>
                </c:pt>
                <c:pt idx="1">
                  <c:v>0.17860770000000001</c:v>
                </c:pt>
                <c:pt idx="2">
                  <c:v>0.112287</c:v>
                </c:pt>
                <c:pt idx="3">
                  <c:v>0.15977340000000001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0-4769-8961-47D202FE3B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7020511"/>
        <c:axId val="1047004191"/>
      </c:barChart>
      <c:catAx>
        <c:axId val="1047020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04191"/>
        <c:crosses val="autoZero"/>
        <c:auto val="1"/>
        <c:lblAlgn val="ctr"/>
        <c:lblOffset val="100"/>
        <c:noMultiLvlLbl val="0"/>
      </c:catAx>
      <c:valAx>
        <c:axId val="104700419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10470205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'8.kopā'!$D$34</c:f>
              <c:strCache>
                <c:ptCount val="1"/>
                <c:pt idx="0">
                  <c:v>NA, kuri aprūpi sniedz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'8.kopā'!$B$35:$B$39</c:f>
              <c:strCache>
                <c:ptCount val="5"/>
                <c:pt idx="0">
                  <c:v>Aprūpe nodarbinātību neietekmēja</c:v>
                </c:pt>
                <c:pt idx="1">
                  <c:v>Aprūpes dēļ mainīju nodarbošanos, profesiju</c:v>
                </c:pt>
                <c:pt idx="2">
                  <c:v>Aprūpes dēļ pilnībā pametu darbu</c:v>
                </c:pt>
                <c:pt idx="3">
                  <c:v>Aprūpi uzsākot, samazināju darba laiku</c:v>
                </c:pt>
                <c:pt idx="4">
                  <c:v>Aprūpes dēļ pielāgoju darba laiku un/vai darba formu (attālināti, klātienē)</c:v>
                </c:pt>
              </c:strCache>
            </c:strRef>
          </c:cat>
          <c:val>
            <c:numRef>
              <c:f>'8.kopā'!$D$35:$D$39</c:f>
              <c:numCache>
                <c:formatCode>0.0%</c:formatCode>
                <c:ptCount val="5"/>
                <c:pt idx="0">
                  <c:v>0.65029123837209291</c:v>
                </c:pt>
                <c:pt idx="1">
                  <c:v>4.5980555232558132E-2</c:v>
                </c:pt>
                <c:pt idx="2">
                  <c:v>4.8746136627906979E-2</c:v>
                </c:pt>
                <c:pt idx="3">
                  <c:v>0.1016898023255814</c:v>
                </c:pt>
                <c:pt idx="4">
                  <c:v>0.178259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7-48DC-9FDC-05C5F2B874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0558655"/>
        <c:axId val="810546175"/>
      </c:barChart>
      <c:catAx>
        <c:axId val="810558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810546175"/>
        <c:crosses val="autoZero"/>
        <c:auto val="1"/>
        <c:lblAlgn val="ctr"/>
        <c:lblOffset val="100"/>
        <c:noMultiLvlLbl val="0"/>
      </c:catAx>
      <c:valAx>
        <c:axId val="810546175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81055865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B29BE-FB0B-44BF-87C5-EC23616C841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B7FF5E-AB03-44FD-BBBA-94CC57872E01}">
      <dgm:prSet custT="1"/>
      <dgm:spPr>
        <a:solidFill>
          <a:srgbClr val="C55015"/>
        </a:solidFill>
        <a:ln>
          <a:solidFill>
            <a:srgbClr val="C55015"/>
          </a:solidFill>
        </a:ln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Esošās situācijas izpēte, t.sk. ārvalstu prakse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0AA5C-9F81-4CAD-ACCE-D73ED0DE5173}" type="parTrans" cxnId="{99EA5768-AF43-41A4-B541-2FB066A52F04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849FC8-124E-466C-B080-B2034AEDBABD}" type="sibTrans" cxnId="{99EA5768-AF43-41A4-B541-2FB066A52F04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C7BE62-746E-4399-8015-613EE0ABE3B3}">
      <dgm:prSet custT="1"/>
      <dgm:spPr>
        <a:solidFill>
          <a:srgbClr val="947914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Neformālo aprūpētāju ekosistēmas izveide un priekšlikumu izstrāde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F930D5-EA2C-48DA-ADAC-7DC631E664C4}" type="parTrans" cxnId="{40878E4B-B7F8-4A96-B222-43F5D608F52D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B10BC9-397D-43DF-9EC6-66CE5CAABEFD}" type="sibTrans" cxnId="{40878E4B-B7F8-4A96-B222-43F5D608F52D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F090FE-8473-4EBB-AC37-2CCCC63FEE66}">
      <dgm:prSet custT="1"/>
      <dgm:spPr>
        <a:solidFill>
          <a:srgbClr val="6C8717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Reprezentatīva aptauja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3A3285-E90C-4670-989E-502D3B4652D4}" type="parTrans" cxnId="{1CC55A83-B1B4-481A-924A-600FF014B262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588C1B-CF99-4A97-9729-0010FDE05E9D}" type="sibTrans" cxnId="{1CC55A83-B1B4-481A-924A-600FF014B262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348F39-81C0-4A55-89FF-CE0320763B8B}">
      <dgm:prSet custT="1"/>
      <dgm:spPr>
        <a:solidFill>
          <a:srgbClr val="367A18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Raksti par neformālo aprūpi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1C79C4-CD15-4288-B406-B59673D74649}" type="parTrans" cxnId="{5F4DED21-C732-48C0-8108-BEF517438F6C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682B4A-2C8A-4B63-8F92-E3757C117292}" type="sibTrans" cxnId="{5F4DED21-C732-48C0-8108-BEF517438F6C}">
      <dgm:prSet custT="1"/>
      <dgm:spPr/>
      <dgm:t>
        <a:bodyPr/>
        <a:lstStyle/>
        <a:p>
          <a:pPr>
            <a:lnSpc>
              <a:spcPct val="120000"/>
            </a:lnSpc>
          </a:pPr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E5B16E-EFE5-421E-ABB2-79FE266605CC}">
      <dgm:prSet custT="1"/>
      <dgm:spPr>
        <a:solidFill>
          <a:srgbClr val="114719"/>
        </a:solidFill>
      </dgm:spPr>
      <dgm:t>
        <a:bodyPr/>
        <a:lstStyle/>
        <a:p>
          <a:pPr>
            <a:lnSpc>
              <a:spcPct val="120000"/>
            </a:lnSpc>
          </a:pPr>
          <a:r>
            <a:rPr lang="lv-LV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Pētījuma gala secinājumi un priekšlikumi</a:t>
          </a:r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517404-AC7E-4B86-80C6-732F3259702E}" type="parTrans" cxnId="{927611CB-1FC7-46AC-B6D1-1C5FE3C01A00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26EAFB-5563-4052-AA51-30227B0DB6D6}" type="sibTrans" cxnId="{927611CB-1FC7-46AC-B6D1-1C5FE3C01A00}">
      <dgm:prSet/>
      <dgm:spPr/>
      <dgm:t>
        <a:bodyPr/>
        <a:lstStyle/>
        <a:p>
          <a:pPr>
            <a:lnSpc>
              <a:spcPct val="120000"/>
            </a:lnSpc>
          </a:pPr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3BB670-EA75-45D8-9D96-38C97352CC60}" type="pres">
      <dgm:prSet presAssocID="{2ACB29BE-FB0B-44BF-87C5-EC23616C841F}" presName="outerComposite" presStyleCnt="0">
        <dgm:presLayoutVars>
          <dgm:chMax val="5"/>
          <dgm:dir/>
          <dgm:resizeHandles val="exact"/>
        </dgm:presLayoutVars>
      </dgm:prSet>
      <dgm:spPr/>
    </dgm:pt>
    <dgm:pt modelId="{D6BAF1F4-54EF-42BD-8E3C-EFB8A3690F75}" type="pres">
      <dgm:prSet presAssocID="{2ACB29BE-FB0B-44BF-87C5-EC23616C841F}" presName="dummyMaxCanvas" presStyleCnt="0">
        <dgm:presLayoutVars/>
      </dgm:prSet>
      <dgm:spPr/>
    </dgm:pt>
    <dgm:pt modelId="{47A2FE86-1AEA-43B7-9A52-4FD285DDC3E9}" type="pres">
      <dgm:prSet presAssocID="{2ACB29BE-FB0B-44BF-87C5-EC23616C841F}" presName="FiveNodes_1" presStyleLbl="node1" presStyleIdx="0" presStyleCnt="5" custLinFactNeighborX="210" custLinFactNeighborY="-2930">
        <dgm:presLayoutVars>
          <dgm:bulletEnabled val="1"/>
        </dgm:presLayoutVars>
      </dgm:prSet>
      <dgm:spPr/>
    </dgm:pt>
    <dgm:pt modelId="{72DAA943-4908-4AC4-B0C0-C5499EB10686}" type="pres">
      <dgm:prSet presAssocID="{2ACB29BE-FB0B-44BF-87C5-EC23616C841F}" presName="FiveNodes_2" presStyleLbl="node1" presStyleIdx="1" presStyleCnt="5">
        <dgm:presLayoutVars>
          <dgm:bulletEnabled val="1"/>
        </dgm:presLayoutVars>
      </dgm:prSet>
      <dgm:spPr/>
    </dgm:pt>
    <dgm:pt modelId="{60767166-FF2B-4573-8F4E-7422E26BE4A2}" type="pres">
      <dgm:prSet presAssocID="{2ACB29BE-FB0B-44BF-87C5-EC23616C841F}" presName="FiveNodes_3" presStyleLbl="node1" presStyleIdx="2" presStyleCnt="5">
        <dgm:presLayoutVars>
          <dgm:bulletEnabled val="1"/>
        </dgm:presLayoutVars>
      </dgm:prSet>
      <dgm:spPr/>
    </dgm:pt>
    <dgm:pt modelId="{A30048C1-F993-455B-832F-D4878C862DC9}" type="pres">
      <dgm:prSet presAssocID="{2ACB29BE-FB0B-44BF-87C5-EC23616C841F}" presName="FiveNodes_4" presStyleLbl="node1" presStyleIdx="3" presStyleCnt="5">
        <dgm:presLayoutVars>
          <dgm:bulletEnabled val="1"/>
        </dgm:presLayoutVars>
      </dgm:prSet>
      <dgm:spPr/>
    </dgm:pt>
    <dgm:pt modelId="{39B7F832-07D4-4881-AE41-4A77F46BCD2B}" type="pres">
      <dgm:prSet presAssocID="{2ACB29BE-FB0B-44BF-87C5-EC23616C841F}" presName="FiveNodes_5" presStyleLbl="node1" presStyleIdx="4" presStyleCnt="5">
        <dgm:presLayoutVars>
          <dgm:bulletEnabled val="1"/>
        </dgm:presLayoutVars>
      </dgm:prSet>
      <dgm:spPr/>
    </dgm:pt>
    <dgm:pt modelId="{341B32C8-A581-4CCF-9CA5-C11F86BC4A3D}" type="pres">
      <dgm:prSet presAssocID="{2ACB29BE-FB0B-44BF-87C5-EC23616C841F}" presName="FiveConn_1-2" presStyleLbl="fgAccFollowNode1" presStyleIdx="0" presStyleCnt="4">
        <dgm:presLayoutVars>
          <dgm:bulletEnabled val="1"/>
        </dgm:presLayoutVars>
      </dgm:prSet>
      <dgm:spPr/>
    </dgm:pt>
    <dgm:pt modelId="{6A2E1ED7-87B3-4DD9-8F29-100D9FC1EF94}" type="pres">
      <dgm:prSet presAssocID="{2ACB29BE-FB0B-44BF-87C5-EC23616C841F}" presName="FiveConn_2-3" presStyleLbl="fgAccFollowNode1" presStyleIdx="1" presStyleCnt="4">
        <dgm:presLayoutVars>
          <dgm:bulletEnabled val="1"/>
        </dgm:presLayoutVars>
      </dgm:prSet>
      <dgm:spPr/>
    </dgm:pt>
    <dgm:pt modelId="{6D6AB8FE-BCC6-4DFF-A768-A71DB0ADEEC6}" type="pres">
      <dgm:prSet presAssocID="{2ACB29BE-FB0B-44BF-87C5-EC23616C841F}" presName="FiveConn_3-4" presStyleLbl="fgAccFollowNode1" presStyleIdx="2" presStyleCnt="4">
        <dgm:presLayoutVars>
          <dgm:bulletEnabled val="1"/>
        </dgm:presLayoutVars>
      </dgm:prSet>
      <dgm:spPr/>
    </dgm:pt>
    <dgm:pt modelId="{C8C5D04D-1BC6-4616-9740-C4B5718F0B30}" type="pres">
      <dgm:prSet presAssocID="{2ACB29BE-FB0B-44BF-87C5-EC23616C841F}" presName="FiveConn_4-5" presStyleLbl="fgAccFollowNode1" presStyleIdx="3" presStyleCnt="4">
        <dgm:presLayoutVars>
          <dgm:bulletEnabled val="1"/>
        </dgm:presLayoutVars>
      </dgm:prSet>
      <dgm:spPr/>
    </dgm:pt>
    <dgm:pt modelId="{D3E73F69-DFF0-43BE-8506-85B6B792FD51}" type="pres">
      <dgm:prSet presAssocID="{2ACB29BE-FB0B-44BF-87C5-EC23616C841F}" presName="FiveNodes_1_text" presStyleLbl="node1" presStyleIdx="4" presStyleCnt="5">
        <dgm:presLayoutVars>
          <dgm:bulletEnabled val="1"/>
        </dgm:presLayoutVars>
      </dgm:prSet>
      <dgm:spPr/>
    </dgm:pt>
    <dgm:pt modelId="{CE18C3E9-8204-49AC-B998-F25C6C6DF375}" type="pres">
      <dgm:prSet presAssocID="{2ACB29BE-FB0B-44BF-87C5-EC23616C841F}" presName="FiveNodes_2_text" presStyleLbl="node1" presStyleIdx="4" presStyleCnt="5">
        <dgm:presLayoutVars>
          <dgm:bulletEnabled val="1"/>
        </dgm:presLayoutVars>
      </dgm:prSet>
      <dgm:spPr/>
    </dgm:pt>
    <dgm:pt modelId="{3350D98C-41D2-41B8-B276-AEC3E372F17D}" type="pres">
      <dgm:prSet presAssocID="{2ACB29BE-FB0B-44BF-87C5-EC23616C841F}" presName="FiveNodes_3_text" presStyleLbl="node1" presStyleIdx="4" presStyleCnt="5">
        <dgm:presLayoutVars>
          <dgm:bulletEnabled val="1"/>
        </dgm:presLayoutVars>
      </dgm:prSet>
      <dgm:spPr/>
    </dgm:pt>
    <dgm:pt modelId="{8F992AEA-6E00-4330-997B-B4B85079430B}" type="pres">
      <dgm:prSet presAssocID="{2ACB29BE-FB0B-44BF-87C5-EC23616C841F}" presName="FiveNodes_4_text" presStyleLbl="node1" presStyleIdx="4" presStyleCnt="5">
        <dgm:presLayoutVars>
          <dgm:bulletEnabled val="1"/>
        </dgm:presLayoutVars>
      </dgm:prSet>
      <dgm:spPr/>
    </dgm:pt>
    <dgm:pt modelId="{BE568CE5-2EB1-408B-B6A7-8D959C7EA710}" type="pres">
      <dgm:prSet presAssocID="{2ACB29BE-FB0B-44BF-87C5-EC23616C841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803403-E6C9-467C-8A8C-67AB22A5D284}" type="presOf" srcId="{BFF090FE-8473-4EBB-AC37-2CCCC63FEE66}" destId="{60767166-FF2B-4573-8F4E-7422E26BE4A2}" srcOrd="0" destOrd="0" presId="urn:microsoft.com/office/officeart/2005/8/layout/vProcess5"/>
    <dgm:cxn modelId="{74B13C0D-664D-470F-B6A4-F5F354887F1D}" type="presOf" srcId="{4DC7BE62-746E-4399-8015-613EE0ABE3B3}" destId="{72DAA943-4908-4AC4-B0C0-C5499EB10686}" srcOrd="0" destOrd="0" presId="urn:microsoft.com/office/officeart/2005/8/layout/vProcess5"/>
    <dgm:cxn modelId="{0FF97B19-5CE5-458D-9169-38833D3570F8}" type="presOf" srcId="{2ACB29BE-FB0B-44BF-87C5-EC23616C841F}" destId="{453BB670-EA75-45D8-9D96-38C97352CC60}" srcOrd="0" destOrd="0" presId="urn:microsoft.com/office/officeart/2005/8/layout/vProcess5"/>
    <dgm:cxn modelId="{5F4DED21-C732-48C0-8108-BEF517438F6C}" srcId="{2ACB29BE-FB0B-44BF-87C5-EC23616C841F}" destId="{A1348F39-81C0-4A55-89FF-CE0320763B8B}" srcOrd="3" destOrd="0" parTransId="{621C79C4-CD15-4288-B406-B59673D74649}" sibTransId="{97682B4A-2C8A-4B63-8F92-E3757C117292}"/>
    <dgm:cxn modelId="{020A5734-0F5E-4AF9-8587-BF38EE2DEF9A}" type="presOf" srcId="{97682B4A-2C8A-4B63-8F92-E3757C117292}" destId="{C8C5D04D-1BC6-4616-9740-C4B5718F0B30}" srcOrd="0" destOrd="0" presId="urn:microsoft.com/office/officeart/2005/8/layout/vProcess5"/>
    <dgm:cxn modelId="{C5E2C05B-BA18-4697-8EB2-B967F84826CE}" type="presOf" srcId="{BDB7FF5E-AB03-44FD-BBBA-94CC57872E01}" destId="{D3E73F69-DFF0-43BE-8506-85B6B792FD51}" srcOrd="1" destOrd="0" presId="urn:microsoft.com/office/officeart/2005/8/layout/vProcess5"/>
    <dgm:cxn modelId="{99EA5768-AF43-41A4-B541-2FB066A52F04}" srcId="{2ACB29BE-FB0B-44BF-87C5-EC23616C841F}" destId="{BDB7FF5E-AB03-44FD-BBBA-94CC57872E01}" srcOrd="0" destOrd="0" parTransId="{E950AA5C-9F81-4CAD-ACCE-D73ED0DE5173}" sibTransId="{F7849FC8-124E-466C-B080-B2034AEDBABD}"/>
    <dgm:cxn modelId="{40878E4B-B7F8-4A96-B222-43F5D608F52D}" srcId="{2ACB29BE-FB0B-44BF-87C5-EC23616C841F}" destId="{4DC7BE62-746E-4399-8015-613EE0ABE3B3}" srcOrd="1" destOrd="0" parTransId="{CBF930D5-EA2C-48DA-ADAC-7DC631E664C4}" sibTransId="{3DB10BC9-397D-43DF-9EC6-66CE5CAABEFD}"/>
    <dgm:cxn modelId="{E8A9FC7D-4CB1-4C5A-B564-01E8CE6FF10F}" type="presOf" srcId="{B6E5B16E-EFE5-421E-ABB2-79FE266605CC}" destId="{BE568CE5-2EB1-408B-B6A7-8D959C7EA710}" srcOrd="1" destOrd="0" presId="urn:microsoft.com/office/officeart/2005/8/layout/vProcess5"/>
    <dgm:cxn modelId="{1CC55A83-B1B4-481A-924A-600FF014B262}" srcId="{2ACB29BE-FB0B-44BF-87C5-EC23616C841F}" destId="{BFF090FE-8473-4EBB-AC37-2CCCC63FEE66}" srcOrd="2" destOrd="0" parTransId="{843A3285-E90C-4670-989E-502D3B4652D4}" sibTransId="{5E588C1B-CF99-4A97-9729-0010FDE05E9D}"/>
    <dgm:cxn modelId="{EEC68391-1579-4EBD-A697-3CC6065FFCE9}" type="presOf" srcId="{3DB10BC9-397D-43DF-9EC6-66CE5CAABEFD}" destId="{6A2E1ED7-87B3-4DD9-8F29-100D9FC1EF94}" srcOrd="0" destOrd="0" presId="urn:microsoft.com/office/officeart/2005/8/layout/vProcess5"/>
    <dgm:cxn modelId="{97C5099E-9DCF-4EFC-A97D-5D533EA657C7}" type="presOf" srcId="{5E588C1B-CF99-4A97-9729-0010FDE05E9D}" destId="{6D6AB8FE-BCC6-4DFF-A768-A71DB0ADEEC6}" srcOrd="0" destOrd="0" presId="urn:microsoft.com/office/officeart/2005/8/layout/vProcess5"/>
    <dgm:cxn modelId="{7EEE7DA7-51CE-4FE1-B20C-3B74083BBA1E}" type="presOf" srcId="{B6E5B16E-EFE5-421E-ABB2-79FE266605CC}" destId="{39B7F832-07D4-4881-AE41-4A77F46BCD2B}" srcOrd="0" destOrd="0" presId="urn:microsoft.com/office/officeart/2005/8/layout/vProcess5"/>
    <dgm:cxn modelId="{641C2FB3-75E7-44B2-9840-2481DC4A62DF}" type="presOf" srcId="{4DC7BE62-746E-4399-8015-613EE0ABE3B3}" destId="{CE18C3E9-8204-49AC-B998-F25C6C6DF375}" srcOrd="1" destOrd="0" presId="urn:microsoft.com/office/officeart/2005/8/layout/vProcess5"/>
    <dgm:cxn modelId="{269DAAB7-69C5-494F-B905-F6EB37438DF4}" type="presOf" srcId="{F7849FC8-124E-466C-B080-B2034AEDBABD}" destId="{341B32C8-A581-4CCF-9CA5-C11F86BC4A3D}" srcOrd="0" destOrd="0" presId="urn:microsoft.com/office/officeart/2005/8/layout/vProcess5"/>
    <dgm:cxn modelId="{927611CB-1FC7-46AC-B6D1-1C5FE3C01A00}" srcId="{2ACB29BE-FB0B-44BF-87C5-EC23616C841F}" destId="{B6E5B16E-EFE5-421E-ABB2-79FE266605CC}" srcOrd="4" destOrd="0" parTransId="{4F517404-AC7E-4B86-80C6-732F3259702E}" sibTransId="{7126EAFB-5563-4052-AA51-30227B0DB6D6}"/>
    <dgm:cxn modelId="{8657E6CB-481C-4094-8B7C-EC5CEB04631E}" type="presOf" srcId="{BDB7FF5E-AB03-44FD-BBBA-94CC57872E01}" destId="{47A2FE86-1AEA-43B7-9A52-4FD285DDC3E9}" srcOrd="0" destOrd="0" presId="urn:microsoft.com/office/officeart/2005/8/layout/vProcess5"/>
    <dgm:cxn modelId="{923325E5-6B84-4AB7-A13F-3E2A56ADA51A}" type="presOf" srcId="{A1348F39-81C0-4A55-89FF-CE0320763B8B}" destId="{A30048C1-F993-455B-832F-D4878C862DC9}" srcOrd="0" destOrd="0" presId="urn:microsoft.com/office/officeart/2005/8/layout/vProcess5"/>
    <dgm:cxn modelId="{3F31C4E5-00A1-40FD-A782-FE0A26189216}" type="presOf" srcId="{BFF090FE-8473-4EBB-AC37-2CCCC63FEE66}" destId="{3350D98C-41D2-41B8-B276-AEC3E372F17D}" srcOrd="1" destOrd="0" presId="urn:microsoft.com/office/officeart/2005/8/layout/vProcess5"/>
    <dgm:cxn modelId="{88432AF2-A3C2-4117-A85E-B30C2E549472}" type="presOf" srcId="{A1348F39-81C0-4A55-89FF-CE0320763B8B}" destId="{8F992AEA-6E00-4330-997B-B4B85079430B}" srcOrd="1" destOrd="0" presId="urn:microsoft.com/office/officeart/2005/8/layout/vProcess5"/>
    <dgm:cxn modelId="{21F93075-2ACB-4FA2-9B85-E98B5ACCDE0D}" type="presParOf" srcId="{453BB670-EA75-45D8-9D96-38C97352CC60}" destId="{D6BAF1F4-54EF-42BD-8E3C-EFB8A3690F75}" srcOrd="0" destOrd="0" presId="urn:microsoft.com/office/officeart/2005/8/layout/vProcess5"/>
    <dgm:cxn modelId="{784D7F6F-760D-451B-AE08-4B7AD08C398E}" type="presParOf" srcId="{453BB670-EA75-45D8-9D96-38C97352CC60}" destId="{47A2FE86-1AEA-43B7-9A52-4FD285DDC3E9}" srcOrd="1" destOrd="0" presId="urn:microsoft.com/office/officeart/2005/8/layout/vProcess5"/>
    <dgm:cxn modelId="{95D897F4-1A18-44AD-ADD4-922CF5247E94}" type="presParOf" srcId="{453BB670-EA75-45D8-9D96-38C97352CC60}" destId="{72DAA943-4908-4AC4-B0C0-C5499EB10686}" srcOrd="2" destOrd="0" presId="urn:microsoft.com/office/officeart/2005/8/layout/vProcess5"/>
    <dgm:cxn modelId="{76665B15-F774-47C5-A266-6072598C1EB4}" type="presParOf" srcId="{453BB670-EA75-45D8-9D96-38C97352CC60}" destId="{60767166-FF2B-4573-8F4E-7422E26BE4A2}" srcOrd="3" destOrd="0" presId="urn:microsoft.com/office/officeart/2005/8/layout/vProcess5"/>
    <dgm:cxn modelId="{F8CBF366-DF7F-4319-9363-68E13E1BDD4B}" type="presParOf" srcId="{453BB670-EA75-45D8-9D96-38C97352CC60}" destId="{A30048C1-F993-455B-832F-D4878C862DC9}" srcOrd="4" destOrd="0" presId="urn:microsoft.com/office/officeart/2005/8/layout/vProcess5"/>
    <dgm:cxn modelId="{D92FF522-F19D-47B7-B22A-F6E16B2F8233}" type="presParOf" srcId="{453BB670-EA75-45D8-9D96-38C97352CC60}" destId="{39B7F832-07D4-4881-AE41-4A77F46BCD2B}" srcOrd="5" destOrd="0" presId="urn:microsoft.com/office/officeart/2005/8/layout/vProcess5"/>
    <dgm:cxn modelId="{336ADE0B-5A48-475B-86B4-83DDB2A861A1}" type="presParOf" srcId="{453BB670-EA75-45D8-9D96-38C97352CC60}" destId="{341B32C8-A581-4CCF-9CA5-C11F86BC4A3D}" srcOrd="6" destOrd="0" presId="urn:microsoft.com/office/officeart/2005/8/layout/vProcess5"/>
    <dgm:cxn modelId="{71896D94-794A-45A2-A5BF-F1516BFF4DAE}" type="presParOf" srcId="{453BB670-EA75-45D8-9D96-38C97352CC60}" destId="{6A2E1ED7-87B3-4DD9-8F29-100D9FC1EF94}" srcOrd="7" destOrd="0" presId="urn:microsoft.com/office/officeart/2005/8/layout/vProcess5"/>
    <dgm:cxn modelId="{76236D6D-56ED-4E9C-8AB8-6FF1528AD82D}" type="presParOf" srcId="{453BB670-EA75-45D8-9D96-38C97352CC60}" destId="{6D6AB8FE-BCC6-4DFF-A768-A71DB0ADEEC6}" srcOrd="8" destOrd="0" presId="urn:microsoft.com/office/officeart/2005/8/layout/vProcess5"/>
    <dgm:cxn modelId="{F90E5B2E-3552-4E70-A5B8-7E6679455D1A}" type="presParOf" srcId="{453BB670-EA75-45D8-9D96-38C97352CC60}" destId="{C8C5D04D-1BC6-4616-9740-C4B5718F0B30}" srcOrd="9" destOrd="0" presId="urn:microsoft.com/office/officeart/2005/8/layout/vProcess5"/>
    <dgm:cxn modelId="{B0435FE0-33F6-4656-A57F-E012329F801D}" type="presParOf" srcId="{453BB670-EA75-45D8-9D96-38C97352CC60}" destId="{D3E73F69-DFF0-43BE-8506-85B6B792FD51}" srcOrd="10" destOrd="0" presId="urn:microsoft.com/office/officeart/2005/8/layout/vProcess5"/>
    <dgm:cxn modelId="{D0C79057-9E7B-47AB-8412-C69F771D6114}" type="presParOf" srcId="{453BB670-EA75-45D8-9D96-38C97352CC60}" destId="{CE18C3E9-8204-49AC-B998-F25C6C6DF375}" srcOrd="11" destOrd="0" presId="urn:microsoft.com/office/officeart/2005/8/layout/vProcess5"/>
    <dgm:cxn modelId="{7BD1B7D7-0495-4E98-AAC9-D4A05092B579}" type="presParOf" srcId="{453BB670-EA75-45D8-9D96-38C97352CC60}" destId="{3350D98C-41D2-41B8-B276-AEC3E372F17D}" srcOrd="12" destOrd="0" presId="urn:microsoft.com/office/officeart/2005/8/layout/vProcess5"/>
    <dgm:cxn modelId="{9D8665DF-589D-4D9E-ADAE-666EC5D0E810}" type="presParOf" srcId="{453BB670-EA75-45D8-9D96-38C97352CC60}" destId="{8F992AEA-6E00-4330-997B-B4B85079430B}" srcOrd="13" destOrd="0" presId="urn:microsoft.com/office/officeart/2005/8/layout/vProcess5"/>
    <dgm:cxn modelId="{E36512D3-54AF-42E5-91EB-BF006243CBA7}" type="presParOf" srcId="{453BB670-EA75-45D8-9D96-38C97352CC60}" destId="{BE568CE5-2EB1-408B-B6A7-8D959C7EA7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FE86-1AEA-43B7-9A52-4FD285DDC3E9}">
      <dsp:nvSpPr>
        <dsp:cNvPr id="0" name=""/>
        <dsp:cNvSpPr/>
      </dsp:nvSpPr>
      <dsp:spPr>
        <a:xfrm>
          <a:off x="9128" y="0"/>
          <a:ext cx="4346878" cy="1031991"/>
        </a:xfrm>
        <a:prstGeom prst="roundRect">
          <a:avLst>
            <a:gd name="adj" fmla="val 10000"/>
          </a:avLst>
        </a:prstGeom>
        <a:solidFill>
          <a:srgbClr val="C55015"/>
        </a:solidFill>
        <a:ln w="19050" cap="flat" cmpd="sng" algn="ctr">
          <a:solidFill>
            <a:srgbClr val="C5501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Esošās situācijas izpēte, t.sk. ārvalstu prakse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354" y="30226"/>
        <a:ext cx="3112535" cy="971539"/>
      </dsp:txXfrm>
    </dsp:sp>
    <dsp:sp modelId="{72DAA943-4908-4AC4-B0C0-C5499EB10686}">
      <dsp:nvSpPr>
        <dsp:cNvPr id="0" name=""/>
        <dsp:cNvSpPr/>
      </dsp:nvSpPr>
      <dsp:spPr>
        <a:xfrm>
          <a:off x="324604" y="1175324"/>
          <a:ext cx="4346878" cy="1031991"/>
        </a:xfrm>
        <a:prstGeom prst="roundRect">
          <a:avLst>
            <a:gd name="adj" fmla="val 10000"/>
          </a:avLst>
        </a:prstGeom>
        <a:solidFill>
          <a:srgbClr val="94791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Neformālo aprūpētāju ekosistēmas izveide un priekšlikumu izstrāde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4830" y="1205550"/>
        <a:ext cx="3291027" cy="971539"/>
      </dsp:txXfrm>
    </dsp:sp>
    <dsp:sp modelId="{60767166-FF2B-4573-8F4E-7422E26BE4A2}">
      <dsp:nvSpPr>
        <dsp:cNvPr id="0" name=""/>
        <dsp:cNvSpPr/>
      </dsp:nvSpPr>
      <dsp:spPr>
        <a:xfrm>
          <a:off x="649209" y="2350648"/>
          <a:ext cx="4346878" cy="1031991"/>
        </a:xfrm>
        <a:prstGeom prst="roundRect">
          <a:avLst>
            <a:gd name="adj" fmla="val 10000"/>
          </a:avLst>
        </a:prstGeom>
        <a:solidFill>
          <a:srgbClr val="6C87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Reprezentatīva aptauja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9435" y="2380874"/>
        <a:ext cx="3291027" cy="971539"/>
      </dsp:txXfrm>
    </dsp:sp>
    <dsp:sp modelId="{A30048C1-F993-455B-832F-D4878C862DC9}">
      <dsp:nvSpPr>
        <dsp:cNvPr id="0" name=""/>
        <dsp:cNvSpPr/>
      </dsp:nvSpPr>
      <dsp:spPr>
        <a:xfrm>
          <a:off x="973813" y="3525972"/>
          <a:ext cx="4346878" cy="1031991"/>
        </a:xfrm>
        <a:prstGeom prst="roundRect">
          <a:avLst>
            <a:gd name="adj" fmla="val 10000"/>
          </a:avLst>
        </a:prstGeom>
        <a:solidFill>
          <a:srgbClr val="367A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Raksti par neformālo aprūpi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4039" y="3556198"/>
        <a:ext cx="3291027" cy="971539"/>
      </dsp:txXfrm>
    </dsp:sp>
    <dsp:sp modelId="{39B7F832-07D4-4881-AE41-4A77F46BCD2B}">
      <dsp:nvSpPr>
        <dsp:cNvPr id="0" name=""/>
        <dsp:cNvSpPr/>
      </dsp:nvSpPr>
      <dsp:spPr>
        <a:xfrm>
          <a:off x="1298418" y="4701296"/>
          <a:ext cx="4346878" cy="1031991"/>
        </a:xfrm>
        <a:prstGeom prst="roundRect">
          <a:avLst>
            <a:gd name="adj" fmla="val 10000"/>
          </a:avLst>
        </a:prstGeom>
        <a:solidFill>
          <a:srgbClr val="1147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Pētījuma gala secinājumi un priekšlikumi</a:t>
          </a:r>
          <a:endParaRPr lang="en-US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28644" y="4731522"/>
        <a:ext cx="3291027" cy="971539"/>
      </dsp:txXfrm>
    </dsp:sp>
    <dsp:sp modelId="{341B32C8-A581-4CCF-9CA5-C11F86BC4A3D}">
      <dsp:nvSpPr>
        <dsp:cNvPr id="0" name=""/>
        <dsp:cNvSpPr/>
      </dsp:nvSpPr>
      <dsp:spPr>
        <a:xfrm>
          <a:off x="3676083" y="753927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27012" y="753927"/>
        <a:ext cx="368936" cy="504772"/>
      </dsp:txXfrm>
    </dsp:sp>
    <dsp:sp modelId="{6A2E1ED7-87B3-4DD9-8F29-100D9FC1EF94}">
      <dsp:nvSpPr>
        <dsp:cNvPr id="0" name=""/>
        <dsp:cNvSpPr/>
      </dsp:nvSpPr>
      <dsp:spPr>
        <a:xfrm>
          <a:off x="4000688" y="1929251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1617" y="1929251"/>
        <a:ext cx="368936" cy="504772"/>
      </dsp:txXfrm>
    </dsp:sp>
    <dsp:sp modelId="{6D6AB8FE-BCC6-4DFF-A768-A71DB0ADEEC6}">
      <dsp:nvSpPr>
        <dsp:cNvPr id="0" name=""/>
        <dsp:cNvSpPr/>
      </dsp:nvSpPr>
      <dsp:spPr>
        <a:xfrm>
          <a:off x="4325293" y="3087375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76222" y="3087375"/>
        <a:ext cx="368936" cy="504772"/>
      </dsp:txXfrm>
    </dsp:sp>
    <dsp:sp modelId="{C8C5D04D-1BC6-4616-9740-C4B5718F0B30}">
      <dsp:nvSpPr>
        <dsp:cNvPr id="0" name=""/>
        <dsp:cNvSpPr/>
      </dsp:nvSpPr>
      <dsp:spPr>
        <a:xfrm>
          <a:off x="4649897" y="4274166"/>
          <a:ext cx="670794" cy="67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00826" y="4274166"/>
        <a:ext cx="368936" cy="50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DD2F-A131-46EC-A103-DDC37629279A}" type="datetimeFigureOut">
              <a:rPr lang="lv-LV" smtClean="0"/>
              <a:t>03.12.2025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746F-CAE9-4A80-8C1E-B965B2ABC4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65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577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345C-6742-8D79-E378-05F419273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5C923-95CA-6104-331F-2BA835146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8CB78-4838-0647-4546-4379E121B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4E968-959F-E3F9-9370-5274D07F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746F-CAE9-4A80-8C1E-B965B2ABC431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5F55-DB78-4D17-563A-23B2D7835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18EE8-DD32-A625-E23B-BDD94E5C8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F8F7F-7AF0-890B-3A23-2975A74E3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13049-FC49-4FBA-B4AA-4CFCB7417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746F-CAE9-4A80-8C1E-B965B2ABC431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67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35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746F-CAE9-4A80-8C1E-B965B2ABC431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3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34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498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399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111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00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118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4746F-CAE9-4A80-8C1E-B965B2ABC431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5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DFBD-A224-2F74-5156-0E7EEAC2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BE86-B13E-2A79-F514-41366FD1D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005E-5925-5D52-53DD-060DC3B4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5BE8-4A2E-4962-B9CC-EE617478C106}" type="datetime1">
              <a:rPr lang="lv-LV" smtClean="0"/>
              <a:t>03.12.2025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ECEC-2275-5DEF-8376-2EB840CC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46D3E-27D0-3983-327A-E7DA76BE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66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14A2-29F0-20A9-3205-7B59D84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6BB5E-9362-BFA1-B7CA-6AA3584C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07D0-F4A3-341B-08D9-8FD55B01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B0CF-E00F-4AEC-A3D4-1435EF3FD90B}" type="datetime1">
              <a:rPr lang="lv-LV" smtClean="0"/>
              <a:t>03.12.2025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1CA2-7113-83CE-03A3-5356E4D5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FD9D8-EF61-7DFE-B484-B0BB7EA3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14ADA-AFB6-0B51-5878-B5D22A9D6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C5D66-286A-CDE4-83D3-D5666DB8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13B5-31DE-196F-0924-D04D6030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D87C-B67C-41C7-888A-0A66B70C8B93}" type="datetime1">
              <a:rPr lang="lv-LV" smtClean="0"/>
              <a:t>03.12.2025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E0847-60F9-03C3-3FDE-26B8C6B4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960D-A036-38F2-C1C1-CA75501D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104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7C06-D1A5-CE49-0B8A-26816CF8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B6B-4F92-5EF6-3E74-668573F6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5AB8-687D-479C-7C38-607121A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C6E6-BF70-4D2A-B262-DCEF7F55762C}" type="datetime1">
              <a:rPr lang="lv-LV" smtClean="0"/>
              <a:t>03.12.2025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8F43-B312-1539-06B6-4F9D83AA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4EA9-729F-7414-100D-A7D74CF8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53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FE4-40E4-93B7-41DB-B110552B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0AED-D11F-77EC-CAE7-C9A162838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16B57-01FF-E136-92FF-711AB527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D1DA-E623-4824-95E5-31102AD6D159}" type="datetime1">
              <a:rPr lang="lv-LV" smtClean="0"/>
              <a:t>03.12.2025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1417-8624-97C3-6316-19E7EC02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CFF54-02FF-6CBF-DCF5-C8D55E72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1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4B01-D7A0-541E-6353-6E036823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7E37-75CB-EE6D-114A-8C7E6662C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C8A4-FA1C-3A00-F55F-81530A712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005DD-CCDC-DD2D-EBBF-C17AFC3E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1D04-A202-4B81-84AC-336D5724C4B1}" type="datetime1">
              <a:rPr lang="lv-LV" smtClean="0"/>
              <a:t>03.12.2025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DF7EC-422A-1FBD-E528-8EA1C217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C1228-5B5D-395B-5780-3BDACF56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83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569D-CF4B-37E6-A52A-F8B59B35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D0785-5ACD-3560-01D3-55EF0E2B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9C19F-75D5-A84C-8C5F-6E1EA17C2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AE1DF-480B-0FDB-5D86-F374CF5AE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E9DA9-54B8-07EB-9FF1-3113FD9BA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E853A-66BC-811C-C65E-E5C7A166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C7A-E1F8-4CAE-A9F1-CDCDD2D08E7E}" type="datetime1">
              <a:rPr lang="lv-LV" smtClean="0"/>
              <a:t>03.12.2025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A21D7-3C88-FABB-716F-779835CF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195BD-019F-12F3-9F10-FE5A17DF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21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F019-1DA0-CF3D-B722-B80AF19F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66F48-BB7A-128F-9640-9D3D4DC4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F650-0B4B-45A4-B2BC-4FC7371D8AB8}" type="datetime1">
              <a:rPr lang="lv-LV" smtClean="0"/>
              <a:t>03.12.2025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1AF45-3243-2512-13F1-49CA621A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E802F-4F7D-5551-461F-A55CA405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83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FF38B-582C-DE75-79B3-D4882B95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9FD2-3102-4244-8EB6-D0285057C9BE}" type="datetime1">
              <a:rPr lang="lv-LV" smtClean="0"/>
              <a:t>03.12.2025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6CD30-2CB0-F796-6690-8740477D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3F620-1F1C-7DFC-8E60-C6BDBB73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478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F54A-CFD0-C49F-1482-429A273A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37EDE-74DE-BD69-5ECE-C82FB3DB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88284-A955-8324-5CB2-B22D51C13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84868-96F8-5285-DEF8-0E6B2141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C67A-6F8B-4C3F-B736-3B0944895ADC}" type="datetime1">
              <a:rPr lang="lv-LV" smtClean="0"/>
              <a:t>03.12.2025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FB2F9-A7B3-FD3D-E171-57BDCBB4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7A7B3-0469-B747-C765-BBF6D774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25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031B-60EF-998C-E142-B53FDB3A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F604F-8D7B-CC87-D1DA-741C3A0A3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1C3C-02E0-8BB2-80BE-75C0CC403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C3EC-E934-51EC-0E8A-B5EA751E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B9F5-5A61-4AF2-AC71-F0305D68663C}" type="datetime1">
              <a:rPr lang="lv-LV" smtClean="0"/>
              <a:t>03.12.2025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DA3DE-25F8-557F-2A42-ECC5B69E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ABD85-63B8-503B-93FA-9404A86E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925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274C6-1E42-209C-08A3-807947A7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444D2-3D6A-15DD-EAC5-5132FE96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AE6D-DD86-A0AE-355A-AC4975429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F4814F-8DEC-4BBF-889E-573EFCF558EC}" type="datetime1">
              <a:rPr lang="lv-LV" smtClean="0"/>
              <a:t>03.12.2025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823B-D4C5-29AA-07B1-7F88383F1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952D8-EE1E-007E-3668-DE35181E6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924EB1-19F3-4E2A-A587-26261B8A9B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57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k.l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BBBE-87BA-FC7B-35B0-7BCCE5744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741" y="1800885"/>
            <a:ext cx="9798518" cy="30275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Pētījums par neformālo aprūpētāju situāciju Latvijā </a:t>
            </a:r>
            <a:b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0F5C8-7A39-56BD-3749-A321A52E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1248"/>
            <a:ext cx="9144000" cy="9668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Pētījums veikts ESF+ projekta Nr. 4.3.4.3/1/24/I/001 “Izvērtējumi pierādījumos balstītas sociālās politikas pilnveidei” ietvaros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EF0EDD4F-8516-6E05-EEDF-3A415D46D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41" y="148084"/>
            <a:ext cx="4606330" cy="16528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D069D-6644-A501-7520-E8E9EDA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</a:t>
            </a:fld>
            <a:endParaRPr lang="lv-LV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1D4141-8D13-931D-7369-1C5852111399}"/>
              </a:ext>
            </a:extLst>
          </p:cNvPr>
          <p:cNvSpPr txBox="1">
            <a:spLocks/>
          </p:cNvSpPr>
          <p:nvPr/>
        </p:nvSpPr>
        <p:spPr>
          <a:xfrm>
            <a:off x="9092090" y="6138807"/>
            <a:ext cx="1780220" cy="54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12.11.2025</a:t>
            </a:r>
            <a:endParaRPr lang="lv-LV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lv-LV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lv-LV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8E29-ACF7-0FC1-B894-8DDCC62C9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AA9415-1F4D-A732-6703-08BF5AB8AE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7"/>
            <a:ext cx="10761182" cy="790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Atbalsta pasākumu pieejamība: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E1E8-77E7-E5E5-6E39-AAD740FD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12" y="1393902"/>
            <a:ext cx="5218771" cy="501752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29 % pastāvīgi vai bieži saskārušies ar to, ka sociālā dienesta piešķirtie pakalpojumi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neatbilst vajadzībām.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27 % pastāvīgi vai bieži saskārušies ar to, ka dienests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nenodrošina nepieciešamo atbalstu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27 % pastāvīgi vai bieži pietrūkst </a:t>
            </a: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atelpas brīža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pakalpojuma vai </a:t>
            </a: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risinājuma krīzes situācijām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25 % pastāvīgi vai bieži saskārušies ar dienesta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neieinteresētu, formālu attieksmi.</a:t>
            </a: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E7BF1E-6466-1000-3E4D-0990D5708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91201" y="1244337"/>
            <a:ext cx="5756029" cy="245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71869B1-D835-540B-AD63-929A0B23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9670"/>
              </p:ext>
            </p:extLst>
          </p:nvPr>
        </p:nvGraphicFramePr>
        <p:xfrm>
          <a:off x="5330282" y="1057618"/>
          <a:ext cx="6750205" cy="553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C3CDD-3CDA-1145-372B-B4709824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943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DFA3-4E46-47A7-FAEE-85EE649B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085079-C44A-0CA0-ED96-7FB112F5B1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7"/>
            <a:ext cx="10761182" cy="790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Materiālais nodrošinājums: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5118A-C9B1-627B-2FFC-2F91A254B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14" y="1465358"/>
            <a:ext cx="5666413" cy="500950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💼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Vairāk nekā 70 % aprūpētāju strādā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Puse 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algoti darbinieki: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37 % aprūpe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ietekm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ē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nodarbinātību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26 % ir grūtības apvienot aprūpi ar darbu.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💸 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Neformālā aprūpe rada finansiālu slogu un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negatīvi var ietekmēt aprūpētāju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sociālo nodrošinājumu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tostarp pensijas uzkrājumu, ja tiek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pamests darbs vai samazināta darba slodze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(par to pastāvīgi vai bieži uztraucas 24 % aprūpētāju).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A7719F-B87F-415E-8548-7F53C363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473370"/>
              </p:ext>
            </p:extLst>
          </p:nvPr>
        </p:nvGraphicFramePr>
        <p:xfrm>
          <a:off x="6345045" y="1349300"/>
          <a:ext cx="5371334" cy="431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E177BE1-0734-2A7B-B5AE-E4453797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82200" y="1630866"/>
            <a:ext cx="1233405" cy="2636333"/>
            <a:chOff x="0" y="0"/>
            <a:chExt cx="1095197" cy="173355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0547126-7484-9347-6EC7-5D1CF59CB2DA}"/>
                </a:ext>
              </a:extLst>
            </p:cNvPr>
            <p:cNvSpPr/>
            <p:nvPr/>
          </p:nvSpPr>
          <p:spPr>
            <a:xfrm>
              <a:off x="0" y="0"/>
              <a:ext cx="295274" cy="1733550"/>
            </a:xfrm>
            <a:prstGeom prst="rightBrac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C4A8B06A-3B5D-4891-2391-098772801C1A}"/>
                </a:ext>
              </a:extLst>
            </p:cNvPr>
            <p:cNvSpPr txBox="1"/>
            <p:nvPr/>
          </p:nvSpPr>
          <p:spPr>
            <a:xfrm>
              <a:off x="304622" y="657224"/>
              <a:ext cx="790575" cy="428625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lv-LV" sz="1400" b="1" kern="1200" dirty="0">
                  <a:solidFill>
                    <a:srgbClr val="8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37,5%</a:t>
              </a:r>
              <a:endParaRPr lang="lv-LV" sz="1600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C93B7-551C-3D85-2F49-9A122AFD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683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D092D-70F3-E356-146C-15CF4D1C2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8C71-72DF-E92D-E66D-677600F2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58436"/>
            <a:ext cx="10601978" cy="678628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Būtiskākie ieteikumi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D72C7-6E7B-F5E3-B1FB-37BA339FE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22" y="1245996"/>
            <a:ext cx="5121773" cy="525356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statuss un identificēšana: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Nodefinēts un juridiski nostiprināts neformālā aprūpētāju statuss.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Kārtība neformālo aprūpētāju identificēšanai un reģistrēšanai, vajadzību un atgriezeniskās saites apzināšanai.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Atbalsta apjoma dažādošana atbilstoši aprūpes intensitātei.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A8FC8A-D385-FCF9-5CF3-DC1AA66B9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5287" y="1245996"/>
            <a:ext cx="5633908" cy="525356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Finansiāls atbalsts</a:t>
            </a: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Mērķēts finansiālais atbalsts un sociālā apdrošināšana neformālajiem aprūpētājiem, īpaši ilgstošas neformālās aprūpes gadījumos.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aprūpi saistīto izdevumu ietveršana attaisnotajos izdevumos.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Regulējums pārskaitījumiem starp trešajām personām, ja tie veikti aprūpes ietvaros.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89CDF-5C98-69E2-5F98-3170A88D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168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01DD7-565E-23F2-ED97-00174C70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0ED3-F70C-2279-8D7D-4A884E0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58436"/>
            <a:ext cx="10601978" cy="678628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Būtiskākie ieteikumi 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E0399-FA10-18E9-FC28-90B163CB7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22" y="1245996"/>
            <a:ext cx="5613678" cy="525356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Atbalsts neformālo aprūpētāju nodarbinātībai: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Īstermiņa pabalsts līdz 90 dienām.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Apmaksāts aprūpētāja atvaļinājums.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Atbalsts darba devējiem, kuri neformālajiem aprūpētājiem piedāvā elastīgus darba apstākļus un/vai nepilnu darba laiku.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Slimības pabalsts (B lapa) gadījumiem, kad nepieciešams aprūpēt  pilngadīgu personu, kurai nopietna medicīniska iemesla dēļ vajadzīga akūta aprūpe vai atbalsts.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61AD08-D005-986F-4F4D-DB8C07EBC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175" y="1245996"/>
            <a:ext cx="5256020" cy="525356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Atbalsta pakalpojumi</a:t>
            </a: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Sociālie dienesti - vadošā loma atbalsta sniegšanā. Proaktīva atbalsta sniegšana.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Pēctecīga pāreja no veselības aprūpes uz sociālo aprūpi.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Psihologa, psihoterapeita pakalpojumu piekļūstamība neformālajiem aprūpētājiem. Uzticības tālrunis. Atbalsta grupas.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Integrēti pakalpojumi aprūpējamām personām, t.sk. ar transporta nodrošinājumu, dienas aprūpes centru darba laika pielāgošana, risinājumi krīzes situācijām u.c.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D9A72-1132-9B68-7662-93C43740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822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A495B-2666-DD1E-4E3A-85540B16C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3B614-90BE-7C9C-1CD8-D3487C60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58435"/>
            <a:ext cx="10601978" cy="887561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Būtiskākie ieteikumi (3)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DF8CD-BFF3-0213-580A-BBA9FD3A6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143" y="1557495"/>
            <a:ext cx="5141075" cy="483215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Atbalsts pārejas posmā no bērna uz pilngadīgas personas ar invaliditāti statusu.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Tehnisko palīglīdzekļu piekļūstamības veicināšana.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Pašvaldību sadarbība pakalpojumu sniegšanā un informācijas apmaiņā.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Brīvprātīgā darba attīstība neformālo aprūpētāju atbalstam.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53EC72-1470-AA34-E65D-5DD6F8755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57495"/>
            <a:ext cx="5442856" cy="483215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Informatīvs atbalsts, mācības: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Grupu apmācības neformālajiem aprūpētājiem un individuālas konsultācijas dzīvesvietās.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Vienots koordinators, kas uztur informāciju par pieejamo atbalstu, nodrošina apmācību. Mobilā lietotne ar informāciju. Bukleti.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Sabiedrības informēšana par neformālo aprūpi un atbalsta iespējām.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E5AE97-9134-4522-8A21-97E227B2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897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13530-4587-4EE1-D9D2-CF4308C6D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72D163-46C8-0EFB-F672-0AA44EFD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358435"/>
            <a:ext cx="10601978" cy="887561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Būtiskākie ieteikumi (4)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ABD71-82DF-103C-D2BD-A2358EBF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143" y="1557495"/>
            <a:ext cx="5442857" cy="483215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 ieteikumi: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Brīvprātīgā darba attīstība neformālo aprūpētāju atbalstam.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Rīcības plāns militāra apdraudējuma gadījumā.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Vienota pieeja pacientu medicīniskajai informācijai, pilnveidojot e-veselības sistēmu.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Formālo aprūpētāju pieejamības veicināšana, īpaši darbam ar smagi slimiem aprūpējamajiem.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Veselības aprūpes pakalpojumu pieejamības veicināšana.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73B07-1C00-CDFC-F328-9FD9C175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494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2308-9A45-E654-5DC6-CB0415A3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78" y="2941570"/>
            <a:ext cx="10515600" cy="974859"/>
          </a:xfrm>
        </p:spPr>
        <p:txBody>
          <a:bodyPr/>
          <a:lstStyle/>
          <a:p>
            <a:pPr algn="ctr"/>
            <a:r>
              <a:rPr lang="lv-LV" b="1" dirty="0"/>
              <a:t>Paldies par uzmanību!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18162-615E-0651-1096-E61EDC1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16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97206-E2CF-E351-B5CB-7087779221A6}"/>
              </a:ext>
            </a:extLst>
          </p:cNvPr>
          <p:cNvSpPr txBox="1"/>
          <p:nvPr/>
        </p:nvSpPr>
        <p:spPr>
          <a:xfrm>
            <a:off x="667378" y="5656905"/>
            <a:ext cx="10160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 «AC Konsultācijas»</a:t>
            </a:r>
          </a:p>
          <a:p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info@ack.lv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v-LV" sz="2000" dirty="0"/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BF637D09-4125-5529-8955-8523CCF2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41" y="148084"/>
            <a:ext cx="4606330" cy="16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C5E1-7EF1-E27D-9AE9-BFF994DB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2448"/>
            <a:ext cx="5131914" cy="1325563"/>
          </a:xfrm>
        </p:spPr>
        <p:txBody>
          <a:bodyPr/>
          <a:lstStyle/>
          <a:p>
            <a:r>
              <a:rPr lang="lv-LV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Pētījuma mērķis</a:t>
            </a:r>
            <a:r>
              <a:rPr lang="lv-LV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393B-F416-64D2-E29E-73E9CE6DA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76424"/>
            <a:ext cx="5131914" cy="398911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Novērtēt neformālo aprūpētāju situāciju Latvijā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Identificēt mērķa grupai raksturīgās problēmas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Sniegt priekšlikumus to risināšanai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Content Placeholder 6" descr="1. Esošās situācijas izpēte&#10;2. Neformālo aprūpētāju ekosistēmas Latvijā izveide un priekšlikumu izstrāde&#10;3. Reprezentatīvas Latvijas iedzīvotāju aptaujas veikšana&#10;4. Divu analītisku rakstu par neformālo aprūpi  sagatavošana&#10;5. Pētījuma gala secinājumu un priekšlikumu izstrāde&#10;">
            <a:extLst>
              <a:ext uri="{FF2B5EF4-FFF2-40B4-BE49-F238E27FC236}">
                <a16:creationId xmlns:a16="http://schemas.microsoft.com/office/drawing/2014/main" id="{DA90F7C1-4EA4-9024-5145-4A144C7D2D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60745"/>
              </p:ext>
            </p:extLst>
          </p:nvPr>
        </p:nvGraphicFramePr>
        <p:xfrm>
          <a:off x="5765533" y="832104"/>
          <a:ext cx="5645297" cy="573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F7B1-B701-EAD2-F41C-624BDE17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809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DC24-51E8-1B72-D7FF-2B713923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917D-A525-DB91-EFEF-DB9B784B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58435"/>
            <a:ext cx="10615041" cy="61341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Izmantotās metodes: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F73C-7866-106F-8D69-02152AA9C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244338"/>
            <a:ext cx="5455920" cy="50653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Dokumentu,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pētījumu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analīze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Ārvalstu piemēru analīze -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Slovākija, Nīderlande, Čehija un Slovēnija.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Sociālo dienestu aptauja.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Nevalstisko organizāciju aptauja un ekspresintervijas.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neformālo aprūpētāju 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līdzdalīgie novērojumi dzīvesvietā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intervijas </a:t>
            </a:r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institūciju un organizāciju pārstāvjiem.</a:t>
            </a:r>
            <a:endParaRPr lang="lv-LV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19CD6-0EAE-3A4C-6348-63848E64B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590" y="1244338"/>
            <a:ext cx="5240330" cy="50653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intervijas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neformālajiem aprūpētājiem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intervijas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tuviniekiem un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intervijas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aprūpējamajām personām.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Reprezentatīva Latvijas iedzīvotāju </a:t>
            </a: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aptauja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fokusgrupas diskusijas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ieinteresētajām/iesaistītajām pusēm.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Sociālā dizaina metodes: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neformālo aprūpētāju profilu izveide, vajadzību kartēšana.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CA5C-0213-7C98-46E9-C1701364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85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A69E8-8D4A-0689-6B20-F92374A0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E26D-35D7-ABAF-5D55-CC8C8639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285183"/>
            <a:ext cx="10466832" cy="1179576"/>
          </a:xfrm>
        </p:spPr>
        <p:txBody>
          <a:bodyPr>
            <a:normAutofit/>
          </a:bodyPr>
          <a:lstStyle/>
          <a:p>
            <a:r>
              <a:rPr lang="lv-LV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Neformālās aprūpes ekosistēma</a:t>
            </a:r>
          </a:p>
        </p:txBody>
      </p:sp>
      <p:pic>
        <p:nvPicPr>
          <p:cNvPr id="7" name="Picture 6" descr="Mikrolīmenis – aprūpējamā persona, ģimenes locekļi, kaimiņi un paziņas, ģimenes ārsts, darba devēji (ja NA ir nodarbināts). &#10;Mezolīmenis – pašvaldības un pašvaldību sociālie dienesti, NVO un reliģiskās organizācijas, veselības un sociālo pakalpojumu sniedzēji, NA kopienas un brīvprātīgie.&#10;Makrolīmenis – valsts iestādes (piemēram, LM, VM un to padotības iestādes), tiesisko ietvaru, sabiedrību kopumā (tās vērtības, normas, attieksmi pret aprūpi u.tml.), izglītības pieejamību un saturu&#10;">
            <a:extLst>
              <a:ext uri="{FF2B5EF4-FFF2-40B4-BE49-F238E27FC236}">
                <a16:creationId xmlns:a16="http://schemas.microsoft.com/office/drawing/2014/main" id="{DA691E3A-0C97-D0FB-AE56-DD8AD8E6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56" y="1336430"/>
            <a:ext cx="9484603" cy="536733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64B2E35-8E01-7AD5-ABC3-4DD0EE5CAD9D}"/>
              </a:ext>
            </a:extLst>
          </p:cNvPr>
          <p:cNvSpPr/>
          <p:nvPr/>
        </p:nvSpPr>
        <p:spPr>
          <a:xfrm>
            <a:off x="8450664" y="1245996"/>
            <a:ext cx="3577213" cy="2009670"/>
          </a:xfrm>
          <a:prstGeom prst="wedgeEllipseCallout">
            <a:avLst>
              <a:gd name="adj1" fmla="val -104728"/>
              <a:gd name="adj2" fmla="val 670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aprūpi Latvijā sniedz </a:t>
            </a: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17,2 % iedzīvotāju vecumā no 18 līdz 74 gadiem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8F6F2-9497-627A-5372-9484D37E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103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216C-8A86-1E29-FB87-42B587D9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A4B1-4721-B1CC-2027-538F3F0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" y="358435"/>
            <a:ext cx="10843139" cy="61341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raksturojums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6957-05DC-5DD6-6228-764372162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758" y="1244338"/>
            <a:ext cx="4832374" cy="525522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53,5 %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sievietes;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50 %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vecumā 45–64 gadi;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Nedaudz v</a:t>
            </a:r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airāk kā puse ar </a:t>
            </a:r>
            <a:r>
              <a:rPr lang="pt-BR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augstāko izglītību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66 %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aprūpi sniedz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savas mājsaimniecības locekļiem.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Pusē gadījumu aprūpē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vecākus / audžuvecākus,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10 % - laulāto, 5 % - bērnu.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DECD47-CAAE-783F-12D6-7257A9539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0042"/>
              </p:ext>
            </p:extLst>
          </p:nvPr>
        </p:nvGraphicFramePr>
        <p:xfrm>
          <a:off x="5176554" y="1103629"/>
          <a:ext cx="6528688" cy="553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CF936E-9EE3-B2F3-A33B-8A8ED8CA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988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55EC-90A3-FF55-91CC-20C346F30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6285-3E33-D3EA-0A00-A6FDE044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" y="346763"/>
            <a:ext cx="10843139" cy="61341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raksturojums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43ED-31C5-60BB-5743-2387EF84B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415" y="1420009"/>
            <a:ext cx="5071709" cy="489473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⏱️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28 % aprūpi sniedz vairāk nekā 20 stundas nedēļā: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9 % sniedz 20–39 stundas, 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5 % sniedz 40–59 stundas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13 % vairāk nekā 60 stundas.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📆 30 % aprūpi sniedz 3–5 gadus, 10 % sniedz 6–10 gadus, bet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13 % – vairāk nekā 10 gadus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3D069-B713-B62E-D696-31614E2B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4876" y="1244338"/>
            <a:ext cx="5225142" cy="525522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1A7193E-3205-D2DB-9DAF-DBC861D1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85062"/>
              </p:ext>
            </p:extLst>
          </p:nvPr>
        </p:nvGraphicFramePr>
        <p:xfrm>
          <a:off x="5865541" y="1244338"/>
          <a:ext cx="5761044" cy="535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7CC402-780D-E1B5-ECB9-1351AA38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9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FAEB-1300-A9F2-C0ED-A3D84823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900A-92C1-5343-C8CD-A98F43DF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267077"/>
            <a:ext cx="10533888" cy="790542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Neformālo aprūpētāju izaicinājumi</a:t>
            </a:r>
          </a:p>
        </p:txBody>
      </p:sp>
      <p:pic>
        <p:nvPicPr>
          <p:cNvPr id="5" name="Content Placeholder 4" descr="Neformālā aprūpētāja izaicinājumi iedalāmi 3 grupās: personiskās vajadzības; aprūpes pienākumi; atbalsta pakalpojumu saņemšana. Turpinājumā uzskaitīti galvenie izaicinājumi.&#10;Aprūpes sākums: apjukums, neziņa, informācijas trūkums.&#10;Privātā dzīve: izzušana, rutīna, monotonija.&#10;Pārmaiņu pieņemšana: informācijas iegūšana, saprašana, sadarbība ar iesaistītajām pusēm.&#10;Zināšanu trūkums: par aprūpējamās personas veselības stāvokli un slimību, praktisko iemaņu trūkums iemaņas aprūpē.&#10;Pienākumu sadalīšana ar ģimenes locekļiem: atkarīga no aprūpes intensitātes, pieejamajiem resursiem, ģimenes atbalsta.&#10;Aprūpētāja atvaļinājums: 5 neapmaksātas darbadienas.&#10;Veselības aprūpe: rindas uz pakalpojumiem, medikamentu pieejamība un cenas.&#10;Socializēšanās: saišu zaudēšana, draugu atbalsta trūkums.&#10;Darbs: savienošanas grūtības, darba pamešana. Ilgstoša izolācija no darba tirgus rada profesionālās identitātes zudumu, izdegšanu un zemu pašvērtējumu.&#10;Emocionālā veselība: izdegšana, depresija, pārgurums, vainas sajūta.&#10;Psiholoģiskā palīdzība: uzticības tālruņa, psihologa un psihoterapeita konsultāciju nepieciešamība.&#10;Nākotnes bažas: pensija, veselības stāvoklis, būšana par slogu saviem bērniem.&#10;Informācija: neziņa, strukturētas un viegli uztveramas informācijas trūkums.&#10;Sadarbība: sadarbības un datu apmaiņas trūkums starp stacionāru, sociālo dienestu, ģimenes ārstu.&#10;Finanses: nepietiekama palīdzība, ienākumu slieksnis kā šķērslis aprūpes mājās pakalpojuma saņemšanai.&#10;Piekļūstamība: transports un specializētais transports, dzīvesvieta, sociālie pakalpojumi - dienas aprūpes centrs, asistents u.c.&#10;Rindas: medicīnas pakalpojumi, tehniskie palīglīdzekļi, atsevišķi sociālie pakalpojumi, invaliditātes statusa atjaunošana.&#10;Uz neformālo aprūpētāju orientēts atbalsts: specializēts atbalsts, neformālo aprūpētāju reģistrs, juridiskas grūtības &quot;trešajām personām&quot;, kas sniedz aprūpi.&#10;Situācijas pieņemšana: Vecāku grūtības pieņemt bērna fiziskos vai psihiskos traucējumus.&#10;Atbalsta pieejamība un pēctecība: reģionālās atšķirības pakalpojumu pieejamībā, projektos īstenoto pakalpojumu pēctecības trūkums.&#10;Sabiedrības iesaiste: nepietiekams kopienas atbalsts, tai skaitā brīvprātīgā darba atbalsts.">
            <a:extLst>
              <a:ext uri="{FF2B5EF4-FFF2-40B4-BE49-F238E27FC236}">
                <a16:creationId xmlns:a16="http://schemas.microsoft.com/office/drawing/2014/main" id="{7D267B2F-575F-DAE6-5C0C-8870B94D4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00506"/>
            <a:ext cx="9544050" cy="574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F2991-CBED-2F7A-B74B-D159D883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878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466425-2DAA-62FC-64D9-5CFF8BA5E6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6"/>
            <a:ext cx="4874676" cy="8985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Emocionālā slodze: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D1BC-A122-E93A-6CB0-A15B5D1FA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677" y="1413871"/>
            <a:ext cx="4004880" cy="5177052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39 %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pastāvīgi vai bieži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jūtas izsmelti, izdeguši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Sievietes tā jūtas biežāk nekā vīrieši.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Trešdaļa norāda uz </a:t>
            </a:r>
            <a:r>
              <a:rPr lang="lv-LV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psiholoģiskā atbalsta nepieejamību. Sievietes 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norāda biežāk.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2D2F-B001-58A8-15B3-A7002857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044" y="1413871"/>
            <a:ext cx="5614245" cy="508569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45F45400-5FE7-6757-1885-0707DB568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885553"/>
              </p:ext>
            </p:extLst>
          </p:nvPr>
        </p:nvGraphicFramePr>
        <p:xfrm>
          <a:off x="4627756" y="267077"/>
          <a:ext cx="7309687" cy="63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94567-EEF1-8840-74FB-D641E6CE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282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18053-722A-E19D-6D1A-3D0A7337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3A53BA-4D29-2232-0A61-99BCA33F4F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514" y="267077"/>
            <a:ext cx="10761182" cy="790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Informācija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prasmju trūkums: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0920-4958-11A4-D689-E15A1B03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22" y="1194157"/>
            <a:ext cx="10354755" cy="2247441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28 % pastāvīgi vai bieži trūkst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praktisko prasmju,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īpaši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pirmspensijas vecumā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tiem,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 aprūpi sniedz vieni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39 % pastāvīgi vai bieži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trūkst informācijas 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pieejamo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atbalstu.</a:t>
            </a: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33 % pieejamā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informācija</a:t>
            </a:r>
            <a:r>
              <a:rPr lang="lv-LV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pastāvīgi vai bieži </a:t>
            </a:r>
            <a:r>
              <a:rPr lang="lv-LV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šķiet sarežģīta.</a:t>
            </a: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F24EA1A-5279-9D18-0E0D-95F6CCBB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05382"/>
              </p:ext>
            </p:extLst>
          </p:nvPr>
        </p:nvGraphicFramePr>
        <p:xfrm>
          <a:off x="256478" y="3491778"/>
          <a:ext cx="11452302" cy="320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CF958-9362-E441-E5D1-FB88CCF6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EB1-19F3-4E2A-A587-26261B8A9B5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44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e385f9c-5bcd-4e5e-8f2f-a447d2d87203" xsi:nil="true"/>
    <lcf76f155ced4ddcb4097134ff3c332f xmlns="3e385f9c-5bcd-4e5e-8f2f-a447d2d87203">
      <Terms xmlns="http://schemas.microsoft.com/office/infopath/2007/PartnerControls"/>
    </lcf76f155ced4ddcb4097134ff3c332f>
    <TaxCatchAll xmlns="10471c80-62fe-4dab-b4df-f6690ceded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524150457854FB5FEABF41480ABA4" ma:contentTypeVersion="21" ma:contentTypeDescription="Create a new document." ma:contentTypeScope="" ma:versionID="661c8e0451605243a8e56ed23ef4f2af">
  <xsd:schema xmlns:xsd="http://www.w3.org/2001/XMLSchema" xmlns:xs="http://www.w3.org/2001/XMLSchema" xmlns:p="http://schemas.microsoft.com/office/2006/metadata/properties" xmlns:ns2="3e385f9c-5bcd-4e5e-8f2f-a447d2d87203" xmlns:ns3="10471c80-62fe-4dab-b4df-f6690ceded2e" targetNamespace="http://schemas.microsoft.com/office/2006/metadata/properties" ma:root="true" ma:fieldsID="68c87bf2c998291600203dc5af66c46f" ns2:_="" ns3:_="">
    <xsd:import namespace="3e385f9c-5bcd-4e5e-8f2f-a447d2d87203"/>
    <xsd:import namespace="10471c80-62fe-4dab-b4df-f6690ce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85f9c-5bcd-4e5e-8f2f-a447d2d87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Parakstīšanas statuss" ma:internalName="Parakst_x012b__x0161_anas_x0020_status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68275d-03b9-42fd-88f4-bbf1ea3028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1c80-62fe-4dab-b4df-f6690ce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1621218-25f8-44b4-ac0c-90b9110d461a}" ma:internalName="TaxCatchAll" ma:showField="CatchAllData" ma:web="10471c80-62fe-4dab-b4df-f6690cede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1CB83-6268-4D10-8AC3-9CB6EC10B5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B75E82-92F2-4786-90AA-7D5B0EAA36DF}">
  <ds:schemaRefs>
    <ds:schemaRef ds:uri="http://schemas.microsoft.com/office/2006/metadata/properties"/>
    <ds:schemaRef ds:uri="http://schemas.microsoft.com/office/infopath/2007/PartnerControls"/>
    <ds:schemaRef ds:uri="3e385f9c-5bcd-4e5e-8f2f-a447d2d87203"/>
    <ds:schemaRef ds:uri="10471c80-62fe-4dab-b4df-f6690ceded2e"/>
  </ds:schemaRefs>
</ds:datastoreItem>
</file>

<file path=customXml/itemProps3.xml><?xml version="1.0" encoding="utf-8"?>
<ds:datastoreItem xmlns:ds="http://schemas.openxmlformats.org/officeDocument/2006/customXml" ds:itemID="{09584E40-6AB0-4533-8923-C29F53C72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385f9c-5bcd-4e5e-8f2f-a447d2d87203"/>
    <ds:schemaRef ds:uri="10471c80-62fe-4dab-b4df-f6690cede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1791</TotalTime>
  <Words>883</Words>
  <Application>Microsoft Office PowerPoint</Application>
  <PresentationFormat>Platekrāna</PresentationFormat>
  <Paragraphs>150</Paragraphs>
  <Slides>16</Slides>
  <Notes>12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Tahoma</vt:lpstr>
      <vt:lpstr>Wingdings</vt:lpstr>
      <vt:lpstr>Office Theme</vt:lpstr>
      <vt:lpstr>Pētījums par neformālo aprūpētāju situāciju Latvijā  </vt:lpstr>
      <vt:lpstr>Pētījuma mērķis:</vt:lpstr>
      <vt:lpstr>Izmantotās metodes:</vt:lpstr>
      <vt:lpstr>Neformālās aprūpes ekosistēma</vt:lpstr>
      <vt:lpstr>Neformālo aprūpētāju raksturojums (1)</vt:lpstr>
      <vt:lpstr>Neformālo aprūpētāju raksturojums (2)</vt:lpstr>
      <vt:lpstr>Neformālo aprūpētāju izaicinājumi</vt:lpstr>
      <vt:lpstr>Emocionālā slodze:</vt:lpstr>
      <vt:lpstr>Informācija un prasmju trūkums:</vt:lpstr>
      <vt:lpstr>Atbalsta pasākumu pieejamība:</vt:lpstr>
      <vt:lpstr>Materiālais nodrošinājums:</vt:lpstr>
      <vt:lpstr>Būtiskākie ieteikumi (1)</vt:lpstr>
      <vt:lpstr>Būtiskākie ieteikumi (2)</vt:lpstr>
      <vt:lpstr>Būtiskākie ieteikumi (3)</vt:lpstr>
      <vt:lpstr>Būtiskākie ieteikumi (4)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Pētījums par neformālo aprūpētāju situāciju Latvijā   Invaliditātes lietu nacionālās padomes sēde, 1.10.2025.</dc:title>
  <dc:creator>Jana Muižniece</dc:creator>
  <cp:lastModifiedBy>Anna Juškāne</cp:lastModifiedBy>
  <cp:revision>25</cp:revision>
  <dcterms:created xsi:type="dcterms:W3CDTF">2025-03-06T19:30:40Z</dcterms:created>
  <dcterms:modified xsi:type="dcterms:W3CDTF">2025-12-03T10:36:33Z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0x0101009BF524150457854FB5FEABF41480ABA4</vt:lpwstr>
  </property>
  <property fmtid="{D5CDD505-2E9C-101B-9397-08002B2CF9AE}" pid="3" name="MediaServiceImageTags">
    <vt:lpwstr/>
  </property>
</Properties>
</file>