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3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83" r:id="rId24"/>
    <p:sldId id="275" r:id="rId25"/>
    <p:sldId id="276" r:id="rId26"/>
    <p:sldId id="277" r:id="rId27"/>
    <p:sldId id="278" r:id="rId28"/>
    <p:sldId id="279" r:id="rId29"/>
    <p:sldId id="280" r:id="rId30"/>
    <p:sldId id="281" r:id="rId31"/>
    <p:sldId id="282"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3" d="100"/>
          <a:sy n="63" d="100"/>
        </p:scale>
        <p:origin x="7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36457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aina.belicka@cseco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640080" y="987551"/>
            <a:ext cx="9692640" cy="1859015"/>
          </a:xfrm>
          <a:prstGeom prst="rect">
            <a:avLst/>
          </a:prstGeom>
          <a:noFill/>
          <a:ln/>
        </p:spPr>
        <p:txBody>
          <a:bodyPr wrap="square" lIns="0" tIns="0" rIns="0" bIns="0" rtlCol="0" anchor="ctr"/>
          <a:lstStyle/>
          <a:p>
            <a:pPr marL="0" indent="0">
              <a:lnSpc>
                <a:spcPct val="112000"/>
              </a:lnSpc>
              <a:buNone/>
            </a:pPr>
            <a:r>
              <a:rPr lang="lv-LV" sz="3600" b="1" noProof="0" dirty="0">
                <a:solidFill>
                  <a:srgbClr val="1C2B36"/>
                </a:solidFill>
                <a:latin typeface="Cambria" pitchFamily="34" charset="0"/>
                <a:ea typeface="Cambria" pitchFamily="34" charset="-122"/>
                <a:cs typeface="Cambria" pitchFamily="34" charset="-120"/>
              </a:rPr>
              <a:t>Informācijas atklātības likums</a:t>
            </a:r>
            <a:endParaRPr lang="lv-LV" sz="3600" noProof="0" dirty="0"/>
          </a:p>
          <a:p>
            <a:pPr marL="0" indent="0">
              <a:lnSpc>
                <a:spcPct val="112000"/>
              </a:lnSpc>
              <a:buNone/>
            </a:pPr>
            <a:r>
              <a:rPr lang="lv-LV" sz="3600" b="1" noProof="0" dirty="0">
                <a:solidFill>
                  <a:srgbClr val="1C2B36"/>
                </a:solidFill>
                <a:latin typeface="Cambria" pitchFamily="34" charset="0"/>
                <a:ea typeface="Cambria" pitchFamily="34" charset="-122"/>
                <a:cs typeface="Cambria" pitchFamily="34" charset="-120"/>
              </a:rPr>
              <a:t>un Iesniegumu likums praksē</a:t>
            </a:r>
            <a:endParaRPr lang="lv-LV" sz="3600" noProof="0" dirty="0"/>
          </a:p>
        </p:txBody>
      </p:sp>
      <p:sp>
        <p:nvSpPr>
          <p:cNvPr id="11" name="Shape 9"/>
          <p:cNvSpPr/>
          <p:nvPr/>
        </p:nvSpPr>
        <p:spPr>
          <a:xfrm>
            <a:off x="640080" y="3749040"/>
            <a:ext cx="10908792" cy="1956816"/>
          </a:xfrm>
          <a:prstGeom prst="roundRect">
            <a:avLst>
              <a:gd name="adj" fmla="val 2336"/>
            </a:avLst>
          </a:prstGeom>
          <a:solidFill>
            <a:srgbClr val="EFF3F6"/>
          </a:solidFill>
          <a:ln w="12700">
            <a:solidFill>
              <a:srgbClr val="EFF3F6"/>
            </a:solidFill>
            <a:prstDash val="solid"/>
          </a:ln>
        </p:spPr>
        <p:txBody>
          <a:bodyPr/>
          <a:lstStyle/>
          <a:p>
            <a:endParaRPr lang="lv-LV" noProof="0" dirty="0"/>
          </a:p>
        </p:txBody>
      </p:sp>
      <p:sp>
        <p:nvSpPr>
          <p:cNvPr id="12" name="Text 10"/>
          <p:cNvSpPr/>
          <p:nvPr/>
        </p:nvSpPr>
        <p:spPr>
          <a:xfrm>
            <a:off x="969264" y="3931920"/>
            <a:ext cx="4754880" cy="201168"/>
          </a:xfrm>
          <a:prstGeom prst="rect">
            <a:avLst/>
          </a:prstGeom>
          <a:noFill/>
          <a:ln/>
        </p:spPr>
        <p:txBody>
          <a:bodyPr wrap="square" lIns="0" tIns="0" rIns="0" bIns="0" rtlCol="0" anchor="ctr"/>
          <a:lstStyle/>
          <a:p>
            <a:pPr marL="0" indent="0">
              <a:buNone/>
            </a:pPr>
            <a:r>
              <a:rPr lang="lv-LV" sz="1000" b="1" kern="0" spc="110" noProof="0" dirty="0">
                <a:solidFill>
                  <a:srgbClr val="B8690F"/>
                </a:solidFill>
                <a:latin typeface="Calibri" pitchFamily="34" charset="0"/>
                <a:ea typeface="Calibri" pitchFamily="34" charset="-122"/>
                <a:cs typeface="Calibri" pitchFamily="34" charset="-120"/>
              </a:rPr>
              <a:t>Pasūtītājs</a:t>
            </a:r>
            <a:endParaRPr lang="lv-LV" sz="1000" noProof="0" dirty="0"/>
          </a:p>
        </p:txBody>
      </p:sp>
      <p:sp>
        <p:nvSpPr>
          <p:cNvPr id="13" name="Text 11"/>
          <p:cNvSpPr/>
          <p:nvPr/>
        </p:nvSpPr>
        <p:spPr>
          <a:xfrm>
            <a:off x="969264" y="4133088"/>
            <a:ext cx="4754880" cy="219456"/>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Valsts kanceleja</a:t>
            </a:r>
            <a:endParaRPr lang="lv-LV" sz="1250" noProof="0" dirty="0"/>
          </a:p>
        </p:txBody>
      </p:sp>
      <p:sp>
        <p:nvSpPr>
          <p:cNvPr id="14" name="Text 12"/>
          <p:cNvSpPr/>
          <p:nvPr/>
        </p:nvSpPr>
        <p:spPr>
          <a:xfrm>
            <a:off x="969264" y="4389120"/>
            <a:ext cx="4754880" cy="201168"/>
          </a:xfrm>
          <a:prstGeom prst="rect">
            <a:avLst/>
          </a:prstGeom>
          <a:noFill/>
          <a:ln/>
        </p:spPr>
        <p:txBody>
          <a:bodyPr wrap="square" lIns="0" tIns="0" rIns="0" bIns="0" rtlCol="0" anchor="ctr"/>
          <a:lstStyle/>
          <a:p>
            <a:pPr marL="0" indent="0">
              <a:buNone/>
            </a:pPr>
            <a:r>
              <a:rPr lang="lv-LV" sz="1000" b="1" kern="0" spc="110" noProof="0" dirty="0">
                <a:solidFill>
                  <a:srgbClr val="B8690F"/>
                </a:solidFill>
                <a:latin typeface="Calibri" pitchFamily="34" charset="0"/>
                <a:ea typeface="Calibri" pitchFamily="34" charset="-122"/>
                <a:cs typeface="Calibri" pitchFamily="34" charset="-120"/>
              </a:rPr>
              <a:t>Iepirkums</a:t>
            </a:r>
            <a:endParaRPr lang="lv-LV" sz="1000" noProof="0" dirty="0"/>
          </a:p>
        </p:txBody>
      </p:sp>
      <p:sp>
        <p:nvSpPr>
          <p:cNvPr id="15" name="Text 13"/>
          <p:cNvSpPr/>
          <p:nvPr/>
        </p:nvSpPr>
        <p:spPr>
          <a:xfrm>
            <a:off x="969264" y="4590288"/>
            <a:ext cx="4754880" cy="548640"/>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Atklāts konkurss “Tiesību aktu ar augstu ietekmes līmeni pēcpārbaudes ietekmes (</a:t>
            </a:r>
            <a:r>
              <a:rPr lang="lv-LV" sz="1250" noProof="0" dirty="0" err="1">
                <a:solidFill>
                  <a:srgbClr val="2C3E4C"/>
                </a:solidFill>
                <a:latin typeface="Calibri" pitchFamily="34" charset="0"/>
                <a:ea typeface="Calibri" pitchFamily="34" charset="-122"/>
                <a:cs typeface="Calibri" pitchFamily="34" charset="-120"/>
              </a:rPr>
              <a:t>ex</a:t>
            </a:r>
            <a:r>
              <a:rPr lang="lv-LV" sz="1250" noProof="0" dirty="0">
                <a:solidFill>
                  <a:srgbClr val="2C3E4C"/>
                </a:solidFill>
                <a:latin typeface="Calibri" pitchFamily="34" charset="0"/>
                <a:ea typeface="Calibri" pitchFamily="34" charset="-122"/>
                <a:cs typeface="Calibri" pitchFamily="34" charset="-120"/>
              </a:rPr>
              <a:t> post) </a:t>
            </a:r>
            <a:r>
              <a:rPr lang="lv-LV" sz="1250" noProof="0" dirty="0" err="1">
                <a:solidFill>
                  <a:srgbClr val="2C3E4C"/>
                </a:solidFill>
                <a:latin typeface="Calibri" pitchFamily="34" charset="0"/>
                <a:ea typeface="Calibri" pitchFamily="34" charset="-122"/>
                <a:cs typeface="Calibri" pitchFamily="34" charset="-120"/>
              </a:rPr>
              <a:t>izvērtējumu</a:t>
            </a:r>
            <a:r>
              <a:rPr lang="lv-LV" sz="1250" noProof="0" dirty="0">
                <a:solidFill>
                  <a:srgbClr val="2C3E4C"/>
                </a:solidFill>
                <a:latin typeface="Calibri" pitchFamily="34" charset="0"/>
                <a:ea typeface="Calibri" pitchFamily="34" charset="-122"/>
                <a:cs typeface="Calibri" pitchFamily="34" charset="-120"/>
              </a:rPr>
              <a:t> veikšana” (Nr. MK VK 2025/010), 1. daļa</a:t>
            </a:r>
            <a:endParaRPr lang="lv-LV" sz="1250" noProof="0" dirty="0"/>
          </a:p>
        </p:txBody>
      </p:sp>
      <p:sp>
        <p:nvSpPr>
          <p:cNvPr id="16" name="Text 14"/>
          <p:cNvSpPr/>
          <p:nvPr/>
        </p:nvSpPr>
        <p:spPr>
          <a:xfrm>
            <a:off x="969264" y="5175504"/>
            <a:ext cx="4754880" cy="201168"/>
          </a:xfrm>
          <a:prstGeom prst="rect">
            <a:avLst/>
          </a:prstGeom>
          <a:noFill/>
          <a:ln/>
        </p:spPr>
        <p:txBody>
          <a:bodyPr wrap="square" lIns="0" tIns="0" rIns="0" bIns="0" rtlCol="0" anchor="ctr"/>
          <a:lstStyle/>
          <a:p>
            <a:pPr marL="0" indent="0">
              <a:buNone/>
            </a:pPr>
            <a:r>
              <a:rPr lang="lv-LV" sz="1000" b="1" kern="0" spc="110" noProof="0" dirty="0" err="1">
                <a:solidFill>
                  <a:srgbClr val="B8690F"/>
                </a:solidFill>
                <a:latin typeface="Calibri" pitchFamily="34" charset="0"/>
                <a:ea typeface="Calibri" pitchFamily="34" charset="-122"/>
                <a:cs typeface="Calibri" pitchFamily="34" charset="-120"/>
              </a:rPr>
              <a:t>Izvērtējuma</a:t>
            </a:r>
            <a:r>
              <a:rPr lang="lv-LV" sz="1000" b="1" kern="0" spc="110" noProof="0" dirty="0">
                <a:solidFill>
                  <a:srgbClr val="B8690F"/>
                </a:solidFill>
                <a:latin typeface="Calibri" pitchFamily="34" charset="0"/>
                <a:ea typeface="Calibri" pitchFamily="34" charset="-122"/>
                <a:cs typeface="Calibri" pitchFamily="34" charset="-120"/>
              </a:rPr>
              <a:t> veids</a:t>
            </a:r>
            <a:endParaRPr lang="lv-LV" sz="1000" noProof="0" dirty="0"/>
          </a:p>
        </p:txBody>
      </p:sp>
      <p:sp>
        <p:nvSpPr>
          <p:cNvPr id="17" name="Text 15"/>
          <p:cNvSpPr/>
          <p:nvPr/>
        </p:nvSpPr>
        <p:spPr>
          <a:xfrm>
            <a:off x="969264" y="5376672"/>
            <a:ext cx="4754880" cy="219456"/>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Ietekmes pēcpārbaude jeb </a:t>
            </a:r>
            <a:r>
              <a:rPr lang="lv-LV" sz="1250" noProof="0" dirty="0" err="1">
                <a:solidFill>
                  <a:srgbClr val="2C3E4C"/>
                </a:solidFill>
                <a:latin typeface="Calibri" pitchFamily="34" charset="0"/>
                <a:ea typeface="Calibri" pitchFamily="34" charset="-122"/>
                <a:cs typeface="Calibri" pitchFamily="34" charset="-120"/>
              </a:rPr>
              <a:t>ex</a:t>
            </a:r>
            <a:r>
              <a:rPr lang="lv-LV" sz="1250" noProof="0" dirty="0">
                <a:solidFill>
                  <a:srgbClr val="2C3E4C"/>
                </a:solidFill>
                <a:latin typeface="Calibri" pitchFamily="34" charset="0"/>
                <a:ea typeface="Calibri" pitchFamily="34" charset="-122"/>
                <a:cs typeface="Calibri" pitchFamily="34" charset="-120"/>
              </a:rPr>
              <a:t> post </a:t>
            </a:r>
            <a:r>
              <a:rPr lang="lv-LV" sz="1250" noProof="0" dirty="0" err="1">
                <a:solidFill>
                  <a:srgbClr val="2C3E4C"/>
                </a:solidFill>
                <a:latin typeface="Calibri" pitchFamily="34" charset="0"/>
                <a:ea typeface="Calibri" pitchFamily="34" charset="-122"/>
                <a:cs typeface="Calibri" pitchFamily="34" charset="-120"/>
              </a:rPr>
              <a:t>izvērtējums</a:t>
            </a:r>
            <a:endParaRPr lang="lv-LV" sz="1250" noProof="0" dirty="0"/>
          </a:p>
        </p:txBody>
      </p:sp>
      <p:sp>
        <p:nvSpPr>
          <p:cNvPr id="18" name="Text 16"/>
          <p:cNvSpPr/>
          <p:nvPr/>
        </p:nvSpPr>
        <p:spPr>
          <a:xfrm>
            <a:off x="6364224" y="3931920"/>
            <a:ext cx="4754880" cy="201168"/>
          </a:xfrm>
          <a:prstGeom prst="rect">
            <a:avLst/>
          </a:prstGeom>
          <a:noFill/>
          <a:ln/>
        </p:spPr>
        <p:txBody>
          <a:bodyPr wrap="square" lIns="0" tIns="0" rIns="0" bIns="0" rtlCol="0" anchor="ctr"/>
          <a:lstStyle/>
          <a:p>
            <a:pPr marL="0" indent="0">
              <a:buNone/>
            </a:pPr>
            <a:r>
              <a:rPr lang="lv-LV" sz="1000" b="1" kern="0" spc="110" noProof="0" dirty="0">
                <a:solidFill>
                  <a:srgbClr val="B8690F"/>
                </a:solidFill>
                <a:latin typeface="Calibri" pitchFamily="34" charset="0"/>
                <a:ea typeface="Calibri" pitchFamily="34" charset="-122"/>
                <a:cs typeface="Calibri" pitchFamily="34" charset="-120"/>
              </a:rPr>
              <a:t>Izpildītājs</a:t>
            </a:r>
            <a:endParaRPr lang="lv-LV" sz="1000" noProof="0" dirty="0"/>
          </a:p>
        </p:txBody>
      </p:sp>
      <p:sp>
        <p:nvSpPr>
          <p:cNvPr id="19" name="Text 17"/>
          <p:cNvSpPr/>
          <p:nvPr/>
        </p:nvSpPr>
        <p:spPr>
          <a:xfrm>
            <a:off x="6364224" y="4133088"/>
            <a:ext cx="4754880" cy="365760"/>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SIA “CSE COE” sadarbībā ar Sabiedriskās politikas centru PROVIDUS</a:t>
            </a:r>
            <a:endParaRPr lang="lv-LV" sz="1250" noProof="0" dirty="0"/>
          </a:p>
        </p:txBody>
      </p:sp>
      <p:sp>
        <p:nvSpPr>
          <p:cNvPr id="20" name="Text 18"/>
          <p:cNvSpPr/>
          <p:nvPr/>
        </p:nvSpPr>
        <p:spPr>
          <a:xfrm>
            <a:off x="6364224" y="4535424"/>
            <a:ext cx="4754880" cy="201168"/>
          </a:xfrm>
          <a:prstGeom prst="rect">
            <a:avLst/>
          </a:prstGeom>
          <a:noFill/>
          <a:ln/>
        </p:spPr>
        <p:txBody>
          <a:bodyPr wrap="square" lIns="0" tIns="0" rIns="0" bIns="0" rtlCol="0" anchor="ctr"/>
          <a:lstStyle/>
          <a:p>
            <a:pPr marL="0" indent="0">
              <a:buNone/>
            </a:pPr>
            <a:r>
              <a:rPr lang="lv-LV" sz="1000" b="1" kern="0" spc="110" noProof="0" dirty="0">
                <a:solidFill>
                  <a:srgbClr val="B8690F"/>
                </a:solidFill>
                <a:latin typeface="Calibri" pitchFamily="34" charset="0"/>
                <a:ea typeface="Calibri" pitchFamily="34" charset="-122"/>
                <a:cs typeface="Calibri" pitchFamily="34" charset="-120"/>
              </a:rPr>
              <a:t>Autori</a:t>
            </a:r>
            <a:endParaRPr lang="lv-LV" sz="1000" noProof="0" dirty="0"/>
          </a:p>
        </p:txBody>
      </p:sp>
      <p:sp>
        <p:nvSpPr>
          <p:cNvPr id="21" name="Text 19"/>
          <p:cNvSpPr/>
          <p:nvPr/>
        </p:nvSpPr>
        <p:spPr>
          <a:xfrm>
            <a:off x="6364224" y="4736592"/>
            <a:ext cx="4754880" cy="365760"/>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Iveta Kažoka, Līga Stafecka, Iveta Reinholde, Daina </a:t>
            </a:r>
            <a:r>
              <a:rPr lang="lv-LV" sz="1250" noProof="0" dirty="0" err="1">
                <a:solidFill>
                  <a:srgbClr val="2C3E4C"/>
                </a:solidFill>
                <a:latin typeface="Calibri" pitchFamily="34" charset="0"/>
                <a:ea typeface="Calibri" pitchFamily="34" charset="-122"/>
                <a:cs typeface="Calibri" pitchFamily="34" charset="-120"/>
              </a:rPr>
              <a:t>Beļicka</a:t>
            </a:r>
            <a:r>
              <a:rPr lang="lv-LV" sz="1250" noProof="0" dirty="0">
                <a:solidFill>
                  <a:srgbClr val="2C3E4C"/>
                </a:solidFill>
                <a:latin typeface="Calibri" pitchFamily="34" charset="0"/>
                <a:ea typeface="Calibri" pitchFamily="34" charset="-122"/>
                <a:cs typeface="Calibri" pitchFamily="34" charset="-120"/>
              </a:rPr>
              <a:t>, Alvils </a:t>
            </a:r>
            <a:r>
              <a:rPr lang="lv-LV" sz="1250" noProof="0" dirty="0" err="1">
                <a:solidFill>
                  <a:srgbClr val="2C3E4C"/>
                </a:solidFill>
                <a:latin typeface="Calibri" pitchFamily="34" charset="0"/>
                <a:ea typeface="Calibri" pitchFamily="34" charset="-122"/>
                <a:cs typeface="Calibri" pitchFamily="34" charset="-120"/>
              </a:rPr>
              <a:t>Švēde</a:t>
            </a:r>
            <a:endParaRPr lang="lv-LV" sz="1250" noProof="0" dirty="0"/>
          </a:p>
        </p:txBody>
      </p:sp>
      <p:sp>
        <p:nvSpPr>
          <p:cNvPr id="22" name="Text 20"/>
          <p:cNvSpPr/>
          <p:nvPr/>
        </p:nvSpPr>
        <p:spPr>
          <a:xfrm>
            <a:off x="6364224" y="5138928"/>
            <a:ext cx="4754880" cy="201168"/>
          </a:xfrm>
          <a:prstGeom prst="rect">
            <a:avLst/>
          </a:prstGeom>
          <a:noFill/>
          <a:ln/>
        </p:spPr>
        <p:txBody>
          <a:bodyPr wrap="square" lIns="0" tIns="0" rIns="0" bIns="0" rtlCol="0" anchor="ctr"/>
          <a:lstStyle/>
          <a:p>
            <a:pPr marL="0" indent="0">
              <a:buNone/>
            </a:pPr>
            <a:r>
              <a:rPr lang="lv-LV" sz="1000" b="1" kern="0" spc="110" noProof="0" dirty="0">
                <a:solidFill>
                  <a:srgbClr val="B8690F"/>
                </a:solidFill>
                <a:latin typeface="Calibri" pitchFamily="34" charset="0"/>
                <a:ea typeface="Calibri" pitchFamily="34" charset="-122"/>
                <a:cs typeface="Calibri" pitchFamily="34" charset="-120"/>
              </a:rPr>
              <a:t>Vieta un gads</a:t>
            </a:r>
            <a:endParaRPr lang="lv-LV" sz="1000" noProof="0" dirty="0"/>
          </a:p>
        </p:txBody>
      </p:sp>
      <p:sp>
        <p:nvSpPr>
          <p:cNvPr id="23" name="Text 21"/>
          <p:cNvSpPr/>
          <p:nvPr/>
        </p:nvSpPr>
        <p:spPr>
          <a:xfrm>
            <a:off x="6364224" y="5340096"/>
            <a:ext cx="4754880" cy="219456"/>
          </a:xfrm>
          <a:prstGeom prst="rect">
            <a:avLst/>
          </a:prstGeom>
          <a:noFill/>
          <a:ln/>
        </p:spPr>
        <p:txBody>
          <a:bodyPr wrap="square" lIns="0" tIns="0" rIns="0" bIns="0" rtlCol="0" anchor="t"/>
          <a:lstStyle/>
          <a:p>
            <a:pPr marL="0" indent="0">
              <a:lnSpc>
                <a:spcPct val="106000"/>
              </a:lnSpc>
              <a:buNone/>
            </a:pPr>
            <a:r>
              <a:rPr lang="lv-LV" sz="1250" noProof="0" dirty="0">
                <a:solidFill>
                  <a:srgbClr val="2C3E4C"/>
                </a:solidFill>
                <a:latin typeface="Calibri" pitchFamily="34" charset="0"/>
                <a:ea typeface="Calibri" pitchFamily="34" charset="-122"/>
                <a:cs typeface="Calibri" pitchFamily="34" charset="-120"/>
              </a:rPr>
              <a:t>Rīga, 2026</a:t>
            </a:r>
            <a:endParaRPr lang="lv-LV" sz="1250" noProof="0" dirty="0"/>
          </a:p>
        </p:txBody>
      </p:sp>
      <p:sp>
        <p:nvSpPr>
          <p:cNvPr id="24" name="Text 22"/>
          <p:cNvSpPr/>
          <p:nvPr/>
        </p:nvSpPr>
        <p:spPr>
          <a:xfrm>
            <a:off x="640080" y="5943600"/>
            <a:ext cx="10908792" cy="384048"/>
          </a:xfrm>
          <a:prstGeom prst="rect">
            <a:avLst/>
          </a:prstGeom>
          <a:noFill/>
          <a:ln/>
        </p:spPr>
        <p:txBody>
          <a:bodyPr wrap="square" lIns="0" tIns="0" rIns="0" bIns="0" rtlCol="0" anchor="ctr"/>
          <a:lstStyle/>
          <a:p>
            <a:r>
              <a:rPr lang="lv-LV" sz="1150" noProof="0" dirty="0">
                <a:solidFill>
                  <a:srgbClr val="7C8B97"/>
                </a:solidFill>
                <a:latin typeface="Calibri" pitchFamily="34" charset="0"/>
                <a:ea typeface="Calibri" pitchFamily="34" charset="-122"/>
                <a:cs typeface="Calibri" pitchFamily="34" charset="-120"/>
              </a:rPr>
              <a:t>Kontaktpersona: Daina </a:t>
            </a:r>
            <a:r>
              <a:rPr lang="lv-LV" sz="1150" noProof="0" dirty="0" err="1">
                <a:solidFill>
                  <a:srgbClr val="7C8B97"/>
                </a:solidFill>
                <a:latin typeface="Calibri" pitchFamily="34" charset="0"/>
                <a:ea typeface="Calibri" pitchFamily="34" charset="-122"/>
                <a:cs typeface="Calibri" pitchFamily="34" charset="-120"/>
              </a:rPr>
              <a:t>Beļicka</a:t>
            </a:r>
            <a:r>
              <a:rPr lang="lv-LV" sz="1150" noProof="0" dirty="0">
                <a:solidFill>
                  <a:srgbClr val="7C8B97"/>
                </a:solidFill>
                <a:latin typeface="Calibri" pitchFamily="34" charset="0"/>
                <a:ea typeface="Calibri" pitchFamily="34" charset="-122"/>
                <a:cs typeface="Calibri" pitchFamily="34" charset="-120"/>
              </a:rPr>
              <a:t>, SIA “CSE COE”, </a:t>
            </a:r>
            <a:r>
              <a:rPr lang="lv-LV" sz="1150" noProof="0" dirty="0">
                <a:solidFill>
                  <a:srgbClr val="7C8B97"/>
                </a:solidFill>
                <a:latin typeface="Calibri" pitchFamily="34" charset="0"/>
                <a:ea typeface="Calibri" pitchFamily="34" charset="-122"/>
                <a:cs typeface="Calibri" pitchFamily="34" charset="-120"/>
                <a:hlinkClick r:id="rId3"/>
              </a:rPr>
              <a:t>daina.belicka@csecoe.com</a:t>
            </a:r>
            <a:r>
              <a:rPr lang="lv-LV" sz="1150" noProof="0" dirty="0">
                <a:solidFill>
                  <a:srgbClr val="7C8B97"/>
                </a:solidFill>
                <a:latin typeface="Calibri" pitchFamily="34" charset="0"/>
                <a:ea typeface="Calibri" pitchFamily="34" charset="-122"/>
                <a:cs typeface="Calibri" pitchFamily="34" charset="-120"/>
              </a:rPr>
              <a:t> </a:t>
            </a:r>
          </a:p>
          <a:p>
            <a:endParaRPr lang="lv-LV" sz="1150" noProof="0" dirty="0">
              <a:solidFill>
                <a:srgbClr val="7C8B97"/>
              </a:solidFill>
              <a:latin typeface="Calibri" pitchFamily="34" charset="0"/>
              <a:ea typeface="Calibri" pitchFamily="34" charset="-122"/>
              <a:cs typeface="Calibri" pitchFamily="34" charset="-120"/>
            </a:endParaRPr>
          </a:p>
          <a:p>
            <a:r>
              <a:rPr lang="lv-LV" sz="1200" noProof="0" dirty="0">
                <a:solidFill>
                  <a:schemeClr val="bg1">
                    <a:lumMod val="50000"/>
                  </a:schemeClr>
                </a:solidFill>
              </a:rPr>
              <a:t>Prezentācijas noformēšanā izmantots mākslīgā intelekta modelis </a:t>
            </a:r>
            <a:r>
              <a:rPr lang="lv-LV" sz="1200" noProof="0" dirty="0" err="1">
                <a:solidFill>
                  <a:schemeClr val="bg1">
                    <a:lumMod val="50000"/>
                  </a:schemeClr>
                </a:solidFill>
              </a:rPr>
              <a:t>Claude</a:t>
            </a:r>
            <a:r>
              <a:rPr lang="lv-LV" sz="1200" noProof="0" dirty="0">
                <a:solidFill>
                  <a:schemeClr val="bg1">
                    <a:lumMod val="50000"/>
                  </a:schemeClr>
                </a:solidFill>
              </a:rPr>
              <a:t> </a:t>
            </a:r>
            <a:r>
              <a:rPr lang="lv-LV" sz="1200" noProof="0" dirty="0" err="1">
                <a:solidFill>
                  <a:schemeClr val="bg1">
                    <a:lumMod val="50000"/>
                  </a:schemeClr>
                </a:solidFill>
              </a:rPr>
              <a:t>Opus</a:t>
            </a:r>
            <a:r>
              <a:rPr lang="lv-LV" sz="1200" noProof="0" dirty="0">
                <a:solidFill>
                  <a:schemeClr val="bg1">
                    <a:lumMod val="50000"/>
                  </a:schemeClr>
                </a:solidFill>
              </a:rPr>
              <a:t> 5</a:t>
            </a:r>
            <a:endParaRPr lang="lv-LV" sz="1150" noProof="0" dirty="0">
              <a:solidFill>
                <a:schemeClr val="bg1">
                  <a:lumMod val="50000"/>
                </a:schemeClr>
              </a:solidFill>
            </a:endParaRPr>
          </a:p>
        </p:txBody>
      </p:sp>
      <p:pic>
        <p:nvPicPr>
          <p:cNvPr id="5" name="Picture 4">
            <a:extLst>
              <a:ext uri="{FF2B5EF4-FFF2-40B4-BE49-F238E27FC236}">
                <a16:creationId xmlns:a16="http://schemas.microsoft.com/office/drawing/2014/main" id="{421528F4-F7B9-3EE3-4D79-DF4134DCF643}"/>
              </a:ext>
            </a:extLst>
          </p:cNvPr>
          <p:cNvPicPr>
            <a:picLocks noChangeAspect="1"/>
          </p:cNvPicPr>
          <p:nvPr/>
        </p:nvPicPr>
        <p:blipFill>
          <a:blip r:embed="rId4"/>
          <a:stretch>
            <a:fillRect/>
          </a:stretch>
        </p:blipFill>
        <p:spPr>
          <a:xfrm>
            <a:off x="10408858" y="231582"/>
            <a:ext cx="1420491" cy="7559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Ko vērtē pētījums?</a:t>
            </a:r>
            <a:endParaRPr lang="lv-LV" sz="3000" noProof="0" dirty="0"/>
          </a:p>
        </p:txBody>
      </p:sp>
      <p:sp>
        <p:nvSpPr>
          <p:cNvPr id="4" name="Shape 2"/>
          <p:cNvSpPr/>
          <p:nvPr/>
        </p:nvSpPr>
        <p:spPr>
          <a:xfrm>
            <a:off x="640080" y="1481328"/>
            <a:ext cx="3456432" cy="2139696"/>
          </a:xfrm>
          <a:prstGeom prst="roundRect">
            <a:avLst>
              <a:gd name="adj" fmla="val 2137"/>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14400" y="1719072"/>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14400" y="1719072"/>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1408176" y="1737360"/>
            <a:ext cx="2395728"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Mērķu sasniegšana</a:t>
            </a:r>
            <a:endParaRPr lang="lv-LV" sz="1550" noProof="0" dirty="0"/>
          </a:p>
        </p:txBody>
      </p:sp>
      <p:sp>
        <p:nvSpPr>
          <p:cNvPr id="8" name="Text 6"/>
          <p:cNvSpPr/>
          <p:nvPr/>
        </p:nvSpPr>
        <p:spPr>
          <a:xfrm>
            <a:off x="932688" y="2322576"/>
            <a:ext cx="2871216" cy="1078992"/>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Cik lielā mērā IAL un IL sasniedz tiem noteiktos mērķus un vai persona praksē saņem attiecīgajā procesā paredzēto rezultātu.</a:t>
            </a:r>
            <a:endParaRPr lang="lv-LV" sz="1300" noProof="0" dirty="0"/>
          </a:p>
        </p:txBody>
      </p:sp>
      <p:sp>
        <p:nvSpPr>
          <p:cNvPr id="9" name="Shape 7"/>
          <p:cNvSpPr/>
          <p:nvPr/>
        </p:nvSpPr>
        <p:spPr>
          <a:xfrm>
            <a:off x="4370832" y="1481328"/>
            <a:ext cx="3456432" cy="2139696"/>
          </a:xfrm>
          <a:prstGeom prst="roundRect">
            <a:avLst>
              <a:gd name="adj" fmla="val 2137"/>
            </a:avLst>
          </a:prstGeom>
          <a:solidFill>
            <a:srgbClr val="EFF3F6"/>
          </a:solidFill>
          <a:ln w="12700">
            <a:solidFill>
              <a:srgbClr val="EFF3F6"/>
            </a:solidFill>
            <a:prstDash val="solid"/>
          </a:ln>
        </p:spPr>
        <p:txBody>
          <a:bodyPr/>
          <a:lstStyle/>
          <a:p>
            <a:endParaRPr lang="lv-LV" noProof="0" dirty="0"/>
          </a:p>
        </p:txBody>
      </p:sp>
      <p:sp>
        <p:nvSpPr>
          <p:cNvPr id="10" name="Shape 8"/>
          <p:cNvSpPr/>
          <p:nvPr/>
        </p:nvSpPr>
        <p:spPr>
          <a:xfrm>
            <a:off x="4645152" y="1719072"/>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1" name="Text 9"/>
          <p:cNvSpPr/>
          <p:nvPr/>
        </p:nvSpPr>
        <p:spPr>
          <a:xfrm>
            <a:off x="4645152" y="1719072"/>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2" name="Text 10"/>
          <p:cNvSpPr/>
          <p:nvPr/>
        </p:nvSpPr>
        <p:spPr>
          <a:xfrm>
            <a:off x="5138928" y="1737360"/>
            <a:ext cx="2395728"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Ietekme uz </a:t>
            </a:r>
            <a:r>
              <a:rPr lang="lv-LV" sz="1550" b="1" noProof="0" dirty="0" err="1">
                <a:solidFill>
                  <a:srgbClr val="1C2B36"/>
                </a:solidFill>
                <a:latin typeface="Calibri" pitchFamily="34" charset="0"/>
                <a:ea typeface="Calibri" pitchFamily="34" charset="-122"/>
                <a:cs typeface="Calibri" pitchFamily="34" charset="-120"/>
              </a:rPr>
              <a:t>mērķgrupām</a:t>
            </a:r>
            <a:endParaRPr lang="lv-LV" sz="1550" noProof="0" dirty="0"/>
          </a:p>
        </p:txBody>
      </p:sp>
      <p:sp>
        <p:nvSpPr>
          <p:cNvPr id="13" name="Text 11"/>
          <p:cNvSpPr/>
          <p:nvPr/>
        </p:nvSpPr>
        <p:spPr>
          <a:xfrm>
            <a:off x="4663440" y="2322576"/>
            <a:ext cx="2871216" cy="1078992"/>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Kā likumu piemērošana ietekmē iedzīvotājus, organizācijas, uzņēmumus, žurnālistus un cilvēkus ar atšķirīgām </a:t>
            </a:r>
            <a:r>
              <a:rPr lang="lv-LV" sz="1300" noProof="0" dirty="0" err="1">
                <a:solidFill>
                  <a:srgbClr val="4F5F6B"/>
                </a:solidFill>
                <a:latin typeface="Calibri" pitchFamily="34" charset="0"/>
                <a:ea typeface="Calibri" pitchFamily="34" charset="-122"/>
                <a:cs typeface="Calibri" pitchFamily="34" charset="-120"/>
              </a:rPr>
              <a:t>piekļūstamības</a:t>
            </a:r>
            <a:r>
              <a:rPr lang="lv-LV" sz="1300" noProof="0" dirty="0">
                <a:solidFill>
                  <a:srgbClr val="4F5F6B"/>
                </a:solidFill>
                <a:latin typeface="Calibri" pitchFamily="34" charset="0"/>
                <a:ea typeface="Calibri" pitchFamily="34" charset="-122"/>
                <a:cs typeface="Calibri" pitchFamily="34" charset="-120"/>
              </a:rPr>
              <a:t> vajadzībām.</a:t>
            </a:r>
            <a:endParaRPr lang="lv-LV" sz="1300" noProof="0" dirty="0"/>
          </a:p>
        </p:txBody>
      </p:sp>
      <p:sp>
        <p:nvSpPr>
          <p:cNvPr id="14" name="Shape 12"/>
          <p:cNvSpPr/>
          <p:nvPr/>
        </p:nvSpPr>
        <p:spPr>
          <a:xfrm>
            <a:off x="8101584" y="1481328"/>
            <a:ext cx="3456432" cy="2139696"/>
          </a:xfrm>
          <a:prstGeom prst="roundRect">
            <a:avLst>
              <a:gd name="adj" fmla="val 2137"/>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8375904" y="1719072"/>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6" name="Text 14"/>
          <p:cNvSpPr/>
          <p:nvPr/>
        </p:nvSpPr>
        <p:spPr>
          <a:xfrm>
            <a:off x="8375904" y="1719072"/>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7" name="Text 15"/>
          <p:cNvSpPr/>
          <p:nvPr/>
        </p:nvSpPr>
        <p:spPr>
          <a:xfrm>
            <a:off x="8869680" y="1737360"/>
            <a:ext cx="2395728"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Septiņi pētījuma jautājumi</a:t>
            </a:r>
            <a:endParaRPr lang="lv-LV" sz="1550" noProof="0" dirty="0"/>
          </a:p>
        </p:txBody>
      </p:sp>
      <p:sp>
        <p:nvSpPr>
          <p:cNvPr id="18" name="Text 16"/>
          <p:cNvSpPr/>
          <p:nvPr/>
        </p:nvSpPr>
        <p:spPr>
          <a:xfrm>
            <a:off x="8394192" y="2322576"/>
            <a:ext cx="2871216" cy="1078992"/>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No sabiedrības līdzdalības un procedūru salīdzinājuma līdz izmaksām, procesa faktiskajai pieejamībai un regulārajiem mērījumiem.</a:t>
            </a:r>
            <a:endParaRPr lang="lv-LV" sz="1300" noProof="0" dirty="0"/>
          </a:p>
        </p:txBody>
      </p:sp>
      <p:sp>
        <p:nvSpPr>
          <p:cNvPr id="19" name="Shape 17"/>
          <p:cNvSpPr/>
          <p:nvPr/>
        </p:nvSpPr>
        <p:spPr>
          <a:xfrm>
            <a:off x="640080" y="3785616"/>
            <a:ext cx="10908792" cy="1883664"/>
          </a:xfrm>
          <a:prstGeom prst="roundRect">
            <a:avLst>
              <a:gd name="adj" fmla="val 2427"/>
            </a:avLst>
          </a:prstGeom>
          <a:solidFill>
            <a:srgbClr val="EFF3F6"/>
          </a:solidFill>
          <a:ln w="12700">
            <a:solidFill>
              <a:srgbClr val="EFF3F6"/>
            </a:solidFill>
            <a:prstDash val="solid"/>
          </a:ln>
        </p:spPr>
        <p:txBody>
          <a:bodyPr/>
          <a:lstStyle/>
          <a:p>
            <a:endParaRPr lang="lv-LV" noProof="0" dirty="0"/>
          </a:p>
        </p:txBody>
      </p:sp>
      <p:sp>
        <p:nvSpPr>
          <p:cNvPr id="20" name="Text 18"/>
          <p:cNvSpPr/>
          <p:nvPr/>
        </p:nvSpPr>
        <p:spPr>
          <a:xfrm>
            <a:off x="969264" y="3986784"/>
            <a:ext cx="10250424" cy="292608"/>
          </a:xfrm>
          <a:prstGeom prst="rect">
            <a:avLst/>
          </a:prstGeom>
          <a:noFill/>
          <a:ln/>
        </p:spPr>
        <p:txBody>
          <a:bodyPr wrap="square" lIns="0" tIns="0" rIns="0" bIns="0" rtlCol="0" anchor="ctr"/>
          <a:lstStyle/>
          <a:p>
            <a:pPr marL="0" indent="0">
              <a:buNone/>
            </a:pPr>
            <a:r>
              <a:rPr lang="lv-LV" sz="1400" b="1" noProof="0" dirty="0">
                <a:solidFill>
                  <a:srgbClr val="1C2B36"/>
                </a:solidFill>
                <a:latin typeface="Calibri" pitchFamily="34" charset="0"/>
                <a:ea typeface="Calibri" pitchFamily="34" charset="-122"/>
                <a:cs typeface="Calibri" pitchFamily="34" charset="-120"/>
              </a:rPr>
              <a:t>Terminu lietojums:</a:t>
            </a:r>
            <a:endParaRPr lang="lv-LV" sz="1400" noProof="0" dirty="0"/>
          </a:p>
        </p:txBody>
      </p:sp>
      <p:sp>
        <p:nvSpPr>
          <p:cNvPr id="21" name="Text 19"/>
          <p:cNvSpPr/>
          <p:nvPr/>
        </p:nvSpPr>
        <p:spPr>
          <a:xfrm>
            <a:off x="969264" y="4370832"/>
            <a:ext cx="3273552" cy="1152144"/>
          </a:xfrm>
          <a:prstGeom prst="rect">
            <a:avLst/>
          </a:prstGeom>
          <a:noFill/>
          <a:ln/>
        </p:spPr>
        <p:txBody>
          <a:bodyPr wrap="square" lIns="0" tIns="0" rIns="0" bIns="0" rtlCol="0" anchor="t"/>
          <a:lstStyle/>
          <a:p>
            <a:pPr marL="0" indent="0">
              <a:lnSpc>
                <a:spcPct val="112000"/>
              </a:lnSpc>
              <a:buNone/>
            </a:pPr>
            <a:r>
              <a:rPr lang="lv-LV" sz="1300" b="1" noProof="0" dirty="0">
                <a:solidFill>
                  <a:srgbClr val="1C2B36"/>
                </a:solidFill>
                <a:latin typeface="Calibri" pitchFamily="34" charset="0"/>
                <a:ea typeface="Calibri" pitchFamily="34" charset="-122"/>
                <a:cs typeface="Calibri" pitchFamily="34" charset="-120"/>
              </a:rPr>
              <a:t>Patstāvīgs lūgums. </a:t>
            </a:r>
            <a:r>
              <a:rPr lang="lv-LV" sz="1300" noProof="0" dirty="0">
                <a:solidFill>
                  <a:srgbClr val="4F5F6B"/>
                </a:solidFill>
                <a:latin typeface="Calibri" pitchFamily="34" charset="0"/>
                <a:ea typeface="Calibri" pitchFamily="34" charset="-122"/>
                <a:cs typeface="Calibri" pitchFamily="34" charset="-120"/>
              </a:rPr>
              <a:t>Dokumentā vai mutvārdu izteikumā ietverts pēc būtības nošķirams rezultāta pieprasījums, kam var būt savs process, kompetentā institūcija, termiņš, rezultāts un tiesību aizsardzības kārtība.</a:t>
            </a:r>
            <a:endParaRPr lang="lv-LV" sz="1300" noProof="0" dirty="0"/>
          </a:p>
        </p:txBody>
      </p:sp>
      <p:sp>
        <p:nvSpPr>
          <p:cNvPr id="22" name="Text 20"/>
          <p:cNvSpPr/>
          <p:nvPr/>
        </p:nvSpPr>
        <p:spPr>
          <a:xfrm>
            <a:off x="4498848" y="4370832"/>
            <a:ext cx="3273552" cy="1152144"/>
          </a:xfrm>
          <a:prstGeom prst="rect">
            <a:avLst/>
          </a:prstGeom>
          <a:noFill/>
          <a:ln/>
        </p:spPr>
        <p:txBody>
          <a:bodyPr wrap="square" lIns="0" tIns="0" rIns="0" bIns="0" rtlCol="0" anchor="t"/>
          <a:lstStyle/>
          <a:p>
            <a:pPr marL="0" indent="0">
              <a:lnSpc>
                <a:spcPct val="112000"/>
              </a:lnSpc>
              <a:buNone/>
            </a:pPr>
            <a:r>
              <a:rPr lang="lv-LV" sz="1300" b="1" noProof="0" dirty="0">
                <a:solidFill>
                  <a:srgbClr val="1C2B36"/>
                </a:solidFill>
                <a:latin typeface="Calibri" pitchFamily="34" charset="0"/>
                <a:ea typeface="Calibri" pitchFamily="34" charset="-122"/>
                <a:cs typeface="Calibri" pitchFamily="34" charset="-120"/>
              </a:rPr>
              <a:t>Process. </a:t>
            </a:r>
            <a:r>
              <a:rPr lang="lv-LV" sz="1300" noProof="0" dirty="0">
                <a:solidFill>
                  <a:srgbClr val="4F5F6B"/>
                </a:solidFill>
                <a:latin typeface="Calibri" pitchFamily="34" charset="0"/>
                <a:ea typeface="Calibri" pitchFamily="34" charset="-122"/>
                <a:cs typeface="Calibri" pitchFamily="34" charset="-120"/>
              </a:rPr>
              <a:t>Patstāvīgajam lūgumam piemērojamais tiesiskais regulējums un kārtība - IAL, IL, administratīvais process vai speciāls process.</a:t>
            </a:r>
            <a:endParaRPr lang="lv-LV" sz="1300" noProof="0" dirty="0"/>
          </a:p>
        </p:txBody>
      </p:sp>
      <p:sp>
        <p:nvSpPr>
          <p:cNvPr id="23" name="Text 21"/>
          <p:cNvSpPr/>
          <p:nvPr/>
        </p:nvSpPr>
        <p:spPr>
          <a:xfrm>
            <a:off x="8028432" y="4370832"/>
            <a:ext cx="3273552" cy="1152144"/>
          </a:xfrm>
          <a:prstGeom prst="rect">
            <a:avLst/>
          </a:prstGeom>
          <a:noFill/>
          <a:ln/>
        </p:spPr>
        <p:txBody>
          <a:bodyPr wrap="square" lIns="0" tIns="0" rIns="0" bIns="0" rtlCol="0" anchor="t"/>
          <a:lstStyle/>
          <a:p>
            <a:pPr marL="0" indent="0">
              <a:lnSpc>
                <a:spcPct val="112000"/>
              </a:lnSpc>
              <a:buNone/>
            </a:pPr>
            <a:r>
              <a:rPr lang="lv-LV" sz="1300" b="1" noProof="0" dirty="0">
                <a:solidFill>
                  <a:srgbClr val="1C2B36"/>
                </a:solidFill>
                <a:latin typeface="Calibri" pitchFamily="34" charset="0"/>
                <a:ea typeface="Calibri" pitchFamily="34" charset="-122"/>
                <a:cs typeface="Calibri" pitchFamily="34" charset="-120"/>
              </a:rPr>
              <a:t>Rezultāts. </a:t>
            </a:r>
            <a:r>
              <a:rPr lang="lv-LV" sz="1300" noProof="0" dirty="0">
                <a:solidFill>
                  <a:srgbClr val="4F5F6B"/>
                </a:solidFill>
                <a:latin typeface="Calibri" pitchFamily="34" charset="0"/>
                <a:ea typeface="Calibri" pitchFamily="34" charset="-122"/>
                <a:cs typeface="Calibri" pitchFamily="34" charset="-120"/>
              </a:rPr>
              <a:t>Katra patstāvīgā lūguma tiesiskais iznākums; viena atbilde var ietvert vairākus rezultātus.</a:t>
            </a:r>
            <a:endParaRPr lang="lv-LV" sz="1300" noProof="0" dirty="0"/>
          </a:p>
        </p:txBody>
      </p:sp>
      <p:sp>
        <p:nvSpPr>
          <p:cNvPr id="24" name="Shape 22"/>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5" name="Text 23"/>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Persona vienā saziņas situācijā var sastapties ar vairākiem tiesiski atšķirīgiem procesiem. Tādēļ pētījumā katrs likums vērtēts atsevišķi, bet abi kopā to saskares punktos.</a:t>
            </a:r>
            <a:endParaRPr lang="lv-LV" sz="1250" noProof="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TIESISKAIS IETVARS · TS 2.3.1.</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Divi likumi, divas atšķirīgas tiesības</a:t>
            </a:r>
            <a:endParaRPr lang="lv-LV" sz="3000" noProof="0" dirty="0"/>
          </a:p>
        </p:txBody>
      </p:sp>
      <p:sp>
        <p:nvSpPr>
          <p:cNvPr id="4" name="Shape 2"/>
          <p:cNvSpPr/>
          <p:nvPr/>
        </p:nvSpPr>
        <p:spPr>
          <a:xfrm>
            <a:off x="640080" y="1481328"/>
            <a:ext cx="5321808" cy="3145536"/>
          </a:xfrm>
          <a:prstGeom prst="roundRect">
            <a:avLst>
              <a:gd name="adj" fmla="val 1453"/>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640080" y="1481328"/>
            <a:ext cx="5321808" cy="585216"/>
          </a:xfrm>
          <a:prstGeom prst="roundRect">
            <a:avLst>
              <a:gd name="adj" fmla="val 7813"/>
            </a:avLst>
          </a:prstGeom>
          <a:solidFill>
            <a:srgbClr val="2F6690"/>
          </a:solidFill>
          <a:ln w="12700">
            <a:solidFill>
              <a:srgbClr val="2F6690"/>
            </a:solidFill>
            <a:prstDash val="solid"/>
          </a:ln>
        </p:spPr>
        <p:txBody>
          <a:bodyPr/>
          <a:lstStyle/>
          <a:p>
            <a:endParaRPr lang="lv-LV" noProof="0" dirty="0"/>
          </a:p>
        </p:txBody>
      </p:sp>
      <p:sp>
        <p:nvSpPr>
          <p:cNvPr id="6" name="Text 4"/>
          <p:cNvSpPr/>
          <p:nvPr/>
        </p:nvSpPr>
        <p:spPr>
          <a:xfrm>
            <a:off x="932688" y="1481328"/>
            <a:ext cx="914400" cy="585216"/>
          </a:xfrm>
          <a:prstGeom prst="rect">
            <a:avLst/>
          </a:prstGeom>
          <a:noFill/>
          <a:ln/>
        </p:spPr>
        <p:txBody>
          <a:bodyPr wrap="square" lIns="0" tIns="0" rIns="0" bIns="0" rtlCol="0" anchor="ctr"/>
          <a:lstStyle/>
          <a:p>
            <a:pPr marL="0" indent="0">
              <a:buNone/>
            </a:pPr>
            <a:r>
              <a:rPr lang="lv-LV" sz="2000" b="1" noProof="0" dirty="0">
                <a:solidFill>
                  <a:srgbClr val="FFFFFF"/>
                </a:solidFill>
                <a:latin typeface="Cambria" pitchFamily="34" charset="0"/>
                <a:ea typeface="Cambria" pitchFamily="34" charset="-122"/>
                <a:cs typeface="Cambria" pitchFamily="34" charset="-120"/>
              </a:rPr>
              <a:t>IAL</a:t>
            </a:r>
            <a:endParaRPr lang="lv-LV" sz="2000" noProof="0" dirty="0"/>
          </a:p>
        </p:txBody>
      </p:sp>
      <p:sp>
        <p:nvSpPr>
          <p:cNvPr id="7" name="Text 5"/>
          <p:cNvSpPr/>
          <p:nvPr/>
        </p:nvSpPr>
        <p:spPr>
          <a:xfrm>
            <a:off x="1828800" y="1481328"/>
            <a:ext cx="3904488" cy="585216"/>
          </a:xfrm>
          <a:prstGeom prst="rect">
            <a:avLst/>
          </a:prstGeom>
          <a:noFill/>
          <a:ln/>
        </p:spPr>
        <p:txBody>
          <a:bodyPr wrap="square" lIns="0" tIns="0" rIns="0" bIns="0" rtlCol="0" anchor="ctr"/>
          <a:lstStyle/>
          <a:p>
            <a:pPr marL="0" indent="0">
              <a:buNone/>
            </a:pPr>
            <a:r>
              <a:rPr lang="lv-LV" sz="1350" noProof="0" dirty="0">
                <a:solidFill>
                  <a:srgbClr val="E6EEF4"/>
                </a:solidFill>
                <a:latin typeface="Calibri" pitchFamily="34" charset="0"/>
                <a:ea typeface="Calibri" pitchFamily="34" charset="-122"/>
                <a:cs typeface="Calibri" pitchFamily="34" charset="-120"/>
              </a:rPr>
              <a:t>Informācijas atklātības likums</a:t>
            </a:r>
            <a:endParaRPr lang="lv-LV" sz="1350" noProof="0" dirty="0"/>
          </a:p>
        </p:txBody>
      </p:sp>
      <p:sp>
        <p:nvSpPr>
          <p:cNvPr id="8" name="Text 6"/>
          <p:cNvSpPr/>
          <p:nvPr/>
        </p:nvSpPr>
        <p:spPr>
          <a:xfrm>
            <a:off x="932688" y="2231136"/>
            <a:ext cx="4736592" cy="219456"/>
          </a:xfrm>
          <a:prstGeom prst="rect">
            <a:avLst/>
          </a:prstGeom>
          <a:noFill/>
          <a:ln/>
        </p:spPr>
        <p:txBody>
          <a:bodyPr wrap="square" lIns="0" tIns="0" rIns="0" bIns="0" rtlCol="0" anchor="ctr"/>
          <a:lstStyle/>
          <a:p>
            <a:pPr marL="0" indent="0">
              <a:buNone/>
            </a:pPr>
            <a:r>
              <a:rPr lang="lv-LV" sz="1150" b="1" noProof="0" dirty="0">
                <a:solidFill>
                  <a:srgbClr val="2F6690"/>
                </a:solidFill>
                <a:latin typeface="Calibri" pitchFamily="34" charset="0"/>
                <a:ea typeface="Calibri" pitchFamily="34" charset="-122"/>
                <a:cs typeface="Calibri" pitchFamily="34" charset="-120"/>
              </a:rPr>
              <a:t>Ko garantē</a:t>
            </a:r>
            <a:endParaRPr lang="lv-LV" sz="1150" noProof="0" dirty="0"/>
          </a:p>
        </p:txBody>
      </p:sp>
      <p:sp>
        <p:nvSpPr>
          <p:cNvPr id="9" name="Text 7"/>
          <p:cNvSpPr/>
          <p:nvPr/>
        </p:nvSpPr>
        <p:spPr>
          <a:xfrm>
            <a:off x="932688" y="2450592"/>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Piekļuvi identificējamai dokumentētai informācijai, kas ir iestādes rīcībā vai kuru iestādei atbilstoši kompetencei bija pienākums radīt.</a:t>
            </a:r>
            <a:endParaRPr lang="lv-LV" sz="1250" noProof="0" dirty="0"/>
          </a:p>
        </p:txBody>
      </p:sp>
      <p:sp>
        <p:nvSpPr>
          <p:cNvPr id="10" name="Text 8"/>
          <p:cNvSpPr/>
          <p:nvPr/>
        </p:nvSpPr>
        <p:spPr>
          <a:xfrm>
            <a:off x="932688" y="3017520"/>
            <a:ext cx="4736592" cy="219456"/>
          </a:xfrm>
          <a:prstGeom prst="rect">
            <a:avLst/>
          </a:prstGeom>
          <a:noFill/>
          <a:ln/>
        </p:spPr>
        <p:txBody>
          <a:bodyPr wrap="square" lIns="0" tIns="0" rIns="0" bIns="0" rtlCol="0" anchor="ctr"/>
          <a:lstStyle/>
          <a:p>
            <a:pPr marL="0" indent="0">
              <a:buNone/>
            </a:pPr>
            <a:r>
              <a:rPr lang="lv-LV" sz="1150" b="1" noProof="0" dirty="0">
                <a:solidFill>
                  <a:srgbClr val="2F6690"/>
                </a:solidFill>
                <a:latin typeface="Calibri" pitchFamily="34" charset="0"/>
                <a:ea typeface="Calibri" pitchFamily="34" charset="-122"/>
                <a:cs typeface="Calibri" pitchFamily="34" charset="-120"/>
              </a:rPr>
              <a:t>Kas var prasīt</a:t>
            </a:r>
            <a:endParaRPr lang="lv-LV" sz="1150" noProof="0" dirty="0"/>
          </a:p>
        </p:txBody>
      </p:sp>
      <p:sp>
        <p:nvSpPr>
          <p:cNvPr id="11" name="Text 9"/>
          <p:cNvSpPr/>
          <p:nvPr/>
        </p:nvSpPr>
        <p:spPr>
          <a:xfrm>
            <a:off x="932688" y="3236976"/>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Ikviens. Vispārpieejamas informācijas pieprasījuma mērķis nav jāpamato.</a:t>
            </a:r>
            <a:endParaRPr lang="lv-LV" sz="1250" noProof="0" dirty="0"/>
          </a:p>
        </p:txBody>
      </p:sp>
      <p:sp>
        <p:nvSpPr>
          <p:cNvPr id="12" name="Text 10"/>
          <p:cNvSpPr/>
          <p:nvPr/>
        </p:nvSpPr>
        <p:spPr>
          <a:xfrm>
            <a:off x="932688" y="3803904"/>
            <a:ext cx="4736592" cy="219456"/>
          </a:xfrm>
          <a:prstGeom prst="rect">
            <a:avLst/>
          </a:prstGeom>
          <a:noFill/>
          <a:ln/>
        </p:spPr>
        <p:txBody>
          <a:bodyPr wrap="square" lIns="0" tIns="0" rIns="0" bIns="0" rtlCol="0" anchor="ctr"/>
          <a:lstStyle/>
          <a:p>
            <a:pPr marL="0" indent="0">
              <a:buNone/>
            </a:pPr>
            <a:r>
              <a:rPr lang="lv-LV" sz="1150" b="1" noProof="0" dirty="0">
                <a:solidFill>
                  <a:srgbClr val="2F6690"/>
                </a:solidFill>
                <a:latin typeface="Calibri" pitchFamily="34" charset="0"/>
                <a:ea typeface="Calibri" pitchFamily="34" charset="-122"/>
                <a:cs typeface="Calibri" pitchFamily="34" charset="-120"/>
              </a:rPr>
              <a:t>Raksturīgais rezultāts</a:t>
            </a:r>
            <a:endParaRPr lang="lv-LV" sz="1150" noProof="0" dirty="0"/>
          </a:p>
        </p:txBody>
      </p:sp>
      <p:sp>
        <p:nvSpPr>
          <p:cNvPr id="13" name="Text 11"/>
          <p:cNvSpPr/>
          <p:nvPr/>
        </p:nvSpPr>
        <p:spPr>
          <a:xfrm>
            <a:off x="932688" y="4023360"/>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Izsniegšana, daļēja izsniegšana, precīza norāde uz publisku avotu vai pamatots atteikums.</a:t>
            </a:r>
            <a:endParaRPr lang="lv-LV" sz="1250" noProof="0" dirty="0"/>
          </a:p>
        </p:txBody>
      </p:sp>
      <p:sp>
        <p:nvSpPr>
          <p:cNvPr id="14" name="Shape 12"/>
          <p:cNvSpPr/>
          <p:nvPr/>
        </p:nvSpPr>
        <p:spPr>
          <a:xfrm>
            <a:off x="6227064" y="1481328"/>
            <a:ext cx="5321808" cy="3145536"/>
          </a:xfrm>
          <a:prstGeom prst="roundRect">
            <a:avLst>
              <a:gd name="adj" fmla="val 1453"/>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6227064" y="1481328"/>
            <a:ext cx="5321808" cy="585216"/>
          </a:xfrm>
          <a:prstGeom prst="roundRect">
            <a:avLst>
              <a:gd name="adj" fmla="val 7813"/>
            </a:avLst>
          </a:prstGeom>
          <a:solidFill>
            <a:srgbClr val="4B7A57"/>
          </a:solidFill>
          <a:ln w="12700">
            <a:solidFill>
              <a:srgbClr val="4B7A57"/>
            </a:solidFill>
            <a:prstDash val="solid"/>
          </a:ln>
        </p:spPr>
        <p:txBody>
          <a:bodyPr/>
          <a:lstStyle/>
          <a:p>
            <a:endParaRPr lang="lv-LV" noProof="0" dirty="0"/>
          </a:p>
        </p:txBody>
      </p:sp>
      <p:sp>
        <p:nvSpPr>
          <p:cNvPr id="16" name="Text 14"/>
          <p:cNvSpPr/>
          <p:nvPr/>
        </p:nvSpPr>
        <p:spPr>
          <a:xfrm>
            <a:off x="6519672" y="1481328"/>
            <a:ext cx="914400" cy="585216"/>
          </a:xfrm>
          <a:prstGeom prst="rect">
            <a:avLst/>
          </a:prstGeom>
          <a:noFill/>
          <a:ln/>
        </p:spPr>
        <p:txBody>
          <a:bodyPr wrap="square" lIns="0" tIns="0" rIns="0" bIns="0" rtlCol="0" anchor="ctr"/>
          <a:lstStyle/>
          <a:p>
            <a:pPr marL="0" indent="0">
              <a:buNone/>
            </a:pPr>
            <a:r>
              <a:rPr lang="lv-LV" sz="2000" b="1" noProof="0" dirty="0">
                <a:solidFill>
                  <a:srgbClr val="FFFFFF"/>
                </a:solidFill>
                <a:latin typeface="Cambria" pitchFamily="34" charset="0"/>
                <a:ea typeface="Cambria" pitchFamily="34" charset="-122"/>
                <a:cs typeface="Cambria" pitchFamily="34" charset="-120"/>
              </a:rPr>
              <a:t>IL</a:t>
            </a:r>
            <a:endParaRPr lang="lv-LV" sz="2000" noProof="0" dirty="0"/>
          </a:p>
        </p:txBody>
      </p:sp>
      <p:sp>
        <p:nvSpPr>
          <p:cNvPr id="17" name="Text 15"/>
          <p:cNvSpPr/>
          <p:nvPr/>
        </p:nvSpPr>
        <p:spPr>
          <a:xfrm>
            <a:off x="7415784" y="1481328"/>
            <a:ext cx="3904488" cy="585216"/>
          </a:xfrm>
          <a:prstGeom prst="rect">
            <a:avLst/>
          </a:prstGeom>
          <a:noFill/>
          <a:ln/>
        </p:spPr>
        <p:txBody>
          <a:bodyPr wrap="square" lIns="0" tIns="0" rIns="0" bIns="0" rtlCol="0" anchor="ctr"/>
          <a:lstStyle/>
          <a:p>
            <a:pPr marL="0" indent="0">
              <a:buNone/>
            </a:pPr>
            <a:r>
              <a:rPr lang="lv-LV" sz="1350" noProof="0" dirty="0">
                <a:solidFill>
                  <a:srgbClr val="E6EEF4"/>
                </a:solidFill>
                <a:latin typeface="Calibri" pitchFamily="34" charset="0"/>
                <a:ea typeface="Calibri" pitchFamily="34" charset="-122"/>
                <a:cs typeface="Calibri" pitchFamily="34" charset="-120"/>
              </a:rPr>
              <a:t>Iesniegumu likums</a:t>
            </a:r>
            <a:endParaRPr lang="lv-LV" sz="1350" noProof="0" dirty="0"/>
          </a:p>
        </p:txBody>
      </p:sp>
      <p:sp>
        <p:nvSpPr>
          <p:cNvPr id="18" name="Text 16"/>
          <p:cNvSpPr/>
          <p:nvPr/>
        </p:nvSpPr>
        <p:spPr>
          <a:xfrm>
            <a:off x="6519672" y="2231136"/>
            <a:ext cx="4736592" cy="219456"/>
          </a:xfrm>
          <a:prstGeom prst="rect">
            <a:avLst/>
          </a:prstGeom>
          <a:noFill/>
          <a:ln/>
        </p:spPr>
        <p:txBody>
          <a:bodyPr wrap="square" lIns="0" tIns="0" rIns="0" bIns="0" rtlCol="0" anchor="ctr"/>
          <a:lstStyle/>
          <a:p>
            <a:pPr marL="0" indent="0">
              <a:buNone/>
            </a:pPr>
            <a:r>
              <a:rPr lang="lv-LV" sz="1150" b="1" noProof="0" dirty="0">
                <a:solidFill>
                  <a:srgbClr val="4B7A57"/>
                </a:solidFill>
                <a:latin typeface="Calibri" pitchFamily="34" charset="0"/>
                <a:ea typeface="Calibri" pitchFamily="34" charset="-122"/>
                <a:cs typeface="Calibri" pitchFamily="34" charset="-120"/>
              </a:rPr>
              <a:t>Ko garantē</a:t>
            </a:r>
            <a:endParaRPr lang="lv-LV" sz="1150" noProof="0" dirty="0"/>
          </a:p>
        </p:txBody>
      </p:sp>
      <p:sp>
        <p:nvSpPr>
          <p:cNvPr id="19" name="Text 17"/>
          <p:cNvSpPr/>
          <p:nvPr/>
        </p:nvSpPr>
        <p:spPr>
          <a:xfrm>
            <a:off x="6519672" y="2450592"/>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Iestādes kompetencē esoša lūguma, sūdzības, priekšlikuma vai jautājuma izskatīšanu un saturam atbilstošu rezultātu.</a:t>
            </a:r>
            <a:endParaRPr lang="lv-LV" sz="1250" noProof="0" dirty="0"/>
          </a:p>
        </p:txBody>
      </p:sp>
      <p:sp>
        <p:nvSpPr>
          <p:cNvPr id="20" name="Text 18"/>
          <p:cNvSpPr/>
          <p:nvPr/>
        </p:nvSpPr>
        <p:spPr>
          <a:xfrm>
            <a:off x="6519672" y="3017520"/>
            <a:ext cx="4736592" cy="219456"/>
          </a:xfrm>
          <a:prstGeom prst="rect">
            <a:avLst/>
          </a:prstGeom>
          <a:noFill/>
          <a:ln/>
        </p:spPr>
        <p:txBody>
          <a:bodyPr wrap="square" lIns="0" tIns="0" rIns="0" bIns="0" rtlCol="0" anchor="ctr"/>
          <a:lstStyle/>
          <a:p>
            <a:pPr marL="0" indent="0">
              <a:buNone/>
            </a:pPr>
            <a:r>
              <a:rPr lang="lv-LV" sz="1150" b="1" noProof="0" dirty="0">
                <a:solidFill>
                  <a:srgbClr val="4B7A57"/>
                </a:solidFill>
                <a:latin typeface="Calibri" pitchFamily="34" charset="0"/>
                <a:ea typeface="Calibri" pitchFamily="34" charset="-122"/>
                <a:cs typeface="Calibri" pitchFamily="34" charset="-120"/>
              </a:rPr>
              <a:t>Kas var prasīt</a:t>
            </a:r>
            <a:endParaRPr lang="lv-LV" sz="1150" noProof="0" dirty="0"/>
          </a:p>
        </p:txBody>
      </p:sp>
      <p:sp>
        <p:nvSpPr>
          <p:cNvPr id="21" name="Text 19"/>
          <p:cNvSpPr/>
          <p:nvPr/>
        </p:nvSpPr>
        <p:spPr>
          <a:xfrm>
            <a:off x="6519672" y="3236976"/>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Privātpersona (iedzīvotājs, NVO, uzņēmums) iestādes kompetencē esošā jautājumā.</a:t>
            </a:r>
            <a:endParaRPr lang="lv-LV" sz="1250" noProof="0" dirty="0"/>
          </a:p>
        </p:txBody>
      </p:sp>
      <p:sp>
        <p:nvSpPr>
          <p:cNvPr id="22" name="Text 20"/>
          <p:cNvSpPr/>
          <p:nvPr/>
        </p:nvSpPr>
        <p:spPr>
          <a:xfrm>
            <a:off x="6519672" y="3803904"/>
            <a:ext cx="4736592" cy="219456"/>
          </a:xfrm>
          <a:prstGeom prst="rect">
            <a:avLst/>
          </a:prstGeom>
          <a:noFill/>
          <a:ln/>
        </p:spPr>
        <p:txBody>
          <a:bodyPr wrap="square" lIns="0" tIns="0" rIns="0" bIns="0" rtlCol="0" anchor="ctr"/>
          <a:lstStyle/>
          <a:p>
            <a:pPr marL="0" indent="0">
              <a:buNone/>
            </a:pPr>
            <a:r>
              <a:rPr lang="lv-LV" sz="1150" b="1" noProof="0" dirty="0">
                <a:solidFill>
                  <a:srgbClr val="4B7A57"/>
                </a:solidFill>
                <a:latin typeface="Calibri" pitchFamily="34" charset="0"/>
                <a:ea typeface="Calibri" pitchFamily="34" charset="-122"/>
                <a:cs typeface="Calibri" pitchFamily="34" charset="-120"/>
              </a:rPr>
              <a:t>Raksturīgais rezultāts</a:t>
            </a:r>
            <a:endParaRPr lang="lv-LV" sz="1150" noProof="0" dirty="0"/>
          </a:p>
        </p:txBody>
      </p:sp>
      <p:sp>
        <p:nvSpPr>
          <p:cNvPr id="23" name="Text 21"/>
          <p:cNvSpPr/>
          <p:nvPr/>
        </p:nvSpPr>
        <p:spPr>
          <a:xfrm>
            <a:off x="6519672" y="4023360"/>
            <a:ext cx="4736592" cy="54864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Likumā paredzētajos gadījumos atbilde pēc būtības; pārsūtīšana, informēšana par kompetenci vai cita IL paredzēta rīcība.</a:t>
            </a:r>
            <a:endParaRPr lang="lv-LV" sz="1250" noProof="0" dirty="0"/>
          </a:p>
        </p:txBody>
      </p:sp>
      <p:sp>
        <p:nvSpPr>
          <p:cNvPr id="24" name="Shape 22"/>
          <p:cNvSpPr/>
          <p:nvPr/>
        </p:nvSpPr>
        <p:spPr>
          <a:xfrm>
            <a:off x="640080" y="4754880"/>
            <a:ext cx="10908792" cy="914400"/>
          </a:xfrm>
          <a:prstGeom prst="roundRect">
            <a:avLst>
              <a:gd name="adj" fmla="val 5000"/>
            </a:avLst>
          </a:prstGeom>
          <a:solidFill>
            <a:srgbClr val="F8EFEE"/>
          </a:solidFill>
          <a:ln w="12700">
            <a:solidFill>
              <a:srgbClr val="F8EFEE"/>
            </a:solidFill>
            <a:prstDash val="solid"/>
          </a:ln>
        </p:spPr>
        <p:txBody>
          <a:bodyPr/>
          <a:lstStyle/>
          <a:p>
            <a:endParaRPr lang="lv-LV" noProof="0" dirty="0"/>
          </a:p>
        </p:txBody>
      </p:sp>
      <p:sp>
        <p:nvSpPr>
          <p:cNvPr id="25" name="Text 23"/>
          <p:cNvSpPr/>
          <p:nvPr/>
        </p:nvSpPr>
        <p:spPr>
          <a:xfrm>
            <a:off x="950976" y="4754880"/>
            <a:ext cx="10287000" cy="914400"/>
          </a:xfrm>
          <a:prstGeom prst="rect">
            <a:avLst/>
          </a:prstGeom>
          <a:noFill/>
          <a:ln/>
        </p:spPr>
        <p:txBody>
          <a:bodyPr wrap="square" lIns="0" tIns="0" rIns="0" bIns="0" rtlCol="0" anchor="ctr"/>
          <a:lstStyle/>
          <a:p>
            <a:pPr marL="0" indent="0">
              <a:lnSpc>
                <a:spcPct val="110000"/>
              </a:lnSpc>
              <a:buNone/>
            </a:pPr>
            <a:r>
              <a:rPr lang="lv-LV" sz="1250" b="1" noProof="0" dirty="0">
                <a:solidFill>
                  <a:srgbClr val="9C3B32"/>
                </a:solidFill>
                <a:latin typeface="Calibri" pitchFamily="34" charset="0"/>
                <a:ea typeface="Calibri" pitchFamily="34" charset="-122"/>
                <a:cs typeface="Calibri" pitchFamily="34" charset="-120"/>
              </a:rPr>
              <a:t>Praktiski svarīgi.  </a:t>
            </a:r>
            <a:r>
              <a:rPr lang="lv-LV" sz="1250" noProof="0" dirty="0">
                <a:solidFill>
                  <a:srgbClr val="7A3A33"/>
                </a:solidFill>
                <a:latin typeface="Calibri" pitchFamily="34" charset="0"/>
                <a:ea typeface="Calibri" pitchFamily="34" charset="-122"/>
                <a:cs typeface="Calibri" pitchFamily="34" charset="-120"/>
              </a:rPr>
              <a:t>Iestāde var izskatīt elektroniski saņemtu informācijas pieprasījumu, kas nav parakstīts normatīvajos aktos noteiktajā kārtībā. Tomēr saskaņā ar IAL 15. panta trešo daļu šāda pieprasījuma iesniedzējs nevar tiesā prasīt informācijas izsniegšanu. Labā prakse ir šīs sekas personai saprotami izskaidrot, lai tā varētu izvēlēties savam mērķim atbilstošu iesniegšanas formu.</a:t>
            </a:r>
            <a:endParaRPr lang="lv-LV" sz="1250" noProof="0" dirty="0"/>
          </a:p>
        </p:txBody>
      </p:sp>
      <p:sp>
        <p:nvSpPr>
          <p:cNvPr id="26" name="Shape 24"/>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7" name="Text 25"/>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Piemērojamo procesu pēc katra lūguma satura un prasītā rezultāta nosaka iestāde - privātpersonai nav jāizvēlas pareizais likums. Abi procesi ikdienā saskaras: vienā dokumentā persona var gan pieprasīt informāciju, gan lūgt iestādi rīkoties.</a:t>
            </a:r>
            <a:endParaRPr lang="lv-LV" sz="1250" noProof="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Jaukta satura dokuments</a:t>
            </a:r>
            <a:endParaRPr lang="lv-LV" sz="3000" noProof="0" dirty="0"/>
          </a:p>
        </p:txBody>
      </p:sp>
      <p:sp>
        <p:nvSpPr>
          <p:cNvPr id="4" name="Text 2"/>
          <p:cNvSpPr/>
          <p:nvPr/>
        </p:nvSpPr>
        <p:spPr>
          <a:xfrm>
            <a:off x="640080" y="1207008"/>
            <a:ext cx="10725912" cy="310896"/>
          </a:xfrm>
          <a:prstGeom prst="rect">
            <a:avLst/>
          </a:prstGeom>
          <a:noFill/>
          <a:ln/>
        </p:spPr>
        <p:txBody>
          <a:bodyPr wrap="square" lIns="0" tIns="0" rIns="0" bIns="0" rtlCol="0" anchor="t"/>
          <a:lstStyle/>
          <a:p>
            <a:pPr marL="0" indent="0">
              <a:buNone/>
            </a:pPr>
            <a:r>
              <a:rPr lang="lv-LV" sz="1350" noProof="0" dirty="0">
                <a:solidFill>
                  <a:srgbClr val="4F5F6B"/>
                </a:solidFill>
                <a:latin typeface="Calibri" pitchFamily="34" charset="0"/>
                <a:ea typeface="Calibri" pitchFamily="34" charset="-122"/>
                <a:cs typeface="Calibri" pitchFamily="34" charset="-120"/>
              </a:rPr>
              <a:t>Viens saņemts dokuments, kurā ietverti vismaz divi patstāvīgi lūgumi. Katram no tiem var būt cits process, termiņš, rezultāts vai tiesību aizsardzības kārtība.</a:t>
            </a:r>
            <a:endParaRPr lang="lv-LV" sz="1350" noProof="0" dirty="0"/>
          </a:p>
        </p:txBody>
      </p:sp>
      <p:sp>
        <p:nvSpPr>
          <p:cNvPr id="5" name="Shape 3"/>
          <p:cNvSpPr/>
          <p:nvPr/>
        </p:nvSpPr>
        <p:spPr>
          <a:xfrm>
            <a:off x="640080" y="1755648"/>
            <a:ext cx="6446520" cy="2066544"/>
          </a:xfrm>
          <a:prstGeom prst="roundRect">
            <a:avLst>
              <a:gd name="adj" fmla="val 2212"/>
            </a:avLst>
          </a:prstGeom>
          <a:solidFill>
            <a:srgbClr val="EFF3F6"/>
          </a:solidFill>
          <a:ln w="12700">
            <a:solidFill>
              <a:srgbClr val="EFF3F6"/>
            </a:solidFill>
            <a:prstDash val="solid"/>
          </a:ln>
        </p:spPr>
        <p:txBody>
          <a:bodyPr/>
          <a:lstStyle/>
          <a:p>
            <a:endParaRPr lang="lv-LV" noProof="0" dirty="0"/>
          </a:p>
        </p:txBody>
      </p:sp>
      <p:sp>
        <p:nvSpPr>
          <p:cNvPr id="6" name="Text 4"/>
          <p:cNvSpPr/>
          <p:nvPr/>
        </p:nvSpPr>
        <p:spPr>
          <a:xfrm>
            <a:off x="932688" y="1901952"/>
            <a:ext cx="5852160" cy="237744"/>
          </a:xfrm>
          <a:prstGeom prst="rect">
            <a:avLst/>
          </a:prstGeom>
          <a:noFill/>
          <a:ln/>
        </p:spPr>
        <p:txBody>
          <a:bodyPr wrap="square" lIns="0" tIns="0" rIns="0" bIns="0" rtlCol="0" anchor="ctr"/>
          <a:lstStyle/>
          <a:p>
            <a:pPr marL="0" indent="0">
              <a:buNone/>
            </a:pPr>
            <a:r>
              <a:rPr lang="lv-LV" sz="1050" b="1" kern="0" spc="140" noProof="0" dirty="0">
                <a:solidFill>
                  <a:srgbClr val="7C8B97"/>
                </a:solidFill>
                <a:latin typeface="Calibri" pitchFamily="34" charset="0"/>
                <a:ea typeface="Calibri" pitchFamily="34" charset="-122"/>
                <a:cs typeface="Calibri" pitchFamily="34" charset="-120"/>
              </a:rPr>
              <a:t>VIENS DOKUMENTS, VIENA REĢISTRĀCIJAS VIENĪBA</a:t>
            </a:r>
            <a:endParaRPr lang="lv-LV" sz="1050" noProof="0" dirty="0"/>
          </a:p>
        </p:txBody>
      </p:sp>
      <p:sp>
        <p:nvSpPr>
          <p:cNvPr id="7" name="Shape 5"/>
          <p:cNvSpPr/>
          <p:nvPr/>
        </p:nvSpPr>
        <p:spPr>
          <a:xfrm>
            <a:off x="932688" y="2231136"/>
            <a:ext cx="292608" cy="292608"/>
          </a:xfrm>
          <a:prstGeom prst="roundRect">
            <a:avLst>
              <a:gd name="adj" fmla="val 18750"/>
            </a:avLst>
          </a:prstGeom>
          <a:solidFill>
            <a:srgbClr val="2F6690"/>
          </a:solidFill>
          <a:ln w="12700">
            <a:solidFill>
              <a:srgbClr val="2F6690"/>
            </a:solidFill>
            <a:prstDash val="solid"/>
          </a:ln>
        </p:spPr>
        <p:txBody>
          <a:bodyPr/>
          <a:lstStyle/>
          <a:p>
            <a:endParaRPr lang="lv-LV" noProof="0" dirty="0"/>
          </a:p>
        </p:txBody>
      </p:sp>
      <p:sp>
        <p:nvSpPr>
          <p:cNvPr id="8" name="Text 6"/>
          <p:cNvSpPr/>
          <p:nvPr/>
        </p:nvSpPr>
        <p:spPr>
          <a:xfrm>
            <a:off x="932688" y="2231136"/>
            <a:ext cx="292608" cy="292608"/>
          </a:xfrm>
          <a:prstGeom prst="rect">
            <a:avLst/>
          </a:prstGeom>
          <a:noFill/>
          <a:ln/>
        </p:spPr>
        <p:txBody>
          <a:bodyPr wrap="square" lIns="0" tIns="0" rIns="0" bIns="0" rtlCol="0" anchor="ctr"/>
          <a:lstStyle/>
          <a:p>
            <a:pPr marL="0" indent="0" algn="ctr">
              <a:buNone/>
            </a:pPr>
            <a:r>
              <a:rPr lang="lv-LV" sz="1200" b="1" noProof="0" dirty="0">
                <a:solidFill>
                  <a:srgbClr val="FFFFFF"/>
                </a:solidFill>
                <a:latin typeface="Calibri" pitchFamily="34" charset="0"/>
                <a:ea typeface="Calibri" pitchFamily="34" charset="-122"/>
                <a:cs typeface="Calibri" pitchFamily="34" charset="-120"/>
              </a:rPr>
              <a:t>A</a:t>
            </a:r>
            <a:endParaRPr lang="lv-LV" sz="1200" noProof="0" dirty="0"/>
          </a:p>
        </p:txBody>
      </p:sp>
      <p:sp>
        <p:nvSpPr>
          <p:cNvPr id="9" name="Text 7"/>
          <p:cNvSpPr/>
          <p:nvPr/>
        </p:nvSpPr>
        <p:spPr>
          <a:xfrm>
            <a:off x="1335024" y="2231136"/>
            <a:ext cx="2651760" cy="292608"/>
          </a:xfrm>
          <a:prstGeom prst="rect">
            <a:avLst/>
          </a:prstGeom>
          <a:noFill/>
          <a:ln/>
        </p:spPr>
        <p:txBody>
          <a:bodyPr wrap="square" lIns="0" tIns="0" rIns="0" bIns="0" rtlCol="0" anchor="ctr"/>
          <a:lstStyle/>
          <a:p>
            <a:pPr marL="0" indent="0">
              <a:buNone/>
            </a:pPr>
            <a:r>
              <a:rPr lang="lv-LV" sz="1250" b="1" noProof="0" dirty="0">
                <a:solidFill>
                  <a:srgbClr val="1C2B36"/>
                </a:solidFill>
                <a:latin typeface="Calibri" pitchFamily="34" charset="0"/>
                <a:ea typeface="Calibri" pitchFamily="34" charset="-122"/>
                <a:cs typeface="Calibri" pitchFamily="34" charset="-120"/>
              </a:rPr>
              <a:t>Informācijas pieprasījums (IAL)</a:t>
            </a:r>
            <a:endParaRPr lang="lv-LV" sz="1250" noProof="0" dirty="0"/>
          </a:p>
        </p:txBody>
      </p:sp>
      <p:sp>
        <p:nvSpPr>
          <p:cNvPr id="10" name="Text 8"/>
          <p:cNvSpPr/>
          <p:nvPr/>
        </p:nvSpPr>
        <p:spPr>
          <a:xfrm>
            <a:off x="4005072" y="2231136"/>
            <a:ext cx="2834640" cy="292608"/>
          </a:xfrm>
          <a:prstGeom prst="rect">
            <a:avLst/>
          </a:prstGeom>
          <a:noFill/>
          <a:ln/>
        </p:spPr>
        <p:txBody>
          <a:bodyPr wrap="square" lIns="0" tIns="0" rIns="0" bIns="0" rtlCol="0" anchor="ctr"/>
          <a:lstStyle/>
          <a:p>
            <a:pPr marL="0" indent="0">
              <a:buNone/>
            </a:pPr>
            <a:r>
              <a:rPr lang="lv-LV" sz="1150" noProof="0" dirty="0">
                <a:solidFill>
                  <a:srgbClr val="4F5F6B"/>
                </a:solidFill>
                <a:latin typeface="Calibri" pitchFamily="34" charset="0"/>
                <a:ea typeface="Calibri" pitchFamily="34" charset="-122"/>
                <a:cs typeface="Calibri" pitchFamily="34" charset="-120"/>
              </a:rPr>
              <a:t>savs process · termiņš · rezultāts · tiesību aizsardzības kārtība</a:t>
            </a:r>
            <a:endParaRPr lang="lv-LV" sz="1150" noProof="0" dirty="0"/>
          </a:p>
        </p:txBody>
      </p:sp>
      <p:sp>
        <p:nvSpPr>
          <p:cNvPr id="11" name="Shape 9"/>
          <p:cNvSpPr/>
          <p:nvPr/>
        </p:nvSpPr>
        <p:spPr>
          <a:xfrm>
            <a:off x="932688" y="2724912"/>
            <a:ext cx="292608" cy="292608"/>
          </a:xfrm>
          <a:prstGeom prst="roundRect">
            <a:avLst>
              <a:gd name="adj" fmla="val 18750"/>
            </a:avLst>
          </a:prstGeom>
          <a:solidFill>
            <a:srgbClr val="4B7A57"/>
          </a:solidFill>
          <a:ln w="12700">
            <a:solidFill>
              <a:srgbClr val="4B7A57"/>
            </a:solidFill>
            <a:prstDash val="solid"/>
          </a:ln>
        </p:spPr>
        <p:txBody>
          <a:bodyPr/>
          <a:lstStyle/>
          <a:p>
            <a:endParaRPr lang="lv-LV" noProof="0" dirty="0"/>
          </a:p>
        </p:txBody>
      </p:sp>
      <p:sp>
        <p:nvSpPr>
          <p:cNvPr id="12" name="Text 10"/>
          <p:cNvSpPr/>
          <p:nvPr/>
        </p:nvSpPr>
        <p:spPr>
          <a:xfrm>
            <a:off x="932688" y="2724912"/>
            <a:ext cx="292608" cy="292608"/>
          </a:xfrm>
          <a:prstGeom prst="rect">
            <a:avLst/>
          </a:prstGeom>
          <a:noFill/>
          <a:ln/>
        </p:spPr>
        <p:txBody>
          <a:bodyPr wrap="square" lIns="0" tIns="0" rIns="0" bIns="0" rtlCol="0" anchor="ctr"/>
          <a:lstStyle/>
          <a:p>
            <a:pPr marL="0" indent="0" algn="ctr">
              <a:buNone/>
            </a:pPr>
            <a:r>
              <a:rPr lang="lv-LV" sz="1200" b="1" noProof="0" dirty="0">
                <a:solidFill>
                  <a:srgbClr val="FFFFFF"/>
                </a:solidFill>
                <a:latin typeface="Calibri" pitchFamily="34" charset="0"/>
                <a:ea typeface="Calibri" pitchFamily="34" charset="-122"/>
                <a:cs typeface="Calibri" pitchFamily="34" charset="-120"/>
              </a:rPr>
              <a:t>B</a:t>
            </a:r>
            <a:endParaRPr lang="lv-LV" sz="1200" noProof="0" dirty="0"/>
          </a:p>
        </p:txBody>
      </p:sp>
      <p:sp>
        <p:nvSpPr>
          <p:cNvPr id="13" name="Text 11"/>
          <p:cNvSpPr/>
          <p:nvPr/>
        </p:nvSpPr>
        <p:spPr>
          <a:xfrm>
            <a:off x="1335024" y="2724912"/>
            <a:ext cx="2651760" cy="292608"/>
          </a:xfrm>
          <a:prstGeom prst="rect">
            <a:avLst/>
          </a:prstGeom>
          <a:noFill/>
          <a:ln/>
        </p:spPr>
        <p:txBody>
          <a:bodyPr wrap="square" lIns="0" tIns="0" rIns="0" bIns="0" rtlCol="0" anchor="ctr"/>
          <a:lstStyle/>
          <a:p>
            <a:pPr marL="0" indent="0">
              <a:buNone/>
            </a:pPr>
            <a:r>
              <a:rPr lang="lv-LV" sz="1250" b="1" noProof="0" dirty="0">
                <a:solidFill>
                  <a:srgbClr val="1C2B36"/>
                </a:solidFill>
                <a:latin typeface="Calibri" pitchFamily="34" charset="0"/>
                <a:ea typeface="Calibri" pitchFamily="34" charset="-122"/>
                <a:cs typeface="Calibri" pitchFamily="34" charset="-120"/>
              </a:rPr>
              <a:t>Iesniegums (IL)</a:t>
            </a:r>
            <a:endParaRPr lang="lv-LV" sz="1250" noProof="0" dirty="0"/>
          </a:p>
        </p:txBody>
      </p:sp>
      <p:sp>
        <p:nvSpPr>
          <p:cNvPr id="14" name="Text 12"/>
          <p:cNvSpPr/>
          <p:nvPr/>
        </p:nvSpPr>
        <p:spPr>
          <a:xfrm>
            <a:off x="4005072" y="2724912"/>
            <a:ext cx="2834640" cy="292608"/>
          </a:xfrm>
          <a:prstGeom prst="rect">
            <a:avLst/>
          </a:prstGeom>
          <a:noFill/>
          <a:ln/>
        </p:spPr>
        <p:txBody>
          <a:bodyPr wrap="square" lIns="0" tIns="0" rIns="0" bIns="0" rtlCol="0" anchor="ctr"/>
          <a:lstStyle/>
          <a:p>
            <a:pPr marL="0" indent="0">
              <a:buNone/>
            </a:pPr>
            <a:r>
              <a:rPr lang="lv-LV" sz="1150" noProof="0" dirty="0">
                <a:solidFill>
                  <a:srgbClr val="4F5F6B"/>
                </a:solidFill>
                <a:latin typeface="Calibri" pitchFamily="34" charset="0"/>
                <a:ea typeface="Calibri" pitchFamily="34" charset="-122"/>
                <a:cs typeface="Calibri" pitchFamily="34" charset="-120"/>
              </a:rPr>
              <a:t>savs process · termiņš · rezultāts · tiesību aizsardzības kārtība</a:t>
            </a:r>
            <a:endParaRPr lang="lv-LV" sz="1150" noProof="0" dirty="0"/>
          </a:p>
        </p:txBody>
      </p:sp>
      <p:sp>
        <p:nvSpPr>
          <p:cNvPr id="15" name="Shape 13"/>
          <p:cNvSpPr/>
          <p:nvPr/>
        </p:nvSpPr>
        <p:spPr>
          <a:xfrm>
            <a:off x="932688" y="3218688"/>
            <a:ext cx="292608" cy="292608"/>
          </a:xfrm>
          <a:prstGeom prst="roundRect">
            <a:avLst>
              <a:gd name="adj" fmla="val 18750"/>
            </a:avLst>
          </a:prstGeom>
          <a:solidFill>
            <a:srgbClr val="2C3E4C"/>
          </a:solidFill>
          <a:ln w="12700">
            <a:solidFill>
              <a:srgbClr val="2C3E4C"/>
            </a:solidFill>
            <a:prstDash val="solid"/>
          </a:ln>
        </p:spPr>
        <p:txBody>
          <a:bodyPr/>
          <a:lstStyle/>
          <a:p>
            <a:endParaRPr lang="lv-LV" noProof="0" dirty="0"/>
          </a:p>
        </p:txBody>
      </p:sp>
      <p:sp>
        <p:nvSpPr>
          <p:cNvPr id="16" name="Text 14"/>
          <p:cNvSpPr/>
          <p:nvPr/>
        </p:nvSpPr>
        <p:spPr>
          <a:xfrm>
            <a:off x="932688" y="3218688"/>
            <a:ext cx="292608" cy="292608"/>
          </a:xfrm>
          <a:prstGeom prst="rect">
            <a:avLst/>
          </a:prstGeom>
          <a:noFill/>
          <a:ln/>
        </p:spPr>
        <p:txBody>
          <a:bodyPr wrap="square" lIns="0" tIns="0" rIns="0" bIns="0" rtlCol="0" anchor="ctr"/>
          <a:lstStyle/>
          <a:p>
            <a:pPr marL="0" indent="0" algn="ctr">
              <a:buNone/>
            </a:pPr>
            <a:r>
              <a:rPr lang="lv-LV" sz="1200" b="1" noProof="0" dirty="0">
                <a:solidFill>
                  <a:srgbClr val="FFFFFF"/>
                </a:solidFill>
                <a:latin typeface="Calibri" pitchFamily="34" charset="0"/>
                <a:ea typeface="Calibri" pitchFamily="34" charset="-122"/>
                <a:cs typeface="Calibri" pitchFamily="34" charset="-120"/>
              </a:rPr>
              <a:t>C</a:t>
            </a:r>
            <a:endParaRPr lang="lv-LV" sz="1200" noProof="0" dirty="0"/>
          </a:p>
        </p:txBody>
      </p:sp>
      <p:sp>
        <p:nvSpPr>
          <p:cNvPr id="17" name="Text 15"/>
          <p:cNvSpPr/>
          <p:nvPr/>
        </p:nvSpPr>
        <p:spPr>
          <a:xfrm>
            <a:off x="1335024" y="3218688"/>
            <a:ext cx="2651760" cy="292608"/>
          </a:xfrm>
          <a:prstGeom prst="rect">
            <a:avLst/>
          </a:prstGeom>
          <a:noFill/>
          <a:ln/>
        </p:spPr>
        <p:txBody>
          <a:bodyPr wrap="square" lIns="0" tIns="0" rIns="0" bIns="0" rtlCol="0" anchor="ctr"/>
          <a:lstStyle/>
          <a:p>
            <a:pPr marL="0" indent="0">
              <a:buNone/>
            </a:pPr>
            <a:r>
              <a:rPr lang="lv-LV" sz="1250" b="1" noProof="0" dirty="0">
                <a:solidFill>
                  <a:srgbClr val="1C2B36"/>
                </a:solidFill>
                <a:latin typeface="Calibri" pitchFamily="34" charset="0"/>
                <a:ea typeface="Calibri" pitchFamily="34" charset="-122"/>
                <a:cs typeface="Calibri" pitchFamily="34" charset="-120"/>
              </a:rPr>
              <a:t>Cits process (APL vai speciāls režīms)</a:t>
            </a:r>
            <a:endParaRPr lang="lv-LV" sz="1250" noProof="0" dirty="0"/>
          </a:p>
        </p:txBody>
      </p:sp>
      <p:sp>
        <p:nvSpPr>
          <p:cNvPr id="18" name="Text 16"/>
          <p:cNvSpPr/>
          <p:nvPr/>
        </p:nvSpPr>
        <p:spPr>
          <a:xfrm>
            <a:off x="4005072" y="3218688"/>
            <a:ext cx="2834640" cy="292608"/>
          </a:xfrm>
          <a:prstGeom prst="rect">
            <a:avLst/>
          </a:prstGeom>
          <a:noFill/>
          <a:ln/>
        </p:spPr>
        <p:txBody>
          <a:bodyPr wrap="square" lIns="0" tIns="0" rIns="0" bIns="0" rtlCol="0" anchor="ctr"/>
          <a:lstStyle/>
          <a:p>
            <a:pPr marL="0" indent="0">
              <a:buNone/>
            </a:pPr>
            <a:r>
              <a:rPr lang="lv-LV" sz="1150" noProof="0" dirty="0">
                <a:solidFill>
                  <a:srgbClr val="4F5F6B"/>
                </a:solidFill>
                <a:latin typeface="Calibri" pitchFamily="34" charset="0"/>
                <a:ea typeface="Calibri" pitchFamily="34" charset="-122"/>
                <a:cs typeface="Calibri" pitchFamily="34" charset="-120"/>
              </a:rPr>
              <a:t>savs process · termiņš · rezultāts · tiesību aizsardzības kārtība</a:t>
            </a:r>
            <a:endParaRPr lang="lv-LV" sz="1150" noProof="0" dirty="0"/>
          </a:p>
        </p:txBody>
      </p:sp>
      <p:sp>
        <p:nvSpPr>
          <p:cNvPr id="19" name="Shape 17"/>
          <p:cNvSpPr/>
          <p:nvPr/>
        </p:nvSpPr>
        <p:spPr>
          <a:xfrm>
            <a:off x="7342632" y="1755648"/>
            <a:ext cx="4206240" cy="950976"/>
          </a:xfrm>
          <a:prstGeom prst="roundRect">
            <a:avLst>
              <a:gd name="adj" fmla="val 4808"/>
            </a:avLst>
          </a:prstGeom>
          <a:solidFill>
            <a:srgbClr val="EEF4EF"/>
          </a:solidFill>
          <a:ln w="12700">
            <a:solidFill>
              <a:srgbClr val="EEF4EF"/>
            </a:solidFill>
            <a:prstDash val="solid"/>
          </a:ln>
        </p:spPr>
        <p:txBody>
          <a:bodyPr/>
          <a:lstStyle/>
          <a:p>
            <a:endParaRPr lang="lv-LV" noProof="0" dirty="0"/>
          </a:p>
        </p:txBody>
      </p:sp>
      <p:sp>
        <p:nvSpPr>
          <p:cNvPr id="20" name="Text 18"/>
          <p:cNvSpPr/>
          <p:nvPr/>
        </p:nvSpPr>
        <p:spPr>
          <a:xfrm>
            <a:off x="7607808" y="1755648"/>
            <a:ext cx="3675888" cy="950976"/>
          </a:xfrm>
          <a:prstGeom prst="rect">
            <a:avLst/>
          </a:prstGeom>
          <a:noFill/>
          <a:ln/>
        </p:spPr>
        <p:txBody>
          <a:bodyPr wrap="square" lIns="0" tIns="0" rIns="0" bIns="0" rtlCol="0" anchor="ctr"/>
          <a:lstStyle/>
          <a:p>
            <a:pPr marL="0" indent="0">
              <a:lnSpc>
                <a:spcPct val="110000"/>
              </a:lnSpc>
              <a:buNone/>
            </a:pPr>
            <a:r>
              <a:rPr lang="lv-LV" sz="1250" b="1" noProof="0" dirty="0">
                <a:solidFill>
                  <a:srgbClr val="4B7A57"/>
                </a:solidFill>
                <a:latin typeface="Calibri" pitchFamily="34" charset="0"/>
                <a:ea typeface="Calibri" pitchFamily="34" charset="-122"/>
                <a:cs typeface="Calibri" pitchFamily="34" charset="-120"/>
              </a:rPr>
              <a:t>Pieļaujams.  </a:t>
            </a:r>
            <a:r>
              <a:rPr lang="lv-LV" sz="1250" noProof="0" dirty="0">
                <a:solidFill>
                  <a:srgbClr val="4F5F6B"/>
                </a:solidFill>
                <a:latin typeface="Calibri" pitchFamily="34" charset="0"/>
                <a:ea typeface="Calibri" pitchFamily="34" charset="-122"/>
                <a:cs typeface="Calibri" pitchFamily="34" charset="-120"/>
              </a:rPr>
              <a:t>Viens reģistrācijas numurs visam dokumentam, ja katras daļas virzībai un rezultātam var atsevišķi izsekot.</a:t>
            </a:r>
            <a:endParaRPr lang="lv-LV" sz="1250" noProof="0" dirty="0"/>
          </a:p>
        </p:txBody>
      </p:sp>
      <p:sp>
        <p:nvSpPr>
          <p:cNvPr id="21" name="Shape 19"/>
          <p:cNvSpPr/>
          <p:nvPr/>
        </p:nvSpPr>
        <p:spPr>
          <a:xfrm>
            <a:off x="7342632" y="2871216"/>
            <a:ext cx="4206240" cy="950976"/>
          </a:xfrm>
          <a:prstGeom prst="roundRect">
            <a:avLst>
              <a:gd name="adj" fmla="val 4808"/>
            </a:avLst>
          </a:prstGeom>
          <a:solidFill>
            <a:srgbClr val="F8EFEE"/>
          </a:solidFill>
          <a:ln w="12700">
            <a:solidFill>
              <a:srgbClr val="F8EFEE"/>
            </a:solidFill>
            <a:prstDash val="solid"/>
          </a:ln>
        </p:spPr>
        <p:txBody>
          <a:bodyPr/>
          <a:lstStyle/>
          <a:p>
            <a:endParaRPr lang="lv-LV" noProof="0" dirty="0"/>
          </a:p>
        </p:txBody>
      </p:sp>
      <p:sp>
        <p:nvSpPr>
          <p:cNvPr id="22" name="Text 20"/>
          <p:cNvSpPr/>
          <p:nvPr/>
        </p:nvSpPr>
        <p:spPr>
          <a:xfrm>
            <a:off x="7607808" y="2871216"/>
            <a:ext cx="3675888" cy="950976"/>
          </a:xfrm>
          <a:prstGeom prst="rect">
            <a:avLst/>
          </a:prstGeom>
          <a:noFill/>
          <a:ln/>
        </p:spPr>
        <p:txBody>
          <a:bodyPr wrap="square" lIns="0" tIns="0" rIns="0" bIns="0" rtlCol="0" anchor="ctr"/>
          <a:lstStyle/>
          <a:p>
            <a:pPr marL="0" indent="0">
              <a:lnSpc>
                <a:spcPct val="110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Visam dokumentam piemēro vienu procesu vai vienu termiņu, un kāda daļa paliek bez tai paredzētā rezultāta.</a:t>
            </a:r>
            <a:endParaRPr lang="lv-LV" sz="1250" noProof="0" dirty="0"/>
          </a:p>
        </p:txBody>
      </p:sp>
      <p:sp>
        <p:nvSpPr>
          <p:cNvPr id="23" name="Text 21"/>
          <p:cNvSpPr/>
          <p:nvPr/>
        </p:nvSpPr>
        <p:spPr>
          <a:xfrm>
            <a:off x="640080" y="3968496"/>
            <a:ext cx="10908792" cy="219456"/>
          </a:xfrm>
          <a:prstGeom prst="rect">
            <a:avLst/>
          </a:prstGeom>
          <a:noFill/>
          <a:ln/>
        </p:spPr>
        <p:txBody>
          <a:bodyPr wrap="square" lIns="0" tIns="0" rIns="0" bIns="0" rtlCol="0" anchor="ctr"/>
          <a:lstStyle/>
          <a:p>
            <a:pPr marL="0" indent="0">
              <a:buNone/>
            </a:pPr>
            <a:r>
              <a:rPr lang="lv-LV" sz="1050" b="1" kern="0" spc="160" noProof="0" dirty="0">
                <a:solidFill>
                  <a:srgbClr val="B8690F"/>
                </a:solidFill>
                <a:latin typeface="Calibri" pitchFamily="34" charset="0"/>
                <a:ea typeface="Calibri" pitchFamily="34" charset="-122"/>
                <a:cs typeface="Calibri" pitchFamily="34" charset="-120"/>
              </a:rPr>
              <a:t>KO RĀDA DATI</a:t>
            </a:r>
            <a:endParaRPr lang="lv-LV" sz="1050" noProof="0" dirty="0"/>
          </a:p>
        </p:txBody>
      </p:sp>
      <p:sp>
        <p:nvSpPr>
          <p:cNvPr id="24" name="Shape 22"/>
          <p:cNvSpPr/>
          <p:nvPr/>
        </p:nvSpPr>
        <p:spPr>
          <a:xfrm>
            <a:off x="640080" y="4224528"/>
            <a:ext cx="3456432" cy="1444752"/>
          </a:xfrm>
          <a:prstGeom prst="roundRect">
            <a:avLst>
              <a:gd name="adj" fmla="val 3165"/>
            </a:avLst>
          </a:prstGeom>
          <a:solidFill>
            <a:srgbClr val="EFF3F6"/>
          </a:solidFill>
          <a:ln w="12700">
            <a:solidFill>
              <a:srgbClr val="EFF3F6"/>
            </a:solidFill>
            <a:prstDash val="solid"/>
          </a:ln>
        </p:spPr>
        <p:txBody>
          <a:bodyPr/>
          <a:lstStyle/>
          <a:p>
            <a:endParaRPr lang="lv-LV" noProof="0" dirty="0"/>
          </a:p>
        </p:txBody>
      </p:sp>
      <p:sp>
        <p:nvSpPr>
          <p:cNvPr id="25" name="Text 23"/>
          <p:cNvSpPr/>
          <p:nvPr/>
        </p:nvSpPr>
        <p:spPr>
          <a:xfrm>
            <a:off x="932688" y="4370832"/>
            <a:ext cx="2871216" cy="310896"/>
          </a:xfrm>
          <a:prstGeom prst="rect">
            <a:avLst/>
          </a:prstGeom>
          <a:noFill/>
          <a:ln/>
        </p:spPr>
        <p:txBody>
          <a:bodyPr wrap="square" lIns="0" tIns="0" rIns="0" bIns="0" rtlCol="0" anchor="ctr"/>
          <a:lstStyle/>
          <a:p>
            <a:pPr marL="0" indent="0">
              <a:buNone/>
            </a:pPr>
            <a:r>
              <a:rPr lang="lv-LV" sz="2000" b="1" noProof="0" dirty="0">
                <a:solidFill>
                  <a:srgbClr val="1C2B36"/>
                </a:solidFill>
                <a:latin typeface="Cambria" pitchFamily="34" charset="0"/>
                <a:ea typeface="Cambria" pitchFamily="34" charset="-122"/>
                <a:cs typeface="Cambria" pitchFamily="34" charset="-120"/>
              </a:rPr>
              <a:t>182 no 332</a:t>
            </a:r>
            <a:endParaRPr lang="lv-LV" sz="2000" noProof="0" dirty="0"/>
          </a:p>
        </p:txBody>
      </p:sp>
      <p:sp>
        <p:nvSpPr>
          <p:cNvPr id="26" name="Text 24"/>
          <p:cNvSpPr/>
          <p:nvPr/>
        </p:nvSpPr>
        <p:spPr>
          <a:xfrm>
            <a:off x="932688" y="4718304"/>
            <a:ext cx="2965544" cy="896112"/>
          </a:xfrm>
          <a:prstGeom prst="rect">
            <a:avLst/>
          </a:prstGeom>
          <a:noFill/>
          <a:ln/>
        </p:spPr>
        <p:txBody>
          <a:bodyPr wrap="square" lIns="0" tIns="0" rIns="0" bIns="0" rtlCol="0" anchor="t"/>
          <a:lstStyle/>
          <a:p>
            <a:pPr marL="0" indent="0">
              <a:lnSpc>
                <a:spcPct val="110000"/>
              </a:lnSpc>
              <a:buNone/>
            </a:pPr>
            <a:r>
              <a:rPr lang="lv-LV" sz="1150" noProof="0" dirty="0">
                <a:solidFill>
                  <a:srgbClr val="4F5F6B"/>
                </a:solidFill>
                <a:latin typeface="Calibri" pitchFamily="34" charset="0"/>
                <a:ea typeface="Calibri" pitchFamily="34" charset="-122"/>
                <a:cs typeface="Calibri" pitchFamily="34" charset="-120"/>
              </a:rPr>
              <a:t>182 no 332 tiesu nolēmumiem, kuros bija kāds IAL vai IL elements, darba datnē bija atzīmēta plašā „jaukta satura” pazīme. </a:t>
            </a:r>
            <a:endParaRPr lang="lv-LV" sz="1150" noProof="0" dirty="0"/>
          </a:p>
        </p:txBody>
      </p:sp>
      <p:sp>
        <p:nvSpPr>
          <p:cNvPr id="27" name="Shape 25"/>
          <p:cNvSpPr/>
          <p:nvPr/>
        </p:nvSpPr>
        <p:spPr>
          <a:xfrm>
            <a:off x="4370832" y="4224528"/>
            <a:ext cx="3456432" cy="1444752"/>
          </a:xfrm>
          <a:prstGeom prst="roundRect">
            <a:avLst>
              <a:gd name="adj" fmla="val 3165"/>
            </a:avLst>
          </a:prstGeom>
          <a:solidFill>
            <a:srgbClr val="EFF3F6"/>
          </a:solidFill>
          <a:ln w="12700">
            <a:solidFill>
              <a:srgbClr val="EFF3F6"/>
            </a:solidFill>
            <a:prstDash val="solid"/>
          </a:ln>
        </p:spPr>
        <p:txBody>
          <a:bodyPr/>
          <a:lstStyle/>
          <a:p>
            <a:endParaRPr lang="lv-LV" noProof="0" dirty="0"/>
          </a:p>
        </p:txBody>
      </p:sp>
      <p:sp>
        <p:nvSpPr>
          <p:cNvPr id="28" name="Text 26"/>
          <p:cNvSpPr/>
          <p:nvPr/>
        </p:nvSpPr>
        <p:spPr>
          <a:xfrm>
            <a:off x="4663440" y="4370832"/>
            <a:ext cx="2871216" cy="310896"/>
          </a:xfrm>
          <a:prstGeom prst="rect">
            <a:avLst/>
          </a:prstGeom>
          <a:noFill/>
          <a:ln/>
        </p:spPr>
        <p:txBody>
          <a:bodyPr wrap="square" lIns="0" tIns="0" rIns="0" bIns="0" rtlCol="0" anchor="ctr"/>
          <a:lstStyle/>
          <a:p>
            <a:pPr marL="0" indent="0">
              <a:buNone/>
            </a:pPr>
            <a:r>
              <a:rPr lang="lv-LV" sz="2000" b="1" noProof="0" dirty="0">
                <a:solidFill>
                  <a:srgbClr val="1C2B36"/>
                </a:solidFill>
                <a:latin typeface="Cambria" pitchFamily="34" charset="0"/>
                <a:ea typeface="Cambria" pitchFamily="34" charset="-122"/>
                <a:cs typeface="Cambria" pitchFamily="34" charset="-120"/>
              </a:rPr>
              <a:t>21 no 46</a:t>
            </a:r>
            <a:endParaRPr lang="lv-LV" sz="2000" noProof="0" dirty="0"/>
          </a:p>
        </p:txBody>
      </p:sp>
      <p:sp>
        <p:nvSpPr>
          <p:cNvPr id="29" name="Text 27"/>
          <p:cNvSpPr/>
          <p:nvPr/>
        </p:nvSpPr>
        <p:spPr>
          <a:xfrm>
            <a:off x="4663440" y="4718304"/>
            <a:ext cx="2871216" cy="896112"/>
          </a:xfrm>
          <a:prstGeom prst="rect">
            <a:avLst/>
          </a:prstGeom>
          <a:noFill/>
          <a:ln/>
        </p:spPr>
        <p:txBody>
          <a:bodyPr wrap="square" lIns="0" tIns="0" rIns="0" bIns="0" rtlCol="0" anchor="t"/>
          <a:lstStyle/>
          <a:p>
            <a:pPr marL="0" indent="0">
              <a:lnSpc>
                <a:spcPct val="110000"/>
              </a:lnSpc>
              <a:buNone/>
            </a:pPr>
            <a:r>
              <a:rPr lang="lv-LV" sz="1150" noProof="0" dirty="0">
                <a:solidFill>
                  <a:srgbClr val="4F5F6B"/>
                </a:solidFill>
                <a:latin typeface="Calibri" pitchFamily="34" charset="0"/>
                <a:ea typeface="Calibri" pitchFamily="34" charset="-122"/>
                <a:cs typeface="Calibri" pitchFamily="34" charset="-120"/>
              </a:rPr>
              <a:t>Anketās aptaujātajām valsts un pašvaldību institūcijām jaukta satura dokumentu virza pēc dominējošā satura vai garākā termiņa.</a:t>
            </a:r>
            <a:endParaRPr lang="lv-LV" sz="1150" noProof="0" dirty="0"/>
          </a:p>
        </p:txBody>
      </p:sp>
      <p:sp>
        <p:nvSpPr>
          <p:cNvPr id="30" name="Shape 28"/>
          <p:cNvSpPr/>
          <p:nvPr/>
        </p:nvSpPr>
        <p:spPr>
          <a:xfrm>
            <a:off x="8101584" y="4224528"/>
            <a:ext cx="3456432" cy="1444752"/>
          </a:xfrm>
          <a:prstGeom prst="roundRect">
            <a:avLst>
              <a:gd name="adj" fmla="val 3165"/>
            </a:avLst>
          </a:prstGeom>
          <a:solidFill>
            <a:srgbClr val="EFF3F6"/>
          </a:solidFill>
          <a:ln w="12700">
            <a:solidFill>
              <a:srgbClr val="EFF3F6"/>
            </a:solidFill>
            <a:prstDash val="solid"/>
          </a:ln>
        </p:spPr>
        <p:txBody>
          <a:bodyPr/>
          <a:lstStyle/>
          <a:p>
            <a:endParaRPr lang="lv-LV" noProof="0" dirty="0"/>
          </a:p>
        </p:txBody>
      </p:sp>
      <p:sp>
        <p:nvSpPr>
          <p:cNvPr id="31" name="Text 29"/>
          <p:cNvSpPr/>
          <p:nvPr/>
        </p:nvSpPr>
        <p:spPr>
          <a:xfrm>
            <a:off x="8394192" y="4370832"/>
            <a:ext cx="2871216" cy="310896"/>
          </a:xfrm>
          <a:prstGeom prst="rect">
            <a:avLst/>
          </a:prstGeom>
          <a:noFill/>
          <a:ln/>
        </p:spPr>
        <p:txBody>
          <a:bodyPr wrap="square" lIns="0" tIns="0" rIns="0" bIns="0" rtlCol="0" anchor="ctr"/>
          <a:lstStyle/>
          <a:p>
            <a:pPr marL="0" indent="0">
              <a:buNone/>
            </a:pPr>
            <a:r>
              <a:rPr lang="lv-LV" sz="2000" b="1" noProof="0" dirty="0">
                <a:solidFill>
                  <a:srgbClr val="1C2B36"/>
                </a:solidFill>
                <a:latin typeface="Cambria" pitchFamily="34" charset="0"/>
                <a:ea typeface="Cambria" pitchFamily="34" charset="-122"/>
                <a:cs typeface="Cambria" pitchFamily="34" charset="-120"/>
              </a:rPr>
              <a:t>14 no 46</a:t>
            </a:r>
            <a:endParaRPr lang="lv-LV" sz="2000" noProof="0" dirty="0"/>
          </a:p>
        </p:txBody>
      </p:sp>
      <p:sp>
        <p:nvSpPr>
          <p:cNvPr id="32" name="Text 30"/>
          <p:cNvSpPr/>
          <p:nvPr/>
        </p:nvSpPr>
        <p:spPr>
          <a:xfrm>
            <a:off x="8394192" y="4718304"/>
            <a:ext cx="2871216" cy="896112"/>
          </a:xfrm>
          <a:prstGeom prst="rect">
            <a:avLst/>
          </a:prstGeom>
          <a:noFill/>
          <a:ln/>
        </p:spPr>
        <p:txBody>
          <a:bodyPr wrap="square" lIns="0" tIns="0" rIns="0" bIns="0" rtlCol="0" anchor="t"/>
          <a:lstStyle/>
          <a:p>
            <a:pPr>
              <a:lnSpc>
                <a:spcPct val="110000"/>
              </a:lnSpc>
            </a:pPr>
            <a:r>
              <a:rPr lang="lv-LV" sz="1150" dirty="0">
                <a:solidFill>
                  <a:srgbClr val="4F5F6B"/>
                </a:solidFill>
                <a:latin typeface="Calibri" pitchFamily="34" charset="0"/>
                <a:ea typeface="Calibri" pitchFamily="34" charset="-122"/>
                <a:cs typeface="Calibri" pitchFamily="34" charset="-120"/>
              </a:rPr>
              <a:t>Anketās aptaujātajām valsts un pašvaldību institūcijām sadala </a:t>
            </a:r>
            <a:r>
              <a:rPr lang="lv-LV" sz="1150" noProof="0" dirty="0">
                <a:solidFill>
                  <a:srgbClr val="4F5F6B"/>
                </a:solidFill>
                <a:latin typeface="Calibri" pitchFamily="34" charset="0"/>
                <a:ea typeface="Calibri" pitchFamily="34" charset="-122"/>
                <a:cs typeface="Calibri" pitchFamily="34" charset="-120"/>
              </a:rPr>
              <a:t>dokumentu savstarpēji sasaistītos uzdevumos. Neviena institūcija to nereģistrē kā divus atsevišķus dokumentus.</a:t>
            </a:r>
            <a:endParaRPr lang="lv-LV" sz="1150"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METODOLOĢIJA</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Secinājumi balstīti:</a:t>
            </a:r>
            <a:endParaRPr lang="lv-LV" sz="3000" noProof="0" dirty="0"/>
          </a:p>
        </p:txBody>
      </p:sp>
      <p:sp>
        <p:nvSpPr>
          <p:cNvPr id="4" name="Shape 2"/>
          <p:cNvSpPr/>
          <p:nvPr/>
        </p:nvSpPr>
        <p:spPr>
          <a:xfrm>
            <a:off x="640080" y="157276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5" name="Text 3"/>
          <p:cNvSpPr/>
          <p:nvPr/>
        </p:nvSpPr>
        <p:spPr>
          <a:xfrm>
            <a:off x="950976" y="175564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46</a:t>
            </a:r>
            <a:endParaRPr lang="lv-LV" sz="3200" noProof="0" dirty="0"/>
          </a:p>
        </p:txBody>
      </p:sp>
      <p:sp>
        <p:nvSpPr>
          <p:cNvPr id="6" name="Text 4"/>
          <p:cNvSpPr/>
          <p:nvPr/>
        </p:nvSpPr>
        <p:spPr>
          <a:xfrm>
            <a:off x="950976" y="230428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institūcijas</a:t>
            </a:r>
            <a:endParaRPr lang="lv-LV" sz="1350" noProof="0" dirty="0"/>
          </a:p>
        </p:txBody>
      </p:sp>
      <p:sp>
        <p:nvSpPr>
          <p:cNvPr id="7" name="Text 5"/>
          <p:cNvSpPr/>
          <p:nvPr/>
        </p:nvSpPr>
        <p:spPr>
          <a:xfrm>
            <a:off x="950976" y="257860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23 valsts iestādes un 23 pašvaldības sniedza anketās informāciju par savu praksi</a:t>
            </a:r>
            <a:endParaRPr lang="lv-LV" sz="1250" noProof="0" dirty="0"/>
          </a:p>
        </p:txBody>
      </p:sp>
      <p:sp>
        <p:nvSpPr>
          <p:cNvPr id="8" name="Shape 6"/>
          <p:cNvSpPr/>
          <p:nvPr/>
        </p:nvSpPr>
        <p:spPr>
          <a:xfrm>
            <a:off x="4370832" y="157276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9" name="Text 7"/>
          <p:cNvSpPr/>
          <p:nvPr/>
        </p:nvSpPr>
        <p:spPr>
          <a:xfrm>
            <a:off x="4681728" y="175564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332</a:t>
            </a:r>
            <a:endParaRPr lang="lv-LV" sz="3200" noProof="0" dirty="0"/>
          </a:p>
        </p:txBody>
      </p:sp>
      <p:sp>
        <p:nvSpPr>
          <p:cNvPr id="10" name="Text 8"/>
          <p:cNvSpPr/>
          <p:nvPr/>
        </p:nvSpPr>
        <p:spPr>
          <a:xfrm>
            <a:off x="4681728" y="230428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tiesu nolēmumi</a:t>
            </a:r>
            <a:endParaRPr lang="lv-LV" sz="1350" noProof="0" dirty="0"/>
          </a:p>
        </p:txBody>
      </p:sp>
      <p:sp>
        <p:nvSpPr>
          <p:cNvPr id="11" name="Text 9"/>
          <p:cNvSpPr/>
          <p:nvPr/>
        </p:nvSpPr>
        <p:spPr>
          <a:xfrm>
            <a:off x="4681728" y="257860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2021.-2025. gadā</a:t>
            </a:r>
            <a:endParaRPr lang="lv-LV" sz="1250" noProof="0" dirty="0"/>
          </a:p>
        </p:txBody>
      </p:sp>
      <p:sp>
        <p:nvSpPr>
          <p:cNvPr id="12" name="Shape 10"/>
          <p:cNvSpPr/>
          <p:nvPr/>
        </p:nvSpPr>
        <p:spPr>
          <a:xfrm>
            <a:off x="8101584" y="157276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13" name="Text 11"/>
          <p:cNvSpPr/>
          <p:nvPr/>
        </p:nvSpPr>
        <p:spPr>
          <a:xfrm>
            <a:off x="8412480" y="175564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17</a:t>
            </a:r>
            <a:endParaRPr lang="lv-LV" sz="3200" noProof="0" dirty="0"/>
          </a:p>
        </p:txBody>
      </p:sp>
      <p:sp>
        <p:nvSpPr>
          <p:cNvPr id="14" name="Text 12"/>
          <p:cNvSpPr/>
          <p:nvPr/>
        </p:nvSpPr>
        <p:spPr>
          <a:xfrm>
            <a:off x="8412480" y="230428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tīmekļvietnes</a:t>
            </a:r>
            <a:endParaRPr lang="lv-LV" sz="1350" noProof="0" dirty="0"/>
          </a:p>
        </p:txBody>
      </p:sp>
      <p:sp>
        <p:nvSpPr>
          <p:cNvPr id="15" name="Text 13"/>
          <p:cNvSpPr/>
          <p:nvPr/>
        </p:nvSpPr>
        <p:spPr>
          <a:xfrm>
            <a:off x="8412480" y="257860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auditētas pēc 40 kritērijiem 2026. gada martā</a:t>
            </a:r>
            <a:endParaRPr lang="lv-LV" sz="1250" noProof="0" dirty="0"/>
          </a:p>
        </p:txBody>
      </p:sp>
      <p:sp>
        <p:nvSpPr>
          <p:cNvPr id="16" name="Shape 14"/>
          <p:cNvSpPr/>
          <p:nvPr/>
        </p:nvSpPr>
        <p:spPr>
          <a:xfrm>
            <a:off x="640080" y="367588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17" name="Text 15"/>
          <p:cNvSpPr/>
          <p:nvPr/>
        </p:nvSpPr>
        <p:spPr>
          <a:xfrm>
            <a:off x="950976" y="385876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37 + 10</a:t>
            </a:r>
            <a:endParaRPr lang="lv-LV" sz="3200" noProof="0" dirty="0"/>
          </a:p>
        </p:txBody>
      </p:sp>
      <p:sp>
        <p:nvSpPr>
          <p:cNvPr id="18" name="Text 16"/>
          <p:cNvSpPr/>
          <p:nvPr/>
        </p:nvSpPr>
        <p:spPr>
          <a:xfrm>
            <a:off x="950976" y="440740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lietotāju atbildes</a:t>
            </a:r>
            <a:endParaRPr lang="lv-LV" sz="1350" noProof="0" dirty="0"/>
          </a:p>
        </p:txBody>
      </p:sp>
      <p:sp>
        <p:nvSpPr>
          <p:cNvPr id="19" name="Text 17"/>
          <p:cNvSpPr/>
          <p:nvPr/>
        </p:nvSpPr>
        <p:spPr>
          <a:xfrm>
            <a:off x="950976" y="468172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NVO un žurnālistu aptaujas; piecas </a:t>
            </a:r>
            <a:r>
              <a:rPr lang="lv-LV" sz="1250" noProof="0" dirty="0" err="1">
                <a:solidFill>
                  <a:srgbClr val="4F5F6B"/>
                </a:solidFill>
                <a:latin typeface="Calibri" pitchFamily="34" charset="0"/>
                <a:ea typeface="Calibri" pitchFamily="34" charset="-122"/>
                <a:cs typeface="Calibri" pitchFamily="34" charset="-120"/>
              </a:rPr>
              <a:t>fokusgrupas</a:t>
            </a:r>
            <a:r>
              <a:rPr lang="lv-LV" sz="1250" noProof="0" dirty="0">
                <a:solidFill>
                  <a:srgbClr val="4F5F6B"/>
                </a:solidFill>
                <a:latin typeface="Calibri" pitchFamily="34" charset="0"/>
                <a:ea typeface="Calibri" pitchFamily="34" charset="-122"/>
                <a:cs typeface="Calibri" pitchFamily="34" charset="-120"/>
              </a:rPr>
              <a:t>, četras darbnīcas un intervija</a:t>
            </a:r>
            <a:endParaRPr lang="lv-LV" sz="1250" noProof="0" dirty="0"/>
          </a:p>
        </p:txBody>
      </p:sp>
      <p:sp>
        <p:nvSpPr>
          <p:cNvPr id="20" name="Shape 18"/>
          <p:cNvSpPr/>
          <p:nvPr/>
        </p:nvSpPr>
        <p:spPr>
          <a:xfrm>
            <a:off x="4370832" y="367588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21" name="Text 19"/>
          <p:cNvSpPr/>
          <p:nvPr/>
        </p:nvSpPr>
        <p:spPr>
          <a:xfrm>
            <a:off x="4681728" y="385876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20</a:t>
            </a:r>
            <a:endParaRPr lang="lv-LV" sz="3200" noProof="0" dirty="0"/>
          </a:p>
        </p:txBody>
      </p:sp>
      <p:sp>
        <p:nvSpPr>
          <p:cNvPr id="22" name="Text 20"/>
          <p:cNvSpPr/>
          <p:nvPr/>
        </p:nvSpPr>
        <p:spPr>
          <a:xfrm>
            <a:off x="4681728" y="440740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izmaksu gadījumi</a:t>
            </a:r>
            <a:endParaRPr lang="lv-LV" sz="1350" noProof="0" dirty="0"/>
          </a:p>
        </p:txBody>
      </p:sp>
      <p:sp>
        <p:nvSpPr>
          <p:cNvPr id="23" name="Text 21"/>
          <p:cNvSpPr/>
          <p:nvPr/>
        </p:nvSpPr>
        <p:spPr>
          <a:xfrm>
            <a:off x="4681728" y="468172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mērķtiecīgi atlasīti Valsts kancelejas un Tieslietu ministrijas gadījumi</a:t>
            </a:r>
            <a:endParaRPr lang="lv-LV" sz="1250" noProof="0" dirty="0"/>
          </a:p>
        </p:txBody>
      </p:sp>
      <p:sp>
        <p:nvSpPr>
          <p:cNvPr id="24" name="Shape 22"/>
          <p:cNvSpPr/>
          <p:nvPr/>
        </p:nvSpPr>
        <p:spPr>
          <a:xfrm>
            <a:off x="8101584" y="3675888"/>
            <a:ext cx="3456432" cy="1828800"/>
          </a:xfrm>
          <a:prstGeom prst="roundRect">
            <a:avLst>
              <a:gd name="adj" fmla="val 2500"/>
            </a:avLst>
          </a:prstGeom>
          <a:solidFill>
            <a:srgbClr val="EFF3F6"/>
          </a:solidFill>
          <a:ln w="12700">
            <a:solidFill>
              <a:srgbClr val="EFF3F6"/>
            </a:solidFill>
            <a:prstDash val="solid"/>
          </a:ln>
        </p:spPr>
        <p:txBody>
          <a:bodyPr/>
          <a:lstStyle/>
          <a:p>
            <a:endParaRPr lang="lv-LV" noProof="0" dirty="0"/>
          </a:p>
        </p:txBody>
      </p:sp>
      <p:sp>
        <p:nvSpPr>
          <p:cNvPr id="25" name="Text 23"/>
          <p:cNvSpPr/>
          <p:nvPr/>
        </p:nvSpPr>
        <p:spPr>
          <a:xfrm>
            <a:off x="8412480" y="3858768"/>
            <a:ext cx="2834640" cy="530352"/>
          </a:xfrm>
          <a:prstGeom prst="rect">
            <a:avLst/>
          </a:prstGeom>
          <a:noFill/>
          <a:ln/>
        </p:spPr>
        <p:txBody>
          <a:bodyPr wrap="square" lIns="0" tIns="0" rIns="0" bIns="0" rtlCol="0" anchor="t"/>
          <a:lstStyle/>
          <a:p>
            <a:pPr marL="0" indent="0">
              <a:buNone/>
            </a:pPr>
            <a:r>
              <a:rPr lang="lv-LV" sz="3200" b="1" noProof="0" dirty="0">
                <a:solidFill>
                  <a:srgbClr val="B8690F"/>
                </a:solidFill>
                <a:latin typeface="Cambria" pitchFamily="34" charset="0"/>
                <a:ea typeface="Cambria" pitchFamily="34" charset="-122"/>
                <a:cs typeface="Cambria" pitchFamily="34" charset="-120"/>
              </a:rPr>
              <a:t>2457</a:t>
            </a:r>
            <a:endParaRPr lang="lv-LV" sz="3200" noProof="0" dirty="0"/>
          </a:p>
        </p:txBody>
      </p:sp>
      <p:sp>
        <p:nvSpPr>
          <p:cNvPr id="26" name="Text 24"/>
          <p:cNvSpPr/>
          <p:nvPr/>
        </p:nvSpPr>
        <p:spPr>
          <a:xfrm>
            <a:off x="8412480" y="4407408"/>
            <a:ext cx="2834640" cy="256032"/>
          </a:xfrm>
          <a:prstGeom prst="rect">
            <a:avLst/>
          </a:prstGeom>
          <a:noFill/>
          <a:ln/>
        </p:spPr>
        <p:txBody>
          <a:bodyPr wrap="square" lIns="0" tIns="0" rIns="0" bIns="0" rtlCol="0" anchor="ctr"/>
          <a:lstStyle/>
          <a:p>
            <a:pPr marL="0" indent="0">
              <a:buNone/>
            </a:pPr>
            <a:r>
              <a:rPr lang="lv-LV" sz="1350" b="1" noProof="0" dirty="0">
                <a:solidFill>
                  <a:srgbClr val="1C2B36"/>
                </a:solidFill>
                <a:latin typeface="Calibri" pitchFamily="34" charset="0"/>
                <a:ea typeface="Calibri" pitchFamily="34" charset="-122"/>
                <a:cs typeface="Calibri" pitchFamily="34" charset="-120"/>
              </a:rPr>
              <a:t>kartējuma ieraksti</a:t>
            </a:r>
            <a:endParaRPr lang="lv-LV" sz="1350" noProof="0" dirty="0"/>
          </a:p>
        </p:txBody>
      </p:sp>
      <p:sp>
        <p:nvSpPr>
          <p:cNvPr id="27" name="Text 25"/>
          <p:cNvSpPr/>
          <p:nvPr/>
        </p:nvSpPr>
        <p:spPr>
          <a:xfrm>
            <a:off x="8412480" y="4681728"/>
            <a:ext cx="2834640" cy="731520"/>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par 2461 normu atsauci 367 tiesību aktos; 12 valstu pieredze - seši padziļināti profili, seši </a:t>
            </a:r>
            <a:r>
              <a:rPr lang="lv-LV" sz="1250" noProof="0" dirty="0" err="1">
                <a:solidFill>
                  <a:srgbClr val="4F5F6B"/>
                </a:solidFill>
                <a:latin typeface="Calibri" pitchFamily="34" charset="0"/>
                <a:ea typeface="Calibri" pitchFamily="34" charset="-122"/>
                <a:cs typeface="Calibri" pitchFamily="34" charset="-120"/>
              </a:rPr>
              <a:t>priekšizpētē</a:t>
            </a:r>
            <a:endParaRPr lang="lv-LV" sz="1250" noProof="0" dirty="0"/>
          </a:p>
        </p:txBody>
      </p:sp>
      <p:sp>
        <p:nvSpPr>
          <p:cNvPr id="28" name="Shape 26"/>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9" name="Text 27"/>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Juridiskās analīzes pamatā ir 2026. gada 30. jūlijā spēkā esošās abu likumu redakcijas. Avoti ļauj noteikt problēmu veidus, to rašanās mehānismus un labo praksi. Tie neļauj noteikt problēmu biežumu valstī, aprēķināt reprezentatīvas vidējās izmaksas vai vērtēt 2026. gada 1. marta IL grozījumu faktisko ietekmi.</a:t>
            </a:r>
            <a:endParaRPr lang="lv-LV" sz="1250" noProof="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2084832"/>
            <a:ext cx="10908792" cy="2688336"/>
          </a:xfrm>
          <a:prstGeom prst="roundRect">
            <a:avLst>
              <a:gd name="adj" fmla="val 1701"/>
            </a:avLst>
          </a:prstGeom>
          <a:solidFill>
            <a:srgbClr val="EFF3F6"/>
          </a:solidFill>
          <a:ln w="12700">
            <a:solidFill>
              <a:srgbClr val="EFF3F6"/>
            </a:solidFill>
            <a:prstDash val="solid"/>
          </a:ln>
        </p:spPr>
        <p:txBody>
          <a:bodyPr/>
          <a:lstStyle/>
          <a:p>
            <a:endParaRPr lang="lv-LV" noProof="0" dirty="0"/>
          </a:p>
        </p:txBody>
      </p:sp>
      <p:sp>
        <p:nvSpPr>
          <p:cNvPr id="3" name="Text 1"/>
          <p:cNvSpPr/>
          <p:nvPr/>
        </p:nvSpPr>
        <p:spPr>
          <a:xfrm>
            <a:off x="1143000" y="2523744"/>
            <a:ext cx="2743200" cy="822960"/>
          </a:xfrm>
          <a:prstGeom prst="rect">
            <a:avLst/>
          </a:prstGeom>
          <a:noFill/>
          <a:ln/>
        </p:spPr>
        <p:txBody>
          <a:bodyPr wrap="square" lIns="0" tIns="0" rIns="0" bIns="0" rtlCol="0" anchor="ctr"/>
          <a:lstStyle/>
          <a:p>
            <a:pPr marL="0" indent="0">
              <a:buNone/>
            </a:pPr>
            <a:r>
              <a:rPr lang="lv-LV" sz="4400" b="1" noProof="0" dirty="0">
                <a:solidFill>
                  <a:srgbClr val="B8690F"/>
                </a:solidFill>
                <a:latin typeface="Cambria" pitchFamily="34" charset="0"/>
                <a:ea typeface="Cambria" pitchFamily="34" charset="-122"/>
                <a:cs typeface="Cambria" pitchFamily="34" charset="-120"/>
              </a:rPr>
              <a:t>01</a:t>
            </a:r>
            <a:endParaRPr lang="lv-LV" sz="4400" noProof="0" dirty="0"/>
          </a:p>
        </p:txBody>
      </p:sp>
      <p:sp>
        <p:nvSpPr>
          <p:cNvPr id="4" name="Text 2"/>
          <p:cNvSpPr/>
          <p:nvPr/>
        </p:nvSpPr>
        <p:spPr>
          <a:xfrm>
            <a:off x="1143000" y="3346704"/>
            <a:ext cx="8229600" cy="548640"/>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Rezultāti</a:t>
            </a:r>
            <a:endParaRPr lang="lv-LV" sz="3000" noProof="0" dirty="0"/>
          </a:p>
        </p:txBody>
      </p:sp>
      <p:sp>
        <p:nvSpPr>
          <p:cNvPr id="5" name="Text 3"/>
          <p:cNvSpPr/>
          <p:nvPr/>
        </p:nvSpPr>
        <p:spPr>
          <a:xfrm>
            <a:off x="1143000" y="3968496"/>
            <a:ext cx="9509760" cy="457200"/>
          </a:xfrm>
          <a:prstGeom prst="rect">
            <a:avLst/>
          </a:prstGeom>
          <a:noFill/>
          <a:ln/>
        </p:spPr>
        <p:txBody>
          <a:bodyPr wrap="square" lIns="0" tIns="0" rIns="0" bIns="0" rtlCol="0" anchor="ctr"/>
          <a:lstStyle/>
          <a:p>
            <a:pPr marL="0" indent="0">
              <a:buNone/>
            </a:pPr>
            <a:r>
              <a:rPr lang="lv-LV" sz="1400" noProof="0" dirty="0">
                <a:solidFill>
                  <a:srgbClr val="4F5F6B"/>
                </a:solidFill>
                <a:latin typeface="Calibri" pitchFamily="34" charset="0"/>
                <a:ea typeface="Calibri" pitchFamily="34" charset="-122"/>
                <a:cs typeface="Calibri" pitchFamily="34" charset="-120"/>
              </a:rPr>
              <a:t>Seši kritēriji: no personas pirmā soļa līdz sistēmas mērījumam</a:t>
            </a:r>
            <a:endParaRPr lang="lv-LV" sz="1400" noProof="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4.9. SADAĻA · PERSONAS LĪMENIS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Kopvērtējums: personas ceļš caur procesu</a:t>
            </a:r>
            <a:endParaRPr lang="lv-LV" sz="3000" noProof="0" dirty="0"/>
          </a:p>
        </p:txBody>
      </p:sp>
      <p:sp>
        <p:nvSpPr>
          <p:cNvPr id="4" name="Text 2"/>
          <p:cNvSpPr/>
          <p:nvPr/>
        </p:nvSpPr>
        <p:spPr>
          <a:xfrm>
            <a:off x="640080" y="1207008"/>
            <a:ext cx="10725912" cy="310896"/>
          </a:xfrm>
          <a:prstGeom prst="rect">
            <a:avLst/>
          </a:prstGeom>
          <a:noFill/>
          <a:ln/>
        </p:spPr>
        <p:txBody>
          <a:bodyPr wrap="square" lIns="0" tIns="0" rIns="0" bIns="0" rtlCol="0" anchor="t"/>
          <a:lstStyle/>
          <a:p>
            <a:pPr marL="0" indent="0">
              <a:buNone/>
            </a:pPr>
            <a:r>
              <a:rPr lang="lv-LV" sz="1350" noProof="0" dirty="0">
                <a:solidFill>
                  <a:srgbClr val="4F5F6B"/>
                </a:solidFill>
                <a:latin typeface="Calibri" pitchFamily="34" charset="0"/>
                <a:ea typeface="Calibri" pitchFamily="34" charset="-122"/>
                <a:cs typeface="Calibri" pitchFamily="34" charset="-120"/>
              </a:rPr>
              <a:t>Seši vērtēšanas kritēriji, kuros apkopotas atbildes uz septiņiem pētījuma jautājumiem. </a:t>
            </a:r>
            <a:endParaRPr lang="lv-LV" sz="1350" noProof="0" dirty="0"/>
          </a:p>
        </p:txBody>
      </p:sp>
      <p:sp>
        <p:nvSpPr>
          <p:cNvPr id="5" name="Shape 3"/>
          <p:cNvSpPr/>
          <p:nvPr/>
        </p:nvSpPr>
        <p:spPr>
          <a:xfrm>
            <a:off x="640080" y="1700784"/>
            <a:ext cx="10908792" cy="877824"/>
          </a:xfrm>
          <a:prstGeom prst="roundRect">
            <a:avLst>
              <a:gd name="adj" fmla="val 5208"/>
            </a:avLst>
          </a:prstGeom>
          <a:solidFill>
            <a:srgbClr val="EFF3F6"/>
          </a:solidFill>
          <a:ln w="12700">
            <a:solidFill>
              <a:srgbClr val="EFF3F6"/>
            </a:solidFill>
            <a:prstDash val="solid"/>
          </a:ln>
        </p:spPr>
        <p:txBody>
          <a:bodyPr/>
          <a:lstStyle/>
          <a:p>
            <a:endParaRPr lang="lv-LV" noProof="0" dirty="0"/>
          </a:p>
        </p:txBody>
      </p:sp>
      <p:sp>
        <p:nvSpPr>
          <p:cNvPr id="6" name="Shape 4"/>
          <p:cNvSpPr/>
          <p:nvPr/>
        </p:nvSpPr>
        <p:spPr>
          <a:xfrm>
            <a:off x="914400" y="1965960"/>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7" name="Text 5"/>
          <p:cNvSpPr/>
          <p:nvPr/>
        </p:nvSpPr>
        <p:spPr>
          <a:xfrm>
            <a:off x="914400" y="1965960"/>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8" name="Text 6"/>
          <p:cNvSpPr/>
          <p:nvPr/>
        </p:nvSpPr>
        <p:spPr>
          <a:xfrm>
            <a:off x="1444752" y="1700784"/>
            <a:ext cx="2834640" cy="877824"/>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Skaidrs pirmais solis</a:t>
            </a:r>
            <a:endParaRPr lang="lv-LV" sz="1500" noProof="0" dirty="0"/>
          </a:p>
        </p:txBody>
      </p:sp>
      <p:sp>
        <p:nvSpPr>
          <p:cNvPr id="9" name="Shape 7"/>
          <p:cNvSpPr/>
          <p:nvPr/>
        </p:nvSpPr>
        <p:spPr>
          <a:xfrm>
            <a:off x="4389120" y="1975104"/>
            <a:ext cx="1737360" cy="329184"/>
          </a:xfrm>
          <a:prstGeom prst="roundRect">
            <a:avLst>
              <a:gd name="adj" fmla="val 44444"/>
            </a:avLst>
          </a:prstGeom>
          <a:solidFill>
            <a:srgbClr val="D9C6A3"/>
          </a:solidFill>
          <a:ln w="12700">
            <a:solidFill>
              <a:srgbClr val="D9C6A3"/>
            </a:solidFill>
            <a:prstDash val="solid"/>
          </a:ln>
        </p:spPr>
        <p:txBody>
          <a:bodyPr/>
          <a:lstStyle/>
          <a:p>
            <a:endParaRPr lang="lv-LV" noProof="0" dirty="0"/>
          </a:p>
        </p:txBody>
      </p:sp>
      <p:sp>
        <p:nvSpPr>
          <p:cNvPr id="10" name="Text 8"/>
          <p:cNvSpPr/>
          <p:nvPr/>
        </p:nvSpPr>
        <p:spPr>
          <a:xfrm>
            <a:off x="4389120" y="1975104"/>
            <a:ext cx="1737360" cy="329184"/>
          </a:xfrm>
          <a:prstGeom prst="rect">
            <a:avLst/>
          </a:prstGeom>
          <a:noFill/>
          <a:ln/>
        </p:spPr>
        <p:txBody>
          <a:bodyPr wrap="square" lIns="0" tIns="0" rIns="0" bIns="0" rtlCol="0" anchor="ctr"/>
          <a:lstStyle/>
          <a:p>
            <a:pPr marL="0" indent="0" algn="ctr">
              <a:buNone/>
            </a:pPr>
            <a:r>
              <a:rPr lang="lv-LV" sz="1150" b="1" noProof="0" dirty="0">
                <a:solidFill>
                  <a:srgbClr val="4A3512"/>
                </a:solidFill>
                <a:latin typeface="Calibri" pitchFamily="34" charset="0"/>
                <a:ea typeface="Calibri" pitchFamily="34" charset="-122"/>
                <a:cs typeface="Calibri" pitchFamily="34" charset="-120"/>
              </a:rPr>
              <a:t>Daļēji izpildīts</a:t>
            </a:r>
            <a:endParaRPr lang="lv-LV" sz="1150" noProof="0" dirty="0"/>
          </a:p>
        </p:txBody>
      </p:sp>
      <p:sp>
        <p:nvSpPr>
          <p:cNvPr id="11" name="Text 9"/>
          <p:cNvSpPr/>
          <p:nvPr/>
        </p:nvSpPr>
        <p:spPr>
          <a:xfrm>
            <a:off x="6355080" y="1700784"/>
            <a:ext cx="4937760" cy="877824"/>
          </a:xfrm>
          <a:prstGeom prst="rect">
            <a:avLst/>
          </a:prstGeom>
          <a:noFill/>
          <a:ln/>
        </p:spPr>
        <p:txBody>
          <a:bodyPr wrap="square" lIns="0" tIns="0" rIns="0" bIns="0" rtlCol="0" anchor="ctr"/>
          <a:lstStyle/>
          <a:p>
            <a:pPr marL="0" indent="0">
              <a:lnSpc>
                <a:spcPct val="110000"/>
              </a:lnSpc>
              <a:buNone/>
            </a:pPr>
            <a:r>
              <a:rPr lang="lv-LV" sz="1300" noProof="0" dirty="0">
                <a:solidFill>
                  <a:srgbClr val="4F5F6B"/>
                </a:solidFill>
                <a:latin typeface="Calibri" pitchFamily="34" charset="0"/>
                <a:ea typeface="Calibri" pitchFamily="34" charset="-122"/>
                <a:cs typeface="Calibri" pitchFamily="34" charset="-120"/>
              </a:rPr>
              <a:t>Pilnīgs skaidrojums par pieprasījuma iesniegšanu ir vienā tīmekļvietnē no 17.</a:t>
            </a:r>
            <a:endParaRPr lang="lv-LV" sz="1300" noProof="0" dirty="0"/>
          </a:p>
        </p:txBody>
      </p:sp>
      <p:sp>
        <p:nvSpPr>
          <p:cNvPr id="12" name="Shape 10"/>
          <p:cNvSpPr/>
          <p:nvPr/>
        </p:nvSpPr>
        <p:spPr>
          <a:xfrm>
            <a:off x="640080" y="2706624"/>
            <a:ext cx="10908792" cy="877824"/>
          </a:xfrm>
          <a:prstGeom prst="roundRect">
            <a:avLst>
              <a:gd name="adj" fmla="val 5208"/>
            </a:avLst>
          </a:prstGeom>
          <a:solidFill>
            <a:srgbClr val="EFF3F6"/>
          </a:solidFill>
          <a:ln w="12700">
            <a:solidFill>
              <a:srgbClr val="EFF3F6"/>
            </a:solidFill>
            <a:prstDash val="solid"/>
          </a:ln>
        </p:spPr>
        <p:txBody>
          <a:bodyPr/>
          <a:lstStyle/>
          <a:p>
            <a:endParaRPr lang="lv-LV" noProof="0" dirty="0"/>
          </a:p>
        </p:txBody>
      </p:sp>
      <p:sp>
        <p:nvSpPr>
          <p:cNvPr id="13" name="Shape 11"/>
          <p:cNvSpPr/>
          <p:nvPr/>
        </p:nvSpPr>
        <p:spPr>
          <a:xfrm>
            <a:off x="914400" y="2971800"/>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4" name="Text 12"/>
          <p:cNvSpPr/>
          <p:nvPr/>
        </p:nvSpPr>
        <p:spPr>
          <a:xfrm>
            <a:off x="914400" y="2971800"/>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5" name="Text 13"/>
          <p:cNvSpPr/>
          <p:nvPr/>
        </p:nvSpPr>
        <p:spPr>
          <a:xfrm>
            <a:off x="1444752" y="2706624"/>
            <a:ext cx="2834640" cy="877824"/>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Pareiza procesa noteikšana</a:t>
            </a:r>
            <a:endParaRPr lang="lv-LV" sz="1500" noProof="0" dirty="0"/>
          </a:p>
        </p:txBody>
      </p:sp>
      <p:sp>
        <p:nvSpPr>
          <p:cNvPr id="16" name="Shape 14"/>
          <p:cNvSpPr/>
          <p:nvPr/>
        </p:nvSpPr>
        <p:spPr>
          <a:xfrm>
            <a:off x="4389120" y="2980944"/>
            <a:ext cx="1737360" cy="329184"/>
          </a:xfrm>
          <a:prstGeom prst="roundRect">
            <a:avLst>
              <a:gd name="adj" fmla="val 44444"/>
            </a:avLst>
          </a:prstGeom>
          <a:solidFill>
            <a:srgbClr val="D9C6A3"/>
          </a:solidFill>
          <a:ln w="12700">
            <a:solidFill>
              <a:srgbClr val="D9C6A3"/>
            </a:solidFill>
            <a:prstDash val="solid"/>
          </a:ln>
        </p:spPr>
        <p:txBody>
          <a:bodyPr/>
          <a:lstStyle/>
          <a:p>
            <a:endParaRPr lang="lv-LV" noProof="0" dirty="0"/>
          </a:p>
        </p:txBody>
      </p:sp>
      <p:sp>
        <p:nvSpPr>
          <p:cNvPr id="17" name="Text 15"/>
          <p:cNvSpPr/>
          <p:nvPr/>
        </p:nvSpPr>
        <p:spPr>
          <a:xfrm>
            <a:off x="4389120" y="2980944"/>
            <a:ext cx="1737360" cy="329184"/>
          </a:xfrm>
          <a:prstGeom prst="rect">
            <a:avLst/>
          </a:prstGeom>
          <a:noFill/>
          <a:ln/>
        </p:spPr>
        <p:txBody>
          <a:bodyPr wrap="square" lIns="0" tIns="0" rIns="0" bIns="0" rtlCol="0" anchor="ctr"/>
          <a:lstStyle/>
          <a:p>
            <a:pPr marL="0" indent="0" algn="ctr">
              <a:buNone/>
            </a:pPr>
            <a:r>
              <a:rPr lang="lv-LV" sz="1150" b="1" noProof="0" dirty="0">
                <a:solidFill>
                  <a:srgbClr val="4A3512"/>
                </a:solidFill>
                <a:latin typeface="Calibri" pitchFamily="34" charset="0"/>
                <a:ea typeface="Calibri" pitchFamily="34" charset="-122"/>
                <a:cs typeface="Calibri" pitchFamily="34" charset="-120"/>
              </a:rPr>
              <a:t>Daļēji izpildīts</a:t>
            </a:r>
            <a:endParaRPr lang="lv-LV" sz="1150" noProof="0" dirty="0"/>
          </a:p>
        </p:txBody>
      </p:sp>
      <p:sp>
        <p:nvSpPr>
          <p:cNvPr id="18" name="Text 16"/>
          <p:cNvSpPr/>
          <p:nvPr/>
        </p:nvSpPr>
        <p:spPr>
          <a:xfrm>
            <a:off x="6355080" y="2706624"/>
            <a:ext cx="4937760" cy="877824"/>
          </a:xfrm>
          <a:prstGeom prst="rect">
            <a:avLst/>
          </a:prstGeom>
          <a:noFill/>
          <a:ln/>
        </p:spPr>
        <p:txBody>
          <a:bodyPr wrap="square" lIns="0" tIns="0" rIns="0" bIns="0" rtlCol="0" anchor="ctr"/>
          <a:lstStyle/>
          <a:p>
            <a:pPr marL="0" indent="0">
              <a:lnSpc>
                <a:spcPct val="110000"/>
              </a:lnSpc>
              <a:buNone/>
            </a:pPr>
            <a:r>
              <a:rPr lang="lv-LV" sz="1300" noProof="0" dirty="0">
                <a:solidFill>
                  <a:srgbClr val="4F5F6B"/>
                </a:solidFill>
                <a:latin typeface="Calibri" pitchFamily="34" charset="0"/>
                <a:ea typeface="Calibri" pitchFamily="34" charset="-122"/>
                <a:cs typeface="Calibri" pitchFamily="34" charset="-120"/>
              </a:rPr>
              <a:t>26 no 46 institūcijām IAL un IL plūsmas reģistrēšanas brīdī tehniski nenošķir.</a:t>
            </a:r>
            <a:endParaRPr lang="lv-LV" sz="1300" noProof="0" dirty="0"/>
          </a:p>
        </p:txBody>
      </p:sp>
      <p:sp>
        <p:nvSpPr>
          <p:cNvPr id="19" name="Shape 17"/>
          <p:cNvSpPr/>
          <p:nvPr/>
        </p:nvSpPr>
        <p:spPr>
          <a:xfrm>
            <a:off x="640080" y="3712464"/>
            <a:ext cx="10908792" cy="877824"/>
          </a:xfrm>
          <a:prstGeom prst="roundRect">
            <a:avLst>
              <a:gd name="adj" fmla="val 5208"/>
            </a:avLst>
          </a:prstGeom>
          <a:solidFill>
            <a:srgbClr val="EFF3F6"/>
          </a:solidFill>
          <a:ln w="12700">
            <a:solidFill>
              <a:srgbClr val="EFF3F6"/>
            </a:solidFill>
            <a:prstDash val="solid"/>
          </a:ln>
        </p:spPr>
        <p:txBody>
          <a:bodyPr/>
          <a:lstStyle/>
          <a:p>
            <a:endParaRPr lang="lv-LV" noProof="0" dirty="0"/>
          </a:p>
        </p:txBody>
      </p:sp>
      <p:sp>
        <p:nvSpPr>
          <p:cNvPr id="20" name="Shape 18"/>
          <p:cNvSpPr/>
          <p:nvPr/>
        </p:nvSpPr>
        <p:spPr>
          <a:xfrm>
            <a:off x="914400" y="3977640"/>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1" name="Text 19"/>
          <p:cNvSpPr/>
          <p:nvPr/>
        </p:nvSpPr>
        <p:spPr>
          <a:xfrm>
            <a:off x="914400" y="3977640"/>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22" name="Text 20"/>
          <p:cNvSpPr/>
          <p:nvPr/>
        </p:nvSpPr>
        <p:spPr>
          <a:xfrm>
            <a:off x="1444752" y="3712464"/>
            <a:ext cx="2834640" cy="877824"/>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Patstāvīgo lūgumu nošķiršana</a:t>
            </a:r>
            <a:endParaRPr lang="lv-LV" sz="1500" noProof="0" dirty="0"/>
          </a:p>
        </p:txBody>
      </p:sp>
      <p:sp>
        <p:nvSpPr>
          <p:cNvPr id="23" name="Shape 21"/>
          <p:cNvSpPr/>
          <p:nvPr/>
        </p:nvSpPr>
        <p:spPr>
          <a:xfrm>
            <a:off x="4389120" y="3986784"/>
            <a:ext cx="1737360" cy="329184"/>
          </a:xfrm>
          <a:prstGeom prst="roundRect">
            <a:avLst>
              <a:gd name="adj" fmla="val 44444"/>
            </a:avLst>
          </a:prstGeom>
          <a:solidFill>
            <a:srgbClr val="D9C6A3"/>
          </a:solidFill>
          <a:ln w="12700">
            <a:solidFill>
              <a:srgbClr val="D9C6A3"/>
            </a:solidFill>
            <a:prstDash val="solid"/>
          </a:ln>
        </p:spPr>
        <p:txBody>
          <a:bodyPr/>
          <a:lstStyle/>
          <a:p>
            <a:endParaRPr lang="lv-LV" noProof="0" dirty="0"/>
          </a:p>
        </p:txBody>
      </p:sp>
      <p:sp>
        <p:nvSpPr>
          <p:cNvPr id="24" name="Text 22"/>
          <p:cNvSpPr/>
          <p:nvPr/>
        </p:nvSpPr>
        <p:spPr>
          <a:xfrm>
            <a:off x="4389120" y="3986784"/>
            <a:ext cx="1737360" cy="329184"/>
          </a:xfrm>
          <a:prstGeom prst="rect">
            <a:avLst/>
          </a:prstGeom>
          <a:noFill/>
          <a:ln/>
        </p:spPr>
        <p:txBody>
          <a:bodyPr wrap="square" lIns="0" tIns="0" rIns="0" bIns="0" rtlCol="0" anchor="ctr"/>
          <a:lstStyle/>
          <a:p>
            <a:pPr marL="0" indent="0" algn="ctr">
              <a:buNone/>
            </a:pPr>
            <a:r>
              <a:rPr lang="lv-LV" sz="1150" b="1" noProof="0" dirty="0">
                <a:solidFill>
                  <a:srgbClr val="4A3512"/>
                </a:solidFill>
                <a:latin typeface="Calibri" pitchFamily="34" charset="0"/>
                <a:ea typeface="Calibri" pitchFamily="34" charset="-122"/>
                <a:cs typeface="Calibri" pitchFamily="34" charset="-120"/>
              </a:rPr>
              <a:t>Daļēji izpildīts</a:t>
            </a:r>
            <a:endParaRPr lang="lv-LV" sz="1150" noProof="0" dirty="0"/>
          </a:p>
        </p:txBody>
      </p:sp>
      <p:sp>
        <p:nvSpPr>
          <p:cNvPr id="25" name="Text 23"/>
          <p:cNvSpPr/>
          <p:nvPr/>
        </p:nvSpPr>
        <p:spPr>
          <a:xfrm>
            <a:off x="6355080" y="3712464"/>
            <a:ext cx="4937760" cy="877824"/>
          </a:xfrm>
          <a:prstGeom prst="rect">
            <a:avLst/>
          </a:prstGeom>
          <a:noFill/>
          <a:ln/>
        </p:spPr>
        <p:txBody>
          <a:bodyPr wrap="square" lIns="0" tIns="0" rIns="0" bIns="0" rtlCol="0" anchor="ctr"/>
          <a:lstStyle/>
          <a:p>
            <a:pPr marL="0" indent="0">
              <a:lnSpc>
                <a:spcPct val="110000"/>
              </a:lnSpc>
              <a:buNone/>
            </a:pPr>
            <a:r>
              <a:rPr lang="lv-LV" sz="1300" noProof="0" dirty="0">
                <a:solidFill>
                  <a:srgbClr val="4F5F6B"/>
                </a:solidFill>
                <a:latin typeface="Calibri" pitchFamily="34" charset="0"/>
                <a:ea typeface="Calibri" pitchFamily="34" charset="-122"/>
                <a:cs typeface="Calibri" pitchFamily="34" charset="-120"/>
              </a:rPr>
              <a:t>21 no 46 institūcijām dokumentu virza pēc dominējošā satura vai garākā termiņa.</a:t>
            </a:r>
            <a:endParaRPr lang="lv-LV" sz="1300" noProof="0" dirty="0"/>
          </a:p>
        </p:txBody>
      </p:sp>
      <p:sp>
        <p:nvSpPr>
          <p:cNvPr id="26" name="Shape 24"/>
          <p:cNvSpPr/>
          <p:nvPr/>
        </p:nvSpPr>
        <p:spPr>
          <a:xfrm>
            <a:off x="640080" y="4718304"/>
            <a:ext cx="10908792" cy="877824"/>
          </a:xfrm>
          <a:prstGeom prst="roundRect">
            <a:avLst>
              <a:gd name="adj" fmla="val 5208"/>
            </a:avLst>
          </a:prstGeom>
          <a:solidFill>
            <a:srgbClr val="EFF3F6"/>
          </a:solidFill>
          <a:ln w="12700">
            <a:solidFill>
              <a:srgbClr val="EFF3F6"/>
            </a:solidFill>
            <a:prstDash val="solid"/>
          </a:ln>
        </p:spPr>
        <p:txBody>
          <a:bodyPr/>
          <a:lstStyle/>
          <a:p>
            <a:endParaRPr lang="lv-LV" noProof="0" dirty="0"/>
          </a:p>
        </p:txBody>
      </p:sp>
      <p:sp>
        <p:nvSpPr>
          <p:cNvPr id="27" name="Shape 25"/>
          <p:cNvSpPr/>
          <p:nvPr/>
        </p:nvSpPr>
        <p:spPr>
          <a:xfrm>
            <a:off x="914400" y="4983480"/>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8" name="Text 26"/>
          <p:cNvSpPr/>
          <p:nvPr/>
        </p:nvSpPr>
        <p:spPr>
          <a:xfrm>
            <a:off x="914400" y="4983480"/>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4</a:t>
            </a:r>
            <a:endParaRPr lang="lv-LV" sz="1350" noProof="0" dirty="0"/>
          </a:p>
        </p:txBody>
      </p:sp>
      <p:sp>
        <p:nvSpPr>
          <p:cNvPr id="29" name="Text 27"/>
          <p:cNvSpPr/>
          <p:nvPr/>
        </p:nvSpPr>
        <p:spPr>
          <a:xfrm>
            <a:off x="1444752" y="4718304"/>
            <a:ext cx="2834640" cy="877824"/>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Saprotams, savlaicīgs un praktiski izmantojams rezultāts</a:t>
            </a:r>
            <a:endParaRPr lang="lv-LV" sz="1500" noProof="0" dirty="0"/>
          </a:p>
        </p:txBody>
      </p:sp>
      <p:sp>
        <p:nvSpPr>
          <p:cNvPr id="30" name="Shape 28"/>
          <p:cNvSpPr/>
          <p:nvPr/>
        </p:nvSpPr>
        <p:spPr>
          <a:xfrm>
            <a:off x="4389120" y="4992624"/>
            <a:ext cx="1737360" cy="329184"/>
          </a:xfrm>
          <a:prstGeom prst="roundRect">
            <a:avLst>
              <a:gd name="adj" fmla="val 44444"/>
            </a:avLst>
          </a:prstGeom>
          <a:solidFill>
            <a:srgbClr val="D9C6A3"/>
          </a:solidFill>
          <a:ln w="12700">
            <a:solidFill>
              <a:srgbClr val="D9C6A3"/>
            </a:solidFill>
            <a:prstDash val="solid"/>
          </a:ln>
        </p:spPr>
        <p:txBody>
          <a:bodyPr/>
          <a:lstStyle/>
          <a:p>
            <a:endParaRPr lang="lv-LV" noProof="0" dirty="0"/>
          </a:p>
        </p:txBody>
      </p:sp>
      <p:sp>
        <p:nvSpPr>
          <p:cNvPr id="31" name="Text 29"/>
          <p:cNvSpPr/>
          <p:nvPr/>
        </p:nvSpPr>
        <p:spPr>
          <a:xfrm>
            <a:off x="4389120" y="4992624"/>
            <a:ext cx="1737360" cy="329184"/>
          </a:xfrm>
          <a:prstGeom prst="rect">
            <a:avLst/>
          </a:prstGeom>
          <a:noFill/>
          <a:ln/>
        </p:spPr>
        <p:txBody>
          <a:bodyPr wrap="square" lIns="0" tIns="0" rIns="0" bIns="0" rtlCol="0" anchor="ctr"/>
          <a:lstStyle/>
          <a:p>
            <a:pPr marL="0" indent="0" algn="ctr">
              <a:buNone/>
            </a:pPr>
            <a:r>
              <a:rPr lang="lv-LV" sz="1150" b="1" noProof="0" dirty="0">
                <a:solidFill>
                  <a:srgbClr val="4A3512"/>
                </a:solidFill>
                <a:latin typeface="Calibri" pitchFamily="34" charset="0"/>
                <a:ea typeface="Calibri" pitchFamily="34" charset="-122"/>
                <a:cs typeface="Calibri" pitchFamily="34" charset="-120"/>
              </a:rPr>
              <a:t>Daļēji izpildīts</a:t>
            </a:r>
            <a:endParaRPr lang="lv-LV" sz="1150" noProof="0" dirty="0"/>
          </a:p>
        </p:txBody>
      </p:sp>
      <p:sp>
        <p:nvSpPr>
          <p:cNvPr id="32" name="Text 30"/>
          <p:cNvSpPr/>
          <p:nvPr/>
        </p:nvSpPr>
        <p:spPr>
          <a:xfrm>
            <a:off x="6355080" y="4718304"/>
            <a:ext cx="4937760" cy="877824"/>
          </a:xfrm>
          <a:prstGeom prst="rect">
            <a:avLst/>
          </a:prstGeom>
          <a:noFill/>
          <a:ln/>
        </p:spPr>
        <p:txBody>
          <a:bodyPr wrap="square" lIns="0" tIns="0" rIns="0" bIns="0" rtlCol="0" anchor="ctr"/>
          <a:lstStyle/>
          <a:p>
            <a:pPr marL="0" indent="0">
              <a:lnSpc>
                <a:spcPct val="110000"/>
              </a:lnSpc>
              <a:buNone/>
            </a:pPr>
            <a:r>
              <a:rPr lang="lv-LV" sz="1300" noProof="0" dirty="0">
                <a:solidFill>
                  <a:srgbClr val="4F5F6B"/>
                </a:solidFill>
                <a:latin typeface="Calibri" pitchFamily="34" charset="0"/>
                <a:ea typeface="Calibri" pitchFamily="34" charset="-122"/>
                <a:cs typeface="Calibri" pitchFamily="34" charset="-120"/>
              </a:rPr>
              <a:t>Pētījuma avotos aprakstīti kavējumi, atbildes nesaņemšana, neskaidra dokumenta virzība, formālas vai nepilnīgas atbildes un tehniski neizmantojami pielikumi. Arī termiņā sniegts rezultāts var būt zaudējis praktisko vērtību.</a:t>
            </a:r>
            <a:endParaRPr lang="lv-LV" sz="1300" noProof="0" dirty="0"/>
          </a:p>
        </p:txBody>
      </p:sp>
      <p:sp>
        <p:nvSpPr>
          <p:cNvPr id="33" name="Shape 31"/>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34" name="Text 32"/>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Kritēriji veido vienu ķēdi: neskaidrs pirmais solis noved pie nepareizas iestādes, novēlota procesa izvēle pie nepilnīga rezultāta. Viena posma formāla pieejamība nekompensē cita posma trūkumu.</a:t>
            </a:r>
            <a:endParaRPr lang="lv-LV" sz="1250"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4.9. SADAĻA · IESTĀDES UN SISTĒMAS LĪMENIS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Kopvērtējums: tiesību aizsardzība un sistēmas mērījums</a:t>
            </a:r>
            <a:endParaRPr lang="lv-LV" sz="3000" noProof="0" dirty="0"/>
          </a:p>
        </p:txBody>
      </p:sp>
      <p:sp>
        <p:nvSpPr>
          <p:cNvPr id="4" name="Shape 2"/>
          <p:cNvSpPr/>
          <p:nvPr/>
        </p:nvSpPr>
        <p:spPr>
          <a:xfrm>
            <a:off x="640080" y="1572768"/>
            <a:ext cx="10908792" cy="1152144"/>
          </a:xfrm>
          <a:prstGeom prst="roundRect">
            <a:avLst>
              <a:gd name="adj" fmla="val 3968"/>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32688" y="1847088"/>
            <a:ext cx="402336" cy="402336"/>
          </a:xfrm>
          <a:prstGeom prst="roundRect">
            <a:avLst>
              <a:gd name="adj" fmla="val 13636"/>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32688" y="1847088"/>
            <a:ext cx="402336" cy="402336"/>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5</a:t>
            </a:r>
            <a:endParaRPr lang="lv-LV" sz="1350" noProof="0" dirty="0"/>
          </a:p>
        </p:txBody>
      </p:sp>
      <p:sp>
        <p:nvSpPr>
          <p:cNvPr id="7" name="Text 5"/>
          <p:cNvSpPr/>
          <p:nvPr/>
        </p:nvSpPr>
        <p:spPr>
          <a:xfrm>
            <a:off x="1490472" y="1801368"/>
            <a:ext cx="2926080" cy="365760"/>
          </a:xfrm>
          <a:prstGeom prst="rect">
            <a:avLst/>
          </a:prstGeom>
          <a:noFill/>
          <a:ln/>
        </p:spPr>
        <p:txBody>
          <a:bodyPr wrap="square" lIns="0" tIns="0" rIns="0" bIns="0" rtlCol="0" anchor="ctr"/>
          <a:lstStyle/>
          <a:p>
            <a:pPr marL="0" indent="0">
              <a:buNone/>
            </a:pPr>
            <a:r>
              <a:rPr lang="lv-LV" sz="1600" b="1" noProof="0" dirty="0">
                <a:solidFill>
                  <a:srgbClr val="1C2B36"/>
                </a:solidFill>
                <a:latin typeface="Calibri" pitchFamily="34" charset="0"/>
                <a:ea typeface="Calibri" pitchFamily="34" charset="-122"/>
                <a:cs typeface="Calibri" pitchFamily="34" charset="-120"/>
              </a:rPr>
              <a:t>Pamatots ierobežojums un praktiski izmantojama tiesību aizsardzība</a:t>
            </a:r>
            <a:endParaRPr lang="lv-LV" sz="1600" noProof="0" dirty="0"/>
          </a:p>
        </p:txBody>
      </p:sp>
      <p:sp>
        <p:nvSpPr>
          <p:cNvPr id="8" name="Text 6"/>
          <p:cNvSpPr/>
          <p:nvPr/>
        </p:nvSpPr>
        <p:spPr>
          <a:xfrm>
            <a:off x="1499616" y="2359152"/>
            <a:ext cx="2926080" cy="274320"/>
          </a:xfrm>
          <a:prstGeom prst="rect">
            <a:avLst/>
          </a:prstGeom>
          <a:noFill/>
          <a:ln/>
        </p:spPr>
        <p:txBody>
          <a:bodyPr wrap="square" lIns="0" tIns="0" rIns="0" bIns="0" rtlCol="0" anchor="ctr"/>
          <a:lstStyle/>
          <a:p>
            <a:pPr marL="0" indent="0">
              <a:buNone/>
            </a:pPr>
            <a:r>
              <a:rPr lang="lv-LV" sz="1050" b="1" kern="0" spc="130" noProof="0" dirty="0">
                <a:solidFill>
                  <a:srgbClr val="7C8B97"/>
                </a:solidFill>
                <a:latin typeface="Calibri" pitchFamily="34" charset="0"/>
                <a:ea typeface="Calibri" pitchFamily="34" charset="-122"/>
                <a:cs typeface="Calibri" pitchFamily="34" charset="-120"/>
              </a:rPr>
              <a:t>IESTĀDE</a:t>
            </a:r>
            <a:endParaRPr lang="lv-LV" sz="1050" noProof="0" dirty="0"/>
          </a:p>
        </p:txBody>
      </p:sp>
      <p:sp>
        <p:nvSpPr>
          <p:cNvPr id="9" name="Shape 7"/>
          <p:cNvSpPr/>
          <p:nvPr/>
        </p:nvSpPr>
        <p:spPr>
          <a:xfrm>
            <a:off x="4572000" y="1984248"/>
            <a:ext cx="1737360" cy="329184"/>
          </a:xfrm>
          <a:prstGeom prst="roundRect">
            <a:avLst>
              <a:gd name="adj" fmla="val 44444"/>
            </a:avLst>
          </a:prstGeom>
          <a:solidFill>
            <a:srgbClr val="D9C6A3"/>
          </a:solidFill>
          <a:ln w="12700">
            <a:solidFill>
              <a:srgbClr val="D9C6A3"/>
            </a:solidFill>
            <a:prstDash val="solid"/>
          </a:ln>
        </p:spPr>
        <p:txBody>
          <a:bodyPr/>
          <a:lstStyle/>
          <a:p>
            <a:endParaRPr lang="lv-LV" noProof="0" dirty="0"/>
          </a:p>
        </p:txBody>
      </p:sp>
      <p:sp>
        <p:nvSpPr>
          <p:cNvPr id="10" name="Text 8"/>
          <p:cNvSpPr/>
          <p:nvPr/>
        </p:nvSpPr>
        <p:spPr>
          <a:xfrm>
            <a:off x="4572000" y="1984248"/>
            <a:ext cx="1737360" cy="329184"/>
          </a:xfrm>
          <a:prstGeom prst="rect">
            <a:avLst/>
          </a:prstGeom>
          <a:noFill/>
          <a:ln/>
        </p:spPr>
        <p:txBody>
          <a:bodyPr wrap="square" lIns="0" tIns="0" rIns="0" bIns="0" rtlCol="0" anchor="ctr"/>
          <a:lstStyle/>
          <a:p>
            <a:pPr marL="0" indent="0" algn="ctr">
              <a:buNone/>
            </a:pPr>
            <a:r>
              <a:rPr lang="lv-LV" sz="1150" b="1" noProof="0" dirty="0">
                <a:solidFill>
                  <a:srgbClr val="4A3512"/>
                </a:solidFill>
                <a:latin typeface="Calibri" pitchFamily="34" charset="0"/>
                <a:ea typeface="Calibri" pitchFamily="34" charset="-122"/>
                <a:cs typeface="Calibri" pitchFamily="34" charset="-120"/>
              </a:rPr>
              <a:t>Daļēji izpildīts</a:t>
            </a:r>
            <a:endParaRPr lang="lv-LV" sz="1150" noProof="0" dirty="0"/>
          </a:p>
        </p:txBody>
      </p:sp>
      <p:sp>
        <p:nvSpPr>
          <p:cNvPr id="11" name="Text 9"/>
          <p:cNvSpPr/>
          <p:nvPr/>
        </p:nvSpPr>
        <p:spPr>
          <a:xfrm>
            <a:off x="6537960" y="1572768"/>
            <a:ext cx="4754880" cy="1152144"/>
          </a:xfrm>
          <a:prstGeom prst="rect">
            <a:avLst/>
          </a:prstGeom>
          <a:noFill/>
          <a:ln/>
        </p:spPr>
        <p:txBody>
          <a:bodyPr wrap="square" lIns="0" tIns="0" rIns="0" bIns="0" rtlCol="0" anchor="ctr"/>
          <a:lstStyle/>
          <a:p>
            <a:pPr marL="0" indent="0">
              <a:lnSpc>
                <a:spcPct val="112000"/>
              </a:lnSpc>
              <a:buNone/>
            </a:pPr>
            <a:r>
              <a:rPr lang="lv-LV" sz="1300" noProof="0" dirty="0">
                <a:solidFill>
                  <a:srgbClr val="4F5F6B"/>
                </a:solidFill>
                <a:latin typeface="Calibri" pitchFamily="34" charset="0"/>
                <a:ea typeface="Calibri" pitchFamily="34" charset="-122"/>
                <a:cs typeface="Calibri" pitchFamily="34" charset="-120"/>
              </a:rPr>
              <a:t>Daļējas izsniegšanas iespēja tiesu prakses kodējumā bija atzīmēta kā vērtēta 65 no 141 unikāla nolēmuma ar IAL elementu. Abos procesos pārskatīšana var būt sarežģīta vai novēlota; pētījums neļauj novērtēt tās efektivitāti kopumā.</a:t>
            </a:r>
            <a:endParaRPr lang="lv-LV" sz="1300" noProof="0" dirty="0"/>
          </a:p>
        </p:txBody>
      </p:sp>
      <p:sp>
        <p:nvSpPr>
          <p:cNvPr id="12" name="Shape 10"/>
          <p:cNvSpPr/>
          <p:nvPr/>
        </p:nvSpPr>
        <p:spPr>
          <a:xfrm>
            <a:off x="640080" y="2871216"/>
            <a:ext cx="10908792" cy="1152144"/>
          </a:xfrm>
          <a:prstGeom prst="roundRect">
            <a:avLst>
              <a:gd name="adj" fmla="val 3968"/>
            </a:avLst>
          </a:prstGeom>
          <a:solidFill>
            <a:srgbClr val="F8EFEE"/>
          </a:solidFill>
          <a:ln w="12700">
            <a:solidFill>
              <a:srgbClr val="F8EFEE"/>
            </a:solidFill>
            <a:prstDash val="solid"/>
          </a:ln>
        </p:spPr>
        <p:txBody>
          <a:bodyPr/>
          <a:lstStyle/>
          <a:p>
            <a:endParaRPr lang="lv-LV" noProof="0" dirty="0"/>
          </a:p>
        </p:txBody>
      </p:sp>
      <p:sp>
        <p:nvSpPr>
          <p:cNvPr id="13" name="Shape 11"/>
          <p:cNvSpPr/>
          <p:nvPr/>
        </p:nvSpPr>
        <p:spPr>
          <a:xfrm>
            <a:off x="932688" y="3145536"/>
            <a:ext cx="402336" cy="402336"/>
          </a:xfrm>
          <a:prstGeom prst="roundRect">
            <a:avLst>
              <a:gd name="adj" fmla="val 13636"/>
            </a:avLst>
          </a:prstGeom>
          <a:solidFill>
            <a:srgbClr val="9C3B32"/>
          </a:solidFill>
          <a:ln w="12700">
            <a:solidFill>
              <a:srgbClr val="9C3B32"/>
            </a:solidFill>
            <a:prstDash val="solid"/>
          </a:ln>
        </p:spPr>
        <p:txBody>
          <a:bodyPr/>
          <a:lstStyle/>
          <a:p>
            <a:endParaRPr lang="lv-LV" noProof="0" dirty="0"/>
          </a:p>
        </p:txBody>
      </p:sp>
      <p:sp>
        <p:nvSpPr>
          <p:cNvPr id="14" name="Text 12"/>
          <p:cNvSpPr/>
          <p:nvPr/>
        </p:nvSpPr>
        <p:spPr>
          <a:xfrm>
            <a:off x="932688" y="3145536"/>
            <a:ext cx="402336" cy="402336"/>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6</a:t>
            </a:r>
            <a:endParaRPr lang="lv-LV" sz="1350" noProof="0" dirty="0"/>
          </a:p>
        </p:txBody>
      </p:sp>
      <p:sp>
        <p:nvSpPr>
          <p:cNvPr id="15" name="Text 13"/>
          <p:cNvSpPr/>
          <p:nvPr/>
        </p:nvSpPr>
        <p:spPr>
          <a:xfrm>
            <a:off x="1499616" y="3072384"/>
            <a:ext cx="2926080" cy="365760"/>
          </a:xfrm>
          <a:prstGeom prst="rect">
            <a:avLst/>
          </a:prstGeom>
          <a:noFill/>
          <a:ln/>
        </p:spPr>
        <p:txBody>
          <a:bodyPr wrap="square" lIns="0" tIns="0" rIns="0" bIns="0" rtlCol="0" anchor="ctr"/>
          <a:lstStyle/>
          <a:p>
            <a:pPr marL="0" indent="0">
              <a:buNone/>
            </a:pPr>
            <a:r>
              <a:rPr lang="lv-LV" sz="1600" b="1" noProof="0" dirty="0">
                <a:solidFill>
                  <a:srgbClr val="1C2B36"/>
                </a:solidFill>
                <a:latin typeface="Calibri" pitchFamily="34" charset="0"/>
                <a:ea typeface="Calibri" pitchFamily="34" charset="-122"/>
                <a:cs typeface="Calibri" pitchFamily="34" charset="-120"/>
              </a:rPr>
              <a:t>Salīdzināmi dati</a:t>
            </a:r>
            <a:endParaRPr lang="lv-LV" sz="1600" noProof="0" dirty="0"/>
          </a:p>
        </p:txBody>
      </p:sp>
      <p:sp>
        <p:nvSpPr>
          <p:cNvPr id="16" name="Text 14"/>
          <p:cNvSpPr/>
          <p:nvPr/>
        </p:nvSpPr>
        <p:spPr>
          <a:xfrm>
            <a:off x="1499616" y="3474720"/>
            <a:ext cx="2926080" cy="274320"/>
          </a:xfrm>
          <a:prstGeom prst="rect">
            <a:avLst/>
          </a:prstGeom>
          <a:noFill/>
          <a:ln/>
        </p:spPr>
        <p:txBody>
          <a:bodyPr wrap="square" lIns="0" tIns="0" rIns="0" bIns="0" rtlCol="0" anchor="ctr"/>
          <a:lstStyle/>
          <a:p>
            <a:pPr marL="0" indent="0">
              <a:buNone/>
            </a:pPr>
            <a:r>
              <a:rPr lang="lv-LV" sz="1050" b="1" kern="0" spc="130" noProof="0" dirty="0">
                <a:solidFill>
                  <a:srgbClr val="7C8B97"/>
                </a:solidFill>
                <a:latin typeface="Calibri" pitchFamily="34" charset="0"/>
                <a:ea typeface="Calibri" pitchFamily="34" charset="-122"/>
                <a:cs typeface="Calibri" pitchFamily="34" charset="-120"/>
              </a:rPr>
              <a:t>SISTĒMA</a:t>
            </a:r>
            <a:endParaRPr lang="lv-LV" sz="1050" noProof="0" dirty="0"/>
          </a:p>
        </p:txBody>
      </p:sp>
      <p:sp>
        <p:nvSpPr>
          <p:cNvPr id="17" name="Shape 15"/>
          <p:cNvSpPr/>
          <p:nvPr/>
        </p:nvSpPr>
        <p:spPr>
          <a:xfrm>
            <a:off x="4572000" y="3282696"/>
            <a:ext cx="1737360" cy="329184"/>
          </a:xfrm>
          <a:prstGeom prst="roundRect">
            <a:avLst>
              <a:gd name="adj" fmla="val 44444"/>
            </a:avLst>
          </a:prstGeom>
          <a:solidFill>
            <a:srgbClr val="9C3B32"/>
          </a:solidFill>
          <a:ln w="12700">
            <a:solidFill>
              <a:srgbClr val="9C3B32"/>
            </a:solidFill>
            <a:prstDash val="solid"/>
          </a:ln>
        </p:spPr>
        <p:txBody>
          <a:bodyPr/>
          <a:lstStyle/>
          <a:p>
            <a:endParaRPr lang="lv-LV" noProof="0" dirty="0"/>
          </a:p>
        </p:txBody>
      </p:sp>
      <p:sp>
        <p:nvSpPr>
          <p:cNvPr id="18" name="Text 16"/>
          <p:cNvSpPr/>
          <p:nvPr/>
        </p:nvSpPr>
        <p:spPr>
          <a:xfrm>
            <a:off x="4572000" y="3282696"/>
            <a:ext cx="1737360" cy="329184"/>
          </a:xfrm>
          <a:prstGeom prst="rect">
            <a:avLst/>
          </a:prstGeom>
          <a:noFill/>
          <a:ln/>
        </p:spPr>
        <p:txBody>
          <a:bodyPr wrap="square" lIns="0" tIns="0" rIns="0" bIns="0" rtlCol="0" anchor="ctr"/>
          <a:lstStyle/>
          <a:p>
            <a:pPr marL="0" indent="0" algn="ctr">
              <a:buNone/>
            </a:pPr>
            <a:r>
              <a:rPr lang="lv-LV" sz="1150" b="1" noProof="0" dirty="0">
                <a:solidFill>
                  <a:srgbClr val="FFFFFF"/>
                </a:solidFill>
                <a:latin typeface="Calibri" pitchFamily="34" charset="0"/>
                <a:ea typeface="Calibri" pitchFamily="34" charset="-122"/>
                <a:cs typeface="Calibri" pitchFamily="34" charset="-120"/>
              </a:rPr>
              <a:t>Nav izpildīts</a:t>
            </a:r>
            <a:endParaRPr lang="lv-LV" sz="1150" noProof="0" dirty="0"/>
          </a:p>
        </p:txBody>
      </p:sp>
      <p:sp>
        <p:nvSpPr>
          <p:cNvPr id="19" name="Text 17"/>
          <p:cNvSpPr/>
          <p:nvPr/>
        </p:nvSpPr>
        <p:spPr>
          <a:xfrm>
            <a:off x="6537960" y="2871216"/>
            <a:ext cx="4754880" cy="1152144"/>
          </a:xfrm>
          <a:prstGeom prst="rect">
            <a:avLst/>
          </a:prstGeom>
          <a:noFill/>
          <a:ln/>
        </p:spPr>
        <p:txBody>
          <a:bodyPr wrap="square" lIns="0" tIns="0" rIns="0" bIns="0" rtlCol="0" anchor="ctr"/>
          <a:lstStyle/>
          <a:p>
            <a:pPr marL="0" indent="0">
              <a:lnSpc>
                <a:spcPct val="112000"/>
              </a:lnSpc>
              <a:buNone/>
            </a:pPr>
            <a:r>
              <a:rPr lang="lv-LV" sz="1300" noProof="0" dirty="0">
                <a:solidFill>
                  <a:srgbClr val="4F5F6B"/>
                </a:solidFill>
                <a:latin typeface="Calibri" pitchFamily="34" charset="0"/>
                <a:ea typeface="Calibri" pitchFamily="34" charset="-122"/>
                <a:cs typeface="Calibri" pitchFamily="34" charset="-120"/>
              </a:rPr>
              <a:t>18 no 46 institūcijām IAL un IL dokumentus reģistrē kopā un vēlāk nevar atlasīt atsevišķi. Tāpēc iestāžu datus nevar droši apvienot valsts līmeņa pārskatā.</a:t>
            </a:r>
            <a:endParaRPr lang="lv-LV" sz="1300" noProof="0" dirty="0"/>
          </a:p>
        </p:txBody>
      </p:sp>
      <p:sp>
        <p:nvSpPr>
          <p:cNvPr id="20" name="Shape 18"/>
          <p:cNvSpPr/>
          <p:nvPr/>
        </p:nvSpPr>
        <p:spPr>
          <a:xfrm>
            <a:off x="640080" y="4206240"/>
            <a:ext cx="10908792" cy="1463040"/>
          </a:xfrm>
          <a:prstGeom prst="roundRect">
            <a:avLst>
              <a:gd name="adj" fmla="val 3125"/>
            </a:avLst>
          </a:prstGeom>
          <a:solidFill>
            <a:srgbClr val="E3EAEF"/>
          </a:solidFill>
          <a:ln w="12700">
            <a:solidFill>
              <a:srgbClr val="E3EAEF"/>
            </a:solidFill>
            <a:prstDash val="solid"/>
          </a:ln>
        </p:spPr>
        <p:txBody>
          <a:bodyPr/>
          <a:lstStyle/>
          <a:p>
            <a:endParaRPr lang="lv-LV" noProof="0" dirty="0"/>
          </a:p>
        </p:txBody>
      </p:sp>
      <p:sp>
        <p:nvSpPr>
          <p:cNvPr id="21" name="Text 19"/>
          <p:cNvSpPr/>
          <p:nvPr/>
        </p:nvSpPr>
        <p:spPr>
          <a:xfrm>
            <a:off x="969264" y="4389120"/>
            <a:ext cx="10250424" cy="292608"/>
          </a:xfrm>
          <a:prstGeom prst="rect">
            <a:avLst/>
          </a:prstGeom>
          <a:noFill/>
          <a:ln/>
        </p:spPr>
        <p:txBody>
          <a:bodyPr wrap="square" lIns="0" tIns="0" rIns="0" bIns="0" rtlCol="0" anchor="ctr"/>
          <a:lstStyle/>
          <a:p>
            <a:pPr marL="0" indent="0">
              <a:buNone/>
            </a:pPr>
            <a:r>
              <a:rPr lang="lv-LV" sz="1400" b="1" noProof="0" dirty="0">
                <a:solidFill>
                  <a:srgbClr val="1C2B36"/>
                </a:solidFill>
                <a:latin typeface="Calibri" pitchFamily="34" charset="0"/>
                <a:ea typeface="Calibri" pitchFamily="34" charset="-122"/>
                <a:cs typeface="Calibri" pitchFamily="34" charset="-120"/>
              </a:rPr>
              <a:t>Kā lasīt kopvērtējumu</a:t>
            </a:r>
            <a:endParaRPr lang="lv-LV" sz="1400" noProof="0" dirty="0"/>
          </a:p>
        </p:txBody>
      </p:sp>
      <p:sp>
        <p:nvSpPr>
          <p:cNvPr id="22" name="Text 20"/>
          <p:cNvSpPr/>
          <p:nvPr/>
        </p:nvSpPr>
        <p:spPr>
          <a:xfrm>
            <a:off x="969264" y="4718304"/>
            <a:ext cx="10250424" cy="841248"/>
          </a:xfrm>
          <a:prstGeom prst="rect">
            <a:avLst/>
          </a:prstGeom>
          <a:noFill/>
          <a:ln/>
        </p:spPr>
        <p:txBody>
          <a:bodyPr wrap="square" lIns="0" tIns="0" rIns="0" bIns="0" rtlCol="0" anchor="t"/>
          <a:lstStyle/>
          <a:p>
            <a:pPr marL="0" indent="0">
              <a:lnSpc>
                <a:spcPct val="114000"/>
              </a:lnSpc>
              <a:buNone/>
            </a:pPr>
            <a:r>
              <a:rPr lang="lv-LV" sz="1300" noProof="0" dirty="0">
                <a:solidFill>
                  <a:srgbClr val="2C3E4C"/>
                </a:solidFill>
                <a:latin typeface="Calibri" pitchFamily="34" charset="0"/>
                <a:ea typeface="Calibri" pitchFamily="34" charset="-122"/>
                <a:cs typeface="Calibri" pitchFamily="34" charset="-120"/>
              </a:rPr>
              <a:t>Kopvērtējums nav kritēriju vidējais aritmētiskais. Piecos personas procesa kritērijos konstatēti gan praksē efektīvi risinājumi, gan riski, kas var liegt sasniegt labu rezultātu. Sestā kritērija neizpilde raksturo valsts spēju šo rezultātu izmērīt un salīdzināt; tā pati par sevi nenozīmē, ka visi individuālie procesi ir neefektīvi.</a:t>
            </a:r>
            <a:endParaRPr lang="lv-LV" sz="1300" noProof="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PIEMĒRS: 1. KRITĒRIJS · 4.1. SADAĻA</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Kur persona apstājas jau pirms pieprasījuma</a:t>
            </a:r>
            <a:endParaRPr lang="lv-LV" sz="3000" noProof="0" dirty="0"/>
          </a:p>
        </p:txBody>
      </p:sp>
      <p:sp>
        <p:nvSpPr>
          <p:cNvPr id="4" name="Shape 2"/>
          <p:cNvSpPr/>
          <p:nvPr/>
        </p:nvSpPr>
        <p:spPr>
          <a:xfrm>
            <a:off x="640080" y="1481328"/>
            <a:ext cx="3456432" cy="1664208"/>
          </a:xfrm>
          <a:prstGeom prst="roundRect">
            <a:avLst>
              <a:gd name="adj" fmla="val 2747"/>
            </a:avLst>
          </a:prstGeom>
          <a:solidFill>
            <a:srgbClr val="EFF3F6"/>
          </a:solidFill>
          <a:ln w="12700">
            <a:solidFill>
              <a:srgbClr val="EFF3F6"/>
            </a:solidFill>
            <a:prstDash val="solid"/>
          </a:ln>
        </p:spPr>
        <p:txBody>
          <a:bodyPr/>
          <a:lstStyle/>
          <a:p>
            <a:endParaRPr lang="lv-LV" noProof="0" dirty="0"/>
          </a:p>
        </p:txBody>
      </p:sp>
      <p:sp>
        <p:nvSpPr>
          <p:cNvPr id="5" name="Text 3"/>
          <p:cNvSpPr/>
          <p:nvPr/>
        </p:nvSpPr>
        <p:spPr>
          <a:xfrm>
            <a:off x="950976" y="1645920"/>
            <a:ext cx="2834640" cy="512064"/>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17 no 17</a:t>
            </a:r>
            <a:endParaRPr lang="lv-LV" sz="3000" noProof="0" dirty="0"/>
          </a:p>
        </p:txBody>
      </p:sp>
      <p:sp>
        <p:nvSpPr>
          <p:cNvPr id="6" name="Text 4"/>
          <p:cNvSpPr/>
          <p:nvPr/>
        </p:nvSpPr>
        <p:spPr>
          <a:xfrm>
            <a:off x="950976" y="2212848"/>
            <a:ext cx="2834640" cy="78638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vietnēs atrodama iestādes pamatinformācija un kontakti</a:t>
            </a:r>
            <a:endParaRPr lang="lv-LV" sz="1250" noProof="0" dirty="0"/>
          </a:p>
        </p:txBody>
      </p:sp>
      <p:sp>
        <p:nvSpPr>
          <p:cNvPr id="7" name="Shape 5"/>
          <p:cNvSpPr/>
          <p:nvPr/>
        </p:nvSpPr>
        <p:spPr>
          <a:xfrm>
            <a:off x="4370832" y="1481328"/>
            <a:ext cx="3456432" cy="1664208"/>
          </a:xfrm>
          <a:prstGeom prst="roundRect">
            <a:avLst>
              <a:gd name="adj" fmla="val 2747"/>
            </a:avLst>
          </a:prstGeom>
          <a:solidFill>
            <a:srgbClr val="EFF3F6"/>
          </a:solidFill>
          <a:ln w="12700">
            <a:solidFill>
              <a:srgbClr val="EFF3F6"/>
            </a:solidFill>
            <a:prstDash val="solid"/>
          </a:ln>
        </p:spPr>
        <p:txBody>
          <a:bodyPr/>
          <a:lstStyle/>
          <a:p>
            <a:endParaRPr lang="lv-LV" noProof="0" dirty="0"/>
          </a:p>
        </p:txBody>
      </p:sp>
      <p:sp>
        <p:nvSpPr>
          <p:cNvPr id="8" name="Text 6"/>
          <p:cNvSpPr/>
          <p:nvPr/>
        </p:nvSpPr>
        <p:spPr>
          <a:xfrm>
            <a:off x="4681728" y="1645920"/>
            <a:ext cx="2834640" cy="512064"/>
          </a:xfrm>
          <a:prstGeom prst="rect">
            <a:avLst/>
          </a:prstGeom>
          <a:noFill/>
          <a:ln/>
        </p:spPr>
        <p:txBody>
          <a:bodyPr wrap="square" lIns="0" tIns="0" rIns="0" bIns="0" rtlCol="0" anchor="ctr"/>
          <a:lstStyle/>
          <a:p>
            <a:pPr marL="0" indent="0">
              <a:buNone/>
            </a:pPr>
            <a:r>
              <a:rPr lang="lv-LV" sz="3000" b="1" noProof="0" dirty="0">
                <a:solidFill>
                  <a:srgbClr val="B8690F"/>
                </a:solidFill>
                <a:latin typeface="Cambria" pitchFamily="34" charset="0"/>
                <a:ea typeface="Cambria" pitchFamily="34" charset="-122"/>
                <a:cs typeface="Cambria" pitchFamily="34" charset="-120"/>
              </a:rPr>
              <a:t>1 no 17</a:t>
            </a:r>
            <a:endParaRPr lang="lv-LV" sz="3000" noProof="0" dirty="0"/>
          </a:p>
        </p:txBody>
      </p:sp>
      <p:sp>
        <p:nvSpPr>
          <p:cNvPr id="9" name="Text 7"/>
          <p:cNvSpPr/>
          <p:nvPr/>
        </p:nvSpPr>
        <p:spPr>
          <a:xfrm>
            <a:off x="4681728" y="2212848"/>
            <a:ext cx="2834640" cy="78638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vietnēs pilnīgi izskaidrots, kā iesniegt iesniegumu vai informācijas pieprasījumu</a:t>
            </a:r>
            <a:endParaRPr lang="lv-LV" sz="1250" noProof="0" dirty="0"/>
          </a:p>
        </p:txBody>
      </p:sp>
      <p:sp>
        <p:nvSpPr>
          <p:cNvPr id="10" name="Shape 8"/>
          <p:cNvSpPr/>
          <p:nvPr/>
        </p:nvSpPr>
        <p:spPr>
          <a:xfrm>
            <a:off x="8101584" y="1481328"/>
            <a:ext cx="3456432" cy="1664208"/>
          </a:xfrm>
          <a:prstGeom prst="roundRect">
            <a:avLst>
              <a:gd name="adj" fmla="val 2747"/>
            </a:avLst>
          </a:prstGeom>
          <a:solidFill>
            <a:srgbClr val="F8EFEE"/>
          </a:solidFill>
          <a:ln w="12700">
            <a:solidFill>
              <a:srgbClr val="F8EFEE"/>
            </a:solidFill>
            <a:prstDash val="solid"/>
          </a:ln>
        </p:spPr>
        <p:txBody>
          <a:bodyPr/>
          <a:lstStyle/>
          <a:p>
            <a:endParaRPr lang="lv-LV" noProof="0" dirty="0"/>
          </a:p>
        </p:txBody>
      </p:sp>
      <p:sp>
        <p:nvSpPr>
          <p:cNvPr id="11" name="Text 9"/>
          <p:cNvSpPr/>
          <p:nvPr/>
        </p:nvSpPr>
        <p:spPr>
          <a:xfrm>
            <a:off x="8412480" y="1645920"/>
            <a:ext cx="2834640" cy="512064"/>
          </a:xfrm>
          <a:prstGeom prst="rect">
            <a:avLst/>
          </a:prstGeom>
          <a:noFill/>
          <a:ln/>
        </p:spPr>
        <p:txBody>
          <a:bodyPr wrap="square" lIns="0" tIns="0" rIns="0" bIns="0" rtlCol="0" anchor="ctr"/>
          <a:lstStyle/>
          <a:p>
            <a:pPr marL="0" indent="0">
              <a:buNone/>
            </a:pPr>
            <a:r>
              <a:rPr lang="lv-LV" sz="3000" b="1" noProof="0" dirty="0">
                <a:solidFill>
                  <a:srgbClr val="9C3B32"/>
                </a:solidFill>
                <a:latin typeface="Cambria" pitchFamily="34" charset="0"/>
                <a:ea typeface="Cambria" pitchFamily="34" charset="-122"/>
                <a:cs typeface="Cambria" pitchFamily="34" charset="-120"/>
              </a:rPr>
              <a:t>0 no 17</a:t>
            </a:r>
            <a:endParaRPr lang="lv-LV" sz="3000" noProof="0" dirty="0"/>
          </a:p>
        </p:txBody>
      </p:sp>
      <p:sp>
        <p:nvSpPr>
          <p:cNvPr id="12" name="Text 10"/>
          <p:cNvSpPr/>
          <p:nvPr/>
        </p:nvSpPr>
        <p:spPr>
          <a:xfrm>
            <a:off x="8412480" y="2212848"/>
            <a:ext cx="2834640" cy="78638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vietnēs pilnīgi izskaidrota iespējamā maksa un tās aprēķins</a:t>
            </a:r>
            <a:endParaRPr lang="lv-LV" sz="1250" noProof="0" dirty="0"/>
          </a:p>
        </p:txBody>
      </p:sp>
      <p:sp>
        <p:nvSpPr>
          <p:cNvPr id="13" name="Shape 11"/>
          <p:cNvSpPr/>
          <p:nvPr/>
        </p:nvSpPr>
        <p:spPr>
          <a:xfrm>
            <a:off x="640080" y="3346704"/>
            <a:ext cx="5321808" cy="2322576"/>
          </a:xfrm>
          <a:prstGeom prst="roundRect">
            <a:avLst>
              <a:gd name="adj" fmla="val 1969"/>
            </a:avLst>
          </a:prstGeom>
          <a:solidFill>
            <a:srgbClr val="EFF3F6"/>
          </a:solidFill>
          <a:ln w="12700">
            <a:solidFill>
              <a:srgbClr val="EFF3F6"/>
            </a:solidFill>
            <a:prstDash val="solid"/>
          </a:ln>
        </p:spPr>
        <p:txBody>
          <a:bodyPr/>
          <a:lstStyle/>
          <a:p>
            <a:endParaRPr lang="lv-LV" noProof="0" dirty="0"/>
          </a:p>
        </p:txBody>
      </p:sp>
      <p:sp>
        <p:nvSpPr>
          <p:cNvPr id="14" name="Text 12"/>
          <p:cNvSpPr/>
          <p:nvPr/>
        </p:nvSpPr>
        <p:spPr>
          <a:xfrm>
            <a:off x="950976" y="3547872"/>
            <a:ext cx="4754880" cy="292608"/>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Ar kontaktinformāciju vien nepietiek</a:t>
            </a:r>
            <a:endParaRPr lang="lv-LV" sz="1500" noProof="0" dirty="0"/>
          </a:p>
        </p:txBody>
      </p:sp>
      <p:sp>
        <p:nvSpPr>
          <p:cNvPr id="15" name="Shape 13"/>
          <p:cNvSpPr/>
          <p:nvPr/>
        </p:nvSpPr>
        <p:spPr>
          <a:xfrm>
            <a:off x="969264" y="407822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6" name="Text 14"/>
          <p:cNvSpPr/>
          <p:nvPr/>
        </p:nvSpPr>
        <p:spPr>
          <a:xfrm>
            <a:off x="1225296" y="3986784"/>
            <a:ext cx="4480560" cy="530352"/>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Pilnīga informācija par dokumenta formu, parakstu un pieejamajiem kanāliem ir četrās vietnēs</a:t>
            </a:r>
            <a:endParaRPr lang="lv-LV" sz="1250" noProof="0" dirty="0"/>
          </a:p>
        </p:txBody>
      </p:sp>
      <p:sp>
        <p:nvSpPr>
          <p:cNvPr id="17" name="Shape 15"/>
          <p:cNvSpPr/>
          <p:nvPr/>
        </p:nvSpPr>
        <p:spPr>
          <a:xfrm>
            <a:off x="969264" y="462686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8" name="Text 16"/>
          <p:cNvSpPr/>
          <p:nvPr/>
        </p:nvSpPr>
        <p:spPr>
          <a:xfrm>
            <a:off x="1225296" y="4535424"/>
            <a:ext cx="4480560" cy="530352"/>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13 no 17 vietnēm darbojās Tīmekļvietņu vienotajā platformā, tomēr arī tur pilnīgums atšķīrās</a:t>
            </a:r>
            <a:endParaRPr lang="lv-LV" sz="1250" noProof="0" dirty="0"/>
          </a:p>
        </p:txBody>
      </p:sp>
      <p:sp>
        <p:nvSpPr>
          <p:cNvPr id="19" name="Shape 17"/>
          <p:cNvSpPr/>
          <p:nvPr/>
        </p:nvSpPr>
        <p:spPr>
          <a:xfrm>
            <a:off x="969264" y="517550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20" name="Text 18"/>
          <p:cNvSpPr/>
          <p:nvPr/>
        </p:nvSpPr>
        <p:spPr>
          <a:xfrm>
            <a:off x="1225296" y="5084064"/>
            <a:ext cx="4480560" cy="530352"/>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Skaidra papildu palīdzības sniegšanas kārtība aprakstīta 21 no 46 institūciju anketām</a:t>
            </a:r>
            <a:endParaRPr lang="lv-LV" sz="1250" noProof="0" dirty="0"/>
          </a:p>
        </p:txBody>
      </p:sp>
      <p:sp>
        <p:nvSpPr>
          <p:cNvPr id="21" name="Shape 19"/>
          <p:cNvSpPr/>
          <p:nvPr/>
        </p:nvSpPr>
        <p:spPr>
          <a:xfrm>
            <a:off x="6227064" y="3346704"/>
            <a:ext cx="5321808" cy="2322576"/>
          </a:xfrm>
          <a:prstGeom prst="roundRect">
            <a:avLst>
              <a:gd name="adj" fmla="val 1969"/>
            </a:avLst>
          </a:prstGeom>
          <a:solidFill>
            <a:srgbClr val="E3EAEF"/>
          </a:solidFill>
          <a:ln w="12700">
            <a:solidFill>
              <a:srgbClr val="E3EAEF"/>
            </a:solidFill>
            <a:prstDash val="solid"/>
          </a:ln>
        </p:spPr>
        <p:txBody>
          <a:bodyPr/>
          <a:lstStyle/>
          <a:p>
            <a:endParaRPr lang="lv-LV" noProof="0" dirty="0"/>
          </a:p>
        </p:txBody>
      </p:sp>
      <p:sp>
        <p:nvSpPr>
          <p:cNvPr id="22" name="Text 20"/>
          <p:cNvSpPr/>
          <p:nvPr/>
        </p:nvSpPr>
        <p:spPr>
          <a:xfrm>
            <a:off x="6537960" y="3547872"/>
            <a:ext cx="4754880" cy="292608"/>
          </a:xfrm>
          <a:prstGeom prst="rect">
            <a:avLst/>
          </a:prstGeom>
          <a:noFill/>
          <a:ln/>
        </p:spPr>
        <p:txBody>
          <a:bodyPr wrap="square" lIns="0" tIns="0" rIns="0" bIns="0" rtlCol="0" anchor="ctr"/>
          <a:lstStyle/>
          <a:p>
            <a:pPr marL="0" indent="0">
              <a:buNone/>
            </a:pPr>
            <a:r>
              <a:rPr lang="lv-LV" sz="1500" b="1" noProof="0" dirty="0">
                <a:solidFill>
                  <a:srgbClr val="1C2B36"/>
                </a:solidFill>
                <a:latin typeface="Calibri" pitchFamily="34" charset="0"/>
                <a:ea typeface="Calibri" pitchFamily="34" charset="-122"/>
                <a:cs typeface="Calibri" pitchFamily="34" charset="-120"/>
              </a:rPr>
              <a:t>Kāpēc tas nav tikai ērtības jautājums</a:t>
            </a:r>
            <a:endParaRPr lang="lv-LV" sz="1500" noProof="0" dirty="0"/>
          </a:p>
        </p:txBody>
      </p:sp>
      <p:sp>
        <p:nvSpPr>
          <p:cNvPr id="23" name="Text 21"/>
          <p:cNvSpPr/>
          <p:nvPr/>
        </p:nvSpPr>
        <p:spPr>
          <a:xfrm>
            <a:off x="6537960" y="3950208"/>
            <a:ext cx="4718304" cy="1572768"/>
          </a:xfrm>
          <a:prstGeom prst="rect">
            <a:avLst/>
          </a:prstGeom>
          <a:noFill/>
          <a:ln/>
        </p:spPr>
        <p:txBody>
          <a:bodyPr wrap="square" lIns="0" tIns="0" rIns="0" bIns="0" rtlCol="0" anchor="t"/>
          <a:lstStyle/>
          <a:p>
            <a:pPr marL="0" indent="0">
              <a:lnSpc>
                <a:spcPct val="116000"/>
              </a:lnSpc>
              <a:buNone/>
            </a:pPr>
            <a:r>
              <a:rPr lang="lv-LV" sz="1300" noProof="0" dirty="0">
                <a:solidFill>
                  <a:srgbClr val="2C3E4C"/>
                </a:solidFill>
                <a:latin typeface="Calibri" pitchFamily="34" charset="0"/>
                <a:ea typeface="Calibri" pitchFamily="34" charset="-122"/>
                <a:cs typeface="Calibri" pitchFamily="34" charset="-120"/>
              </a:rPr>
              <a:t>Persona, kura iestādē vēršas reti, pēc neveiksmīgas saziņas var kļūdaini secināt, ka informācija vispār nav izsniedzama. Pieredzējis žurnālists vai NVO pārstāvis zina, kuram zvanīt un kad pieprasījumu noformēt oficiāli, tāpēc viens un tas pats regulējums dažādām personām dod atšķirīgu rezultātu.</a:t>
            </a:r>
            <a:endParaRPr lang="lv-LV" sz="1300" noProof="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GALVENAIS SISTĒMISKAIS TRŪKUMS · TS 2.3.7.</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Valsts līmenī abu likumu darbību nevar salīdzināmi izmērīt</a:t>
            </a:r>
            <a:endParaRPr lang="lv-LV" sz="3000" noProof="0" dirty="0"/>
          </a:p>
        </p:txBody>
      </p:sp>
      <p:sp>
        <p:nvSpPr>
          <p:cNvPr id="4" name="Shape 2"/>
          <p:cNvSpPr/>
          <p:nvPr/>
        </p:nvSpPr>
        <p:spPr>
          <a:xfrm>
            <a:off x="640080" y="1572768"/>
            <a:ext cx="3913632" cy="2432304"/>
          </a:xfrm>
          <a:prstGeom prst="roundRect">
            <a:avLst>
              <a:gd name="adj" fmla="val 1880"/>
            </a:avLst>
          </a:prstGeom>
          <a:solidFill>
            <a:srgbClr val="E3EAEF"/>
          </a:solidFill>
          <a:ln w="12700">
            <a:solidFill>
              <a:srgbClr val="E3EAEF"/>
            </a:solidFill>
            <a:prstDash val="solid"/>
          </a:ln>
        </p:spPr>
        <p:txBody>
          <a:bodyPr/>
          <a:lstStyle/>
          <a:p>
            <a:endParaRPr lang="lv-LV" noProof="0" dirty="0"/>
          </a:p>
        </p:txBody>
      </p:sp>
      <p:sp>
        <p:nvSpPr>
          <p:cNvPr id="5" name="Text 3"/>
          <p:cNvSpPr/>
          <p:nvPr/>
        </p:nvSpPr>
        <p:spPr>
          <a:xfrm>
            <a:off x="969264" y="1828800"/>
            <a:ext cx="3255264" cy="1243584"/>
          </a:xfrm>
          <a:prstGeom prst="rect">
            <a:avLst/>
          </a:prstGeom>
          <a:noFill/>
          <a:ln/>
        </p:spPr>
        <p:txBody>
          <a:bodyPr wrap="square" lIns="0" tIns="0" rIns="0" bIns="0" rtlCol="0" anchor="t"/>
          <a:lstStyle/>
          <a:p>
            <a:pPr marL="0" indent="0">
              <a:lnSpc>
                <a:spcPct val="116000"/>
              </a:lnSpc>
              <a:buNone/>
            </a:pPr>
            <a:r>
              <a:rPr lang="lv-LV" sz="1450" noProof="0" dirty="0">
                <a:solidFill>
                  <a:srgbClr val="1C2B36"/>
                </a:solidFill>
                <a:latin typeface="Calibri" pitchFamily="34" charset="0"/>
                <a:ea typeface="Calibri" pitchFamily="34" charset="-122"/>
                <a:cs typeface="Calibri" pitchFamily="34" charset="-120"/>
              </a:rPr>
              <a:t>Bez vienotas uzskaites nav iespējams noteikt, cik bieži pārējo piecu kritēriju problēmas rodas visā valsts pārvaldē un kā rezultāti mainās laikā.</a:t>
            </a:r>
            <a:endParaRPr lang="lv-LV" sz="1450" noProof="0" dirty="0"/>
          </a:p>
        </p:txBody>
      </p:sp>
      <p:sp>
        <p:nvSpPr>
          <p:cNvPr id="6" name="Text 4"/>
          <p:cNvSpPr/>
          <p:nvPr/>
        </p:nvSpPr>
        <p:spPr>
          <a:xfrm>
            <a:off x="969264" y="3255264"/>
            <a:ext cx="3255264" cy="749808"/>
          </a:xfrm>
          <a:prstGeom prst="rect">
            <a:avLst/>
          </a:prstGeom>
          <a:noFill/>
          <a:ln/>
        </p:spPr>
        <p:txBody>
          <a:bodyPr wrap="square" lIns="0" tIns="0" rIns="0" bIns="0" rtlCol="0" anchor="t"/>
          <a:lstStyle/>
          <a:p>
            <a:pPr marL="0" indent="0">
              <a:lnSpc>
                <a:spcPct val="108000"/>
              </a:lnSpc>
              <a:buNone/>
            </a:pPr>
            <a:r>
              <a:rPr lang="lv-LV" sz="1200" noProof="0" dirty="0">
                <a:solidFill>
                  <a:srgbClr val="4F5F6B"/>
                </a:solidFill>
                <a:latin typeface="Calibri" pitchFamily="34" charset="0"/>
                <a:ea typeface="Calibri" pitchFamily="34" charset="-122"/>
                <a:cs typeface="Calibri" pitchFamily="34" charset="-120"/>
              </a:rPr>
              <a:t>Secinājums balstīts 46 institūciju aptaujā un Latvijas 2024. gada atbildēs uz OECD anketu: par 2023. gadu centralizētas valsts līmeņa statistikas nebija.</a:t>
            </a:r>
            <a:endParaRPr lang="lv-LV" sz="1200" noProof="0" dirty="0"/>
          </a:p>
        </p:txBody>
      </p:sp>
      <p:sp>
        <p:nvSpPr>
          <p:cNvPr id="7" name="Shape 5"/>
          <p:cNvSpPr/>
          <p:nvPr/>
        </p:nvSpPr>
        <p:spPr>
          <a:xfrm>
            <a:off x="4828032" y="1572768"/>
            <a:ext cx="6720840" cy="749808"/>
          </a:xfrm>
          <a:prstGeom prst="roundRect">
            <a:avLst>
              <a:gd name="adj" fmla="val 6098"/>
            </a:avLst>
          </a:prstGeom>
          <a:solidFill>
            <a:srgbClr val="EFF3F6"/>
          </a:solidFill>
          <a:ln w="12700">
            <a:solidFill>
              <a:srgbClr val="EFF3F6"/>
            </a:solidFill>
            <a:prstDash val="solid"/>
          </a:ln>
        </p:spPr>
        <p:txBody>
          <a:bodyPr/>
          <a:lstStyle/>
          <a:p>
            <a:endParaRPr lang="lv-LV" noProof="0" dirty="0"/>
          </a:p>
        </p:txBody>
      </p:sp>
      <p:sp>
        <p:nvSpPr>
          <p:cNvPr id="8" name="Text 6"/>
          <p:cNvSpPr/>
          <p:nvPr/>
        </p:nvSpPr>
        <p:spPr>
          <a:xfrm>
            <a:off x="5138928" y="1572768"/>
            <a:ext cx="1463040" cy="749808"/>
          </a:xfrm>
          <a:prstGeom prst="rect">
            <a:avLst/>
          </a:prstGeom>
          <a:noFill/>
          <a:ln/>
        </p:spPr>
        <p:txBody>
          <a:bodyPr wrap="square" lIns="0" tIns="0" rIns="0" bIns="0" rtlCol="0" anchor="ctr"/>
          <a:lstStyle/>
          <a:p>
            <a:pPr marL="0" indent="0">
              <a:buNone/>
            </a:pPr>
            <a:r>
              <a:rPr lang="lv-LV" sz="1800" b="1" noProof="0" dirty="0">
                <a:solidFill>
                  <a:srgbClr val="B8690F"/>
                </a:solidFill>
                <a:latin typeface="Cambria" pitchFamily="34" charset="0"/>
                <a:ea typeface="Cambria" pitchFamily="34" charset="-122"/>
                <a:cs typeface="Cambria" pitchFamily="34" charset="-120"/>
              </a:rPr>
              <a:t>18 no 46</a:t>
            </a:r>
            <a:endParaRPr lang="lv-LV" sz="1800" noProof="0" dirty="0"/>
          </a:p>
        </p:txBody>
      </p:sp>
      <p:sp>
        <p:nvSpPr>
          <p:cNvPr id="9" name="Text 7"/>
          <p:cNvSpPr/>
          <p:nvPr/>
        </p:nvSpPr>
        <p:spPr>
          <a:xfrm>
            <a:off x="6656832" y="1572768"/>
            <a:ext cx="4681728" cy="749808"/>
          </a:xfrm>
          <a:prstGeom prst="rect">
            <a:avLst/>
          </a:prstGeom>
          <a:noFill/>
          <a:ln/>
        </p:spPr>
        <p:txBody>
          <a:bodyPr wrap="square" lIns="0" tIns="0" rIns="0" bIns="0" rtlCol="0" anchor="ctr"/>
          <a:lstStyle/>
          <a:p>
            <a:pPr marL="0" indent="0">
              <a:lnSpc>
                <a:spcPct val="108000"/>
              </a:lnSpc>
              <a:buNone/>
            </a:pPr>
            <a:r>
              <a:rPr lang="lv-LV" sz="1300" noProof="0" dirty="0">
                <a:solidFill>
                  <a:srgbClr val="4F5F6B"/>
                </a:solidFill>
                <a:latin typeface="Calibri" pitchFamily="34" charset="0"/>
                <a:ea typeface="Calibri" pitchFamily="34" charset="-122"/>
                <a:cs typeface="Calibri" pitchFamily="34" charset="-120"/>
              </a:rPr>
              <a:t>IAL un IL dokumentus reģistrē kopā un vēlāk nevar atlasīt atsevišķi</a:t>
            </a:r>
            <a:endParaRPr lang="lv-LV" sz="1300" noProof="0" dirty="0"/>
          </a:p>
        </p:txBody>
      </p:sp>
      <p:sp>
        <p:nvSpPr>
          <p:cNvPr id="10" name="Shape 8"/>
          <p:cNvSpPr/>
          <p:nvPr/>
        </p:nvSpPr>
        <p:spPr>
          <a:xfrm>
            <a:off x="4828032" y="2414016"/>
            <a:ext cx="6720840" cy="749808"/>
          </a:xfrm>
          <a:prstGeom prst="roundRect">
            <a:avLst>
              <a:gd name="adj" fmla="val 6098"/>
            </a:avLst>
          </a:prstGeom>
          <a:solidFill>
            <a:srgbClr val="EFF3F6"/>
          </a:solidFill>
          <a:ln w="12700">
            <a:solidFill>
              <a:srgbClr val="EFF3F6"/>
            </a:solidFill>
            <a:prstDash val="solid"/>
          </a:ln>
        </p:spPr>
        <p:txBody>
          <a:bodyPr/>
          <a:lstStyle/>
          <a:p>
            <a:endParaRPr lang="lv-LV" noProof="0" dirty="0"/>
          </a:p>
        </p:txBody>
      </p:sp>
      <p:sp>
        <p:nvSpPr>
          <p:cNvPr id="11" name="Text 9"/>
          <p:cNvSpPr/>
          <p:nvPr/>
        </p:nvSpPr>
        <p:spPr>
          <a:xfrm>
            <a:off x="5138928" y="2414016"/>
            <a:ext cx="1463040" cy="749808"/>
          </a:xfrm>
          <a:prstGeom prst="rect">
            <a:avLst/>
          </a:prstGeom>
          <a:noFill/>
          <a:ln/>
        </p:spPr>
        <p:txBody>
          <a:bodyPr wrap="square" lIns="0" tIns="0" rIns="0" bIns="0" rtlCol="0" anchor="ctr"/>
          <a:lstStyle/>
          <a:p>
            <a:pPr marL="0" indent="0">
              <a:buNone/>
            </a:pPr>
            <a:r>
              <a:rPr lang="lv-LV" sz="1800" b="1" noProof="0" dirty="0">
                <a:solidFill>
                  <a:srgbClr val="B8690F"/>
                </a:solidFill>
                <a:latin typeface="Cambria" pitchFamily="34" charset="0"/>
                <a:ea typeface="Cambria" pitchFamily="34" charset="-122"/>
                <a:cs typeface="Cambria" pitchFamily="34" charset="-120"/>
              </a:rPr>
              <a:t>35 no 46</a:t>
            </a:r>
            <a:endParaRPr lang="lv-LV" sz="1800" noProof="0" dirty="0"/>
          </a:p>
        </p:txBody>
      </p:sp>
      <p:sp>
        <p:nvSpPr>
          <p:cNvPr id="12" name="Text 10"/>
          <p:cNvSpPr/>
          <p:nvPr/>
        </p:nvSpPr>
        <p:spPr>
          <a:xfrm>
            <a:off x="6656832" y="2414016"/>
            <a:ext cx="4681728" cy="749808"/>
          </a:xfrm>
          <a:prstGeom prst="rect">
            <a:avLst/>
          </a:prstGeom>
          <a:noFill/>
          <a:ln/>
        </p:spPr>
        <p:txBody>
          <a:bodyPr wrap="square" lIns="0" tIns="0" rIns="0" bIns="0" rtlCol="0" anchor="ctr"/>
          <a:lstStyle/>
          <a:p>
            <a:pPr marL="0" indent="0">
              <a:lnSpc>
                <a:spcPct val="108000"/>
              </a:lnSpc>
              <a:buNone/>
            </a:pPr>
            <a:r>
              <a:rPr lang="lv-LV" sz="1300" noProof="0" dirty="0">
                <a:solidFill>
                  <a:srgbClr val="4F5F6B"/>
                </a:solidFill>
                <a:latin typeface="Calibri" pitchFamily="34" charset="0"/>
                <a:ea typeface="Calibri" pitchFamily="34" charset="-122"/>
                <a:cs typeface="Calibri" pitchFamily="34" charset="-120"/>
              </a:rPr>
              <a:t>Pēc ierobežotas pieejamības informācijas pazīmes dokumentus var atlasīt;</a:t>
            </a:r>
            <a:endParaRPr lang="lv-LV" sz="1300" noProof="0" dirty="0"/>
          </a:p>
        </p:txBody>
      </p:sp>
      <p:sp>
        <p:nvSpPr>
          <p:cNvPr id="13" name="Shape 11"/>
          <p:cNvSpPr/>
          <p:nvPr/>
        </p:nvSpPr>
        <p:spPr>
          <a:xfrm>
            <a:off x="4828032" y="3255264"/>
            <a:ext cx="6720840" cy="749808"/>
          </a:xfrm>
          <a:prstGeom prst="roundRect">
            <a:avLst>
              <a:gd name="adj" fmla="val 6098"/>
            </a:avLst>
          </a:prstGeom>
          <a:solidFill>
            <a:srgbClr val="EFF3F6"/>
          </a:solidFill>
          <a:ln w="12700">
            <a:solidFill>
              <a:srgbClr val="EFF3F6"/>
            </a:solidFill>
            <a:prstDash val="solid"/>
          </a:ln>
        </p:spPr>
        <p:txBody>
          <a:bodyPr/>
          <a:lstStyle/>
          <a:p>
            <a:endParaRPr lang="lv-LV" noProof="0" dirty="0"/>
          </a:p>
        </p:txBody>
      </p:sp>
      <p:sp>
        <p:nvSpPr>
          <p:cNvPr id="14" name="Text 12"/>
          <p:cNvSpPr/>
          <p:nvPr/>
        </p:nvSpPr>
        <p:spPr>
          <a:xfrm>
            <a:off x="5138928" y="3255264"/>
            <a:ext cx="1463040" cy="749808"/>
          </a:xfrm>
          <a:prstGeom prst="rect">
            <a:avLst/>
          </a:prstGeom>
          <a:noFill/>
          <a:ln/>
        </p:spPr>
        <p:txBody>
          <a:bodyPr wrap="square" lIns="0" tIns="0" rIns="0" bIns="0" rtlCol="0" anchor="ctr"/>
          <a:lstStyle/>
          <a:p>
            <a:pPr marL="0" indent="0">
              <a:buNone/>
            </a:pPr>
            <a:r>
              <a:rPr lang="lv-LV" sz="1800" b="1" noProof="0" dirty="0">
                <a:solidFill>
                  <a:srgbClr val="B8690F"/>
                </a:solidFill>
                <a:latin typeface="Cambria" pitchFamily="34" charset="0"/>
                <a:ea typeface="Cambria" pitchFamily="34" charset="-122"/>
                <a:cs typeface="Cambria" pitchFamily="34" charset="-120"/>
              </a:rPr>
              <a:t>2 no 46</a:t>
            </a:r>
            <a:endParaRPr lang="lv-LV" sz="1800" noProof="0" dirty="0"/>
          </a:p>
        </p:txBody>
      </p:sp>
      <p:sp>
        <p:nvSpPr>
          <p:cNvPr id="15" name="Text 13"/>
          <p:cNvSpPr/>
          <p:nvPr/>
        </p:nvSpPr>
        <p:spPr>
          <a:xfrm>
            <a:off x="6656832" y="3255264"/>
            <a:ext cx="4681728" cy="749808"/>
          </a:xfrm>
          <a:prstGeom prst="rect">
            <a:avLst/>
          </a:prstGeom>
          <a:noFill/>
          <a:ln/>
        </p:spPr>
        <p:txBody>
          <a:bodyPr wrap="square" lIns="0" tIns="0" rIns="0" bIns="0" rtlCol="0" anchor="ctr"/>
          <a:lstStyle/>
          <a:p>
            <a:pPr marL="0" indent="0">
              <a:lnSpc>
                <a:spcPct val="108000"/>
              </a:lnSpc>
              <a:buNone/>
            </a:pPr>
            <a:r>
              <a:rPr lang="lv-LV" sz="1300" noProof="0" dirty="0">
                <a:solidFill>
                  <a:srgbClr val="4F5F6B"/>
                </a:solidFill>
                <a:latin typeface="Calibri" pitchFamily="34" charset="0"/>
                <a:ea typeface="Calibri" pitchFamily="34" charset="-122"/>
                <a:cs typeface="Calibri" pitchFamily="34" charset="-120"/>
              </a:rPr>
              <a:t>var atlasīt </a:t>
            </a:r>
            <a:r>
              <a:rPr lang="lv-LV" sz="1300" u="sng" noProof="0" dirty="0">
                <a:solidFill>
                  <a:srgbClr val="4F5F6B"/>
                </a:solidFill>
                <a:latin typeface="Calibri" pitchFamily="34" charset="0"/>
                <a:ea typeface="Calibri" pitchFamily="34" charset="-122"/>
                <a:cs typeface="Calibri" pitchFamily="34" charset="-120"/>
              </a:rPr>
              <a:t>saņemtā</a:t>
            </a:r>
            <a:r>
              <a:rPr lang="lv-LV" sz="1300" noProof="0" dirty="0">
                <a:solidFill>
                  <a:srgbClr val="4F5F6B"/>
                </a:solidFill>
                <a:latin typeface="Calibri" pitchFamily="34" charset="0"/>
                <a:ea typeface="Calibri" pitchFamily="34" charset="-122"/>
                <a:cs typeface="Calibri" pitchFamily="34" charset="-120"/>
              </a:rPr>
              <a:t> dokumenta valodu, bet </a:t>
            </a:r>
            <a:r>
              <a:rPr lang="lv-LV" sz="1300" u="sng" noProof="0" dirty="0">
                <a:solidFill>
                  <a:srgbClr val="4F5F6B"/>
                </a:solidFill>
                <a:latin typeface="Calibri" pitchFamily="34" charset="0"/>
                <a:ea typeface="Calibri" pitchFamily="34" charset="-122"/>
                <a:cs typeface="Calibri" pitchFamily="34" charset="-120"/>
              </a:rPr>
              <a:t>atbildes</a:t>
            </a:r>
            <a:r>
              <a:rPr lang="lv-LV" sz="1300" noProof="0" dirty="0">
                <a:solidFill>
                  <a:srgbClr val="4F5F6B"/>
                </a:solidFill>
                <a:latin typeface="Calibri" pitchFamily="34" charset="0"/>
                <a:ea typeface="Calibri" pitchFamily="34" charset="-122"/>
                <a:cs typeface="Calibri" pitchFamily="34" charset="-120"/>
              </a:rPr>
              <a:t> valodu var atlasīt viena institūcija</a:t>
            </a:r>
            <a:endParaRPr lang="lv-LV" sz="1300" noProof="0" dirty="0"/>
          </a:p>
        </p:txBody>
      </p:sp>
      <p:sp>
        <p:nvSpPr>
          <p:cNvPr id="16" name="Shape 14"/>
          <p:cNvSpPr/>
          <p:nvPr/>
        </p:nvSpPr>
        <p:spPr>
          <a:xfrm>
            <a:off x="640080" y="4206240"/>
            <a:ext cx="10908792" cy="1463040"/>
          </a:xfrm>
          <a:prstGeom prst="roundRect">
            <a:avLst>
              <a:gd name="adj" fmla="val 3125"/>
            </a:avLst>
          </a:prstGeom>
          <a:solidFill>
            <a:srgbClr val="EFF3F6"/>
          </a:solidFill>
          <a:ln w="12700">
            <a:solidFill>
              <a:srgbClr val="EFF3F6"/>
            </a:solidFill>
            <a:prstDash val="solid"/>
          </a:ln>
        </p:spPr>
        <p:txBody>
          <a:bodyPr/>
          <a:lstStyle/>
          <a:p>
            <a:endParaRPr lang="lv-LV" noProof="0" dirty="0"/>
          </a:p>
        </p:txBody>
      </p:sp>
      <p:sp>
        <p:nvSpPr>
          <p:cNvPr id="17" name="Text 15"/>
          <p:cNvSpPr/>
          <p:nvPr/>
        </p:nvSpPr>
        <p:spPr>
          <a:xfrm>
            <a:off x="969264" y="4389120"/>
            <a:ext cx="10250424" cy="292608"/>
          </a:xfrm>
          <a:prstGeom prst="rect">
            <a:avLst/>
          </a:prstGeom>
          <a:noFill/>
          <a:ln/>
        </p:spPr>
        <p:txBody>
          <a:bodyPr wrap="square" lIns="0" tIns="0" rIns="0" bIns="0" rtlCol="0" anchor="ctr"/>
          <a:lstStyle/>
          <a:p>
            <a:r>
              <a:rPr lang="lv-LV" sz="1400" b="1" noProof="0" dirty="0">
                <a:solidFill>
                  <a:srgbClr val="1C2B36"/>
                </a:solidFill>
                <a:latin typeface="Calibri" pitchFamily="34" charset="0"/>
                <a:ea typeface="Calibri" pitchFamily="34" charset="-122"/>
                <a:cs typeface="Calibri" pitchFamily="34" charset="-120"/>
              </a:rPr>
              <a:t>Divi nosacījumi salīdzināmiem datiem:</a:t>
            </a:r>
            <a:endParaRPr lang="lv-LV" sz="1400" noProof="0" dirty="0"/>
          </a:p>
        </p:txBody>
      </p:sp>
      <p:sp>
        <p:nvSpPr>
          <p:cNvPr id="18" name="Text 16"/>
          <p:cNvSpPr/>
          <p:nvPr/>
        </p:nvSpPr>
        <p:spPr>
          <a:xfrm>
            <a:off x="969264" y="4736592"/>
            <a:ext cx="5029200" cy="859536"/>
          </a:xfrm>
          <a:prstGeom prst="rect">
            <a:avLst/>
          </a:prstGeom>
          <a:noFill/>
          <a:ln/>
        </p:spPr>
        <p:txBody>
          <a:bodyPr wrap="square" lIns="0" tIns="0" rIns="0" bIns="0" rtlCol="0" anchor="t"/>
          <a:lstStyle/>
          <a:p>
            <a:pPr marL="0" indent="0">
              <a:lnSpc>
                <a:spcPct val="112000"/>
              </a:lnSpc>
              <a:buNone/>
            </a:pPr>
            <a:r>
              <a:rPr lang="lv-LV" sz="1250" noProof="0" dirty="0">
                <a:solidFill>
                  <a:srgbClr val="1C2B36"/>
                </a:solidFill>
                <a:latin typeface="Calibri" pitchFamily="34" charset="0"/>
                <a:ea typeface="Calibri" pitchFamily="34" charset="-122"/>
                <a:cs typeface="Calibri" pitchFamily="34" charset="-120"/>
              </a:rPr>
              <a:t>Datu tvērumā jāiekļauj arī saziņa ārpus centrālās DVS, piemēram, klientu apkalpošanas vai pakalpojumu sistēmās.</a:t>
            </a:r>
            <a:endParaRPr lang="lv-LV" sz="1250" noProof="0" dirty="0"/>
          </a:p>
        </p:txBody>
      </p:sp>
      <p:sp>
        <p:nvSpPr>
          <p:cNvPr id="19" name="Text 17"/>
          <p:cNvSpPr/>
          <p:nvPr/>
        </p:nvSpPr>
        <p:spPr>
          <a:xfrm>
            <a:off x="6345936" y="4736592"/>
            <a:ext cx="5029200" cy="859536"/>
          </a:xfrm>
          <a:prstGeom prst="rect">
            <a:avLst/>
          </a:prstGeom>
          <a:noFill/>
          <a:ln/>
        </p:spPr>
        <p:txBody>
          <a:bodyPr wrap="square" lIns="0" tIns="0" rIns="0" bIns="0" rtlCol="0" anchor="t"/>
          <a:lstStyle/>
          <a:p>
            <a:pPr marL="0" indent="0">
              <a:lnSpc>
                <a:spcPct val="112000"/>
              </a:lnSpc>
              <a:buNone/>
            </a:pPr>
            <a:r>
              <a:rPr lang="lv-LV" sz="1250" noProof="0" dirty="0">
                <a:solidFill>
                  <a:srgbClr val="1C2B36"/>
                </a:solidFill>
                <a:latin typeface="Calibri" pitchFamily="34" charset="0"/>
                <a:ea typeface="Calibri" pitchFamily="34" charset="-122"/>
                <a:cs typeface="Calibri" pitchFamily="34" charset="-120"/>
              </a:rPr>
              <a:t>Vienam rādītājam visās iestādēs jāapzīmē viens un tas pats notikums</a:t>
            </a:r>
            <a:r>
              <a:rPr lang="lv-LV" sz="1250" b="1" noProof="0" dirty="0">
                <a:solidFill>
                  <a:srgbClr val="1C2B36"/>
                </a:solidFill>
                <a:latin typeface="Calibri" pitchFamily="34" charset="0"/>
                <a:ea typeface="Calibri" pitchFamily="34" charset="-122"/>
                <a:cs typeface="Calibri" pitchFamily="34" charset="-120"/>
              </a:rPr>
              <a:t>.</a:t>
            </a:r>
            <a:endParaRPr lang="lv-LV" sz="1250" noProof="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ŠĶĒRSGRIEZUMA ANALĪZE · TS 2.3.5.</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Izmaksas: kur tās rodas un cik lielas ir atšķirības</a:t>
            </a:r>
            <a:endParaRPr lang="lv-LV" sz="3000" noProof="0" dirty="0"/>
          </a:p>
        </p:txBody>
      </p:sp>
      <p:sp>
        <p:nvSpPr>
          <p:cNvPr id="4" name="Shape 2"/>
          <p:cNvSpPr/>
          <p:nvPr/>
        </p:nvSpPr>
        <p:spPr>
          <a:xfrm>
            <a:off x="640080" y="1517904"/>
            <a:ext cx="5806440" cy="2212848"/>
          </a:xfrm>
          <a:prstGeom prst="roundRect">
            <a:avLst>
              <a:gd name="adj" fmla="val 2066"/>
            </a:avLst>
          </a:prstGeom>
          <a:solidFill>
            <a:srgbClr val="EFF3F6"/>
          </a:solidFill>
          <a:ln w="12700">
            <a:solidFill>
              <a:srgbClr val="EFF3F6"/>
            </a:solidFill>
            <a:prstDash val="solid"/>
          </a:ln>
        </p:spPr>
        <p:txBody>
          <a:bodyPr/>
          <a:lstStyle/>
          <a:p>
            <a:endParaRPr lang="lv-LV" noProof="0" dirty="0"/>
          </a:p>
        </p:txBody>
      </p:sp>
      <p:sp>
        <p:nvSpPr>
          <p:cNvPr id="5" name="Text 3"/>
          <p:cNvSpPr/>
          <p:nvPr/>
        </p:nvSpPr>
        <p:spPr>
          <a:xfrm>
            <a:off x="950976" y="1700784"/>
            <a:ext cx="5212080" cy="292608"/>
          </a:xfrm>
          <a:prstGeom prst="rect">
            <a:avLst/>
          </a:prstGeom>
          <a:noFill/>
          <a:ln/>
        </p:spPr>
        <p:txBody>
          <a:bodyPr wrap="square" lIns="0" tIns="0" rIns="0" bIns="0" rtlCol="0" anchor="ctr"/>
          <a:lstStyle/>
          <a:p>
            <a:pPr marL="0" indent="0">
              <a:buNone/>
            </a:pPr>
            <a:r>
              <a:rPr lang="lv-LV" sz="1400" b="1" noProof="0" dirty="0">
                <a:solidFill>
                  <a:srgbClr val="1C2B36"/>
                </a:solidFill>
                <a:latin typeface="Calibri" pitchFamily="34" charset="0"/>
                <a:ea typeface="Calibri" pitchFamily="34" charset="-122"/>
                <a:cs typeface="Calibri" pitchFamily="34" charset="-120"/>
              </a:rPr>
              <a:t>20 ilustratīvu VK un TM gadījumu modelis</a:t>
            </a:r>
            <a:endParaRPr lang="lv-LV" sz="1400" noProof="0" dirty="0"/>
          </a:p>
        </p:txBody>
      </p:sp>
      <p:sp>
        <p:nvSpPr>
          <p:cNvPr id="6" name="Text 4"/>
          <p:cNvSpPr/>
          <p:nvPr/>
        </p:nvSpPr>
        <p:spPr>
          <a:xfrm>
            <a:off x="950976" y="2139696"/>
            <a:ext cx="1828800" cy="402336"/>
          </a:xfrm>
          <a:prstGeom prst="rect">
            <a:avLst/>
          </a:prstGeom>
          <a:noFill/>
          <a:ln/>
        </p:spPr>
        <p:txBody>
          <a:bodyPr wrap="square" lIns="0" tIns="0" rIns="0" bIns="0" rtlCol="0" anchor="ctr"/>
          <a:lstStyle/>
          <a:p>
            <a:pPr marL="0" indent="0">
              <a:buNone/>
            </a:pPr>
            <a:r>
              <a:rPr lang="lv-LV" sz="1300" noProof="0" dirty="0">
                <a:solidFill>
                  <a:srgbClr val="4F5F6B"/>
                </a:solidFill>
                <a:latin typeface="Calibri" pitchFamily="34" charset="0"/>
                <a:ea typeface="Calibri" pitchFamily="34" charset="-122"/>
                <a:cs typeface="Calibri" pitchFamily="34" charset="-120"/>
              </a:rPr>
              <a:t>Zemākā aplēse</a:t>
            </a:r>
            <a:endParaRPr lang="lv-LV" sz="1300" noProof="0" dirty="0"/>
          </a:p>
        </p:txBody>
      </p:sp>
      <p:sp>
        <p:nvSpPr>
          <p:cNvPr id="7" name="Text 5"/>
          <p:cNvSpPr/>
          <p:nvPr/>
        </p:nvSpPr>
        <p:spPr>
          <a:xfrm>
            <a:off x="2852928" y="2139696"/>
            <a:ext cx="1097280" cy="402336"/>
          </a:xfrm>
          <a:prstGeom prst="rect">
            <a:avLst/>
          </a:prstGeom>
          <a:noFill/>
          <a:ln/>
        </p:spPr>
        <p:txBody>
          <a:bodyPr wrap="square" lIns="0" tIns="0" rIns="0" bIns="0" rtlCol="0" anchor="ctr"/>
          <a:lstStyle/>
          <a:p>
            <a:pPr marL="0" indent="0">
              <a:buNone/>
            </a:pPr>
            <a:r>
              <a:rPr lang="lv-LV" sz="1700" b="1" noProof="0" dirty="0">
                <a:solidFill>
                  <a:srgbClr val="7C8B97"/>
                </a:solidFill>
                <a:latin typeface="Cambria" pitchFamily="34" charset="0"/>
                <a:ea typeface="Cambria" pitchFamily="34" charset="-122"/>
                <a:cs typeface="Cambria" pitchFamily="34" charset="-120"/>
              </a:rPr>
              <a:t>64 h</a:t>
            </a:r>
            <a:endParaRPr lang="lv-LV" sz="1700" noProof="0" dirty="0"/>
          </a:p>
        </p:txBody>
      </p:sp>
      <p:sp>
        <p:nvSpPr>
          <p:cNvPr id="8" name="Text 6"/>
          <p:cNvSpPr/>
          <p:nvPr/>
        </p:nvSpPr>
        <p:spPr>
          <a:xfrm>
            <a:off x="4041648" y="2139696"/>
            <a:ext cx="2103120" cy="402336"/>
          </a:xfrm>
          <a:prstGeom prst="rect">
            <a:avLst/>
          </a:prstGeom>
          <a:noFill/>
          <a:ln/>
        </p:spPr>
        <p:txBody>
          <a:bodyPr wrap="square" lIns="0" tIns="0" rIns="0" bIns="0" rtlCol="0" anchor="ctr"/>
          <a:lstStyle/>
          <a:p>
            <a:pPr marL="0" indent="0">
              <a:buNone/>
            </a:pPr>
            <a:r>
              <a:rPr lang="lv-LV" sz="1300" noProof="0" dirty="0">
                <a:solidFill>
                  <a:srgbClr val="4F5F6B"/>
                </a:solidFill>
                <a:latin typeface="Calibri" pitchFamily="34" charset="0"/>
                <a:ea typeface="Calibri" pitchFamily="34" charset="-122"/>
                <a:cs typeface="Calibri" pitchFamily="34" charset="-120"/>
              </a:rPr>
              <a:t>895,61 EUR</a:t>
            </a:r>
            <a:endParaRPr lang="lv-LV" sz="1300" noProof="0" dirty="0"/>
          </a:p>
        </p:txBody>
      </p:sp>
      <p:sp>
        <p:nvSpPr>
          <p:cNvPr id="9" name="Text 7"/>
          <p:cNvSpPr/>
          <p:nvPr/>
        </p:nvSpPr>
        <p:spPr>
          <a:xfrm>
            <a:off x="950976" y="2633472"/>
            <a:ext cx="1828800" cy="402336"/>
          </a:xfrm>
          <a:prstGeom prst="rect">
            <a:avLst/>
          </a:prstGeom>
          <a:noFill/>
          <a:ln/>
        </p:spPr>
        <p:txBody>
          <a:bodyPr wrap="square" lIns="0" tIns="0" rIns="0" bIns="0" rtlCol="0" anchor="ctr"/>
          <a:lstStyle/>
          <a:p>
            <a:pPr marL="0" indent="0">
              <a:buNone/>
            </a:pPr>
            <a:r>
              <a:rPr lang="lv-LV" sz="1300" b="1" noProof="0" dirty="0">
                <a:solidFill>
                  <a:srgbClr val="1C2B36"/>
                </a:solidFill>
                <a:latin typeface="Calibri" pitchFamily="34" charset="0"/>
                <a:ea typeface="Calibri" pitchFamily="34" charset="-122"/>
                <a:cs typeface="Calibri" pitchFamily="34" charset="-120"/>
              </a:rPr>
              <a:t>Pamata aplēse</a:t>
            </a:r>
            <a:endParaRPr lang="lv-LV" sz="1300" noProof="0" dirty="0"/>
          </a:p>
        </p:txBody>
      </p:sp>
      <p:sp>
        <p:nvSpPr>
          <p:cNvPr id="10" name="Text 8"/>
          <p:cNvSpPr/>
          <p:nvPr/>
        </p:nvSpPr>
        <p:spPr>
          <a:xfrm>
            <a:off x="2852928" y="2633472"/>
            <a:ext cx="1097280" cy="402336"/>
          </a:xfrm>
          <a:prstGeom prst="rect">
            <a:avLst/>
          </a:prstGeom>
          <a:noFill/>
          <a:ln/>
        </p:spPr>
        <p:txBody>
          <a:bodyPr wrap="square" lIns="0" tIns="0" rIns="0" bIns="0" rtlCol="0" anchor="ctr"/>
          <a:lstStyle/>
          <a:p>
            <a:pPr marL="0" indent="0">
              <a:buNone/>
            </a:pPr>
            <a:r>
              <a:rPr lang="lv-LV" sz="1700" b="1" noProof="0" dirty="0">
                <a:solidFill>
                  <a:srgbClr val="B8690F"/>
                </a:solidFill>
                <a:latin typeface="Cambria" pitchFamily="34" charset="0"/>
                <a:ea typeface="Cambria" pitchFamily="34" charset="-122"/>
                <a:cs typeface="Cambria" pitchFamily="34" charset="-120"/>
              </a:rPr>
              <a:t>94 h</a:t>
            </a:r>
            <a:endParaRPr lang="lv-LV" sz="1700" noProof="0" dirty="0"/>
          </a:p>
        </p:txBody>
      </p:sp>
      <p:sp>
        <p:nvSpPr>
          <p:cNvPr id="11" name="Text 9"/>
          <p:cNvSpPr/>
          <p:nvPr/>
        </p:nvSpPr>
        <p:spPr>
          <a:xfrm>
            <a:off x="4041648" y="2633472"/>
            <a:ext cx="2103120" cy="402336"/>
          </a:xfrm>
          <a:prstGeom prst="rect">
            <a:avLst/>
          </a:prstGeom>
          <a:noFill/>
          <a:ln/>
        </p:spPr>
        <p:txBody>
          <a:bodyPr wrap="square" lIns="0" tIns="0" rIns="0" bIns="0" rtlCol="0" anchor="ctr"/>
          <a:lstStyle/>
          <a:p>
            <a:pPr marL="0" indent="0">
              <a:buNone/>
            </a:pPr>
            <a:r>
              <a:rPr lang="lv-LV" sz="1300" b="1" noProof="0" dirty="0">
                <a:solidFill>
                  <a:srgbClr val="1C2B36"/>
                </a:solidFill>
                <a:latin typeface="Calibri" pitchFamily="34" charset="0"/>
                <a:ea typeface="Calibri" pitchFamily="34" charset="-122"/>
                <a:cs typeface="Calibri" pitchFamily="34" charset="-120"/>
              </a:rPr>
              <a:t>1 291,57 EUR</a:t>
            </a:r>
            <a:endParaRPr lang="lv-LV" sz="1300" noProof="0" dirty="0"/>
          </a:p>
        </p:txBody>
      </p:sp>
      <p:sp>
        <p:nvSpPr>
          <p:cNvPr id="12" name="Text 10"/>
          <p:cNvSpPr/>
          <p:nvPr/>
        </p:nvSpPr>
        <p:spPr>
          <a:xfrm>
            <a:off x="950976" y="3127248"/>
            <a:ext cx="1828800" cy="402336"/>
          </a:xfrm>
          <a:prstGeom prst="rect">
            <a:avLst/>
          </a:prstGeom>
          <a:noFill/>
          <a:ln/>
        </p:spPr>
        <p:txBody>
          <a:bodyPr wrap="square" lIns="0" tIns="0" rIns="0" bIns="0" rtlCol="0" anchor="ctr"/>
          <a:lstStyle/>
          <a:p>
            <a:pPr marL="0" indent="0">
              <a:buNone/>
            </a:pPr>
            <a:r>
              <a:rPr lang="lv-LV" sz="1300" noProof="0" dirty="0">
                <a:solidFill>
                  <a:srgbClr val="4F5F6B"/>
                </a:solidFill>
                <a:latin typeface="Calibri" pitchFamily="34" charset="0"/>
                <a:ea typeface="Calibri" pitchFamily="34" charset="-122"/>
                <a:cs typeface="Calibri" pitchFamily="34" charset="-120"/>
              </a:rPr>
              <a:t>Augstākā aplēse</a:t>
            </a:r>
            <a:endParaRPr lang="lv-LV" sz="1300" noProof="0" dirty="0"/>
          </a:p>
        </p:txBody>
      </p:sp>
      <p:sp>
        <p:nvSpPr>
          <p:cNvPr id="13" name="Text 11"/>
          <p:cNvSpPr/>
          <p:nvPr/>
        </p:nvSpPr>
        <p:spPr>
          <a:xfrm>
            <a:off x="2852928" y="3127248"/>
            <a:ext cx="1097280" cy="402336"/>
          </a:xfrm>
          <a:prstGeom prst="rect">
            <a:avLst/>
          </a:prstGeom>
          <a:noFill/>
          <a:ln/>
        </p:spPr>
        <p:txBody>
          <a:bodyPr wrap="square" lIns="0" tIns="0" rIns="0" bIns="0" rtlCol="0" anchor="ctr"/>
          <a:lstStyle/>
          <a:p>
            <a:pPr marL="0" indent="0">
              <a:buNone/>
            </a:pPr>
            <a:r>
              <a:rPr lang="lv-LV" sz="1700" b="1" noProof="0" dirty="0">
                <a:solidFill>
                  <a:srgbClr val="7C8B97"/>
                </a:solidFill>
                <a:latin typeface="Cambria" pitchFamily="34" charset="0"/>
                <a:ea typeface="Cambria" pitchFamily="34" charset="-122"/>
                <a:cs typeface="Cambria" pitchFamily="34" charset="-120"/>
              </a:rPr>
              <a:t>143 h</a:t>
            </a:r>
            <a:endParaRPr lang="lv-LV" sz="1700" noProof="0" dirty="0"/>
          </a:p>
        </p:txBody>
      </p:sp>
      <p:sp>
        <p:nvSpPr>
          <p:cNvPr id="14" name="Text 12"/>
          <p:cNvSpPr/>
          <p:nvPr/>
        </p:nvSpPr>
        <p:spPr>
          <a:xfrm>
            <a:off x="4041648" y="3127248"/>
            <a:ext cx="2103120" cy="402336"/>
          </a:xfrm>
          <a:prstGeom prst="rect">
            <a:avLst/>
          </a:prstGeom>
          <a:noFill/>
          <a:ln/>
        </p:spPr>
        <p:txBody>
          <a:bodyPr wrap="square" lIns="0" tIns="0" rIns="0" bIns="0" rtlCol="0" anchor="ctr"/>
          <a:lstStyle/>
          <a:p>
            <a:pPr marL="0" indent="0">
              <a:buNone/>
            </a:pPr>
            <a:r>
              <a:rPr lang="lv-LV" sz="1300" noProof="0" dirty="0">
                <a:solidFill>
                  <a:srgbClr val="4F5F6B"/>
                </a:solidFill>
                <a:latin typeface="Calibri" pitchFamily="34" charset="0"/>
                <a:ea typeface="Calibri" pitchFamily="34" charset="-122"/>
                <a:cs typeface="Calibri" pitchFamily="34" charset="-120"/>
              </a:rPr>
              <a:t>1 945,32 EUR</a:t>
            </a:r>
            <a:endParaRPr lang="lv-LV" sz="1300" noProof="0" dirty="0"/>
          </a:p>
        </p:txBody>
      </p:sp>
      <p:sp>
        <p:nvSpPr>
          <p:cNvPr id="15" name="Shape 13"/>
          <p:cNvSpPr/>
          <p:nvPr/>
        </p:nvSpPr>
        <p:spPr>
          <a:xfrm>
            <a:off x="6720840" y="1517904"/>
            <a:ext cx="4828032" cy="2212848"/>
          </a:xfrm>
          <a:prstGeom prst="roundRect">
            <a:avLst>
              <a:gd name="adj" fmla="val 2066"/>
            </a:avLst>
          </a:prstGeom>
          <a:solidFill>
            <a:srgbClr val="E3EAEF"/>
          </a:solidFill>
          <a:ln w="12700">
            <a:solidFill>
              <a:srgbClr val="E3EAEF"/>
            </a:solidFill>
            <a:prstDash val="solid"/>
          </a:ln>
        </p:spPr>
        <p:txBody>
          <a:bodyPr/>
          <a:lstStyle/>
          <a:p>
            <a:endParaRPr lang="lv-LV" noProof="0" dirty="0"/>
          </a:p>
        </p:txBody>
      </p:sp>
      <p:sp>
        <p:nvSpPr>
          <p:cNvPr id="16" name="Text 14"/>
          <p:cNvSpPr/>
          <p:nvPr/>
        </p:nvSpPr>
        <p:spPr>
          <a:xfrm>
            <a:off x="7031736" y="1700784"/>
            <a:ext cx="4206240" cy="292608"/>
          </a:xfrm>
          <a:prstGeom prst="rect">
            <a:avLst/>
          </a:prstGeom>
          <a:noFill/>
          <a:ln/>
        </p:spPr>
        <p:txBody>
          <a:bodyPr wrap="square" lIns="0" tIns="0" rIns="0" bIns="0" rtlCol="0" anchor="ctr"/>
          <a:lstStyle/>
          <a:p>
            <a:pPr marL="0" indent="0">
              <a:buNone/>
            </a:pPr>
            <a:r>
              <a:rPr lang="lv-LV" sz="1400" b="1" noProof="0" dirty="0">
                <a:solidFill>
                  <a:srgbClr val="1C2B36"/>
                </a:solidFill>
                <a:latin typeface="Calibri" pitchFamily="34" charset="0"/>
                <a:ea typeface="Calibri" pitchFamily="34" charset="-122"/>
                <a:cs typeface="Calibri" pitchFamily="34" charset="-120"/>
              </a:rPr>
              <a:t>Atšķirība starp lietām</a:t>
            </a:r>
            <a:endParaRPr lang="lv-LV" sz="1400" noProof="0" dirty="0"/>
          </a:p>
        </p:txBody>
      </p:sp>
      <p:sp>
        <p:nvSpPr>
          <p:cNvPr id="17" name="Text 15"/>
          <p:cNvSpPr/>
          <p:nvPr/>
        </p:nvSpPr>
        <p:spPr>
          <a:xfrm>
            <a:off x="7031736" y="2139696"/>
            <a:ext cx="548640" cy="457200"/>
          </a:xfrm>
          <a:prstGeom prst="rect">
            <a:avLst/>
          </a:prstGeom>
          <a:noFill/>
          <a:ln/>
        </p:spPr>
        <p:txBody>
          <a:bodyPr wrap="square" lIns="0" tIns="0" rIns="0" bIns="0" rtlCol="0" anchor="ctr"/>
          <a:lstStyle/>
          <a:p>
            <a:pPr marL="0" indent="0">
              <a:buNone/>
            </a:pPr>
            <a:r>
              <a:rPr lang="lv-LV" sz="1200" b="1" noProof="0" dirty="0">
                <a:solidFill>
                  <a:srgbClr val="B8690F"/>
                </a:solidFill>
                <a:latin typeface="Calibri" pitchFamily="34" charset="0"/>
                <a:ea typeface="Calibri" pitchFamily="34" charset="-122"/>
                <a:cs typeface="Calibri" pitchFamily="34" charset="-120"/>
              </a:rPr>
              <a:t>A6</a:t>
            </a:r>
            <a:endParaRPr lang="lv-LV" sz="1200" noProof="0" dirty="0"/>
          </a:p>
        </p:txBody>
      </p:sp>
      <p:sp>
        <p:nvSpPr>
          <p:cNvPr id="18" name="Text 16"/>
          <p:cNvSpPr/>
          <p:nvPr/>
        </p:nvSpPr>
        <p:spPr>
          <a:xfrm>
            <a:off x="7598664" y="2139696"/>
            <a:ext cx="2487168" cy="457200"/>
          </a:xfrm>
          <a:prstGeom prst="rect">
            <a:avLst/>
          </a:prstGeom>
          <a:noFill/>
          <a:ln/>
        </p:spPr>
        <p:txBody>
          <a:bodyPr wrap="square" lIns="0" tIns="0" rIns="0" bIns="0" rtlCol="0" anchor="ctr"/>
          <a:lstStyle/>
          <a:p>
            <a:pPr marL="0" indent="0">
              <a:lnSpc>
                <a:spcPct val="102000"/>
              </a:lnSpc>
              <a:buNone/>
            </a:pPr>
            <a:r>
              <a:rPr lang="lv-LV" sz="1150" noProof="0" dirty="0">
                <a:solidFill>
                  <a:srgbClr val="4F5F6B"/>
                </a:solidFill>
                <a:latin typeface="Calibri" pitchFamily="34" charset="0"/>
                <a:ea typeface="Calibri" pitchFamily="34" charset="-122"/>
                <a:cs typeface="Calibri" pitchFamily="34" charset="-120"/>
              </a:rPr>
              <a:t>Sūdzības pārsūtīšana kompetentajai iestādei</a:t>
            </a:r>
            <a:endParaRPr lang="lv-LV" sz="1150" noProof="0" dirty="0"/>
          </a:p>
        </p:txBody>
      </p:sp>
      <p:sp>
        <p:nvSpPr>
          <p:cNvPr id="19" name="Text 17"/>
          <p:cNvSpPr/>
          <p:nvPr/>
        </p:nvSpPr>
        <p:spPr>
          <a:xfrm>
            <a:off x="10104120" y="2139696"/>
            <a:ext cx="1234440" cy="457200"/>
          </a:xfrm>
          <a:prstGeom prst="rect">
            <a:avLst/>
          </a:prstGeom>
          <a:noFill/>
          <a:ln/>
        </p:spPr>
        <p:txBody>
          <a:bodyPr wrap="square" lIns="0" tIns="0" rIns="0" bIns="0" rtlCol="0" anchor="ctr"/>
          <a:lstStyle/>
          <a:p>
            <a:pPr marL="0" indent="0" algn="r">
              <a:buNone/>
            </a:pPr>
            <a:r>
              <a:rPr lang="lv-LV" sz="1250" b="1" noProof="0" dirty="0">
                <a:solidFill>
                  <a:srgbClr val="1C2B36"/>
                </a:solidFill>
                <a:latin typeface="Calibri" pitchFamily="34" charset="0"/>
                <a:ea typeface="Calibri" pitchFamily="34" charset="-122"/>
                <a:cs typeface="Calibri" pitchFamily="34" charset="-120"/>
              </a:rPr>
              <a:t>9,09 EUR</a:t>
            </a:r>
            <a:endParaRPr lang="lv-LV" sz="1250" noProof="0" dirty="0"/>
          </a:p>
        </p:txBody>
      </p:sp>
      <p:sp>
        <p:nvSpPr>
          <p:cNvPr id="20" name="Text 18"/>
          <p:cNvSpPr/>
          <p:nvPr/>
        </p:nvSpPr>
        <p:spPr>
          <a:xfrm>
            <a:off x="7031736" y="2651760"/>
            <a:ext cx="548640" cy="457200"/>
          </a:xfrm>
          <a:prstGeom prst="rect">
            <a:avLst/>
          </a:prstGeom>
          <a:noFill/>
          <a:ln/>
        </p:spPr>
        <p:txBody>
          <a:bodyPr wrap="square" lIns="0" tIns="0" rIns="0" bIns="0" rtlCol="0" anchor="ctr"/>
          <a:lstStyle/>
          <a:p>
            <a:pPr marL="0" indent="0">
              <a:buNone/>
            </a:pPr>
            <a:r>
              <a:rPr lang="lv-LV" sz="1200" b="1" noProof="0" dirty="0">
                <a:solidFill>
                  <a:srgbClr val="B8690F"/>
                </a:solidFill>
                <a:latin typeface="Calibri" pitchFamily="34" charset="0"/>
                <a:ea typeface="Calibri" pitchFamily="34" charset="-122"/>
                <a:cs typeface="Calibri" pitchFamily="34" charset="-120"/>
              </a:rPr>
              <a:t>A1</a:t>
            </a:r>
            <a:endParaRPr lang="lv-LV" sz="1200" noProof="0" dirty="0"/>
          </a:p>
        </p:txBody>
      </p:sp>
      <p:sp>
        <p:nvSpPr>
          <p:cNvPr id="21" name="Text 19"/>
          <p:cNvSpPr/>
          <p:nvPr/>
        </p:nvSpPr>
        <p:spPr>
          <a:xfrm>
            <a:off x="7598664" y="2651760"/>
            <a:ext cx="2487168" cy="457200"/>
          </a:xfrm>
          <a:prstGeom prst="rect">
            <a:avLst/>
          </a:prstGeom>
          <a:noFill/>
          <a:ln/>
        </p:spPr>
        <p:txBody>
          <a:bodyPr wrap="square" lIns="0" tIns="0" rIns="0" bIns="0" rtlCol="0" anchor="ctr"/>
          <a:lstStyle/>
          <a:p>
            <a:pPr marL="0" indent="0">
              <a:lnSpc>
                <a:spcPct val="102000"/>
              </a:lnSpc>
              <a:buNone/>
            </a:pPr>
            <a:r>
              <a:rPr lang="lv-LV" sz="1150" noProof="0" dirty="0">
                <a:solidFill>
                  <a:srgbClr val="4F5F6B"/>
                </a:solidFill>
                <a:latin typeface="Calibri" pitchFamily="34" charset="0"/>
                <a:ea typeface="Calibri" pitchFamily="34" charset="-122"/>
                <a:cs typeface="Calibri" pitchFamily="34" charset="-120"/>
              </a:rPr>
              <a:t>Pieprasījums ar pieciem plašiem prasījumiem</a:t>
            </a:r>
            <a:endParaRPr lang="lv-LV" sz="1150" noProof="0" dirty="0"/>
          </a:p>
        </p:txBody>
      </p:sp>
      <p:sp>
        <p:nvSpPr>
          <p:cNvPr id="22" name="Text 20"/>
          <p:cNvSpPr/>
          <p:nvPr/>
        </p:nvSpPr>
        <p:spPr>
          <a:xfrm>
            <a:off x="10104120" y="2651760"/>
            <a:ext cx="1234440" cy="457200"/>
          </a:xfrm>
          <a:prstGeom prst="rect">
            <a:avLst/>
          </a:prstGeom>
          <a:noFill/>
          <a:ln/>
        </p:spPr>
        <p:txBody>
          <a:bodyPr wrap="square" lIns="0" tIns="0" rIns="0" bIns="0" rtlCol="0" anchor="ctr"/>
          <a:lstStyle/>
          <a:p>
            <a:pPr marL="0" indent="0" algn="r">
              <a:buNone/>
            </a:pPr>
            <a:r>
              <a:rPr lang="lv-LV" sz="1250" b="1" noProof="0" dirty="0">
                <a:solidFill>
                  <a:srgbClr val="1C2B36"/>
                </a:solidFill>
                <a:latin typeface="Calibri" pitchFamily="34" charset="0"/>
                <a:ea typeface="Calibri" pitchFamily="34" charset="-122"/>
                <a:cs typeface="Calibri" pitchFamily="34" charset="-120"/>
              </a:rPr>
              <a:t>165,01 EUR</a:t>
            </a:r>
            <a:endParaRPr lang="lv-LV" sz="1250" noProof="0" dirty="0"/>
          </a:p>
        </p:txBody>
      </p:sp>
      <p:sp>
        <p:nvSpPr>
          <p:cNvPr id="23" name="Text 21"/>
          <p:cNvSpPr/>
          <p:nvPr/>
        </p:nvSpPr>
        <p:spPr>
          <a:xfrm>
            <a:off x="7031736" y="3163824"/>
            <a:ext cx="548640" cy="457200"/>
          </a:xfrm>
          <a:prstGeom prst="rect">
            <a:avLst/>
          </a:prstGeom>
          <a:noFill/>
          <a:ln/>
        </p:spPr>
        <p:txBody>
          <a:bodyPr wrap="square" lIns="0" tIns="0" rIns="0" bIns="0" rtlCol="0" anchor="ctr"/>
          <a:lstStyle/>
          <a:p>
            <a:pPr marL="0" indent="0">
              <a:buNone/>
            </a:pPr>
            <a:r>
              <a:rPr lang="lv-LV" sz="1200" b="1" noProof="0" dirty="0">
                <a:solidFill>
                  <a:srgbClr val="B8690F"/>
                </a:solidFill>
                <a:latin typeface="Calibri" pitchFamily="34" charset="0"/>
                <a:ea typeface="Calibri" pitchFamily="34" charset="-122"/>
                <a:cs typeface="Calibri" pitchFamily="34" charset="-120"/>
              </a:rPr>
              <a:t>A13</a:t>
            </a:r>
            <a:endParaRPr lang="lv-LV" sz="1200" noProof="0" dirty="0"/>
          </a:p>
        </p:txBody>
      </p:sp>
      <p:sp>
        <p:nvSpPr>
          <p:cNvPr id="24" name="Text 22"/>
          <p:cNvSpPr/>
          <p:nvPr/>
        </p:nvSpPr>
        <p:spPr>
          <a:xfrm>
            <a:off x="7598664" y="3163824"/>
            <a:ext cx="2487168" cy="457200"/>
          </a:xfrm>
          <a:prstGeom prst="rect">
            <a:avLst/>
          </a:prstGeom>
          <a:noFill/>
          <a:ln/>
        </p:spPr>
        <p:txBody>
          <a:bodyPr wrap="square" lIns="0" tIns="0" rIns="0" bIns="0" rtlCol="0" anchor="ctr"/>
          <a:lstStyle/>
          <a:p>
            <a:pPr marL="0" indent="0">
              <a:lnSpc>
                <a:spcPct val="102000"/>
              </a:lnSpc>
              <a:buNone/>
            </a:pPr>
            <a:r>
              <a:rPr lang="lv-LV" sz="1150" noProof="0" dirty="0">
                <a:solidFill>
                  <a:srgbClr val="4F5F6B"/>
                </a:solidFill>
                <a:latin typeface="Calibri" pitchFamily="34" charset="0"/>
                <a:ea typeface="Calibri" pitchFamily="34" charset="-122"/>
                <a:cs typeface="Calibri" pitchFamily="34" charset="-120"/>
              </a:rPr>
              <a:t>Vairākas sūdzības ar apjomīgu iepriekšējo saraksti</a:t>
            </a:r>
            <a:endParaRPr lang="lv-LV" sz="1150" noProof="0" dirty="0"/>
          </a:p>
        </p:txBody>
      </p:sp>
      <p:sp>
        <p:nvSpPr>
          <p:cNvPr id="25" name="Text 23"/>
          <p:cNvSpPr/>
          <p:nvPr/>
        </p:nvSpPr>
        <p:spPr>
          <a:xfrm>
            <a:off x="10104120" y="3163824"/>
            <a:ext cx="1234440" cy="457200"/>
          </a:xfrm>
          <a:prstGeom prst="rect">
            <a:avLst/>
          </a:prstGeom>
          <a:noFill/>
          <a:ln/>
        </p:spPr>
        <p:txBody>
          <a:bodyPr wrap="square" lIns="0" tIns="0" rIns="0" bIns="0" rtlCol="0" anchor="ctr"/>
          <a:lstStyle/>
          <a:p>
            <a:pPr marL="0" indent="0" algn="r">
              <a:buNone/>
            </a:pPr>
            <a:r>
              <a:rPr lang="lv-LV" sz="1250" b="1" noProof="0" dirty="0">
                <a:solidFill>
                  <a:srgbClr val="1C2B36"/>
                </a:solidFill>
                <a:latin typeface="Calibri" pitchFamily="34" charset="0"/>
                <a:ea typeface="Calibri" pitchFamily="34" charset="-122"/>
                <a:cs typeface="Calibri" pitchFamily="34" charset="-120"/>
              </a:rPr>
              <a:t>360,65 EUR</a:t>
            </a:r>
            <a:endParaRPr lang="lv-LV" sz="1250" noProof="0" dirty="0"/>
          </a:p>
        </p:txBody>
      </p:sp>
      <p:sp>
        <p:nvSpPr>
          <p:cNvPr id="26" name="Shape 24"/>
          <p:cNvSpPr/>
          <p:nvPr/>
        </p:nvSpPr>
        <p:spPr>
          <a:xfrm>
            <a:off x="640080" y="3931920"/>
            <a:ext cx="3456432" cy="1737360"/>
          </a:xfrm>
          <a:prstGeom prst="roundRect">
            <a:avLst>
              <a:gd name="adj" fmla="val 2632"/>
            </a:avLst>
          </a:prstGeom>
          <a:solidFill>
            <a:srgbClr val="EFF3F6"/>
          </a:solidFill>
          <a:ln w="12700">
            <a:solidFill>
              <a:srgbClr val="EFF3F6"/>
            </a:solidFill>
            <a:prstDash val="solid"/>
          </a:ln>
        </p:spPr>
        <p:txBody>
          <a:bodyPr/>
          <a:lstStyle/>
          <a:p>
            <a:endParaRPr lang="lv-LV" noProof="0" dirty="0"/>
          </a:p>
        </p:txBody>
      </p:sp>
      <p:sp>
        <p:nvSpPr>
          <p:cNvPr id="27" name="Text 25"/>
          <p:cNvSpPr/>
          <p:nvPr/>
        </p:nvSpPr>
        <p:spPr>
          <a:xfrm>
            <a:off x="932688" y="4114800"/>
            <a:ext cx="2871216" cy="384048"/>
          </a:xfrm>
          <a:prstGeom prst="rect">
            <a:avLst/>
          </a:prstGeom>
          <a:noFill/>
          <a:ln/>
        </p:spPr>
        <p:txBody>
          <a:bodyPr wrap="square" lIns="0" tIns="0" rIns="0" bIns="0" rtlCol="0" anchor="t"/>
          <a:lstStyle/>
          <a:p>
            <a:pPr marL="0" indent="0">
              <a:buNone/>
            </a:pPr>
            <a:r>
              <a:rPr lang="lv-LV" sz="1550" b="1" noProof="0" dirty="0">
                <a:solidFill>
                  <a:srgbClr val="B8690F"/>
                </a:solidFill>
                <a:latin typeface="Cambria" pitchFamily="34" charset="0"/>
                <a:ea typeface="Cambria" pitchFamily="34" charset="-122"/>
                <a:cs typeface="Cambria" pitchFamily="34" charset="-120"/>
              </a:rPr>
              <a:t>56,75 no 93,88</a:t>
            </a:r>
            <a:endParaRPr lang="lv-LV" sz="1550" noProof="0" dirty="0"/>
          </a:p>
        </p:txBody>
      </p:sp>
      <p:sp>
        <p:nvSpPr>
          <p:cNvPr id="28" name="Text 26"/>
          <p:cNvSpPr/>
          <p:nvPr/>
        </p:nvSpPr>
        <p:spPr>
          <a:xfrm>
            <a:off x="932688" y="4553712"/>
            <a:ext cx="2871216" cy="1005840"/>
          </a:xfrm>
          <a:prstGeom prst="rect">
            <a:avLst/>
          </a:prstGeom>
          <a:noFill/>
          <a:ln/>
        </p:spPr>
        <p:txBody>
          <a:bodyPr wrap="square" lIns="0" tIns="0" rIns="0" bIns="0" rtlCol="0" anchor="t"/>
          <a:lstStyle/>
          <a:p>
            <a:pPr marL="0" indent="0">
              <a:lnSpc>
                <a:spcPct val="112000"/>
              </a:lnSpc>
              <a:buNone/>
            </a:pPr>
            <a:r>
              <a:rPr lang="lv-LV" sz="1250" noProof="0" dirty="0" err="1">
                <a:solidFill>
                  <a:srgbClr val="4F5F6B"/>
                </a:solidFill>
                <a:latin typeface="Calibri" pitchFamily="34" charset="0"/>
                <a:ea typeface="Calibri" pitchFamily="34" charset="-122"/>
                <a:cs typeface="Calibri" pitchFamily="34" charset="-120"/>
              </a:rPr>
              <a:t>personstundām</a:t>
            </a:r>
            <a:r>
              <a:rPr lang="lv-LV" sz="1250" noProof="0" dirty="0">
                <a:solidFill>
                  <a:srgbClr val="4F5F6B"/>
                </a:solidFill>
                <a:latin typeface="Calibri" pitchFamily="34" charset="0"/>
                <a:ea typeface="Calibri" pitchFamily="34" charset="-122"/>
                <a:cs typeface="Calibri" pitchFamily="34" charset="-120"/>
              </a:rPr>
              <a:t> pamata aplēsē attiecas uz eksperta un jurista darbu. Slogu rada juridiskais </a:t>
            </a:r>
            <a:r>
              <a:rPr lang="lv-LV" sz="1250" noProof="0" dirty="0" err="1">
                <a:solidFill>
                  <a:srgbClr val="4F5F6B"/>
                </a:solidFill>
                <a:latin typeface="Calibri" pitchFamily="34" charset="0"/>
                <a:ea typeface="Calibri" pitchFamily="34" charset="-122"/>
                <a:cs typeface="Calibri" pitchFamily="34" charset="-120"/>
              </a:rPr>
              <a:t>izvērtējums</a:t>
            </a:r>
            <a:r>
              <a:rPr lang="lv-LV" sz="1250" noProof="0" dirty="0">
                <a:solidFill>
                  <a:srgbClr val="4F5F6B"/>
                </a:solidFill>
                <a:latin typeface="Calibri" pitchFamily="34" charset="0"/>
                <a:ea typeface="Calibri" pitchFamily="34" charset="-122"/>
                <a:cs typeface="Calibri" pitchFamily="34" charset="-120"/>
              </a:rPr>
              <a:t> un datu ieguve, nevis tehniskā reģistrācija.</a:t>
            </a:r>
            <a:endParaRPr lang="lv-LV" sz="1250" noProof="0" dirty="0"/>
          </a:p>
        </p:txBody>
      </p:sp>
      <p:sp>
        <p:nvSpPr>
          <p:cNvPr id="29" name="Shape 27"/>
          <p:cNvSpPr/>
          <p:nvPr/>
        </p:nvSpPr>
        <p:spPr>
          <a:xfrm>
            <a:off x="4370832" y="3931920"/>
            <a:ext cx="3456432" cy="1737360"/>
          </a:xfrm>
          <a:prstGeom prst="roundRect">
            <a:avLst>
              <a:gd name="adj" fmla="val 2632"/>
            </a:avLst>
          </a:prstGeom>
          <a:solidFill>
            <a:srgbClr val="EFF3F6"/>
          </a:solidFill>
          <a:ln w="12700">
            <a:solidFill>
              <a:srgbClr val="EFF3F6"/>
            </a:solidFill>
            <a:prstDash val="solid"/>
          </a:ln>
        </p:spPr>
        <p:txBody>
          <a:bodyPr/>
          <a:lstStyle/>
          <a:p>
            <a:endParaRPr lang="lv-LV" noProof="0" dirty="0"/>
          </a:p>
        </p:txBody>
      </p:sp>
      <p:sp>
        <p:nvSpPr>
          <p:cNvPr id="30" name="Text 28"/>
          <p:cNvSpPr/>
          <p:nvPr/>
        </p:nvSpPr>
        <p:spPr>
          <a:xfrm>
            <a:off x="4663440" y="4114800"/>
            <a:ext cx="2871216" cy="384048"/>
          </a:xfrm>
          <a:prstGeom prst="rect">
            <a:avLst/>
          </a:prstGeom>
          <a:noFill/>
          <a:ln/>
        </p:spPr>
        <p:txBody>
          <a:bodyPr wrap="square" lIns="0" tIns="0" rIns="0" bIns="0" rtlCol="0" anchor="t"/>
          <a:lstStyle/>
          <a:p>
            <a:pPr marL="0" indent="0">
              <a:buNone/>
            </a:pPr>
            <a:r>
              <a:rPr lang="lv-LV" sz="1550" b="1" noProof="0" dirty="0">
                <a:solidFill>
                  <a:srgbClr val="1C2B36"/>
                </a:solidFill>
                <a:latin typeface="Cambria" pitchFamily="34" charset="0"/>
                <a:ea typeface="Cambria" pitchFamily="34" charset="-122"/>
                <a:cs typeface="Cambria" pitchFamily="34" charset="-120"/>
              </a:rPr>
              <a:t>Nav administratīvais slogs</a:t>
            </a:r>
            <a:endParaRPr lang="lv-LV" sz="1550" noProof="0" dirty="0"/>
          </a:p>
        </p:txBody>
      </p:sp>
      <p:sp>
        <p:nvSpPr>
          <p:cNvPr id="31" name="Text 29"/>
          <p:cNvSpPr/>
          <p:nvPr/>
        </p:nvSpPr>
        <p:spPr>
          <a:xfrm>
            <a:off x="4663440" y="4553712"/>
            <a:ext cx="2871216" cy="100584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Persona ar IAL vai IL īsteno sev piešķirtas tiesības, tāpēc tās patērētais laiks vērtēts kā tiesību izmantošanas izmaksas, ne kā valsts uzlikta pienākuma izpilde.</a:t>
            </a:r>
            <a:endParaRPr lang="lv-LV" sz="1250" noProof="0" dirty="0"/>
          </a:p>
        </p:txBody>
      </p:sp>
      <p:sp>
        <p:nvSpPr>
          <p:cNvPr id="32" name="Shape 30"/>
          <p:cNvSpPr/>
          <p:nvPr/>
        </p:nvSpPr>
        <p:spPr>
          <a:xfrm>
            <a:off x="8101584" y="3931920"/>
            <a:ext cx="3456432" cy="1737360"/>
          </a:xfrm>
          <a:prstGeom prst="roundRect">
            <a:avLst>
              <a:gd name="adj" fmla="val 2632"/>
            </a:avLst>
          </a:prstGeom>
          <a:solidFill>
            <a:srgbClr val="EFF3F6"/>
          </a:solidFill>
          <a:ln w="12700">
            <a:solidFill>
              <a:srgbClr val="EFF3F6"/>
            </a:solidFill>
            <a:prstDash val="solid"/>
          </a:ln>
        </p:spPr>
        <p:txBody>
          <a:bodyPr/>
          <a:lstStyle/>
          <a:p>
            <a:endParaRPr lang="lv-LV" noProof="0" dirty="0"/>
          </a:p>
        </p:txBody>
      </p:sp>
      <p:sp>
        <p:nvSpPr>
          <p:cNvPr id="33" name="Text 31"/>
          <p:cNvSpPr/>
          <p:nvPr/>
        </p:nvSpPr>
        <p:spPr>
          <a:xfrm>
            <a:off x="8394192" y="4114800"/>
            <a:ext cx="2871216" cy="384048"/>
          </a:xfrm>
          <a:prstGeom prst="rect">
            <a:avLst/>
          </a:prstGeom>
          <a:noFill/>
          <a:ln/>
        </p:spPr>
        <p:txBody>
          <a:bodyPr wrap="square" lIns="0" tIns="0" rIns="0" bIns="0" rtlCol="0" anchor="t"/>
          <a:lstStyle/>
          <a:p>
            <a:pPr marL="0" indent="0">
              <a:buNone/>
            </a:pPr>
            <a:r>
              <a:rPr lang="lv-LV" sz="1550" b="1" noProof="0" dirty="0">
                <a:solidFill>
                  <a:srgbClr val="1C2B36"/>
                </a:solidFill>
                <a:latin typeface="Cambria" pitchFamily="34" charset="0"/>
                <a:ea typeface="Cambria" pitchFamily="34" charset="-122"/>
                <a:cs typeface="Cambria" pitchFamily="34" charset="-120"/>
              </a:rPr>
              <a:t>Kalendārais ≠ aktīvais laiks</a:t>
            </a:r>
            <a:endParaRPr lang="lv-LV" sz="1550" noProof="0" dirty="0"/>
          </a:p>
        </p:txBody>
      </p:sp>
      <p:sp>
        <p:nvSpPr>
          <p:cNvPr id="34" name="Text 32"/>
          <p:cNvSpPr/>
          <p:nvPr/>
        </p:nvSpPr>
        <p:spPr>
          <a:xfrm>
            <a:off x="8394192" y="4553712"/>
            <a:ext cx="2871216" cy="100584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Lietas kalendārajā ilgumā ietilpst gaidīšana uz saskaņojumu vai citas iestādes informāciju; to nevar reizināt ar stundas likmi.</a:t>
            </a:r>
            <a:endParaRPr lang="lv-LV" sz="1250" noProof="0" dirty="0"/>
          </a:p>
        </p:txBody>
      </p:sp>
      <p:sp>
        <p:nvSpPr>
          <p:cNvPr id="35" name="Shape 33"/>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36" name="Text 34"/>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20 gadījumu modelis izskaidro izmaksu rašanās posmus un lietu atšķirības; tas nedod pamatu aprēķināt vienas IAL vai IL lietas vidējās izmaksas Latvijā. Resursus patērē arī piekritības noteikšana un īpaši kļūdainas piekritības labošana - gan personai, gan iesaistītajām institūcijām, tostarp tiesai strīda gadījumā.</a:t>
            </a:r>
            <a:endParaRPr lang="lv-LV" sz="1250" noProof="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265176"/>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ŠĶĒRSGRIEZUMA ANALĪZE · TS 2.3.4.</a:t>
            </a:r>
            <a:endParaRPr lang="lv-LV" sz="1100" noProof="0" dirty="0"/>
          </a:p>
        </p:txBody>
      </p:sp>
      <p:sp>
        <p:nvSpPr>
          <p:cNvPr id="3" name="Text 1"/>
          <p:cNvSpPr/>
          <p:nvPr/>
        </p:nvSpPr>
        <p:spPr>
          <a:xfrm>
            <a:off x="640080" y="46177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Procesa faktiskā pieejamība: vienādas tiesības, atšķirīgas iespējas</a:t>
            </a:r>
            <a:endParaRPr lang="lv-LV" sz="3000" noProof="0" dirty="0"/>
          </a:p>
        </p:txBody>
      </p:sp>
      <p:sp>
        <p:nvSpPr>
          <p:cNvPr id="4" name="Shape 2"/>
          <p:cNvSpPr/>
          <p:nvPr/>
        </p:nvSpPr>
        <p:spPr>
          <a:xfrm>
            <a:off x="640080" y="1517904"/>
            <a:ext cx="5321808" cy="1975104"/>
          </a:xfrm>
          <a:prstGeom prst="roundRect">
            <a:avLst>
              <a:gd name="adj" fmla="val 2315"/>
            </a:avLst>
          </a:prstGeom>
          <a:solidFill>
            <a:srgbClr val="EFF3F6"/>
          </a:solidFill>
          <a:ln w="12700">
            <a:solidFill>
              <a:srgbClr val="EFF3F6"/>
            </a:solidFill>
            <a:prstDash val="solid"/>
          </a:ln>
        </p:spPr>
        <p:txBody>
          <a:bodyPr/>
          <a:lstStyle/>
          <a:p>
            <a:endParaRPr lang="lv-LV" noProof="0" dirty="0"/>
          </a:p>
        </p:txBody>
      </p:sp>
      <p:sp>
        <p:nvSpPr>
          <p:cNvPr id="5" name="Text 3"/>
          <p:cNvSpPr/>
          <p:nvPr/>
        </p:nvSpPr>
        <p:spPr>
          <a:xfrm>
            <a:off x="932688" y="1755648"/>
            <a:ext cx="4736592"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Kopīgs pieejamības pamatstandarts</a:t>
            </a:r>
            <a:endParaRPr lang="lv-LV" sz="1550" noProof="0" dirty="0"/>
          </a:p>
        </p:txBody>
      </p:sp>
      <p:sp>
        <p:nvSpPr>
          <p:cNvPr id="6" name="Text 4"/>
          <p:cNvSpPr/>
          <p:nvPr/>
        </p:nvSpPr>
        <p:spPr>
          <a:xfrm>
            <a:off x="932688" y="2304288"/>
            <a:ext cx="4736592" cy="969264"/>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Skaidra valoda, saprotama tīmekļvietnes uzbūve, vairāki saziņas veidi, dokumenta saņemšanas apliecinājums un piekļūstams atbildes un pielikumu formāts. Palīdz gan personām ar funkcionēšanas ierobežojumiem, gan cilvēkiem ar mazāku juridisko vai digitālo pieredzi.</a:t>
            </a:r>
            <a:endParaRPr lang="lv-LV" sz="1300" noProof="0" dirty="0"/>
          </a:p>
        </p:txBody>
      </p:sp>
      <p:sp>
        <p:nvSpPr>
          <p:cNvPr id="7" name="Shape 5"/>
          <p:cNvSpPr/>
          <p:nvPr/>
        </p:nvSpPr>
        <p:spPr>
          <a:xfrm>
            <a:off x="6227064" y="1517904"/>
            <a:ext cx="5321808" cy="1975104"/>
          </a:xfrm>
          <a:prstGeom prst="roundRect">
            <a:avLst>
              <a:gd name="adj" fmla="val 2315"/>
            </a:avLst>
          </a:prstGeom>
          <a:solidFill>
            <a:srgbClr val="E3EAEF"/>
          </a:solidFill>
          <a:ln w="12700">
            <a:solidFill>
              <a:srgbClr val="E3EAEF"/>
            </a:solidFill>
            <a:prstDash val="solid"/>
          </a:ln>
        </p:spPr>
        <p:txBody>
          <a:bodyPr/>
          <a:lstStyle/>
          <a:p>
            <a:endParaRPr lang="lv-LV" noProof="0" dirty="0"/>
          </a:p>
        </p:txBody>
      </p:sp>
      <p:sp>
        <p:nvSpPr>
          <p:cNvPr id="8" name="Text 6"/>
          <p:cNvSpPr/>
          <p:nvPr/>
        </p:nvSpPr>
        <p:spPr>
          <a:xfrm>
            <a:off x="6519672" y="1755648"/>
            <a:ext cx="4736592"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Individuāls pielāgojums</a:t>
            </a:r>
            <a:endParaRPr lang="lv-LV" sz="1550" noProof="0" dirty="0"/>
          </a:p>
        </p:txBody>
      </p:sp>
      <p:sp>
        <p:nvSpPr>
          <p:cNvPr id="9" name="Text 7"/>
          <p:cNvSpPr/>
          <p:nvPr/>
        </p:nvSpPr>
        <p:spPr>
          <a:xfrm>
            <a:off x="6519672" y="2304288"/>
            <a:ext cx="4736592" cy="969264"/>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Ja persona </a:t>
            </a:r>
            <a:r>
              <a:rPr lang="lv-LV" sz="1300" noProof="0" dirty="0" err="1">
                <a:solidFill>
                  <a:srgbClr val="4F5F6B"/>
                </a:solidFill>
                <a:latin typeface="Calibri" pitchFamily="34" charset="0"/>
                <a:ea typeface="Calibri" pitchFamily="34" charset="-122"/>
                <a:cs typeface="Calibri" pitchFamily="34" charset="-120"/>
              </a:rPr>
              <a:t>pamatprocesu</a:t>
            </a:r>
            <a:r>
              <a:rPr lang="lv-LV" sz="1300" noProof="0" dirty="0">
                <a:solidFill>
                  <a:srgbClr val="4F5F6B"/>
                </a:solidFill>
                <a:latin typeface="Calibri" pitchFamily="34" charset="0"/>
                <a:ea typeface="Calibri" pitchFamily="34" charset="-122"/>
                <a:cs typeface="Calibri" pitchFamily="34" charset="-120"/>
              </a:rPr>
              <a:t> izmantot nevar, iestādei jāvērtē cits tiesiski pieļaujams risinājums. Personas vajadzības nevar droši noteikt tikai pēc tās piederības formālai </a:t>
            </a:r>
            <a:r>
              <a:rPr lang="lv-LV" sz="1300" noProof="0" dirty="0" err="1">
                <a:solidFill>
                  <a:srgbClr val="4F5F6B"/>
                </a:solidFill>
                <a:latin typeface="Calibri" pitchFamily="34" charset="0"/>
                <a:ea typeface="Calibri" pitchFamily="34" charset="-122"/>
                <a:cs typeface="Calibri" pitchFamily="34" charset="-120"/>
              </a:rPr>
              <a:t>mērķgrupai</a:t>
            </a:r>
            <a:r>
              <a:rPr lang="lv-LV" sz="1300" noProof="0" dirty="0">
                <a:solidFill>
                  <a:srgbClr val="4F5F6B"/>
                </a:solidFill>
                <a:latin typeface="Calibri" pitchFamily="34" charset="0"/>
                <a:ea typeface="Calibri" pitchFamily="34" charset="-122"/>
                <a:cs typeface="Calibri" pitchFamily="34" charset="-120"/>
              </a:rPr>
              <a:t>.</a:t>
            </a:r>
            <a:endParaRPr lang="lv-LV" sz="1300" noProof="0" dirty="0"/>
          </a:p>
        </p:txBody>
      </p:sp>
      <p:sp>
        <p:nvSpPr>
          <p:cNvPr id="10" name="Text 8"/>
          <p:cNvSpPr/>
          <p:nvPr/>
        </p:nvSpPr>
        <p:spPr>
          <a:xfrm>
            <a:off x="640080" y="3675888"/>
            <a:ext cx="10908792" cy="219456"/>
          </a:xfrm>
          <a:prstGeom prst="rect">
            <a:avLst/>
          </a:prstGeom>
          <a:noFill/>
          <a:ln/>
        </p:spPr>
        <p:txBody>
          <a:bodyPr wrap="square" lIns="0" tIns="0" rIns="0" bIns="0" rtlCol="0" anchor="ctr"/>
          <a:lstStyle/>
          <a:p>
            <a:pPr marL="0" indent="0">
              <a:buNone/>
            </a:pPr>
            <a:r>
              <a:rPr lang="lv-LV" sz="1050" b="1" kern="0" spc="150" noProof="0" dirty="0">
                <a:solidFill>
                  <a:srgbClr val="B8690F"/>
                </a:solidFill>
                <a:latin typeface="Calibri" pitchFamily="34" charset="0"/>
                <a:ea typeface="Calibri" pitchFamily="34" charset="-122"/>
                <a:cs typeface="Calibri" pitchFamily="34" charset="-120"/>
              </a:rPr>
              <a:t>KO PAR TIESĪBU AIZSARDZĪBU ATSPOGUĻO NVO APTAUJA </a:t>
            </a:r>
            <a:endParaRPr lang="lv-LV" sz="1050" noProof="0" dirty="0"/>
          </a:p>
        </p:txBody>
      </p:sp>
      <p:sp>
        <p:nvSpPr>
          <p:cNvPr id="11" name="Shape 9"/>
          <p:cNvSpPr/>
          <p:nvPr/>
        </p:nvSpPr>
        <p:spPr>
          <a:xfrm>
            <a:off x="640080" y="3950208"/>
            <a:ext cx="2615184" cy="1719072"/>
          </a:xfrm>
          <a:prstGeom prst="roundRect">
            <a:avLst>
              <a:gd name="adj" fmla="val 2660"/>
            </a:avLst>
          </a:prstGeom>
          <a:solidFill>
            <a:srgbClr val="F8EFEE"/>
          </a:solidFill>
          <a:ln w="12700">
            <a:solidFill>
              <a:srgbClr val="F8EFEE"/>
            </a:solidFill>
            <a:prstDash val="solid"/>
          </a:ln>
        </p:spPr>
        <p:txBody>
          <a:bodyPr/>
          <a:lstStyle/>
          <a:p>
            <a:endParaRPr lang="lv-LV" noProof="0" dirty="0"/>
          </a:p>
        </p:txBody>
      </p:sp>
      <p:sp>
        <p:nvSpPr>
          <p:cNvPr id="12" name="Text 10"/>
          <p:cNvSpPr/>
          <p:nvPr/>
        </p:nvSpPr>
        <p:spPr>
          <a:xfrm>
            <a:off x="932688" y="4114800"/>
            <a:ext cx="2029968" cy="512064"/>
          </a:xfrm>
          <a:prstGeom prst="rect">
            <a:avLst/>
          </a:prstGeom>
          <a:noFill/>
          <a:ln/>
        </p:spPr>
        <p:txBody>
          <a:bodyPr wrap="square" lIns="0" tIns="0" rIns="0" bIns="0" rtlCol="0" anchor="ctr"/>
          <a:lstStyle/>
          <a:p>
            <a:pPr marL="0" indent="0">
              <a:buNone/>
            </a:pPr>
            <a:r>
              <a:rPr lang="lv-LV" sz="3000" b="1" noProof="0" dirty="0">
                <a:solidFill>
                  <a:srgbClr val="9C3B32"/>
                </a:solidFill>
                <a:latin typeface="Cambria" pitchFamily="34" charset="0"/>
                <a:ea typeface="Cambria" pitchFamily="34" charset="-122"/>
                <a:cs typeface="Cambria" pitchFamily="34" charset="-120"/>
              </a:rPr>
              <a:t>0</a:t>
            </a:r>
            <a:endParaRPr lang="lv-LV" sz="3000" noProof="0" dirty="0"/>
          </a:p>
        </p:txBody>
      </p:sp>
      <p:sp>
        <p:nvSpPr>
          <p:cNvPr id="13" name="Text 11"/>
          <p:cNvSpPr/>
          <p:nvPr/>
        </p:nvSpPr>
        <p:spPr>
          <a:xfrm>
            <a:off x="932688" y="4681728"/>
            <a:ext cx="2029968" cy="91440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nevienā no 37 NVO aptaujas atbildēm nebija norādīts, ka tā pārsūdzības tiesības izmanto vienmēr vai gandrīz vienmēr.</a:t>
            </a:r>
            <a:endParaRPr lang="lv-LV" sz="1250" noProof="0" dirty="0"/>
          </a:p>
        </p:txBody>
      </p:sp>
      <p:sp>
        <p:nvSpPr>
          <p:cNvPr id="14" name="Shape 12"/>
          <p:cNvSpPr/>
          <p:nvPr/>
        </p:nvSpPr>
        <p:spPr>
          <a:xfrm>
            <a:off x="3511296" y="3950208"/>
            <a:ext cx="2615184" cy="1719072"/>
          </a:xfrm>
          <a:prstGeom prst="roundRect">
            <a:avLst>
              <a:gd name="adj" fmla="val 2660"/>
            </a:avLst>
          </a:prstGeom>
          <a:solidFill>
            <a:srgbClr val="EFF3F6"/>
          </a:solidFill>
          <a:ln w="12700">
            <a:solidFill>
              <a:srgbClr val="EFF3F6"/>
            </a:solidFill>
            <a:prstDash val="solid"/>
          </a:ln>
        </p:spPr>
        <p:txBody>
          <a:bodyPr/>
          <a:lstStyle/>
          <a:p>
            <a:endParaRPr lang="lv-LV" noProof="0" dirty="0"/>
          </a:p>
        </p:txBody>
      </p:sp>
      <p:sp>
        <p:nvSpPr>
          <p:cNvPr id="15" name="Text 13"/>
          <p:cNvSpPr/>
          <p:nvPr/>
        </p:nvSpPr>
        <p:spPr>
          <a:xfrm>
            <a:off x="3803904" y="4114800"/>
            <a:ext cx="2029968" cy="512064"/>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16</a:t>
            </a:r>
            <a:endParaRPr lang="lv-LV" sz="3000" noProof="0" dirty="0"/>
          </a:p>
        </p:txBody>
      </p:sp>
      <p:sp>
        <p:nvSpPr>
          <p:cNvPr id="16" name="Text 14"/>
          <p:cNvSpPr/>
          <p:nvPr/>
        </p:nvSpPr>
        <p:spPr>
          <a:xfrm>
            <a:off x="3803904" y="4681728"/>
            <a:ext cx="2029968" cy="91440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mēģināja jautājumu atrisināt atkārtotā tiešā saziņā ar iestādi</a:t>
            </a:r>
            <a:endParaRPr lang="lv-LV" sz="1250" noProof="0" dirty="0"/>
          </a:p>
        </p:txBody>
      </p:sp>
      <p:sp>
        <p:nvSpPr>
          <p:cNvPr id="17" name="Shape 15"/>
          <p:cNvSpPr/>
          <p:nvPr/>
        </p:nvSpPr>
        <p:spPr>
          <a:xfrm>
            <a:off x="6382512" y="3950208"/>
            <a:ext cx="2615184" cy="1719072"/>
          </a:xfrm>
          <a:prstGeom prst="roundRect">
            <a:avLst>
              <a:gd name="adj" fmla="val 2660"/>
            </a:avLst>
          </a:prstGeom>
          <a:solidFill>
            <a:srgbClr val="EFF3F6"/>
          </a:solidFill>
          <a:ln w="12700">
            <a:solidFill>
              <a:srgbClr val="EFF3F6"/>
            </a:solidFill>
            <a:prstDash val="solid"/>
          </a:ln>
        </p:spPr>
        <p:txBody>
          <a:bodyPr/>
          <a:lstStyle/>
          <a:p>
            <a:endParaRPr lang="lv-LV" noProof="0" dirty="0"/>
          </a:p>
        </p:txBody>
      </p:sp>
      <p:sp>
        <p:nvSpPr>
          <p:cNvPr id="18" name="Text 16"/>
          <p:cNvSpPr/>
          <p:nvPr/>
        </p:nvSpPr>
        <p:spPr>
          <a:xfrm>
            <a:off x="6675120" y="4114800"/>
            <a:ext cx="2029968" cy="512064"/>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6</a:t>
            </a:r>
            <a:endParaRPr lang="lv-LV" sz="3000" noProof="0" dirty="0"/>
          </a:p>
        </p:txBody>
      </p:sp>
      <p:sp>
        <p:nvSpPr>
          <p:cNvPr id="19" name="Text 17"/>
          <p:cNvSpPr/>
          <p:nvPr/>
        </p:nvSpPr>
        <p:spPr>
          <a:xfrm>
            <a:off x="6675120" y="4681728"/>
            <a:ext cx="2029968" cy="91440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pieņēma iestādes atbildi, jo pārsūdzēšana šķita pārāk sarežģīta vai dārga</a:t>
            </a:r>
            <a:endParaRPr lang="lv-LV" sz="1250" noProof="0" dirty="0"/>
          </a:p>
        </p:txBody>
      </p:sp>
      <p:sp>
        <p:nvSpPr>
          <p:cNvPr id="20" name="Shape 18"/>
          <p:cNvSpPr/>
          <p:nvPr/>
        </p:nvSpPr>
        <p:spPr>
          <a:xfrm>
            <a:off x="9253728" y="3950208"/>
            <a:ext cx="2615184" cy="1719072"/>
          </a:xfrm>
          <a:prstGeom prst="roundRect">
            <a:avLst>
              <a:gd name="adj" fmla="val 2660"/>
            </a:avLst>
          </a:prstGeom>
          <a:solidFill>
            <a:srgbClr val="EFF3F6"/>
          </a:solidFill>
          <a:ln w="12700">
            <a:solidFill>
              <a:srgbClr val="EFF3F6"/>
            </a:solidFill>
            <a:prstDash val="solid"/>
          </a:ln>
        </p:spPr>
        <p:txBody>
          <a:bodyPr/>
          <a:lstStyle/>
          <a:p>
            <a:endParaRPr lang="lv-LV" noProof="0" dirty="0"/>
          </a:p>
        </p:txBody>
      </p:sp>
      <p:sp>
        <p:nvSpPr>
          <p:cNvPr id="21" name="Text 19"/>
          <p:cNvSpPr/>
          <p:nvPr/>
        </p:nvSpPr>
        <p:spPr>
          <a:xfrm>
            <a:off x="9546336" y="4114800"/>
            <a:ext cx="2029968" cy="512064"/>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4</a:t>
            </a:r>
            <a:endParaRPr lang="lv-LV" sz="3000" noProof="0" dirty="0"/>
          </a:p>
        </p:txBody>
      </p:sp>
      <p:sp>
        <p:nvSpPr>
          <p:cNvPr id="22" name="Text 20"/>
          <p:cNvSpPr/>
          <p:nvPr/>
        </p:nvSpPr>
        <p:spPr>
          <a:xfrm>
            <a:off x="9546336" y="4681728"/>
            <a:ext cx="2029968" cy="91440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pārsūdzēja lēmumu atsevišķos principiāli svarīgos jautājumos</a:t>
            </a:r>
            <a:endParaRPr lang="lv-LV" sz="1250" noProof="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ATBILDE UZ TS 2.3.2.</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Kad IL ir piemērots un kāpēc to nevar mehāniski salīdzināt</a:t>
            </a:r>
            <a:endParaRPr lang="lv-LV" sz="3000" noProof="0" dirty="0"/>
          </a:p>
        </p:txBody>
      </p:sp>
      <p:sp>
        <p:nvSpPr>
          <p:cNvPr id="4" name="Shape 2"/>
          <p:cNvSpPr/>
          <p:nvPr/>
        </p:nvSpPr>
        <p:spPr>
          <a:xfrm>
            <a:off x="640080" y="1517904"/>
            <a:ext cx="10908792" cy="1005840"/>
          </a:xfrm>
          <a:prstGeom prst="roundRect">
            <a:avLst>
              <a:gd name="adj" fmla="val 4545"/>
            </a:avLst>
          </a:prstGeom>
          <a:solidFill>
            <a:srgbClr val="E3EAEF"/>
          </a:solidFill>
          <a:ln w="12700">
            <a:solidFill>
              <a:srgbClr val="E3EAEF"/>
            </a:solidFill>
            <a:prstDash val="solid"/>
          </a:ln>
        </p:spPr>
        <p:txBody>
          <a:bodyPr/>
          <a:lstStyle/>
          <a:p>
            <a:endParaRPr lang="lv-LV" noProof="0" dirty="0"/>
          </a:p>
        </p:txBody>
      </p:sp>
      <p:sp>
        <p:nvSpPr>
          <p:cNvPr id="5" name="Text 3"/>
          <p:cNvSpPr/>
          <p:nvPr/>
        </p:nvSpPr>
        <p:spPr>
          <a:xfrm>
            <a:off x="969264" y="1517904"/>
            <a:ext cx="10250424" cy="1005840"/>
          </a:xfrm>
          <a:prstGeom prst="rect">
            <a:avLst/>
          </a:prstGeom>
          <a:noFill/>
          <a:ln/>
        </p:spPr>
        <p:txBody>
          <a:bodyPr wrap="square" lIns="0" tIns="0" rIns="0" bIns="0" rtlCol="0" anchor="ctr"/>
          <a:lstStyle/>
          <a:p>
            <a:pPr marL="0" indent="0">
              <a:lnSpc>
                <a:spcPct val="116000"/>
              </a:lnSpc>
              <a:buNone/>
            </a:pPr>
            <a:r>
              <a:rPr lang="lv-LV" sz="1400" noProof="0" dirty="0">
                <a:solidFill>
                  <a:srgbClr val="1C2B36"/>
                </a:solidFill>
                <a:latin typeface="Calibri" pitchFamily="34" charset="0"/>
                <a:ea typeface="Calibri" pitchFamily="34" charset="-122"/>
                <a:cs typeface="Calibri" pitchFamily="34" charset="-120"/>
              </a:rPr>
              <a:t>IL ir piemērots, ja personai vajadzīgs oficiāli reģistrēts, noteiktā termiņā izskatāms un vēlāk pārbaudāms process. Tā izmantošanas biežumu nevar mehāniski salīdzināt ar publiskajām apspriešanām, konsultatīvajām padomēm vai kolektīvajiem iesniegumiem, jo atšķiras šo procesu mērķi un uzskaites vienības.</a:t>
            </a:r>
            <a:endParaRPr lang="lv-LV" sz="1400" noProof="0" dirty="0"/>
          </a:p>
        </p:txBody>
      </p:sp>
      <p:sp>
        <p:nvSpPr>
          <p:cNvPr id="6" name="Shape 4"/>
          <p:cNvSpPr/>
          <p:nvPr/>
        </p:nvSpPr>
        <p:spPr>
          <a:xfrm>
            <a:off x="640080" y="2615184"/>
            <a:ext cx="3456432" cy="1847088"/>
          </a:xfrm>
          <a:prstGeom prst="roundRect">
            <a:avLst>
              <a:gd name="adj" fmla="val 2475"/>
            </a:avLst>
          </a:prstGeom>
          <a:solidFill>
            <a:srgbClr val="EFF3F6"/>
          </a:solidFill>
          <a:ln w="12700">
            <a:solidFill>
              <a:srgbClr val="EFF3F6"/>
            </a:solidFill>
            <a:prstDash val="solid"/>
          </a:ln>
        </p:spPr>
        <p:txBody>
          <a:bodyPr/>
          <a:lstStyle/>
          <a:p>
            <a:endParaRPr lang="lv-LV" noProof="0" dirty="0"/>
          </a:p>
        </p:txBody>
      </p:sp>
      <p:sp>
        <p:nvSpPr>
          <p:cNvPr id="7" name="Text 5"/>
          <p:cNvSpPr/>
          <p:nvPr/>
        </p:nvSpPr>
        <p:spPr>
          <a:xfrm>
            <a:off x="932688" y="2852928"/>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Kas IL izmanto</a:t>
            </a:r>
            <a:endParaRPr lang="lv-LV" sz="1550" noProof="0" dirty="0"/>
          </a:p>
        </p:txBody>
      </p:sp>
      <p:sp>
        <p:nvSpPr>
          <p:cNvPr id="8" name="Text 6"/>
          <p:cNvSpPr/>
          <p:nvPr/>
        </p:nvSpPr>
        <p:spPr>
          <a:xfrm>
            <a:off x="932688" y="3401568"/>
            <a:ext cx="2871216" cy="841248"/>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Fiziska persona un privāto tiesību juridiska persona. Žurnālistam konkrēta dokumenta vai datu saņemšanai parasti piemērotāks ir IAL.</a:t>
            </a:r>
            <a:endParaRPr lang="lv-LV" sz="1300" noProof="0" dirty="0"/>
          </a:p>
        </p:txBody>
      </p:sp>
      <p:sp>
        <p:nvSpPr>
          <p:cNvPr id="9" name="Shape 7"/>
          <p:cNvSpPr/>
          <p:nvPr/>
        </p:nvSpPr>
        <p:spPr>
          <a:xfrm>
            <a:off x="4370832" y="2615184"/>
            <a:ext cx="3456432" cy="1847088"/>
          </a:xfrm>
          <a:prstGeom prst="roundRect">
            <a:avLst>
              <a:gd name="adj" fmla="val 2475"/>
            </a:avLst>
          </a:prstGeom>
          <a:solidFill>
            <a:srgbClr val="EFF3F6"/>
          </a:solidFill>
          <a:ln w="12700">
            <a:solidFill>
              <a:srgbClr val="EFF3F6"/>
            </a:solidFill>
            <a:prstDash val="solid"/>
          </a:ln>
        </p:spPr>
        <p:txBody>
          <a:bodyPr/>
          <a:lstStyle/>
          <a:p>
            <a:endParaRPr lang="lv-LV" noProof="0" dirty="0"/>
          </a:p>
        </p:txBody>
      </p:sp>
      <p:sp>
        <p:nvSpPr>
          <p:cNvPr id="10" name="Text 8"/>
          <p:cNvSpPr/>
          <p:nvPr/>
        </p:nvSpPr>
        <p:spPr>
          <a:xfrm>
            <a:off x="4663440" y="2852928"/>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Kāpēc iesniedz</a:t>
            </a:r>
            <a:endParaRPr lang="lv-LV" sz="1550" noProof="0" dirty="0"/>
          </a:p>
        </p:txBody>
      </p:sp>
      <p:sp>
        <p:nvSpPr>
          <p:cNvPr id="11" name="Text 9"/>
          <p:cNvSpPr/>
          <p:nvPr/>
        </p:nvSpPr>
        <p:spPr>
          <a:xfrm>
            <a:off x="4663440" y="3401568"/>
            <a:ext cx="2871216" cy="841248"/>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No 37 NVO atbildēm 27 minēta vajadzība jautājumu nofiksēt vai sākt termiņa uzskaiti, 16 iepriekšējās neformālās saziņas neveiksme, 14 turpmākas rīcības iespēja.</a:t>
            </a:r>
            <a:endParaRPr lang="lv-LV" sz="1300" noProof="0" dirty="0"/>
          </a:p>
        </p:txBody>
      </p:sp>
      <p:sp>
        <p:nvSpPr>
          <p:cNvPr id="12" name="Shape 10"/>
          <p:cNvSpPr/>
          <p:nvPr/>
        </p:nvSpPr>
        <p:spPr>
          <a:xfrm>
            <a:off x="8092440" y="2615184"/>
            <a:ext cx="3456432" cy="1847088"/>
          </a:xfrm>
          <a:prstGeom prst="roundRect">
            <a:avLst>
              <a:gd name="adj" fmla="val 2475"/>
            </a:avLst>
          </a:prstGeom>
          <a:solidFill>
            <a:srgbClr val="EFF3F6"/>
          </a:solidFill>
          <a:ln w="12700">
            <a:solidFill>
              <a:srgbClr val="EFF3F6"/>
            </a:solidFill>
            <a:prstDash val="solid"/>
          </a:ln>
        </p:spPr>
        <p:txBody>
          <a:bodyPr/>
          <a:lstStyle/>
          <a:p>
            <a:endParaRPr lang="lv-LV" noProof="0" dirty="0"/>
          </a:p>
        </p:txBody>
      </p:sp>
      <p:sp>
        <p:nvSpPr>
          <p:cNvPr id="13" name="Text 11"/>
          <p:cNvSpPr/>
          <p:nvPr/>
        </p:nvSpPr>
        <p:spPr>
          <a:xfrm>
            <a:off x="8385048" y="2852928"/>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Cik bieži</a:t>
            </a:r>
            <a:endParaRPr lang="lv-LV" sz="1550" noProof="0" dirty="0"/>
          </a:p>
        </p:txBody>
      </p:sp>
      <p:sp>
        <p:nvSpPr>
          <p:cNvPr id="14" name="Text 12"/>
          <p:cNvSpPr/>
          <p:nvPr/>
        </p:nvSpPr>
        <p:spPr>
          <a:xfrm>
            <a:off x="8385048" y="3401568"/>
            <a:ext cx="2871216" cy="841248"/>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28 no 37 NVO atbildēm norādīti vismaz trīs iesniegumi gadā. Valsts līmeņa salīdzināmu datu par IL izmantošanu nav.</a:t>
            </a:r>
            <a:endParaRPr lang="lv-LV" sz="1300" noProof="0" dirty="0"/>
          </a:p>
        </p:txBody>
      </p:sp>
      <p:sp>
        <p:nvSpPr>
          <p:cNvPr id="15" name="Shape 13"/>
          <p:cNvSpPr/>
          <p:nvPr/>
        </p:nvSpPr>
        <p:spPr>
          <a:xfrm>
            <a:off x="640080" y="4572000"/>
            <a:ext cx="10908792" cy="1115568"/>
          </a:xfrm>
          <a:prstGeom prst="roundRect">
            <a:avLst>
              <a:gd name="adj" fmla="val 4098"/>
            </a:avLst>
          </a:prstGeom>
          <a:solidFill>
            <a:srgbClr val="EFF3F6"/>
          </a:solidFill>
          <a:ln w="12700">
            <a:solidFill>
              <a:srgbClr val="EFF3F6"/>
            </a:solidFill>
            <a:prstDash val="solid"/>
          </a:ln>
        </p:spPr>
        <p:txBody>
          <a:bodyPr/>
          <a:lstStyle/>
          <a:p>
            <a:endParaRPr lang="lv-LV" noProof="0" dirty="0"/>
          </a:p>
        </p:txBody>
      </p:sp>
      <p:sp>
        <p:nvSpPr>
          <p:cNvPr id="16" name="Text 14"/>
          <p:cNvSpPr/>
          <p:nvPr/>
        </p:nvSpPr>
        <p:spPr>
          <a:xfrm>
            <a:off x="969264" y="4718304"/>
            <a:ext cx="10250424" cy="274320"/>
          </a:xfrm>
          <a:prstGeom prst="rect">
            <a:avLst/>
          </a:prstGeom>
          <a:noFill/>
          <a:ln/>
        </p:spPr>
        <p:txBody>
          <a:bodyPr wrap="square" lIns="0" tIns="0" rIns="0" bIns="0" rtlCol="0" anchor="ctr"/>
          <a:lstStyle/>
          <a:p>
            <a:pPr marL="0" indent="0">
              <a:buNone/>
            </a:pPr>
            <a:r>
              <a:rPr lang="lv-LV" sz="1400" b="1" noProof="0" dirty="0">
                <a:solidFill>
                  <a:srgbClr val="1C2B36"/>
                </a:solidFill>
                <a:latin typeface="Calibri" pitchFamily="34" charset="0"/>
                <a:ea typeface="Calibri" pitchFamily="34" charset="-122"/>
                <a:cs typeface="Calibri" pitchFamily="34" charset="-120"/>
              </a:rPr>
              <a:t>Atšķirīgas uzskaites vienības</a:t>
            </a:r>
            <a:endParaRPr lang="lv-LV" sz="1400" noProof="0" dirty="0"/>
          </a:p>
        </p:txBody>
      </p:sp>
      <p:sp>
        <p:nvSpPr>
          <p:cNvPr id="17" name="Text 15"/>
          <p:cNvSpPr/>
          <p:nvPr/>
        </p:nvSpPr>
        <p:spPr>
          <a:xfrm>
            <a:off x="969264" y="5010912"/>
            <a:ext cx="10250424" cy="640080"/>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IL uzskaitē skaita saņemtos dokumentus vai tajos ietvertos patstāvīgos lūgumus, publiskajā apspriešanā dalībniekus un viedokļus, konsultatīvajā padomē sanāksmes un pārstāvētās organizācijas, bet TAP portālā līdzdalībai nodotos projektus. Arī lielāks iesniegumu skaits pats par sevi neapliecina augstāku efektivitāti.</a:t>
            </a:r>
            <a:endParaRPr lang="lv-LV" sz="1250" noProof="0" dirty="0"/>
          </a:p>
        </p:txBody>
      </p:sp>
      <p:sp>
        <p:nvSpPr>
          <p:cNvPr id="18" name="Shape 16"/>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19" name="Text 17"/>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IL efektivitāti raksturo tas, vai iestāde izskata iesniegumu atbilstoši tā saturam un savlaicīgi sniedz piemērojamo IL rezultātu.</a:t>
            </a:r>
            <a:endParaRPr lang="lv-LV" sz="1250" noProof="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ATBILDE UZ TS 2.3.4. · VALODAS ASPEKTS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Valoda, palīdzība un robeža ar profesionālu tulkošanu</a:t>
            </a:r>
            <a:endParaRPr lang="lv-LV" sz="3000" noProof="0" dirty="0"/>
          </a:p>
        </p:txBody>
      </p:sp>
      <p:sp>
        <p:nvSpPr>
          <p:cNvPr id="4" name="Shape 2"/>
          <p:cNvSpPr/>
          <p:nvPr/>
        </p:nvSpPr>
        <p:spPr>
          <a:xfrm>
            <a:off x="640080" y="1517904"/>
            <a:ext cx="10908792" cy="1005840"/>
          </a:xfrm>
          <a:prstGeom prst="roundRect">
            <a:avLst>
              <a:gd name="adj" fmla="val 4545"/>
            </a:avLst>
          </a:prstGeom>
          <a:solidFill>
            <a:srgbClr val="E3EAEF"/>
          </a:solidFill>
          <a:ln w="12700">
            <a:solidFill>
              <a:srgbClr val="E3EAEF"/>
            </a:solidFill>
            <a:prstDash val="solid"/>
          </a:ln>
        </p:spPr>
        <p:txBody>
          <a:bodyPr/>
          <a:lstStyle/>
          <a:p>
            <a:endParaRPr lang="lv-LV" noProof="0" dirty="0"/>
          </a:p>
        </p:txBody>
      </p:sp>
      <p:sp>
        <p:nvSpPr>
          <p:cNvPr id="5" name="Text 3"/>
          <p:cNvSpPr/>
          <p:nvPr/>
        </p:nvSpPr>
        <p:spPr>
          <a:xfrm>
            <a:off x="969264" y="1517904"/>
            <a:ext cx="10250424" cy="1005840"/>
          </a:xfrm>
          <a:prstGeom prst="rect">
            <a:avLst/>
          </a:prstGeom>
          <a:noFill/>
          <a:ln/>
        </p:spPr>
        <p:txBody>
          <a:bodyPr wrap="square" lIns="0" tIns="0" rIns="0" bIns="0" rtlCol="0" anchor="ctr"/>
          <a:lstStyle/>
          <a:p>
            <a:pPr marL="0" indent="0">
              <a:lnSpc>
                <a:spcPct val="116000"/>
              </a:lnSpc>
              <a:buNone/>
            </a:pPr>
            <a:r>
              <a:rPr lang="lv-LV" sz="1400" noProof="0" dirty="0">
                <a:solidFill>
                  <a:srgbClr val="1C2B36"/>
                </a:solidFill>
                <a:latin typeface="Calibri" pitchFamily="34" charset="0"/>
                <a:ea typeface="Calibri" pitchFamily="34" charset="-122"/>
                <a:cs typeface="Calibri" pitchFamily="34" charset="-120"/>
              </a:rPr>
              <a:t>Valsts līmeņa dati par saņemto dokumentu un atbilžu  valodu pašlaik nav iegūstami. </a:t>
            </a:r>
            <a:r>
              <a:rPr lang="lv-LV" sz="1400" noProof="0" dirty="0" err="1">
                <a:solidFill>
                  <a:srgbClr val="1C2B36"/>
                </a:solidFill>
                <a:latin typeface="Calibri" pitchFamily="34" charset="0"/>
                <a:ea typeface="Calibri" pitchFamily="34" charset="-122"/>
                <a:cs typeface="Calibri" pitchFamily="34" charset="-120"/>
              </a:rPr>
              <a:t>Fokusgrupās</a:t>
            </a:r>
            <a:r>
              <a:rPr lang="lv-LV" sz="1400" noProof="0" dirty="0">
                <a:solidFill>
                  <a:srgbClr val="1C2B36"/>
                </a:solidFill>
                <a:latin typeface="Calibri" pitchFamily="34" charset="0"/>
                <a:ea typeface="Calibri" pitchFamily="34" charset="-122"/>
                <a:cs typeface="Calibri" pitchFamily="34" charset="-120"/>
              </a:rPr>
              <a:t> minēta palīdzība iesnieguma formulēšanā, bet nebija vienotas izpratnes par robežu starp šādu palīdzību un profesionālu tulkošanu.</a:t>
            </a:r>
            <a:endParaRPr lang="lv-LV" sz="1400" noProof="0" dirty="0"/>
          </a:p>
        </p:txBody>
      </p:sp>
      <p:sp>
        <p:nvSpPr>
          <p:cNvPr id="6" name="Shape 4"/>
          <p:cNvSpPr/>
          <p:nvPr/>
        </p:nvSpPr>
        <p:spPr>
          <a:xfrm>
            <a:off x="640080" y="2761488"/>
            <a:ext cx="3456432" cy="2103120"/>
          </a:xfrm>
          <a:prstGeom prst="roundRect">
            <a:avLst>
              <a:gd name="adj" fmla="val 2174"/>
            </a:avLst>
          </a:prstGeom>
          <a:solidFill>
            <a:srgbClr val="EFF3F6"/>
          </a:solidFill>
          <a:ln w="12700">
            <a:solidFill>
              <a:srgbClr val="EFF3F6"/>
            </a:solidFill>
            <a:prstDash val="solid"/>
          </a:ln>
        </p:spPr>
        <p:txBody>
          <a:bodyPr/>
          <a:lstStyle/>
          <a:p>
            <a:endParaRPr lang="lv-LV" noProof="0" dirty="0"/>
          </a:p>
        </p:txBody>
      </p:sp>
      <p:sp>
        <p:nvSpPr>
          <p:cNvPr id="7" name="Text 5"/>
          <p:cNvSpPr/>
          <p:nvPr/>
        </p:nvSpPr>
        <p:spPr>
          <a:xfrm>
            <a:off x="932688" y="2999232"/>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Ko rāda uzskaite</a:t>
            </a:r>
            <a:endParaRPr lang="lv-LV" sz="1550" noProof="0" dirty="0"/>
          </a:p>
        </p:txBody>
      </p:sp>
      <p:sp>
        <p:nvSpPr>
          <p:cNvPr id="8" name="Text 6"/>
          <p:cNvSpPr/>
          <p:nvPr/>
        </p:nvSpPr>
        <p:spPr>
          <a:xfrm>
            <a:off x="932688" y="3547872"/>
            <a:ext cx="2871216" cy="109728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No 46 institūcijām saņemtā dokumenta valodu var atlasīt divās, bet atbildes valodu vienā. Tāpēc nevar noteikt, cik bieži iestādes saņem dokumentus citās valodās un kādā valodā tās atbild.</a:t>
            </a:r>
            <a:endParaRPr lang="lv-LV" sz="1300" noProof="0" dirty="0"/>
          </a:p>
        </p:txBody>
      </p:sp>
      <p:sp>
        <p:nvSpPr>
          <p:cNvPr id="9" name="Shape 7"/>
          <p:cNvSpPr/>
          <p:nvPr/>
        </p:nvSpPr>
        <p:spPr>
          <a:xfrm>
            <a:off x="4370832" y="2761488"/>
            <a:ext cx="3456432" cy="2103120"/>
          </a:xfrm>
          <a:prstGeom prst="roundRect">
            <a:avLst>
              <a:gd name="adj" fmla="val 2174"/>
            </a:avLst>
          </a:prstGeom>
          <a:solidFill>
            <a:srgbClr val="EFF3F6"/>
          </a:solidFill>
          <a:ln w="12700">
            <a:solidFill>
              <a:srgbClr val="EFF3F6"/>
            </a:solidFill>
            <a:prstDash val="solid"/>
          </a:ln>
        </p:spPr>
        <p:txBody>
          <a:bodyPr/>
          <a:lstStyle/>
          <a:p>
            <a:endParaRPr lang="lv-LV" noProof="0" dirty="0"/>
          </a:p>
        </p:txBody>
      </p:sp>
      <p:sp>
        <p:nvSpPr>
          <p:cNvPr id="10" name="Text 8"/>
          <p:cNvSpPr/>
          <p:nvPr/>
        </p:nvSpPr>
        <p:spPr>
          <a:xfrm>
            <a:off x="4663440" y="2999232"/>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Ko rāda prakse</a:t>
            </a:r>
            <a:endParaRPr lang="lv-LV" sz="1550" noProof="0" dirty="0"/>
          </a:p>
        </p:txBody>
      </p:sp>
      <p:sp>
        <p:nvSpPr>
          <p:cNvPr id="11" name="Text 9"/>
          <p:cNvSpPr/>
          <p:nvPr/>
        </p:nvSpPr>
        <p:spPr>
          <a:xfrm>
            <a:off x="4663440" y="3547872"/>
            <a:ext cx="2871216" cy="109728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Darbinieki palīdz personai formulēt vai precizēt lūgumu, izvēlēties citu saziņas veidu un saprast paraksta prasības. Palīdzības apjoms atšķiras starp iestādēm un konkrētiem darbiniekiem.</a:t>
            </a:r>
            <a:endParaRPr lang="lv-LV" sz="1300" noProof="0" dirty="0"/>
          </a:p>
        </p:txBody>
      </p:sp>
      <p:sp>
        <p:nvSpPr>
          <p:cNvPr id="12" name="Shape 10"/>
          <p:cNvSpPr/>
          <p:nvPr/>
        </p:nvSpPr>
        <p:spPr>
          <a:xfrm>
            <a:off x="8101584" y="2761488"/>
            <a:ext cx="3456432" cy="2103120"/>
          </a:xfrm>
          <a:prstGeom prst="roundRect">
            <a:avLst>
              <a:gd name="adj" fmla="val 2174"/>
            </a:avLst>
          </a:prstGeom>
          <a:solidFill>
            <a:srgbClr val="EFF3F6"/>
          </a:solidFill>
          <a:ln w="12700">
            <a:solidFill>
              <a:srgbClr val="EFF3F6"/>
            </a:solidFill>
            <a:prstDash val="solid"/>
          </a:ln>
        </p:spPr>
        <p:txBody>
          <a:bodyPr/>
          <a:lstStyle/>
          <a:p>
            <a:endParaRPr lang="lv-LV" noProof="0" dirty="0"/>
          </a:p>
        </p:txBody>
      </p:sp>
      <p:sp>
        <p:nvSpPr>
          <p:cNvPr id="13" name="Text 11"/>
          <p:cNvSpPr/>
          <p:nvPr/>
        </p:nvSpPr>
        <p:spPr>
          <a:xfrm>
            <a:off x="8394192" y="2999232"/>
            <a:ext cx="2871216"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Kas jānoskaidro</a:t>
            </a:r>
            <a:endParaRPr lang="lv-LV" sz="1550" noProof="0" dirty="0"/>
          </a:p>
        </p:txBody>
      </p:sp>
      <p:sp>
        <p:nvSpPr>
          <p:cNvPr id="14" name="Text 12"/>
          <p:cNvSpPr/>
          <p:nvPr/>
        </p:nvSpPr>
        <p:spPr>
          <a:xfrm>
            <a:off x="8394192" y="3547872"/>
            <a:ext cx="2871216" cy="109728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Kur beidzas iestādes pienākums palīdzēt personai formulēt lūgumu un kur sākas profesionāla tulkošana, kas prasa atsevišķu tiesisku pamatu un resursus.</a:t>
            </a:r>
            <a:endParaRPr lang="lv-LV" sz="1300" noProof="0" dirty="0"/>
          </a:p>
        </p:txBody>
      </p:sp>
      <p:sp>
        <p:nvSpPr>
          <p:cNvPr id="15" name="Shape 13"/>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16" name="Text 14"/>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Valodas lauks uzskaitē ļautu šo jautājumu vērtēt ar datiem. Pašlaik secinājumi balstās </a:t>
            </a:r>
            <a:r>
              <a:rPr lang="lv-LV" sz="1250" noProof="0" dirty="0" err="1">
                <a:solidFill>
                  <a:srgbClr val="6A4A17"/>
                </a:solidFill>
                <a:latin typeface="Calibri" pitchFamily="34" charset="0"/>
                <a:ea typeface="Calibri" pitchFamily="34" charset="-122"/>
                <a:cs typeface="Calibri" pitchFamily="34" charset="-120"/>
              </a:rPr>
              <a:t>fokusgrupu</a:t>
            </a:r>
            <a:r>
              <a:rPr lang="lv-LV" sz="1250" noProof="0" dirty="0">
                <a:solidFill>
                  <a:srgbClr val="6A4A17"/>
                </a:solidFill>
                <a:latin typeface="Calibri" pitchFamily="34" charset="0"/>
                <a:ea typeface="Calibri" pitchFamily="34" charset="-122"/>
                <a:cs typeface="Calibri" pitchFamily="34" charset="-120"/>
              </a:rPr>
              <a:t> un aptauju dalībnieku pieredzē.</a:t>
            </a:r>
            <a:endParaRPr lang="lv-LV" sz="1250" noProof="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40080" y="2084832"/>
            <a:ext cx="10908792" cy="2688336"/>
          </a:xfrm>
          <a:prstGeom prst="roundRect">
            <a:avLst>
              <a:gd name="adj" fmla="val 1701"/>
            </a:avLst>
          </a:prstGeom>
          <a:solidFill>
            <a:srgbClr val="EFF3F6"/>
          </a:solidFill>
          <a:ln w="12700">
            <a:solidFill>
              <a:srgbClr val="EFF3F6"/>
            </a:solidFill>
            <a:prstDash val="solid"/>
          </a:ln>
        </p:spPr>
        <p:txBody>
          <a:bodyPr/>
          <a:lstStyle/>
          <a:p>
            <a:endParaRPr lang="lv-LV" noProof="0" dirty="0"/>
          </a:p>
        </p:txBody>
      </p:sp>
      <p:sp>
        <p:nvSpPr>
          <p:cNvPr id="3" name="Text 1"/>
          <p:cNvSpPr/>
          <p:nvPr/>
        </p:nvSpPr>
        <p:spPr>
          <a:xfrm>
            <a:off x="1143000" y="2523744"/>
            <a:ext cx="2743200" cy="822960"/>
          </a:xfrm>
          <a:prstGeom prst="rect">
            <a:avLst/>
          </a:prstGeom>
          <a:noFill/>
          <a:ln/>
        </p:spPr>
        <p:txBody>
          <a:bodyPr wrap="square" lIns="0" tIns="0" rIns="0" bIns="0" rtlCol="0" anchor="ctr"/>
          <a:lstStyle/>
          <a:p>
            <a:pPr marL="0" indent="0">
              <a:buNone/>
            </a:pPr>
            <a:r>
              <a:rPr lang="lv-LV" sz="4400" b="1" noProof="0" dirty="0">
                <a:solidFill>
                  <a:srgbClr val="B8690F"/>
                </a:solidFill>
                <a:latin typeface="Cambria" pitchFamily="34" charset="0"/>
                <a:ea typeface="Cambria" pitchFamily="34" charset="-122"/>
                <a:cs typeface="Cambria" pitchFamily="34" charset="-120"/>
              </a:rPr>
              <a:t>02</a:t>
            </a:r>
            <a:endParaRPr lang="lv-LV" sz="4400" noProof="0" dirty="0"/>
          </a:p>
        </p:txBody>
      </p:sp>
      <p:sp>
        <p:nvSpPr>
          <p:cNvPr id="4" name="Text 2"/>
          <p:cNvSpPr/>
          <p:nvPr/>
        </p:nvSpPr>
        <p:spPr>
          <a:xfrm>
            <a:off x="1143000" y="3346704"/>
            <a:ext cx="8229600" cy="548640"/>
          </a:xfrm>
          <a:prstGeom prst="rect">
            <a:avLst/>
          </a:prstGeom>
          <a:noFill/>
          <a:ln/>
        </p:spPr>
        <p:txBody>
          <a:bodyPr wrap="square" lIns="0" tIns="0" rIns="0" bIns="0" rtlCol="0" anchor="ctr"/>
          <a:lstStyle/>
          <a:p>
            <a:pPr marL="0" indent="0">
              <a:buNone/>
            </a:pPr>
            <a:r>
              <a:rPr lang="lv-LV" sz="3000" b="1" noProof="0" dirty="0">
                <a:solidFill>
                  <a:srgbClr val="1C2B36"/>
                </a:solidFill>
                <a:latin typeface="Cambria" pitchFamily="34" charset="0"/>
                <a:ea typeface="Cambria" pitchFamily="34" charset="-122"/>
                <a:cs typeface="Cambria" pitchFamily="34" charset="-120"/>
              </a:rPr>
              <a:t>Izvēles un priekšlikumi</a:t>
            </a:r>
            <a:endParaRPr lang="lv-LV" sz="3000" noProof="0" dirty="0"/>
          </a:p>
        </p:txBody>
      </p:sp>
      <p:sp>
        <p:nvSpPr>
          <p:cNvPr id="5" name="Text 3"/>
          <p:cNvSpPr/>
          <p:nvPr/>
        </p:nvSpPr>
        <p:spPr>
          <a:xfrm>
            <a:off x="1143000" y="3968496"/>
            <a:ext cx="9509760" cy="457200"/>
          </a:xfrm>
          <a:prstGeom prst="rect">
            <a:avLst/>
          </a:prstGeom>
          <a:noFill/>
          <a:ln/>
        </p:spPr>
        <p:txBody>
          <a:bodyPr wrap="square" lIns="0" tIns="0" rIns="0" bIns="0" rtlCol="0" anchor="ctr"/>
          <a:lstStyle/>
          <a:p>
            <a:pPr marL="0" indent="0">
              <a:buNone/>
            </a:pPr>
            <a:r>
              <a:rPr lang="lv-LV" sz="1400" noProof="0" dirty="0">
                <a:solidFill>
                  <a:srgbClr val="4F5F6B"/>
                </a:solidFill>
                <a:latin typeface="Calibri" pitchFamily="34" charset="0"/>
                <a:ea typeface="Calibri" pitchFamily="34" charset="-122"/>
                <a:cs typeface="Calibri" pitchFamily="34" charset="-120"/>
              </a:rPr>
              <a:t>Ko var uzlabot ar praksi un metodiku, ko pilotēt, ko pārbaudīt juridiski un ko lemj politikas veidotājs</a:t>
            </a:r>
            <a:endParaRPr lang="lv-LV" sz="1400" noProof="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KOPĒJAIS SECINĀJUMS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Kur meklējams risinājums</a:t>
            </a:r>
            <a:endParaRPr lang="lv-LV" sz="3000" noProof="0" dirty="0"/>
          </a:p>
        </p:txBody>
      </p:sp>
      <p:sp>
        <p:nvSpPr>
          <p:cNvPr id="4" name="Text 2"/>
          <p:cNvSpPr/>
          <p:nvPr/>
        </p:nvSpPr>
        <p:spPr>
          <a:xfrm>
            <a:off x="640080" y="1261872"/>
            <a:ext cx="10725912" cy="310896"/>
          </a:xfrm>
          <a:prstGeom prst="rect">
            <a:avLst/>
          </a:prstGeom>
          <a:noFill/>
          <a:ln/>
        </p:spPr>
        <p:txBody>
          <a:bodyPr wrap="square" lIns="0" tIns="0" rIns="0" bIns="0" rtlCol="0" anchor="t"/>
          <a:lstStyle/>
          <a:p>
            <a:pPr marL="0" indent="0">
              <a:buNone/>
            </a:pPr>
            <a:r>
              <a:rPr lang="lv-LV" sz="1350" noProof="0" dirty="0">
                <a:solidFill>
                  <a:srgbClr val="4F5F6B"/>
                </a:solidFill>
                <a:latin typeface="Calibri" pitchFamily="34" charset="0"/>
                <a:ea typeface="Calibri" pitchFamily="34" charset="-122"/>
                <a:cs typeface="Calibri" pitchFamily="34" charset="-120"/>
              </a:rPr>
              <a:t>Rezultāti galvenokārt pamato vajadzību uzlabot tiesību normu piemērošanu, iestāžu darba organizāciju, darbinieku zināšanas, datu pieejamību un tehniskos rīkus. </a:t>
            </a:r>
            <a:endParaRPr lang="lv-LV" sz="1350" noProof="0" dirty="0"/>
          </a:p>
        </p:txBody>
      </p:sp>
      <p:sp>
        <p:nvSpPr>
          <p:cNvPr id="5" name="Shape 3"/>
          <p:cNvSpPr/>
          <p:nvPr/>
        </p:nvSpPr>
        <p:spPr>
          <a:xfrm>
            <a:off x="640080" y="2139696"/>
            <a:ext cx="2615184"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6" name="Text 4"/>
          <p:cNvSpPr/>
          <p:nvPr/>
        </p:nvSpPr>
        <p:spPr>
          <a:xfrm>
            <a:off x="932688" y="2340864"/>
            <a:ext cx="2029968" cy="786384"/>
          </a:xfrm>
          <a:prstGeom prst="rect">
            <a:avLst/>
          </a:prstGeom>
          <a:noFill/>
          <a:ln/>
        </p:spPr>
        <p:txBody>
          <a:bodyPr wrap="square" lIns="0" tIns="0" rIns="0" bIns="0" rtlCol="0" anchor="t"/>
          <a:lstStyle/>
          <a:p>
            <a:pPr marL="0" indent="0">
              <a:lnSpc>
                <a:spcPct val="106000"/>
              </a:lnSpc>
              <a:buNone/>
            </a:pPr>
            <a:r>
              <a:rPr lang="lv-LV" sz="1450" b="1" noProof="0" dirty="0">
                <a:solidFill>
                  <a:srgbClr val="1C2B36"/>
                </a:solidFill>
                <a:latin typeface="Calibri" pitchFamily="34" charset="0"/>
                <a:ea typeface="Calibri" pitchFamily="34" charset="-122"/>
                <a:cs typeface="Calibri" pitchFamily="34" charset="-120"/>
              </a:rPr>
              <a:t>Prakse, metodika un kvalitātes kontrole</a:t>
            </a:r>
            <a:endParaRPr lang="lv-LV" sz="1450" noProof="0" dirty="0"/>
          </a:p>
        </p:txBody>
      </p:sp>
      <p:sp>
        <p:nvSpPr>
          <p:cNvPr id="7" name="Text 5"/>
          <p:cNvSpPr/>
          <p:nvPr/>
        </p:nvSpPr>
        <p:spPr>
          <a:xfrm>
            <a:off x="932688" y="3163824"/>
            <a:ext cx="2029968" cy="256032"/>
          </a:xfrm>
          <a:prstGeom prst="rect">
            <a:avLst/>
          </a:prstGeom>
          <a:noFill/>
          <a:ln/>
        </p:spPr>
        <p:txBody>
          <a:bodyPr wrap="square" lIns="0" tIns="0" rIns="0" bIns="0" rtlCol="0" anchor="ctr"/>
          <a:lstStyle/>
          <a:p>
            <a:pPr marL="0" indent="0">
              <a:buNone/>
            </a:pPr>
            <a:r>
              <a:rPr lang="lv-LV" sz="1150" b="1" noProof="0" dirty="0">
                <a:solidFill>
                  <a:srgbClr val="B8690F"/>
                </a:solidFill>
                <a:latin typeface="Calibri" pitchFamily="34" charset="0"/>
                <a:ea typeface="Calibri" pitchFamily="34" charset="-122"/>
                <a:cs typeface="Calibri" pitchFamily="34" charset="-120"/>
              </a:rPr>
              <a:t>1.-5. priekšlikums</a:t>
            </a:r>
            <a:endParaRPr lang="lv-LV" sz="1150" noProof="0" dirty="0"/>
          </a:p>
        </p:txBody>
      </p:sp>
      <p:sp>
        <p:nvSpPr>
          <p:cNvPr id="8" name="Text 6"/>
          <p:cNvSpPr/>
          <p:nvPr/>
        </p:nvSpPr>
        <p:spPr>
          <a:xfrm>
            <a:off x="932687" y="3419856"/>
            <a:ext cx="2211565" cy="96926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Kopīgi darba standarti, atbilžu kvalitātes prasības, darbinieku mācības, pārbaudīti tehniskie rīki un pašreizējās pārskatīšanas stiprināšana</a:t>
            </a:r>
            <a:endParaRPr lang="lv-LV" sz="1250" noProof="0" dirty="0"/>
          </a:p>
        </p:txBody>
      </p:sp>
      <p:sp>
        <p:nvSpPr>
          <p:cNvPr id="9" name="Shape 7"/>
          <p:cNvSpPr/>
          <p:nvPr/>
        </p:nvSpPr>
        <p:spPr>
          <a:xfrm>
            <a:off x="3511296" y="2139696"/>
            <a:ext cx="2615184"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10" name="Text 8"/>
          <p:cNvSpPr/>
          <p:nvPr/>
        </p:nvSpPr>
        <p:spPr>
          <a:xfrm>
            <a:off x="3803904" y="2340864"/>
            <a:ext cx="2029968" cy="786384"/>
          </a:xfrm>
          <a:prstGeom prst="rect">
            <a:avLst/>
          </a:prstGeom>
          <a:noFill/>
          <a:ln/>
        </p:spPr>
        <p:txBody>
          <a:bodyPr wrap="square" lIns="0" tIns="0" rIns="0" bIns="0" rtlCol="0" anchor="t"/>
          <a:lstStyle/>
          <a:p>
            <a:pPr marL="0" indent="0">
              <a:lnSpc>
                <a:spcPct val="106000"/>
              </a:lnSpc>
              <a:buNone/>
            </a:pPr>
            <a:r>
              <a:rPr lang="lv-LV" sz="1450" b="1" noProof="0" dirty="0">
                <a:solidFill>
                  <a:srgbClr val="1C2B36"/>
                </a:solidFill>
                <a:latin typeface="Calibri" pitchFamily="34" charset="0"/>
                <a:ea typeface="Calibri" pitchFamily="34" charset="-122"/>
                <a:cs typeface="Calibri" pitchFamily="34" charset="-120"/>
              </a:rPr>
              <a:t>Pilotēšana</a:t>
            </a:r>
            <a:endParaRPr lang="lv-LV" sz="1450" noProof="0" dirty="0"/>
          </a:p>
        </p:txBody>
      </p:sp>
      <p:sp>
        <p:nvSpPr>
          <p:cNvPr id="11" name="Text 9"/>
          <p:cNvSpPr/>
          <p:nvPr/>
        </p:nvSpPr>
        <p:spPr>
          <a:xfrm>
            <a:off x="3803904" y="3163824"/>
            <a:ext cx="2029968" cy="256032"/>
          </a:xfrm>
          <a:prstGeom prst="rect">
            <a:avLst/>
          </a:prstGeom>
          <a:noFill/>
          <a:ln/>
        </p:spPr>
        <p:txBody>
          <a:bodyPr wrap="square" lIns="0" tIns="0" rIns="0" bIns="0" rtlCol="0" anchor="ctr"/>
          <a:lstStyle/>
          <a:p>
            <a:pPr marL="0" indent="0">
              <a:buNone/>
            </a:pPr>
            <a:r>
              <a:rPr lang="lv-LV" sz="1150" b="1" noProof="0" dirty="0">
                <a:solidFill>
                  <a:srgbClr val="2F6690"/>
                </a:solidFill>
                <a:latin typeface="Calibri" pitchFamily="34" charset="0"/>
                <a:ea typeface="Calibri" pitchFamily="34" charset="-122"/>
                <a:cs typeface="Calibri" pitchFamily="34" charset="-120"/>
              </a:rPr>
              <a:t>6. un 7. priekšlikums</a:t>
            </a:r>
            <a:endParaRPr lang="lv-LV" sz="1150" noProof="0" dirty="0"/>
          </a:p>
        </p:txBody>
      </p:sp>
      <p:sp>
        <p:nvSpPr>
          <p:cNvPr id="12" name="Text 10"/>
          <p:cNvSpPr/>
          <p:nvPr/>
        </p:nvSpPr>
        <p:spPr>
          <a:xfrm>
            <a:off x="3803904" y="3474720"/>
            <a:ext cx="2029968" cy="96926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Datu lauki, patstāvīgo lūgumu sasaiste, informācijas kartes un lietotāju pārbaudes dažāda profila iestādēs</a:t>
            </a:r>
            <a:endParaRPr lang="lv-LV" sz="1250" noProof="0" dirty="0"/>
          </a:p>
        </p:txBody>
      </p:sp>
      <p:sp>
        <p:nvSpPr>
          <p:cNvPr id="13" name="Shape 11"/>
          <p:cNvSpPr/>
          <p:nvPr/>
        </p:nvSpPr>
        <p:spPr>
          <a:xfrm>
            <a:off x="6382512" y="2139696"/>
            <a:ext cx="2615184"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14" name="Text 12"/>
          <p:cNvSpPr/>
          <p:nvPr/>
        </p:nvSpPr>
        <p:spPr>
          <a:xfrm>
            <a:off x="6675120" y="2340864"/>
            <a:ext cx="2029968" cy="786384"/>
          </a:xfrm>
          <a:prstGeom prst="rect">
            <a:avLst/>
          </a:prstGeom>
          <a:noFill/>
          <a:ln/>
        </p:spPr>
        <p:txBody>
          <a:bodyPr wrap="square" lIns="0" tIns="0" rIns="0" bIns="0" rtlCol="0" anchor="t"/>
          <a:lstStyle/>
          <a:p>
            <a:pPr marL="0" indent="0">
              <a:lnSpc>
                <a:spcPct val="106000"/>
              </a:lnSpc>
              <a:buNone/>
            </a:pPr>
            <a:r>
              <a:rPr lang="lv-LV" sz="1450" b="1" noProof="0" dirty="0">
                <a:solidFill>
                  <a:srgbClr val="1C2B36"/>
                </a:solidFill>
                <a:latin typeface="Calibri" pitchFamily="34" charset="0"/>
                <a:ea typeface="Calibri" pitchFamily="34" charset="-122"/>
                <a:cs typeface="Calibri" pitchFamily="34" charset="-120"/>
              </a:rPr>
              <a:t>Juridiskā pārbaude un iespējami mērķēti normu precizējumi</a:t>
            </a:r>
            <a:endParaRPr lang="lv-LV" sz="1450" noProof="0" dirty="0"/>
          </a:p>
        </p:txBody>
      </p:sp>
      <p:sp>
        <p:nvSpPr>
          <p:cNvPr id="15" name="Text 13"/>
          <p:cNvSpPr/>
          <p:nvPr/>
        </p:nvSpPr>
        <p:spPr>
          <a:xfrm>
            <a:off x="6675120" y="3163824"/>
            <a:ext cx="2029968" cy="256032"/>
          </a:xfrm>
          <a:prstGeom prst="rect">
            <a:avLst/>
          </a:prstGeom>
          <a:noFill/>
          <a:ln/>
        </p:spPr>
        <p:txBody>
          <a:bodyPr wrap="square" lIns="0" tIns="0" rIns="0" bIns="0" rtlCol="0" anchor="ctr"/>
          <a:lstStyle/>
          <a:p>
            <a:pPr marL="0" indent="0">
              <a:buNone/>
            </a:pPr>
            <a:r>
              <a:rPr lang="lv-LV" sz="1150" b="1" noProof="0" dirty="0">
                <a:solidFill>
                  <a:srgbClr val="4B7A57"/>
                </a:solidFill>
                <a:latin typeface="Calibri" pitchFamily="34" charset="0"/>
                <a:ea typeface="Calibri" pitchFamily="34" charset="-122"/>
                <a:cs typeface="Calibri" pitchFamily="34" charset="-120"/>
              </a:rPr>
              <a:t>8. priekšlikums un 5.4. sadaļa</a:t>
            </a:r>
            <a:endParaRPr lang="lv-LV" sz="1150" noProof="0" dirty="0"/>
          </a:p>
        </p:txBody>
      </p:sp>
      <p:sp>
        <p:nvSpPr>
          <p:cNvPr id="16" name="Text 14"/>
          <p:cNvSpPr/>
          <p:nvPr/>
        </p:nvSpPr>
        <p:spPr>
          <a:xfrm>
            <a:off x="6675120" y="3474720"/>
            <a:ext cx="2029968" cy="96926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Četras jautājumu grupas un pakāpeniska speciālo informācijas ierobežojumu pārbaude</a:t>
            </a:r>
            <a:endParaRPr lang="lv-LV" sz="1250" noProof="0" dirty="0"/>
          </a:p>
        </p:txBody>
      </p:sp>
      <p:sp>
        <p:nvSpPr>
          <p:cNvPr id="17" name="Shape 15"/>
          <p:cNvSpPr/>
          <p:nvPr/>
        </p:nvSpPr>
        <p:spPr>
          <a:xfrm>
            <a:off x="9253728" y="2139696"/>
            <a:ext cx="2615184"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18" name="Text 16"/>
          <p:cNvSpPr/>
          <p:nvPr/>
        </p:nvSpPr>
        <p:spPr>
          <a:xfrm>
            <a:off x="9546336" y="2340864"/>
            <a:ext cx="2029968" cy="786384"/>
          </a:xfrm>
          <a:prstGeom prst="rect">
            <a:avLst/>
          </a:prstGeom>
          <a:noFill/>
          <a:ln/>
        </p:spPr>
        <p:txBody>
          <a:bodyPr wrap="square" lIns="0" tIns="0" rIns="0" bIns="0" rtlCol="0" anchor="t"/>
          <a:lstStyle/>
          <a:p>
            <a:pPr marL="0" indent="0">
              <a:lnSpc>
                <a:spcPct val="106000"/>
              </a:lnSpc>
              <a:buNone/>
            </a:pPr>
            <a:r>
              <a:rPr lang="lv-LV" sz="1450" b="1" noProof="0" dirty="0" err="1">
                <a:solidFill>
                  <a:srgbClr val="1C2B36"/>
                </a:solidFill>
                <a:latin typeface="Calibri" pitchFamily="34" charset="0"/>
                <a:ea typeface="Calibri" pitchFamily="34" charset="-122"/>
                <a:cs typeface="Calibri" pitchFamily="34" charset="-120"/>
              </a:rPr>
              <a:t>Rīcībpolitikas</a:t>
            </a:r>
            <a:r>
              <a:rPr lang="lv-LV" sz="1450" b="1" noProof="0" dirty="0">
                <a:solidFill>
                  <a:srgbClr val="1C2B36"/>
                </a:solidFill>
                <a:latin typeface="Calibri" pitchFamily="34" charset="0"/>
                <a:ea typeface="Calibri" pitchFamily="34" charset="-122"/>
                <a:cs typeface="Calibri" pitchFamily="34" charset="-120"/>
              </a:rPr>
              <a:t> izvēles</a:t>
            </a:r>
            <a:endParaRPr lang="lv-LV" sz="1450" noProof="0" dirty="0"/>
          </a:p>
        </p:txBody>
      </p:sp>
      <p:sp>
        <p:nvSpPr>
          <p:cNvPr id="19" name="Text 17"/>
          <p:cNvSpPr/>
          <p:nvPr/>
        </p:nvSpPr>
        <p:spPr>
          <a:xfrm>
            <a:off x="9546336" y="3163824"/>
            <a:ext cx="2029968" cy="256032"/>
          </a:xfrm>
          <a:prstGeom prst="rect">
            <a:avLst/>
          </a:prstGeom>
          <a:noFill/>
          <a:ln/>
        </p:spPr>
        <p:txBody>
          <a:bodyPr wrap="square" lIns="0" tIns="0" rIns="0" bIns="0" rtlCol="0" anchor="ctr"/>
          <a:lstStyle/>
          <a:p>
            <a:pPr marL="0" indent="0">
              <a:buNone/>
            </a:pPr>
            <a:r>
              <a:rPr lang="lv-LV" sz="1150" b="1" noProof="0" dirty="0">
                <a:solidFill>
                  <a:srgbClr val="9C3B32"/>
                </a:solidFill>
                <a:latin typeface="Calibri" pitchFamily="34" charset="0"/>
                <a:ea typeface="Calibri" pitchFamily="34" charset="-122"/>
                <a:cs typeface="Calibri" pitchFamily="34" charset="-120"/>
              </a:rPr>
              <a:t>Divi atsevišķi lēmumi</a:t>
            </a:r>
            <a:endParaRPr lang="lv-LV" sz="1150" noProof="0" dirty="0"/>
          </a:p>
        </p:txBody>
      </p:sp>
      <p:sp>
        <p:nvSpPr>
          <p:cNvPr id="20" name="Text 18"/>
          <p:cNvSpPr/>
          <p:nvPr/>
        </p:nvSpPr>
        <p:spPr>
          <a:xfrm>
            <a:off x="9546336" y="3474720"/>
            <a:ext cx="2029968" cy="969264"/>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Likumu turpmākā uzbūve un </a:t>
            </a:r>
            <a:r>
              <a:rPr lang="lv-LV" sz="1250" noProof="0" dirty="0" err="1">
                <a:solidFill>
                  <a:srgbClr val="4F5F6B"/>
                </a:solidFill>
                <a:latin typeface="Calibri" pitchFamily="34" charset="0"/>
                <a:ea typeface="Calibri" pitchFamily="34" charset="-122"/>
                <a:cs typeface="Calibri" pitchFamily="34" charset="-120"/>
              </a:rPr>
              <a:t>ārpustiesas</a:t>
            </a:r>
            <a:r>
              <a:rPr lang="lv-LV" sz="1250" noProof="0" dirty="0">
                <a:solidFill>
                  <a:srgbClr val="4F5F6B"/>
                </a:solidFill>
                <a:latin typeface="Calibri" pitchFamily="34" charset="0"/>
                <a:ea typeface="Calibri" pitchFamily="34" charset="-122"/>
                <a:cs typeface="Calibri" pitchFamily="34" charset="-120"/>
              </a:rPr>
              <a:t> pārskatīšanas organizēšana</a:t>
            </a:r>
            <a:endParaRPr lang="lv-LV" sz="1250" noProof="0" dirty="0"/>
          </a:p>
        </p:txBody>
      </p:sp>
      <p:sp>
        <p:nvSpPr>
          <p:cNvPr id="21" name="Shape 19"/>
          <p:cNvSpPr/>
          <p:nvPr/>
        </p:nvSpPr>
        <p:spPr>
          <a:xfrm>
            <a:off x="640080" y="4773168"/>
            <a:ext cx="10908792" cy="896112"/>
          </a:xfrm>
          <a:prstGeom prst="roundRect">
            <a:avLst>
              <a:gd name="adj" fmla="val 5102"/>
            </a:avLst>
          </a:prstGeom>
          <a:solidFill>
            <a:srgbClr val="E3EAEF"/>
          </a:solidFill>
          <a:ln w="12700">
            <a:solidFill>
              <a:srgbClr val="E3EAEF"/>
            </a:solidFill>
            <a:prstDash val="solid"/>
          </a:ln>
        </p:spPr>
        <p:txBody>
          <a:bodyPr/>
          <a:lstStyle/>
          <a:p>
            <a:endParaRPr lang="lv-LV" noProof="0" dirty="0"/>
          </a:p>
        </p:txBody>
      </p:sp>
      <p:sp>
        <p:nvSpPr>
          <p:cNvPr id="22" name="Text 20"/>
          <p:cNvSpPr/>
          <p:nvPr/>
        </p:nvSpPr>
        <p:spPr>
          <a:xfrm>
            <a:off x="969264" y="4773168"/>
            <a:ext cx="10250424" cy="896112"/>
          </a:xfrm>
          <a:prstGeom prst="rect">
            <a:avLst/>
          </a:prstGeom>
          <a:noFill/>
          <a:ln/>
        </p:spPr>
        <p:txBody>
          <a:bodyPr wrap="square" lIns="0" tIns="0" rIns="0" bIns="0" rtlCol="0" anchor="ctr"/>
          <a:lstStyle/>
          <a:p>
            <a:pPr marL="0" indent="0">
              <a:lnSpc>
                <a:spcPct val="112000"/>
              </a:lnSpc>
              <a:buNone/>
            </a:pPr>
            <a:r>
              <a:rPr lang="lv-LV" sz="1300" b="1" noProof="0" dirty="0">
                <a:solidFill>
                  <a:srgbClr val="B8690F"/>
                </a:solidFill>
                <a:latin typeface="Calibri" pitchFamily="34" charset="0"/>
                <a:ea typeface="Calibri" pitchFamily="34" charset="-122"/>
                <a:cs typeface="Calibri" pitchFamily="34" charset="-120"/>
              </a:rPr>
              <a:t>Priekšlikumi ir savstarpēji saistīti.  </a:t>
            </a:r>
            <a:r>
              <a:rPr lang="lv-LV" sz="1300" noProof="0" dirty="0">
                <a:solidFill>
                  <a:srgbClr val="2C3E4C"/>
                </a:solidFill>
                <a:latin typeface="Calibri" pitchFamily="34" charset="0"/>
                <a:ea typeface="Calibri" pitchFamily="34" charset="-122"/>
                <a:cs typeface="Calibri" pitchFamily="34" charset="-120"/>
              </a:rPr>
              <a:t>2. un 6. priekšlikumā vienādi jādefinē saņemtais dokuments un patstāvīgs lūgums. 7. priekšlikuma pilotēšanā izmanto 6. priekšlikumā uzkrātos datus par atkārtoti pieprasītām dokumentu grupām.</a:t>
            </a:r>
            <a:endParaRPr lang="lv-LV" sz="1300" noProof="0" dirty="0"/>
          </a:p>
        </p:txBody>
      </p:sp>
      <p:sp>
        <p:nvSpPr>
          <p:cNvPr id="23" name="Shape 21"/>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4" name="Text 22"/>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Praktiskos uzlabojumus var sākt spēkā esošā regulējuma ietvaros, negaidot nevienu no abiem politikas lēmumiem.</a:t>
            </a:r>
            <a:endParaRPr lang="lv-LV" sz="1250" noProof="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POLITIKAS LĒMUMS 1 · TS 2.3.3. · 5.5.1. SADAĻA</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Trīs likumu uzbūves un pilnveides scenāriji</a:t>
            </a:r>
            <a:endParaRPr lang="lv-LV" sz="3000" noProof="0" dirty="0"/>
          </a:p>
        </p:txBody>
      </p:sp>
      <p:sp>
        <p:nvSpPr>
          <p:cNvPr id="4" name="Shape 2"/>
          <p:cNvSpPr/>
          <p:nvPr/>
        </p:nvSpPr>
        <p:spPr>
          <a:xfrm>
            <a:off x="640080" y="1481328"/>
            <a:ext cx="3456432" cy="4187952"/>
          </a:xfrm>
          <a:prstGeom prst="roundRect">
            <a:avLst>
              <a:gd name="adj" fmla="val 1323"/>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32688"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32688"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A</a:t>
            </a:r>
            <a:endParaRPr lang="lv-LV" sz="1400" noProof="0" dirty="0"/>
          </a:p>
        </p:txBody>
      </p:sp>
      <p:sp>
        <p:nvSpPr>
          <p:cNvPr id="7" name="Text 5"/>
          <p:cNvSpPr/>
          <p:nvPr/>
        </p:nvSpPr>
        <p:spPr>
          <a:xfrm>
            <a:off x="932688" y="2157984"/>
            <a:ext cx="2871216" cy="512064"/>
          </a:xfrm>
          <a:prstGeom prst="rect">
            <a:avLst/>
          </a:prstGeom>
          <a:noFill/>
          <a:ln/>
        </p:spPr>
        <p:txBody>
          <a:bodyPr wrap="square" lIns="0" tIns="0" rIns="0" bIns="0" rtlCol="0" anchor="t"/>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Saglabāt abus likumus</a:t>
            </a:r>
            <a:endParaRPr lang="lv-LV" sz="1550" noProof="0" dirty="0"/>
          </a:p>
        </p:txBody>
      </p:sp>
      <p:sp>
        <p:nvSpPr>
          <p:cNvPr id="8" name="Text 6"/>
          <p:cNvSpPr/>
          <p:nvPr/>
        </p:nvSpPr>
        <p:spPr>
          <a:xfrm>
            <a:off x="932688" y="2724912"/>
            <a:ext cx="2871216" cy="91440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Abu likumu atšķirīgos termiņus un juridiskos rezultātus saglabā, bet kopīgajiem darba posmiem nosaka vienotus darba principus.</a:t>
            </a:r>
            <a:endParaRPr lang="lv-LV" sz="1300" noProof="0" dirty="0"/>
          </a:p>
        </p:txBody>
      </p:sp>
      <p:sp>
        <p:nvSpPr>
          <p:cNvPr id="9" name="Text 7"/>
          <p:cNvSpPr/>
          <p:nvPr/>
        </p:nvSpPr>
        <p:spPr>
          <a:xfrm>
            <a:off x="932688" y="3749040"/>
            <a:ext cx="2871216" cy="768096"/>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Personas tiesības paliek redzamas, judikatūra izmantojama, pārejas apjoms vismazākais.</a:t>
            </a:r>
            <a:endParaRPr lang="lv-LV" sz="1250" noProof="0" dirty="0"/>
          </a:p>
        </p:txBody>
      </p:sp>
      <p:sp>
        <p:nvSpPr>
          <p:cNvPr id="10" name="Text 8"/>
          <p:cNvSpPr/>
          <p:nvPr/>
        </p:nvSpPr>
        <p:spPr>
          <a:xfrm>
            <a:off x="932688" y="4590288"/>
            <a:ext cx="2871216" cy="969264"/>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err="1">
                <a:solidFill>
                  <a:srgbClr val="4F5F6B"/>
                </a:solidFill>
                <a:latin typeface="Calibri" pitchFamily="34" charset="0"/>
                <a:ea typeface="Calibri" pitchFamily="34" charset="-122"/>
                <a:cs typeface="Calibri" pitchFamily="34" charset="-120"/>
              </a:rPr>
              <a:t>Robežsituācijas</a:t>
            </a:r>
            <a:r>
              <a:rPr lang="lv-LV" sz="1250" noProof="0" dirty="0">
                <a:solidFill>
                  <a:srgbClr val="4F5F6B"/>
                </a:solidFill>
                <a:latin typeface="Calibri" pitchFamily="34" charset="0"/>
                <a:ea typeface="Calibri" pitchFamily="34" charset="-122"/>
                <a:cs typeface="Calibri" pitchFamily="34" charset="-120"/>
              </a:rPr>
              <a:t> un nevienāda prakse var saglabāties, ja standartu neiestrādā DVS, veidnēs, kvalitātes pārbaudēs un mācībās.</a:t>
            </a:r>
            <a:endParaRPr lang="lv-LV" sz="1250" noProof="0" dirty="0"/>
          </a:p>
        </p:txBody>
      </p:sp>
      <p:sp>
        <p:nvSpPr>
          <p:cNvPr id="11" name="Shape 9"/>
          <p:cNvSpPr/>
          <p:nvPr/>
        </p:nvSpPr>
        <p:spPr>
          <a:xfrm>
            <a:off x="4370832" y="1481328"/>
            <a:ext cx="3456432" cy="4187952"/>
          </a:xfrm>
          <a:prstGeom prst="roundRect">
            <a:avLst>
              <a:gd name="adj" fmla="val 1323"/>
            </a:avLst>
          </a:prstGeom>
          <a:solidFill>
            <a:srgbClr val="EFF3F6"/>
          </a:solidFill>
          <a:ln w="12700">
            <a:solidFill>
              <a:srgbClr val="EFF3F6"/>
            </a:solidFill>
            <a:prstDash val="solid"/>
          </a:ln>
        </p:spPr>
        <p:txBody>
          <a:bodyPr/>
          <a:lstStyle/>
          <a:p>
            <a:endParaRPr lang="lv-LV" noProof="0" dirty="0"/>
          </a:p>
        </p:txBody>
      </p:sp>
      <p:sp>
        <p:nvSpPr>
          <p:cNvPr id="12" name="Shape 10"/>
          <p:cNvSpPr/>
          <p:nvPr/>
        </p:nvSpPr>
        <p:spPr>
          <a:xfrm>
            <a:off x="4663440"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13" name="Text 11"/>
          <p:cNvSpPr/>
          <p:nvPr/>
        </p:nvSpPr>
        <p:spPr>
          <a:xfrm>
            <a:off x="4663440"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B</a:t>
            </a:r>
            <a:endParaRPr lang="lv-LV" sz="1400" noProof="0" dirty="0"/>
          </a:p>
        </p:txBody>
      </p:sp>
      <p:sp>
        <p:nvSpPr>
          <p:cNvPr id="14" name="Text 12"/>
          <p:cNvSpPr/>
          <p:nvPr/>
        </p:nvSpPr>
        <p:spPr>
          <a:xfrm>
            <a:off x="4663440" y="2157984"/>
            <a:ext cx="2871216" cy="512064"/>
          </a:xfrm>
          <a:prstGeom prst="rect">
            <a:avLst/>
          </a:prstGeom>
          <a:noFill/>
          <a:ln/>
        </p:spPr>
        <p:txBody>
          <a:bodyPr wrap="square" lIns="0" tIns="0" rIns="0" bIns="0" rtlCol="0" anchor="t"/>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Saglabāt IAL, IL saturu pārnest</a:t>
            </a:r>
            <a:endParaRPr lang="lv-LV" sz="1550" noProof="0" dirty="0"/>
          </a:p>
        </p:txBody>
      </p:sp>
      <p:sp>
        <p:nvSpPr>
          <p:cNvPr id="15" name="Text 13"/>
          <p:cNvSpPr/>
          <p:nvPr/>
        </p:nvSpPr>
        <p:spPr>
          <a:xfrm>
            <a:off x="4663440" y="2724912"/>
            <a:ext cx="2871216" cy="91440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IL būtiskākās garantijas ietver Valsts pārvaldes iekārtas likumā vai citā horizontālā labas pārvaldības regulējumā.</a:t>
            </a:r>
            <a:endParaRPr lang="lv-LV" sz="1300" noProof="0" dirty="0"/>
          </a:p>
        </p:txBody>
      </p:sp>
      <p:sp>
        <p:nvSpPr>
          <p:cNvPr id="16" name="Text 14"/>
          <p:cNvSpPr/>
          <p:nvPr/>
        </p:nvSpPr>
        <p:spPr>
          <a:xfrm>
            <a:off x="4663440" y="3749040"/>
            <a:ext cx="2871216" cy="768096"/>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Atbildi pēc būtības var sasaistīt ar konsultēšanu, uzklausīšanu un citiem labas pārvaldības pienākumiem.</a:t>
            </a:r>
            <a:endParaRPr lang="lv-LV" sz="1250" noProof="0" dirty="0"/>
          </a:p>
        </p:txBody>
      </p:sp>
      <p:sp>
        <p:nvSpPr>
          <p:cNvPr id="17" name="Text 15"/>
          <p:cNvSpPr/>
          <p:nvPr/>
        </p:nvSpPr>
        <p:spPr>
          <a:xfrm>
            <a:off x="4663440" y="4590288"/>
            <a:ext cx="2871216" cy="969264"/>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Atsevišķas garantijas var kļūt grūtāk atrodamas, un IL pašlaik attiecas uz plašāku institūciju loku nekā VPIL.</a:t>
            </a:r>
            <a:endParaRPr lang="lv-LV" sz="1250" noProof="0" dirty="0"/>
          </a:p>
        </p:txBody>
      </p:sp>
      <p:sp>
        <p:nvSpPr>
          <p:cNvPr id="18" name="Shape 16"/>
          <p:cNvSpPr/>
          <p:nvPr/>
        </p:nvSpPr>
        <p:spPr>
          <a:xfrm>
            <a:off x="8101584" y="1481328"/>
            <a:ext cx="3456432" cy="4187952"/>
          </a:xfrm>
          <a:prstGeom prst="roundRect">
            <a:avLst>
              <a:gd name="adj" fmla="val 1323"/>
            </a:avLst>
          </a:prstGeom>
          <a:solidFill>
            <a:srgbClr val="EFF3F6"/>
          </a:solidFill>
          <a:ln w="12700">
            <a:solidFill>
              <a:srgbClr val="EFF3F6"/>
            </a:solidFill>
            <a:prstDash val="solid"/>
          </a:ln>
        </p:spPr>
        <p:txBody>
          <a:bodyPr/>
          <a:lstStyle/>
          <a:p>
            <a:endParaRPr lang="lv-LV" noProof="0" dirty="0"/>
          </a:p>
        </p:txBody>
      </p:sp>
      <p:sp>
        <p:nvSpPr>
          <p:cNvPr id="19" name="Shape 17"/>
          <p:cNvSpPr/>
          <p:nvPr/>
        </p:nvSpPr>
        <p:spPr>
          <a:xfrm>
            <a:off x="8394192"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20" name="Text 18"/>
          <p:cNvSpPr/>
          <p:nvPr/>
        </p:nvSpPr>
        <p:spPr>
          <a:xfrm>
            <a:off x="8394192"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C</a:t>
            </a:r>
            <a:endParaRPr lang="lv-LV" sz="1400" noProof="0" dirty="0"/>
          </a:p>
        </p:txBody>
      </p:sp>
      <p:sp>
        <p:nvSpPr>
          <p:cNvPr id="21" name="Text 19"/>
          <p:cNvSpPr/>
          <p:nvPr/>
        </p:nvSpPr>
        <p:spPr>
          <a:xfrm>
            <a:off x="8394192" y="2157984"/>
            <a:ext cx="2871216" cy="512064"/>
          </a:xfrm>
          <a:prstGeom prst="rect">
            <a:avLst/>
          </a:prstGeom>
          <a:noFill/>
          <a:ln/>
        </p:spPr>
        <p:txBody>
          <a:bodyPr wrap="square" lIns="0" tIns="0" rIns="0" bIns="0" rtlCol="0" anchor="t"/>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Viens likums ar nošķirtām daļām</a:t>
            </a:r>
            <a:endParaRPr lang="lv-LV" sz="1550" noProof="0" dirty="0"/>
          </a:p>
        </p:txBody>
      </p:sp>
      <p:sp>
        <p:nvSpPr>
          <p:cNvPr id="22" name="Text 20"/>
          <p:cNvSpPr/>
          <p:nvPr/>
        </p:nvSpPr>
        <p:spPr>
          <a:xfrm>
            <a:off x="8394192" y="2724912"/>
            <a:ext cx="2871216" cy="914400"/>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Abus procesus regulē vienā likumā ar kopīgiem sākuma noteikumiem un divām skaidri nodalītām daļām.</a:t>
            </a:r>
            <a:endParaRPr lang="lv-LV" sz="1300" noProof="0" dirty="0"/>
          </a:p>
        </p:txBody>
      </p:sp>
      <p:sp>
        <p:nvSpPr>
          <p:cNvPr id="23" name="Text 21"/>
          <p:cNvSpPr/>
          <p:nvPr/>
        </p:nvSpPr>
        <p:spPr>
          <a:xfrm>
            <a:off x="8394192" y="3749040"/>
            <a:ext cx="2871216" cy="768096"/>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Personai un iestādei ir viens normatīvais sākumpunkts.</a:t>
            </a:r>
            <a:endParaRPr lang="lv-LV" sz="1250" noProof="0" dirty="0"/>
          </a:p>
        </p:txBody>
      </p:sp>
      <p:sp>
        <p:nvSpPr>
          <p:cNvPr id="24" name="Text 22"/>
          <p:cNvSpPr/>
          <p:nvPr/>
        </p:nvSpPr>
        <p:spPr>
          <a:xfrm>
            <a:off x="8394192" y="4590288"/>
            <a:ext cx="2871216" cy="969264"/>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Formāla apvienošana rada vienkāršības iespaidu, bet procesa izvēle praksē paliek; pārejas apjoms ir vislielākais.</a:t>
            </a:r>
            <a:endParaRPr lang="lv-LV" sz="1250" noProof="0" dirty="0"/>
          </a:p>
        </p:txBody>
      </p:sp>
      <p:sp>
        <p:nvSpPr>
          <p:cNvPr id="25" name="Shape 23"/>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6" name="Text 24"/>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Jebkurā izvēlētajā scenārijā jāsaglabā Satversmes 100. un 104. panta garantijas, </a:t>
            </a:r>
            <a:r>
              <a:rPr lang="lv-LV" sz="1250" noProof="0" dirty="0" err="1">
                <a:solidFill>
                  <a:srgbClr val="6A4A17"/>
                </a:solidFill>
                <a:latin typeface="Calibri" pitchFamily="34" charset="0"/>
                <a:ea typeface="Calibri" pitchFamily="34" charset="-122"/>
                <a:cs typeface="Calibri" pitchFamily="34" charset="-120"/>
              </a:rPr>
              <a:t>Trumses</a:t>
            </a:r>
            <a:r>
              <a:rPr lang="lv-LV" sz="1250" noProof="0" dirty="0">
                <a:solidFill>
                  <a:srgbClr val="6A4A17"/>
                </a:solidFill>
                <a:latin typeface="Calibri" pitchFamily="34" charset="0"/>
                <a:ea typeface="Calibri" pitchFamily="34" charset="-122"/>
                <a:cs typeface="Calibri" pitchFamily="34" charset="-120"/>
              </a:rPr>
              <a:t> konvencijas minimums un Eiropas Savienības tiesību prasības.</a:t>
            </a:r>
            <a:endParaRPr lang="lv-LV" sz="1250" noProof="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POLITIKAS LĒMUMS 1 · ĀRVALSTU PIEREDZE</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12 valstu salīdzinājums</a:t>
            </a:r>
            <a:endParaRPr lang="lv-LV" sz="3000" noProof="0" dirty="0"/>
          </a:p>
        </p:txBody>
      </p:sp>
      <p:sp>
        <p:nvSpPr>
          <p:cNvPr id="4" name="Shape 2"/>
          <p:cNvSpPr/>
          <p:nvPr/>
        </p:nvSpPr>
        <p:spPr>
          <a:xfrm>
            <a:off x="640080" y="1481328"/>
            <a:ext cx="3456432" cy="3108960"/>
          </a:xfrm>
          <a:prstGeom prst="roundRect">
            <a:avLst>
              <a:gd name="adj" fmla="val 1471"/>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32688"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32688"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A</a:t>
            </a:r>
            <a:endParaRPr lang="lv-LV" sz="1400" noProof="0" dirty="0"/>
          </a:p>
        </p:txBody>
      </p:sp>
      <p:sp>
        <p:nvSpPr>
          <p:cNvPr id="7" name="Text 5"/>
          <p:cNvSpPr/>
          <p:nvPr/>
        </p:nvSpPr>
        <p:spPr>
          <a:xfrm>
            <a:off x="932688" y="2157984"/>
            <a:ext cx="2871216" cy="548640"/>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Igaunija pēc uzbūves ir vistuvākā</a:t>
            </a:r>
            <a:endParaRPr lang="lv-LV" sz="1500" noProof="0" dirty="0"/>
          </a:p>
        </p:txBody>
      </p:sp>
      <p:sp>
        <p:nvSpPr>
          <p:cNvPr id="8" name="Text 6"/>
          <p:cNvSpPr/>
          <p:nvPr/>
        </p:nvSpPr>
        <p:spPr>
          <a:xfrm>
            <a:off x="932688" y="2761488"/>
            <a:ext cx="2871216" cy="170078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Piekļuvi publiskai informācijai regulē Publiskās informācijas likums, bet memorandus, paskaidrojumu pieprasījumus un kolektīvos priekšlikumus cits likums. Esošas dokumentētas informācijas izsniegšana ir juridiski nošķirta no jauna iestādes skaidrojuma sagatavošanas.</a:t>
            </a:r>
            <a:endParaRPr lang="lv-LV" sz="1250" noProof="0" dirty="0"/>
          </a:p>
        </p:txBody>
      </p:sp>
      <p:sp>
        <p:nvSpPr>
          <p:cNvPr id="9" name="Shape 7"/>
          <p:cNvSpPr/>
          <p:nvPr/>
        </p:nvSpPr>
        <p:spPr>
          <a:xfrm>
            <a:off x="4370832" y="1481328"/>
            <a:ext cx="3456432" cy="3108960"/>
          </a:xfrm>
          <a:prstGeom prst="roundRect">
            <a:avLst>
              <a:gd name="adj" fmla="val 1471"/>
            </a:avLst>
          </a:prstGeom>
          <a:solidFill>
            <a:srgbClr val="EFF3F6"/>
          </a:solidFill>
          <a:ln w="12700">
            <a:solidFill>
              <a:srgbClr val="EFF3F6"/>
            </a:solidFill>
            <a:prstDash val="solid"/>
          </a:ln>
        </p:spPr>
        <p:txBody>
          <a:bodyPr/>
          <a:lstStyle/>
          <a:p>
            <a:endParaRPr lang="lv-LV" noProof="0" dirty="0"/>
          </a:p>
        </p:txBody>
      </p:sp>
      <p:sp>
        <p:nvSpPr>
          <p:cNvPr id="10" name="Shape 8"/>
          <p:cNvSpPr/>
          <p:nvPr/>
        </p:nvSpPr>
        <p:spPr>
          <a:xfrm>
            <a:off x="4663440"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11" name="Text 9"/>
          <p:cNvSpPr/>
          <p:nvPr/>
        </p:nvSpPr>
        <p:spPr>
          <a:xfrm>
            <a:off x="4663440"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B</a:t>
            </a:r>
            <a:endParaRPr lang="lv-LV" sz="1400" noProof="0" dirty="0"/>
          </a:p>
        </p:txBody>
      </p:sp>
      <p:sp>
        <p:nvSpPr>
          <p:cNvPr id="12" name="Text 10"/>
          <p:cNvSpPr/>
          <p:nvPr/>
        </p:nvSpPr>
        <p:spPr>
          <a:xfrm>
            <a:off x="4663440" y="2157984"/>
            <a:ext cx="2871216" cy="548640"/>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Daļēja līdzība Ziemeļvalstīs un Vācijā</a:t>
            </a:r>
            <a:endParaRPr lang="lv-LV" sz="1500" noProof="0" dirty="0"/>
          </a:p>
        </p:txBody>
      </p:sp>
      <p:sp>
        <p:nvSpPr>
          <p:cNvPr id="13" name="Text 11"/>
          <p:cNvSpPr/>
          <p:nvPr/>
        </p:nvSpPr>
        <p:spPr>
          <a:xfrm>
            <a:off x="4663440" y="2761488"/>
            <a:ext cx="2871216" cy="170078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Somijā dokumentu pieejamību regulē atsevišķs Atklātības likums, bet konsultēšanas un labas pārvaldības pienākumi ir administratīvā procesa regulējumā. Tiešs paraugs IL normu pārcelšanai netika atrasts.</a:t>
            </a:r>
            <a:endParaRPr lang="lv-LV" sz="1250" noProof="0" dirty="0"/>
          </a:p>
        </p:txBody>
      </p:sp>
      <p:sp>
        <p:nvSpPr>
          <p:cNvPr id="14" name="Shape 12"/>
          <p:cNvSpPr/>
          <p:nvPr/>
        </p:nvSpPr>
        <p:spPr>
          <a:xfrm>
            <a:off x="8101584" y="1481328"/>
            <a:ext cx="3456432" cy="3108960"/>
          </a:xfrm>
          <a:prstGeom prst="roundRect">
            <a:avLst>
              <a:gd name="adj" fmla="val 1471"/>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8394192" y="1682496"/>
            <a:ext cx="365760" cy="365760"/>
          </a:xfrm>
          <a:prstGeom prst="roundRect">
            <a:avLst>
              <a:gd name="adj" fmla="val 15000"/>
            </a:avLst>
          </a:prstGeom>
          <a:solidFill>
            <a:srgbClr val="1C2B36"/>
          </a:solidFill>
          <a:ln w="12700">
            <a:solidFill>
              <a:srgbClr val="1C2B36"/>
            </a:solidFill>
            <a:prstDash val="solid"/>
          </a:ln>
        </p:spPr>
        <p:txBody>
          <a:bodyPr/>
          <a:lstStyle/>
          <a:p>
            <a:endParaRPr lang="lv-LV" noProof="0" dirty="0"/>
          </a:p>
        </p:txBody>
      </p:sp>
      <p:sp>
        <p:nvSpPr>
          <p:cNvPr id="16" name="Text 14"/>
          <p:cNvSpPr/>
          <p:nvPr/>
        </p:nvSpPr>
        <p:spPr>
          <a:xfrm>
            <a:off x="8394192" y="1682496"/>
            <a:ext cx="365760" cy="365760"/>
          </a:xfrm>
          <a:prstGeom prst="rect">
            <a:avLst/>
          </a:prstGeom>
          <a:noFill/>
          <a:ln/>
        </p:spPr>
        <p:txBody>
          <a:bodyPr wrap="square" lIns="0" tIns="0" rIns="0" bIns="0" rtlCol="0" anchor="ctr"/>
          <a:lstStyle/>
          <a:p>
            <a:pPr marL="0" indent="0" algn="ctr">
              <a:buNone/>
            </a:pPr>
            <a:r>
              <a:rPr lang="lv-LV" sz="1400" b="1" noProof="0" dirty="0">
                <a:solidFill>
                  <a:srgbClr val="FFFFFF"/>
                </a:solidFill>
                <a:latin typeface="Calibri" pitchFamily="34" charset="0"/>
                <a:ea typeface="Calibri" pitchFamily="34" charset="-122"/>
                <a:cs typeface="Calibri" pitchFamily="34" charset="-120"/>
              </a:rPr>
              <a:t>C</a:t>
            </a:r>
            <a:endParaRPr lang="lv-LV" sz="1400" noProof="0" dirty="0"/>
          </a:p>
        </p:txBody>
      </p:sp>
      <p:sp>
        <p:nvSpPr>
          <p:cNvPr id="17" name="Text 15"/>
          <p:cNvSpPr/>
          <p:nvPr/>
        </p:nvSpPr>
        <p:spPr>
          <a:xfrm>
            <a:off x="8394192" y="2157984"/>
            <a:ext cx="2871216" cy="548640"/>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Atbilstošs modelis nav atrasts</a:t>
            </a:r>
            <a:endParaRPr lang="lv-LV" sz="1500" noProof="0" dirty="0"/>
          </a:p>
        </p:txBody>
      </p:sp>
      <p:sp>
        <p:nvSpPr>
          <p:cNvPr id="18" name="Text 16"/>
          <p:cNvSpPr/>
          <p:nvPr/>
        </p:nvSpPr>
        <p:spPr>
          <a:xfrm>
            <a:off x="8394192" y="2761488"/>
            <a:ext cx="2871216" cy="170078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Nevienā analizētajā valstī nav atrasts likums, kurā dokumentētas informācijas izsniegšana un atbilde pēc būtības būtu regulēta kopā ar vienādiem sākuma noteikumiem un pēc tam divām skaidri nodalītām kārtībām. Latvija var izvēlēties šādu modeli, taču gatavu risinājumu pārņemt nevarēs.</a:t>
            </a:r>
            <a:endParaRPr lang="lv-LV" sz="1250" noProof="0" dirty="0"/>
          </a:p>
        </p:txBody>
      </p:sp>
      <p:sp>
        <p:nvSpPr>
          <p:cNvPr id="19" name="Shape 17"/>
          <p:cNvSpPr/>
          <p:nvPr/>
        </p:nvSpPr>
        <p:spPr>
          <a:xfrm>
            <a:off x="640080" y="4754880"/>
            <a:ext cx="10908792" cy="914400"/>
          </a:xfrm>
          <a:prstGeom prst="roundRect">
            <a:avLst>
              <a:gd name="adj" fmla="val 5000"/>
            </a:avLst>
          </a:prstGeom>
          <a:solidFill>
            <a:srgbClr val="E3EAEF"/>
          </a:solidFill>
          <a:ln w="12700">
            <a:solidFill>
              <a:srgbClr val="E3EAEF"/>
            </a:solidFill>
            <a:prstDash val="solid"/>
          </a:ln>
        </p:spPr>
        <p:txBody>
          <a:bodyPr/>
          <a:lstStyle/>
          <a:p>
            <a:endParaRPr lang="lv-LV" noProof="0" dirty="0"/>
          </a:p>
        </p:txBody>
      </p:sp>
      <p:sp>
        <p:nvSpPr>
          <p:cNvPr id="20" name="Text 18"/>
          <p:cNvSpPr/>
          <p:nvPr/>
        </p:nvSpPr>
        <p:spPr>
          <a:xfrm>
            <a:off x="969264" y="4754880"/>
            <a:ext cx="10250424" cy="914400"/>
          </a:xfrm>
          <a:prstGeom prst="rect">
            <a:avLst/>
          </a:prstGeom>
          <a:noFill/>
          <a:ln/>
        </p:spPr>
        <p:txBody>
          <a:bodyPr wrap="square" lIns="0" tIns="0" rIns="0" bIns="0" rtlCol="0" anchor="ctr"/>
          <a:lstStyle/>
          <a:p>
            <a:pPr marL="0" indent="0">
              <a:lnSpc>
                <a:spcPct val="114000"/>
              </a:lnSpc>
              <a:buNone/>
            </a:pPr>
            <a:r>
              <a:rPr lang="lv-LV" sz="1300" noProof="0" dirty="0">
                <a:solidFill>
                  <a:srgbClr val="2C3E4C"/>
                </a:solidFill>
                <a:latin typeface="Calibri" pitchFamily="34" charset="0"/>
                <a:ea typeface="Calibri" pitchFamily="34" charset="-122"/>
                <a:cs typeface="Calibri" pitchFamily="34" charset="-120"/>
              </a:rPr>
              <a:t>Izmantota 12 valstu pieredze: sešām valstīm sagatavoti padziļināti profili (Apvienotā Karaliste, Igaunija, Īrija, Norvēģija, Slovēnija, Somija), pārējām sešām - </a:t>
            </a:r>
            <a:r>
              <a:rPr lang="lv-LV" sz="1300" noProof="0" dirty="0" err="1">
                <a:solidFill>
                  <a:srgbClr val="2C3E4C"/>
                </a:solidFill>
                <a:latin typeface="Calibri" pitchFamily="34" charset="0"/>
                <a:ea typeface="Calibri" pitchFamily="34" charset="-122"/>
                <a:cs typeface="Calibri" pitchFamily="34" charset="-120"/>
              </a:rPr>
              <a:t>priekšizpēte</a:t>
            </a:r>
            <a:r>
              <a:rPr lang="lv-LV" sz="1300" noProof="0" dirty="0">
                <a:solidFill>
                  <a:srgbClr val="2C3E4C"/>
                </a:solidFill>
                <a:latin typeface="Calibri" pitchFamily="34" charset="0"/>
                <a:ea typeface="Calibri" pitchFamily="34" charset="-122"/>
                <a:cs typeface="Calibri" pitchFamily="34" charset="-120"/>
              </a:rPr>
              <a:t> un atsevišķi piemēri. Vēl detalizētāks procesu dalījums (piemēram, nošķirot lūgumus un priekšlikumus) palielinātu gadījumu skaitu, kuros iestādei jāizvēlas pareizais process. Lietuvā, Polijā un Čehijā sūdzības, priekšlikumus un petīcijas nošķir vēl skaidrāk; tas parāda katra konkrētā procesa nolūku, bet </a:t>
            </a:r>
            <a:r>
              <a:rPr lang="lv-LV" sz="1300" noProof="0" dirty="0" err="1">
                <a:solidFill>
                  <a:srgbClr val="2C3E4C"/>
                </a:solidFill>
                <a:latin typeface="Calibri" pitchFamily="34" charset="0"/>
                <a:ea typeface="Calibri" pitchFamily="34" charset="-122"/>
                <a:cs typeface="Calibri" pitchFamily="34" charset="-120"/>
              </a:rPr>
              <a:t>sarežģī</a:t>
            </a:r>
            <a:r>
              <a:rPr lang="lv-LV" sz="1300" noProof="0" dirty="0">
                <a:solidFill>
                  <a:srgbClr val="2C3E4C"/>
                </a:solidFill>
                <a:latin typeface="Calibri" pitchFamily="34" charset="0"/>
                <a:ea typeface="Calibri" pitchFamily="34" charset="-122"/>
                <a:cs typeface="Calibri" pitchFamily="34" charset="-120"/>
              </a:rPr>
              <a:t> izvēli starp šiem procesiem.</a:t>
            </a:r>
            <a:endParaRPr lang="lv-LV" sz="1300" noProof="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ATBILDE UZ TS 2.3.6.</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Ierobežojumu atbilstība un informācijas pieejamības līmeņi</a:t>
            </a:r>
            <a:endParaRPr lang="lv-LV" sz="3000" noProof="0" dirty="0"/>
          </a:p>
        </p:txBody>
      </p:sp>
      <p:sp>
        <p:nvSpPr>
          <p:cNvPr id="4" name="Shape 2"/>
          <p:cNvSpPr/>
          <p:nvPr/>
        </p:nvSpPr>
        <p:spPr>
          <a:xfrm>
            <a:off x="640080" y="1517904"/>
            <a:ext cx="10908792" cy="969264"/>
          </a:xfrm>
          <a:prstGeom prst="roundRect">
            <a:avLst>
              <a:gd name="adj" fmla="val 4717"/>
            </a:avLst>
          </a:prstGeom>
          <a:solidFill>
            <a:srgbClr val="E3EAEF"/>
          </a:solidFill>
          <a:ln w="12700">
            <a:solidFill>
              <a:srgbClr val="E3EAEF"/>
            </a:solidFill>
            <a:prstDash val="solid"/>
          </a:ln>
        </p:spPr>
        <p:txBody>
          <a:bodyPr/>
          <a:lstStyle/>
          <a:p>
            <a:endParaRPr lang="lv-LV" noProof="0" dirty="0"/>
          </a:p>
        </p:txBody>
      </p:sp>
      <p:sp>
        <p:nvSpPr>
          <p:cNvPr id="5" name="Text 3"/>
          <p:cNvSpPr/>
          <p:nvPr/>
        </p:nvSpPr>
        <p:spPr>
          <a:xfrm>
            <a:off x="969264" y="1517904"/>
            <a:ext cx="10250424" cy="969264"/>
          </a:xfrm>
          <a:prstGeom prst="rect">
            <a:avLst/>
          </a:prstGeom>
          <a:noFill/>
          <a:ln/>
        </p:spPr>
        <p:txBody>
          <a:bodyPr wrap="square" lIns="0" tIns="0" rIns="0" bIns="0" rtlCol="0" anchor="ctr"/>
          <a:lstStyle/>
          <a:p>
            <a:pPr marL="0" indent="0">
              <a:lnSpc>
                <a:spcPct val="116000"/>
              </a:lnSpc>
              <a:buNone/>
            </a:pPr>
            <a:r>
              <a:rPr lang="lv-LV" sz="1400" noProof="0" dirty="0">
                <a:solidFill>
                  <a:srgbClr val="1C2B36"/>
                </a:solidFill>
                <a:latin typeface="Calibri" pitchFamily="34" charset="0"/>
                <a:ea typeface="Calibri" pitchFamily="34" charset="-122"/>
                <a:cs typeface="Calibri" pitchFamily="34" charset="-120"/>
              </a:rPr>
              <a:t>IAL un saistītais regulējums kopumā nodrošina informācijas pieejamības tiesību īstenošanai vajadzīgo tiesisko pamatu. </a:t>
            </a:r>
            <a:r>
              <a:rPr lang="lv-LV" sz="1400" noProof="0" dirty="0" err="1">
                <a:solidFill>
                  <a:srgbClr val="1C2B36"/>
                </a:solidFill>
                <a:latin typeface="Calibri" pitchFamily="34" charset="0"/>
                <a:ea typeface="Calibri" pitchFamily="34" charset="-122"/>
                <a:cs typeface="Calibri" pitchFamily="34" charset="-120"/>
              </a:rPr>
              <a:t>Trumses</a:t>
            </a:r>
            <a:r>
              <a:rPr lang="lv-LV" sz="1400" noProof="0" dirty="0">
                <a:solidFill>
                  <a:srgbClr val="1C2B36"/>
                </a:solidFill>
                <a:latin typeface="Calibri" pitchFamily="34" charset="0"/>
                <a:ea typeface="Calibri" pitchFamily="34" charset="-122"/>
                <a:cs typeface="Calibri" pitchFamily="34" charset="-120"/>
              </a:rPr>
              <a:t> konvenciju Latvija parakstīja 17.04.2024., Saeima likumu pieņēma 24.10.2024., ratifikācijas raksts deponēts 17.01.2025., un Latvijā tā ir spēkā kopš 01.05.2025. Tomēr visi speciālajos tiesību aktos noteiktie ierobežojumi nav individuāli pārbaudīti, tāpēc par tiem nevar sniegt vienu kopīgu atbilstības atzinumu.</a:t>
            </a:r>
            <a:endParaRPr lang="lv-LV" sz="1400" noProof="0" dirty="0"/>
          </a:p>
        </p:txBody>
      </p:sp>
      <p:sp>
        <p:nvSpPr>
          <p:cNvPr id="6" name="Shape 4"/>
          <p:cNvSpPr/>
          <p:nvPr/>
        </p:nvSpPr>
        <p:spPr>
          <a:xfrm>
            <a:off x="640080" y="2724912"/>
            <a:ext cx="3456432" cy="2048256"/>
          </a:xfrm>
          <a:prstGeom prst="roundRect">
            <a:avLst>
              <a:gd name="adj" fmla="val 2232"/>
            </a:avLst>
          </a:prstGeom>
          <a:solidFill>
            <a:srgbClr val="EFF3F6"/>
          </a:solidFill>
          <a:ln w="12700">
            <a:solidFill>
              <a:srgbClr val="EFF3F6"/>
            </a:solidFill>
            <a:prstDash val="solid"/>
          </a:ln>
        </p:spPr>
        <p:txBody>
          <a:bodyPr/>
          <a:lstStyle/>
          <a:p>
            <a:endParaRPr lang="lv-LV" noProof="0" dirty="0"/>
          </a:p>
        </p:txBody>
      </p:sp>
      <p:sp>
        <p:nvSpPr>
          <p:cNvPr id="7" name="Shape 5"/>
          <p:cNvSpPr/>
          <p:nvPr/>
        </p:nvSpPr>
        <p:spPr>
          <a:xfrm>
            <a:off x="914400" y="296265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8" name="Text 6"/>
          <p:cNvSpPr/>
          <p:nvPr/>
        </p:nvSpPr>
        <p:spPr>
          <a:xfrm>
            <a:off x="914400" y="296265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9" name="Text 7"/>
          <p:cNvSpPr/>
          <p:nvPr/>
        </p:nvSpPr>
        <p:spPr>
          <a:xfrm>
            <a:off x="1408176" y="2980944"/>
            <a:ext cx="2395728" cy="420624"/>
          </a:xfrm>
          <a:prstGeom prst="rect">
            <a:avLst/>
          </a:prstGeom>
          <a:noFill/>
          <a:ln/>
        </p:spPr>
        <p:txBody>
          <a:bodyPr wrap="square" lIns="0" tIns="0" rIns="0" bIns="0" rtlCol="0" anchor="ctr"/>
          <a:lstStyle/>
          <a:p>
            <a:pPr marL="0" indent="0">
              <a:lnSpc>
                <a:spcPct val="104000"/>
              </a:lnSpc>
              <a:buNone/>
            </a:pPr>
            <a:r>
              <a:rPr lang="lv-LV" sz="1450" b="1" noProof="0" dirty="0" err="1">
                <a:solidFill>
                  <a:srgbClr val="1C2B36"/>
                </a:solidFill>
                <a:latin typeface="Calibri" pitchFamily="34" charset="0"/>
                <a:ea typeface="Calibri" pitchFamily="34" charset="-122"/>
                <a:cs typeface="Calibri" pitchFamily="34" charset="-120"/>
              </a:rPr>
              <a:t>Trumses</a:t>
            </a:r>
            <a:r>
              <a:rPr lang="lv-LV" sz="1450" b="1" noProof="0" dirty="0">
                <a:solidFill>
                  <a:srgbClr val="1C2B36"/>
                </a:solidFill>
                <a:latin typeface="Calibri" pitchFamily="34" charset="0"/>
                <a:ea typeface="Calibri" pitchFamily="34" charset="-122"/>
                <a:cs typeface="Calibri" pitchFamily="34" charset="-120"/>
              </a:rPr>
              <a:t> minimums</a:t>
            </a:r>
            <a:endParaRPr lang="lv-LV" sz="1450" noProof="0" dirty="0"/>
          </a:p>
        </p:txBody>
      </p:sp>
      <p:sp>
        <p:nvSpPr>
          <p:cNvPr id="10" name="Text 8"/>
          <p:cNvSpPr/>
          <p:nvPr/>
        </p:nvSpPr>
        <p:spPr>
          <a:xfrm>
            <a:off x="932688" y="3566160"/>
            <a:ext cx="2997628" cy="1170432"/>
          </a:xfrm>
          <a:prstGeom prst="rect">
            <a:avLst/>
          </a:prstGeom>
          <a:noFill/>
          <a:ln/>
        </p:spPr>
        <p:txBody>
          <a:bodyPr wrap="square" lIns="0" tIns="0" rIns="0" bIns="0" rtlCol="0" anchor="t"/>
          <a:lstStyle/>
          <a:p>
            <a:pPr marL="0" indent="0">
              <a:lnSpc>
                <a:spcPct val="114000"/>
              </a:lnSpc>
              <a:buNone/>
            </a:pPr>
            <a:r>
              <a:rPr lang="lv-LV" sz="1300" noProof="0" dirty="0" err="1">
                <a:solidFill>
                  <a:srgbClr val="4F5F6B"/>
                </a:solidFill>
                <a:latin typeface="Calibri" pitchFamily="34" charset="0"/>
                <a:ea typeface="Calibri" pitchFamily="34" charset="-122"/>
                <a:cs typeface="Calibri" pitchFamily="34" charset="-120"/>
              </a:rPr>
              <a:t>Trumses</a:t>
            </a:r>
            <a:r>
              <a:rPr lang="lv-LV" sz="1300" noProof="0" dirty="0">
                <a:solidFill>
                  <a:srgbClr val="4F5F6B"/>
                </a:solidFill>
                <a:latin typeface="Calibri" pitchFamily="34" charset="0"/>
                <a:ea typeface="Calibri" pitchFamily="34" charset="-122"/>
                <a:cs typeface="Calibri" pitchFamily="34" charset="-120"/>
              </a:rPr>
              <a:t> konvencijas 1.-10. panta saistošais pamatstandarts, vērtējot to arī Satversmes un piemērojamo Eiropas Savienības tiesību ietvarā.</a:t>
            </a:r>
            <a:endParaRPr lang="lv-LV" sz="1300" noProof="0" dirty="0"/>
          </a:p>
        </p:txBody>
      </p:sp>
      <p:sp>
        <p:nvSpPr>
          <p:cNvPr id="11" name="Shape 9"/>
          <p:cNvSpPr/>
          <p:nvPr/>
        </p:nvSpPr>
        <p:spPr>
          <a:xfrm>
            <a:off x="4370832" y="2724912"/>
            <a:ext cx="3456432" cy="2048256"/>
          </a:xfrm>
          <a:prstGeom prst="roundRect">
            <a:avLst>
              <a:gd name="adj" fmla="val 2232"/>
            </a:avLst>
          </a:prstGeom>
          <a:solidFill>
            <a:srgbClr val="EFF3F6"/>
          </a:solidFill>
          <a:ln w="12700">
            <a:solidFill>
              <a:srgbClr val="EFF3F6"/>
            </a:solidFill>
            <a:prstDash val="solid"/>
          </a:ln>
        </p:spPr>
        <p:txBody>
          <a:bodyPr/>
          <a:lstStyle/>
          <a:p>
            <a:endParaRPr lang="lv-LV" noProof="0" dirty="0"/>
          </a:p>
        </p:txBody>
      </p:sp>
      <p:sp>
        <p:nvSpPr>
          <p:cNvPr id="12" name="Shape 10"/>
          <p:cNvSpPr/>
          <p:nvPr/>
        </p:nvSpPr>
        <p:spPr>
          <a:xfrm>
            <a:off x="4645152" y="296265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3" name="Text 11"/>
          <p:cNvSpPr/>
          <p:nvPr/>
        </p:nvSpPr>
        <p:spPr>
          <a:xfrm>
            <a:off x="4645152" y="296265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4" name="Text 12"/>
          <p:cNvSpPr/>
          <p:nvPr/>
        </p:nvSpPr>
        <p:spPr>
          <a:xfrm>
            <a:off x="5138928" y="2980944"/>
            <a:ext cx="2395728" cy="420624"/>
          </a:xfrm>
          <a:prstGeom prst="rect">
            <a:avLst/>
          </a:prstGeom>
          <a:noFill/>
          <a:ln/>
        </p:spPr>
        <p:txBody>
          <a:bodyPr wrap="square" lIns="0" tIns="0" rIns="0" bIns="0" rtlCol="0" anchor="ctr"/>
          <a:lstStyle/>
          <a:p>
            <a:pPr marL="0" indent="0">
              <a:lnSpc>
                <a:spcPct val="104000"/>
              </a:lnSpc>
              <a:buNone/>
            </a:pPr>
            <a:r>
              <a:rPr lang="lv-LV" sz="1450" b="1" noProof="0" dirty="0">
                <a:solidFill>
                  <a:srgbClr val="1C2B36"/>
                </a:solidFill>
                <a:latin typeface="Calibri" pitchFamily="34" charset="0"/>
                <a:ea typeface="Calibri" pitchFamily="34" charset="-122"/>
                <a:cs typeface="Calibri" pitchFamily="34" charset="-120"/>
              </a:rPr>
              <a:t>Minimuma efektīva īstenošana</a:t>
            </a:r>
            <a:endParaRPr lang="lv-LV" sz="1450" noProof="0" dirty="0"/>
          </a:p>
        </p:txBody>
      </p:sp>
      <p:sp>
        <p:nvSpPr>
          <p:cNvPr id="15" name="Text 13"/>
          <p:cNvSpPr/>
          <p:nvPr/>
        </p:nvSpPr>
        <p:spPr>
          <a:xfrm>
            <a:off x="4663440" y="3566160"/>
            <a:ext cx="2871216" cy="1170432"/>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Garantijas darbojas praksē: palīdzība, pamatots un savlaicīgs rezultāts, praktiski pieejama tiesību aizsardzība. Normas esamība vien to neapliecina. Šī joprojām ir minimuma, ne optimuma pārbaude.</a:t>
            </a:r>
            <a:endParaRPr lang="lv-LV" sz="1300" noProof="0" dirty="0"/>
          </a:p>
        </p:txBody>
      </p:sp>
      <p:sp>
        <p:nvSpPr>
          <p:cNvPr id="16" name="Shape 14"/>
          <p:cNvSpPr/>
          <p:nvPr/>
        </p:nvSpPr>
        <p:spPr>
          <a:xfrm>
            <a:off x="8101584" y="2724912"/>
            <a:ext cx="3456432" cy="2048256"/>
          </a:xfrm>
          <a:prstGeom prst="roundRect">
            <a:avLst>
              <a:gd name="adj" fmla="val 2232"/>
            </a:avLst>
          </a:prstGeom>
          <a:solidFill>
            <a:srgbClr val="EFF3F6"/>
          </a:solidFill>
          <a:ln w="12700">
            <a:solidFill>
              <a:srgbClr val="EFF3F6"/>
            </a:solidFill>
            <a:prstDash val="solid"/>
          </a:ln>
        </p:spPr>
        <p:txBody>
          <a:bodyPr/>
          <a:lstStyle/>
          <a:p>
            <a:endParaRPr lang="lv-LV" noProof="0" dirty="0"/>
          </a:p>
        </p:txBody>
      </p:sp>
      <p:sp>
        <p:nvSpPr>
          <p:cNvPr id="17" name="Shape 15"/>
          <p:cNvSpPr/>
          <p:nvPr/>
        </p:nvSpPr>
        <p:spPr>
          <a:xfrm>
            <a:off x="8375904" y="296265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8" name="Text 16"/>
          <p:cNvSpPr/>
          <p:nvPr/>
        </p:nvSpPr>
        <p:spPr>
          <a:xfrm>
            <a:off x="8375904" y="296265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9" name="Text 17"/>
          <p:cNvSpPr/>
          <p:nvPr/>
        </p:nvSpPr>
        <p:spPr>
          <a:xfrm>
            <a:off x="8869680" y="2980944"/>
            <a:ext cx="2395728" cy="420624"/>
          </a:xfrm>
          <a:prstGeom prst="rect">
            <a:avLst/>
          </a:prstGeom>
          <a:noFill/>
          <a:ln/>
        </p:spPr>
        <p:txBody>
          <a:bodyPr wrap="square" lIns="0" tIns="0" rIns="0" bIns="0" rtlCol="0" anchor="ctr"/>
          <a:lstStyle/>
          <a:p>
            <a:pPr marL="0" indent="0">
              <a:lnSpc>
                <a:spcPct val="104000"/>
              </a:lnSpc>
              <a:buNone/>
            </a:pPr>
            <a:r>
              <a:rPr lang="lv-LV" sz="1450" b="1" noProof="0" dirty="0">
                <a:solidFill>
                  <a:srgbClr val="1C2B36"/>
                </a:solidFill>
                <a:latin typeface="Calibri" pitchFamily="34" charset="0"/>
                <a:ea typeface="Calibri" pitchFamily="34" charset="-122"/>
                <a:cs typeface="Calibri" pitchFamily="34" charset="-120"/>
              </a:rPr>
              <a:t>Optimālais līmenis</a:t>
            </a:r>
            <a:endParaRPr lang="lv-LV" sz="1450" noProof="0" dirty="0"/>
          </a:p>
        </p:txBody>
      </p:sp>
      <p:sp>
        <p:nvSpPr>
          <p:cNvPr id="20" name="Text 18"/>
          <p:cNvSpPr/>
          <p:nvPr/>
        </p:nvSpPr>
        <p:spPr>
          <a:xfrm>
            <a:off x="8394192" y="3566160"/>
            <a:ext cx="2871216" cy="1170432"/>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Plašākas garantijas par efektīvi īstenotu minimumu - arī Latvijā jau saistoši risinājumi, piemēram, IAL 5. panta ceturtā daļa par IPI statusa termiņu un pārskatīšanu.</a:t>
            </a:r>
            <a:endParaRPr lang="lv-LV" sz="1300" noProof="0" dirty="0"/>
          </a:p>
        </p:txBody>
      </p:sp>
      <p:sp>
        <p:nvSpPr>
          <p:cNvPr id="21" name="Shape 19"/>
          <p:cNvSpPr/>
          <p:nvPr/>
        </p:nvSpPr>
        <p:spPr>
          <a:xfrm>
            <a:off x="640080" y="4956048"/>
            <a:ext cx="10908792" cy="713232"/>
          </a:xfrm>
          <a:prstGeom prst="roundRect">
            <a:avLst>
              <a:gd name="adj" fmla="val 6410"/>
            </a:avLst>
          </a:prstGeom>
          <a:solidFill>
            <a:srgbClr val="EFF3F6"/>
          </a:solidFill>
          <a:ln w="12700">
            <a:solidFill>
              <a:srgbClr val="EFF3F6"/>
            </a:solidFill>
            <a:prstDash val="solid"/>
          </a:ln>
        </p:spPr>
        <p:txBody>
          <a:bodyPr/>
          <a:lstStyle/>
          <a:p>
            <a:endParaRPr lang="lv-LV" noProof="0" dirty="0"/>
          </a:p>
        </p:txBody>
      </p:sp>
      <p:sp>
        <p:nvSpPr>
          <p:cNvPr id="22" name="Text 20"/>
          <p:cNvSpPr/>
          <p:nvPr/>
        </p:nvSpPr>
        <p:spPr>
          <a:xfrm>
            <a:off x="969264" y="4956048"/>
            <a:ext cx="10250424" cy="713232"/>
          </a:xfrm>
          <a:prstGeom prst="rect">
            <a:avLst/>
          </a:prstGeom>
          <a:noFill/>
          <a:ln/>
        </p:spPr>
        <p:txBody>
          <a:bodyPr wrap="square" lIns="0" tIns="0" rIns="0" bIns="0" rtlCol="0" anchor="ctr"/>
          <a:lstStyle/>
          <a:p>
            <a:pPr marL="0" indent="0">
              <a:lnSpc>
                <a:spcPct val="110000"/>
              </a:lnSpc>
              <a:buNone/>
            </a:pPr>
            <a:r>
              <a:rPr lang="lv-LV" sz="1300" b="1" noProof="0" dirty="0">
                <a:solidFill>
                  <a:srgbClr val="1C2B36"/>
                </a:solidFill>
                <a:latin typeface="Calibri" pitchFamily="34" charset="0"/>
                <a:ea typeface="Calibri" pitchFamily="34" charset="-122"/>
                <a:cs typeface="Calibri" pitchFamily="34" charset="-120"/>
              </a:rPr>
              <a:t>Efektīva minimuma izpilde pati par sevi vēl nav optimums.  </a:t>
            </a:r>
            <a:r>
              <a:rPr lang="lv-LV" sz="1300" noProof="0" dirty="0">
                <a:solidFill>
                  <a:srgbClr val="4F5F6B"/>
                </a:solidFill>
                <a:latin typeface="Calibri" pitchFamily="34" charset="0"/>
                <a:ea typeface="Calibri" pitchFamily="34" charset="-122"/>
                <a:cs typeface="Calibri" pitchFamily="34" charset="-120"/>
              </a:rPr>
              <a:t>Plašākas garantijas var skart iestāžu tvērumu, ierobežojumu ilgumu, formalitātes, maksu un </a:t>
            </a:r>
            <a:r>
              <a:rPr lang="lv-LV" sz="1300" noProof="0" dirty="0" err="1">
                <a:solidFill>
                  <a:srgbClr val="4F5F6B"/>
                </a:solidFill>
                <a:latin typeface="Calibri" pitchFamily="34" charset="0"/>
                <a:ea typeface="Calibri" pitchFamily="34" charset="-122"/>
                <a:cs typeface="Calibri" pitchFamily="34" charset="-120"/>
              </a:rPr>
              <a:t>proaktīvu</a:t>
            </a:r>
            <a:r>
              <a:rPr lang="lv-LV" sz="1300" noProof="0" dirty="0">
                <a:solidFill>
                  <a:srgbClr val="4F5F6B"/>
                </a:solidFill>
                <a:latin typeface="Calibri" pitchFamily="34" charset="0"/>
                <a:ea typeface="Calibri" pitchFamily="34" charset="-122"/>
                <a:cs typeface="Calibri" pitchFamily="34" charset="-120"/>
              </a:rPr>
              <a:t> publicēšanu. Riska pieeja nosaka pārbaudes secību, nevis sašaurina gala tvērumu.</a:t>
            </a:r>
            <a:endParaRPr lang="lv-LV" sz="1300" noProof="0" dirty="0"/>
          </a:p>
        </p:txBody>
      </p:sp>
      <p:sp>
        <p:nvSpPr>
          <p:cNvPr id="23" name="Shape 21"/>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4" name="Text 22"/>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Izskatot konkrētu pieprasījumu, iestāde pārbauda normas spēkā esību, tvērumu, izņēmumus, īpašo piekļuves kārtību un dokumenta nodalāmās daļas izsniegšanas iespēju.</a:t>
            </a:r>
            <a:endParaRPr lang="lv-LV" sz="1250" noProof="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ATBILDE UZ TS 2.3.6. · NORMU LĪMENIS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Trīs saderības riski mērķētai juridiskai pārbaudei</a:t>
            </a:r>
            <a:endParaRPr lang="lv-LV" sz="3000" noProof="0" dirty="0"/>
          </a:p>
        </p:txBody>
      </p:sp>
      <p:sp>
        <p:nvSpPr>
          <p:cNvPr id="4" name="Shape 2"/>
          <p:cNvSpPr/>
          <p:nvPr/>
        </p:nvSpPr>
        <p:spPr>
          <a:xfrm>
            <a:off x="640080"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32688"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32688"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932688"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IAL 11. panta ceturtā un piektā daļa</a:t>
            </a:r>
            <a:endParaRPr lang="lv-LV" sz="1500" noProof="0" dirty="0"/>
          </a:p>
        </p:txBody>
      </p:sp>
      <p:sp>
        <p:nvSpPr>
          <p:cNvPr id="8" name="Text 6"/>
          <p:cNvSpPr/>
          <p:nvPr/>
        </p:nvSpPr>
        <p:spPr>
          <a:xfrm>
            <a:off x="932688"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Prasība. </a:t>
            </a:r>
            <a:r>
              <a:rPr lang="lv-LV" sz="1250" noProof="0" dirty="0">
                <a:solidFill>
                  <a:srgbClr val="4F5F6B"/>
                </a:solidFill>
                <a:latin typeface="Calibri" pitchFamily="34" charset="0"/>
                <a:ea typeface="Calibri" pitchFamily="34" charset="-122"/>
                <a:cs typeface="Calibri" pitchFamily="34" charset="-120"/>
              </a:rPr>
              <a:t>Jāpamato IPI pieprasījums un jānorāda izmantošanas mērķis; uz vispārpieejamo daļu to neattiecina.</a:t>
            </a:r>
            <a:endParaRPr lang="lv-LV" sz="1250" noProof="0" dirty="0"/>
          </a:p>
        </p:txBody>
      </p:sp>
      <p:sp>
        <p:nvSpPr>
          <p:cNvPr id="9" name="Text 7"/>
          <p:cNvSpPr/>
          <p:nvPr/>
        </p:nvSpPr>
        <p:spPr>
          <a:xfrm>
            <a:off x="932688"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Pārbaudāms. </a:t>
            </a:r>
            <a:r>
              <a:rPr lang="lv-LV" sz="1250" noProof="0" dirty="0">
                <a:solidFill>
                  <a:srgbClr val="4F5F6B"/>
                </a:solidFill>
                <a:latin typeface="Calibri" pitchFamily="34" charset="0"/>
                <a:ea typeface="Calibri" pitchFamily="34" charset="-122"/>
                <a:cs typeface="Calibri" pitchFamily="34" charset="-120"/>
              </a:rPr>
              <a:t>Prasības nepieciešamība, samērīgums un izmantošana par atteikuma pamatu.</a:t>
            </a:r>
            <a:endParaRPr lang="lv-LV" sz="1250" noProof="0" dirty="0"/>
          </a:p>
        </p:txBody>
      </p:sp>
      <p:sp>
        <p:nvSpPr>
          <p:cNvPr id="10" name="Shape 8"/>
          <p:cNvSpPr/>
          <p:nvPr/>
        </p:nvSpPr>
        <p:spPr>
          <a:xfrm>
            <a:off x="4370832"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11" name="Shape 9"/>
          <p:cNvSpPr/>
          <p:nvPr/>
        </p:nvSpPr>
        <p:spPr>
          <a:xfrm>
            <a:off x="4663440"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2" name="Text 10"/>
          <p:cNvSpPr/>
          <p:nvPr/>
        </p:nvSpPr>
        <p:spPr>
          <a:xfrm>
            <a:off x="4663440"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3" name="Text 11"/>
          <p:cNvSpPr/>
          <p:nvPr/>
        </p:nvSpPr>
        <p:spPr>
          <a:xfrm>
            <a:off x="4663440"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IAL 15. panta trešā daļa</a:t>
            </a:r>
            <a:endParaRPr lang="lv-LV" sz="1500" noProof="0" dirty="0"/>
          </a:p>
        </p:txBody>
      </p:sp>
      <p:sp>
        <p:nvSpPr>
          <p:cNvPr id="14" name="Text 12"/>
          <p:cNvSpPr/>
          <p:nvPr/>
        </p:nvSpPr>
        <p:spPr>
          <a:xfrm>
            <a:off x="4663440"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Prasība. </a:t>
            </a:r>
            <a:r>
              <a:rPr lang="lv-LV" sz="1250" noProof="0" dirty="0">
                <a:solidFill>
                  <a:srgbClr val="4F5F6B"/>
                </a:solidFill>
                <a:latin typeface="Calibri" pitchFamily="34" charset="0"/>
                <a:ea typeface="Calibri" pitchFamily="34" charset="-122"/>
                <a:cs typeface="Calibri" pitchFamily="34" charset="-120"/>
              </a:rPr>
              <a:t>Pēc neparakstīta elektroniska pieprasījuma tā iesniedzējs nevar tiesā prasīt informācijas izsniegšanu.</a:t>
            </a:r>
            <a:endParaRPr lang="lv-LV" sz="1250" noProof="0" dirty="0"/>
          </a:p>
        </p:txBody>
      </p:sp>
      <p:sp>
        <p:nvSpPr>
          <p:cNvPr id="15" name="Text 13"/>
          <p:cNvSpPr/>
          <p:nvPr/>
        </p:nvSpPr>
        <p:spPr>
          <a:xfrm>
            <a:off x="4663440"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Pārbaudāms. </a:t>
            </a:r>
            <a:r>
              <a:rPr lang="lv-LV" sz="1250" noProof="0" dirty="0">
                <a:solidFill>
                  <a:srgbClr val="4F5F6B"/>
                </a:solidFill>
                <a:latin typeface="Calibri" pitchFamily="34" charset="0"/>
                <a:ea typeface="Calibri" pitchFamily="34" charset="-122"/>
                <a:cs typeface="Calibri" pitchFamily="34" charset="-120"/>
              </a:rPr>
              <a:t>Vai pieejama cita neatkarīga un neitrāla pārskatīšana un vai paraksta prasība ir nepieciešama pieprasījuma apstrādei.</a:t>
            </a:r>
            <a:endParaRPr lang="lv-LV" sz="1250" noProof="0" dirty="0"/>
          </a:p>
        </p:txBody>
      </p:sp>
      <p:sp>
        <p:nvSpPr>
          <p:cNvPr id="16" name="Shape 14"/>
          <p:cNvSpPr/>
          <p:nvPr/>
        </p:nvSpPr>
        <p:spPr>
          <a:xfrm>
            <a:off x="8101584"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17" name="Shape 15"/>
          <p:cNvSpPr/>
          <p:nvPr/>
        </p:nvSpPr>
        <p:spPr>
          <a:xfrm>
            <a:off x="8394192"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8" name="Text 16"/>
          <p:cNvSpPr/>
          <p:nvPr/>
        </p:nvSpPr>
        <p:spPr>
          <a:xfrm>
            <a:off x="8394192"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9" name="Text 17"/>
          <p:cNvSpPr/>
          <p:nvPr/>
        </p:nvSpPr>
        <p:spPr>
          <a:xfrm>
            <a:off x="8394192"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Speciālo likumu ierobežojumi</a:t>
            </a:r>
            <a:endParaRPr lang="lv-LV" sz="1500" noProof="0" dirty="0"/>
          </a:p>
        </p:txBody>
      </p:sp>
      <p:sp>
        <p:nvSpPr>
          <p:cNvPr id="20" name="Text 18"/>
          <p:cNvSpPr/>
          <p:nvPr/>
        </p:nvSpPr>
        <p:spPr>
          <a:xfrm>
            <a:off x="8394192"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Prasība. </a:t>
            </a:r>
            <a:r>
              <a:rPr lang="lv-LV" sz="1250" noProof="0" dirty="0">
                <a:solidFill>
                  <a:srgbClr val="4F5F6B"/>
                </a:solidFill>
                <a:latin typeface="Calibri" pitchFamily="34" charset="0"/>
                <a:ea typeface="Calibri" pitchFamily="34" charset="-122"/>
                <a:cs typeface="Calibri" pitchFamily="34" charset="-120"/>
              </a:rPr>
              <a:t>Ar likumu noteiktam statusam nepiemēro IAL 5. panta trešās un ceturtās daļas kārtību.</a:t>
            </a:r>
            <a:endParaRPr lang="lv-LV" sz="1250" noProof="0" dirty="0"/>
          </a:p>
        </p:txBody>
      </p:sp>
      <p:sp>
        <p:nvSpPr>
          <p:cNvPr id="21" name="Text 19"/>
          <p:cNvSpPr/>
          <p:nvPr/>
        </p:nvSpPr>
        <p:spPr>
          <a:xfrm>
            <a:off x="8394192"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Pārbaudāms. </a:t>
            </a:r>
            <a:r>
              <a:rPr lang="lv-LV" sz="1250" noProof="0" dirty="0">
                <a:solidFill>
                  <a:srgbClr val="4F5F6B"/>
                </a:solidFill>
                <a:latin typeface="Calibri" pitchFamily="34" charset="0"/>
                <a:ea typeface="Calibri" pitchFamily="34" charset="-122"/>
                <a:cs typeface="Calibri" pitchFamily="34" charset="-120"/>
              </a:rPr>
              <a:t>Skaidrība, aizsargājamā interese, kaitējuma un sabiedrības interešu vērtēšana, daļēja piekļuve un pārskatīšana.</a:t>
            </a:r>
            <a:endParaRPr lang="lv-LV" sz="1250" noProof="0" dirty="0"/>
          </a:p>
        </p:txBody>
      </p:sp>
      <p:sp>
        <p:nvSpPr>
          <p:cNvPr id="22" name="Shape 20"/>
          <p:cNvSpPr/>
          <p:nvPr/>
        </p:nvSpPr>
        <p:spPr>
          <a:xfrm>
            <a:off x="640080" y="4389120"/>
            <a:ext cx="10908792" cy="1280160"/>
          </a:xfrm>
          <a:prstGeom prst="roundRect">
            <a:avLst>
              <a:gd name="adj" fmla="val 3571"/>
            </a:avLst>
          </a:prstGeom>
          <a:solidFill>
            <a:srgbClr val="E3EAEF"/>
          </a:solidFill>
          <a:ln w="12700">
            <a:solidFill>
              <a:srgbClr val="E3EAEF"/>
            </a:solidFill>
            <a:prstDash val="solid"/>
          </a:ln>
        </p:spPr>
        <p:txBody>
          <a:bodyPr/>
          <a:lstStyle/>
          <a:p>
            <a:endParaRPr lang="lv-LV" noProof="0" dirty="0"/>
          </a:p>
        </p:txBody>
      </p:sp>
      <p:sp>
        <p:nvSpPr>
          <p:cNvPr id="23" name="Text 21"/>
          <p:cNvSpPr/>
          <p:nvPr/>
        </p:nvSpPr>
        <p:spPr>
          <a:xfrm>
            <a:off x="969264" y="4535424"/>
            <a:ext cx="10250424" cy="274320"/>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Kā šos konstatējumus lasīt</a:t>
            </a:r>
            <a:endParaRPr lang="lv-LV" sz="1450" noProof="0" dirty="0"/>
          </a:p>
        </p:txBody>
      </p:sp>
      <p:sp>
        <p:nvSpPr>
          <p:cNvPr id="24" name="Text 22"/>
          <p:cNvSpPr/>
          <p:nvPr/>
        </p:nvSpPr>
        <p:spPr>
          <a:xfrm>
            <a:off x="969264" y="4846320"/>
            <a:ext cx="10250424" cy="731520"/>
          </a:xfrm>
          <a:prstGeom prst="rect">
            <a:avLst/>
          </a:prstGeom>
          <a:noFill/>
          <a:ln/>
        </p:spPr>
        <p:txBody>
          <a:bodyPr wrap="square" lIns="0" tIns="0" rIns="0" bIns="0" rtlCol="0" anchor="t"/>
          <a:lstStyle/>
          <a:p>
            <a:pPr marL="0" indent="0">
              <a:lnSpc>
                <a:spcPct val="114000"/>
              </a:lnSpc>
              <a:buNone/>
            </a:pPr>
            <a:r>
              <a:rPr lang="lv-LV" sz="1300" noProof="0" dirty="0">
                <a:solidFill>
                  <a:srgbClr val="2C3E4C"/>
                </a:solidFill>
                <a:latin typeface="Calibri" pitchFamily="34" charset="0"/>
                <a:ea typeface="Calibri" pitchFamily="34" charset="-122"/>
                <a:cs typeface="Calibri" pitchFamily="34" charset="-120"/>
              </a:rPr>
              <a:t>Šīs ir saderības riska pazīmes, ne konstatēta neatbilstība. Pētījumā nav veikts pilns </a:t>
            </a:r>
            <a:r>
              <a:rPr lang="lv-LV" sz="1300" noProof="0" dirty="0" err="1">
                <a:solidFill>
                  <a:srgbClr val="2C3E4C"/>
                </a:solidFill>
                <a:latin typeface="Calibri" pitchFamily="34" charset="0"/>
                <a:ea typeface="Calibri" pitchFamily="34" charset="-122"/>
                <a:cs typeface="Calibri" pitchFamily="34" charset="-120"/>
              </a:rPr>
              <a:t>Trumses</a:t>
            </a:r>
            <a:r>
              <a:rPr lang="lv-LV" sz="1300" noProof="0" dirty="0">
                <a:solidFill>
                  <a:srgbClr val="2C3E4C"/>
                </a:solidFill>
                <a:latin typeface="Calibri" pitchFamily="34" charset="0"/>
                <a:ea typeface="Calibri" pitchFamily="34" charset="-122"/>
                <a:cs typeface="Calibri" pitchFamily="34" charset="-120"/>
              </a:rPr>
              <a:t> konvencijas 1.-10. panta un visu speciālo ierobežojumu atbilstības audits. Pārbaudē priekšroka dodama absolūtiem, ļoti plašiem vai beztermiņa ierobežojumiem un normām, kurās nav saskatāms daļējas piekļuves vai neatkarīgas pārskatīšanas mehānisms. Individuāla atteikuma problēma pati par sevi nepierāda tiesību normas neatbilstību.</a:t>
            </a:r>
            <a:endParaRPr lang="lv-LV" sz="1300" noProof="0" dirty="0"/>
          </a:p>
        </p:txBody>
      </p:sp>
      <p:sp>
        <p:nvSpPr>
          <p:cNvPr id="25" name="Shape 23"/>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6" name="Text 24"/>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Vides informācijai jau tagad piemēro īpašu, juridiski saistošu režīmu: pieprasītājam nav jāpamato izmantošanas nolūks, iestādei jāpalīdz pieprasījumu formulēt, atteikuma pamati jāinterpretē sašaurināti un jāsamēro ar sabiedrības interesi, bet informācija par emisiju vidē nav ierobežotas pieejamības informācija.</a:t>
            </a:r>
            <a:endParaRPr lang="lv-LV" sz="1250" noProof="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NEATKARĪGI NO SCENĀRIJA IZVĒLES · 5.4. SADAĻA</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2400" b="1" noProof="0" dirty="0">
                <a:solidFill>
                  <a:srgbClr val="1C2B36"/>
                </a:solidFill>
                <a:latin typeface="Cambria" pitchFamily="34" charset="0"/>
                <a:ea typeface="Cambria" pitchFamily="34" charset="-122"/>
                <a:cs typeface="Cambria" pitchFamily="34" charset="-120"/>
              </a:rPr>
              <a:t>Četras jautājumu grupas juridiskai izvērtēšanai par, iespējams, nepieciešamiem normatīvo aktu grozījumiem</a:t>
            </a:r>
            <a:endParaRPr lang="lv-LV" sz="2400" noProof="0" dirty="0"/>
          </a:p>
        </p:txBody>
      </p:sp>
      <p:sp>
        <p:nvSpPr>
          <p:cNvPr id="4" name="Shape 2"/>
          <p:cNvSpPr/>
          <p:nvPr/>
        </p:nvSpPr>
        <p:spPr>
          <a:xfrm>
            <a:off x="640080" y="1517904"/>
            <a:ext cx="5321808" cy="1920240"/>
          </a:xfrm>
          <a:prstGeom prst="roundRect">
            <a:avLst>
              <a:gd name="adj" fmla="val 2381"/>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14400"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14400"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1408176" y="1773936"/>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IAL un IL piemērošanas robeža</a:t>
            </a:r>
            <a:endParaRPr lang="lv-LV" sz="1550" noProof="0" dirty="0"/>
          </a:p>
        </p:txBody>
      </p:sp>
      <p:sp>
        <p:nvSpPr>
          <p:cNvPr id="8" name="Text 6"/>
          <p:cNvSpPr/>
          <p:nvPr/>
        </p:nvSpPr>
        <p:spPr>
          <a:xfrm>
            <a:off x="932688" y="2359152"/>
            <a:ext cx="4736592" cy="85953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Kā nošķirt abu likumu piemērošanu un kā izskatīt jaukta satura dokumentus: saikne starp katru lūgumu, tā termiņu, rezultātu un tiesību aizsardzības kārtību.</a:t>
            </a:r>
            <a:endParaRPr lang="lv-LV" sz="1300" noProof="0" dirty="0"/>
          </a:p>
        </p:txBody>
      </p:sp>
      <p:sp>
        <p:nvSpPr>
          <p:cNvPr id="9" name="Shape 7"/>
          <p:cNvSpPr/>
          <p:nvPr/>
        </p:nvSpPr>
        <p:spPr>
          <a:xfrm>
            <a:off x="6227064" y="1517904"/>
            <a:ext cx="5321808" cy="1920240"/>
          </a:xfrm>
          <a:prstGeom prst="roundRect">
            <a:avLst>
              <a:gd name="adj" fmla="val 2381"/>
            </a:avLst>
          </a:prstGeom>
          <a:solidFill>
            <a:srgbClr val="EFF3F6"/>
          </a:solidFill>
          <a:ln w="12700">
            <a:solidFill>
              <a:srgbClr val="EFF3F6"/>
            </a:solidFill>
            <a:prstDash val="solid"/>
          </a:ln>
        </p:spPr>
        <p:txBody>
          <a:bodyPr/>
          <a:lstStyle/>
          <a:p>
            <a:endParaRPr lang="lv-LV" noProof="0" dirty="0"/>
          </a:p>
        </p:txBody>
      </p:sp>
      <p:sp>
        <p:nvSpPr>
          <p:cNvPr id="10" name="Shape 8"/>
          <p:cNvSpPr/>
          <p:nvPr/>
        </p:nvSpPr>
        <p:spPr>
          <a:xfrm>
            <a:off x="6501384"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1" name="Text 9"/>
          <p:cNvSpPr/>
          <p:nvPr/>
        </p:nvSpPr>
        <p:spPr>
          <a:xfrm>
            <a:off x="6501384"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2" name="Text 10"/>
          <p:cNvSpPr/>
          <p:nvPr/>
        </p:nvSpPr>
        <p:spPr>
          <a:xfrm>
            <a:off x="6995160" y="1773936"/>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Palīdzība pieprasījuma precizēšanā</a:t>
            </a:r>
            <a:endParaRPr lang="lv-LV" sz="1550" noProof="0" dirty="0"/>
          </a:p>
        </p:txBody>
      </p:sp>
      <p:sp>
        <p:nvSpPr>
          <p:cNvPr id="13" name="Text 11"/>
          <p:cNvSpPr/>
          <p:nvPr/>
        </p:nvSpPr>
        <p:spPr>
          <a:xfrm>
            <a:off x="6519672" y="2359152"/>
            <a:ext cx="4736592" cy="85953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Kā iestādei palīdzēt personai formulēt neskaidru pieprasījumu un kā nošķirt datubāzē jau esošu datu izguvi no jaunas informācijas radīšanas.</a:t>
            </a:r>
            <a:endParaRPr lang="lv-LV" sz="1300" noProof="0" dirty="0"/>
          </a:p>
        </p:txBody>
      </p:sp>
      <p:sp>
        <p:nvSpPr>
          <p:cNvPr id="14" name="Shape 12"/>
          <p:cNvSpPr/>
          <p:nvPr/>
        </p:nvSpPr>
        <p:spPr>
          <a:xfrm>
            <a:off x="640080" y="3675888"/>
            <a:ext cx="5321808" cy="1920240"/>
          </a:xfrm>
          <a:prstGeom prst="roundRect">
            <a:avLst>
              <a:gd name="adj" fmla="val 2381"/>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914400" y="3913632"/>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6" name="Text 14"/>
          <p:cNvSpPr/>
          <p:nvPr/>
        </p:nvSpPr>
        <p:spPr>
          <a:xfrm>
            <a:off x="914400" y="3913632"/>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7" name="Text 15"/>
          <p:cNvSpPr/>
          <p:nvPr/>
        </p:nvSpPr>
        <p:spPr>
          <a:xfrm>
            <a:off x="1408176" y="3931920"/>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IPI statuss un atteikuma pamatojums</a:t>
            </a:r>
            <a:endParaRPr lang="lv-LV" sz="1550" noProof="0" dirty="0"/>
          </a:p>
        </p:txBody>
      </p:sp>
      <p:sp>
        <p:nvSpPr>
          <p:cNvPr id="18" name="Text 16"/>
          <p:cNvSpPr/>
          <p:nvPr/>
        </p:nvSpPr>
        <p:spPr>
          <a:xfrm>
            <a:off x="932687" y="4453128"/>
            <a:ext cx="4850491" cy="85953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Kā noteikt, kurš un kad pārbauda IPI statusa pamatotību dokumenta gala versijā; kā nodrošināt konkrētā likuma un normas norādīšanu un regulāru komercnoslēpuma statusa pārbaudi; vai IAL jāparedz deleģējums MK vienotām dokumentu apzīmēšanas un noformēšanas prasībām.</a:t>
            </a:r>
            <a:endParaRPr lang="lv-LV" sz="1300" noProof="0" dirty="0"/>
          </a:p>
        </p:txBody>
      </p:sp>
      <p:sp>
        <p:nvSpPr>
          <p:cNvPr id="19" name="Shape 17"/>
          <p:cNvSpPr/>
          <p:nvPr/>
        </p:nvSpPr>
        <p:spPr>
          <a:xfrm>
            <a:off x="6227064" y="3675888"/>
            <a:ext cx="5321808" cy="1920240"/>
          </a:xfrm>
          <a:prstGeom prst="roundRect">
            <a:avLst>
              <a:gd name="adj" fmla="val 2381"/>
            </a:avLst>
          </a:prstGeom>
          <a:solidFill>
            <a:srgbClr val="EFF3F6"/>
          </a:solidFill>
          <a:ln w="12700">
            <a:solidFill>
              <a:srgbClr val="EFF3F6"/>
            </a:solidFill>
            <a:prstDash val="solid"/>
          </a:ln>
        </p:spPr>
        <p:txBody>
          <a:bodyPr/>
          <a:lstStyle/>
          <a:p>
            <a:endParaRPr lang="lv-LV" noProof="0" dirty="0"/>
          </a:p>
        </p:txBody>
      </p:sp>
      <p:sp>
        <p:nvSpPr>
          <p:cNvPr id="20" name="Shape 18"/>
          <p:cNvSpPr/>
          <p:nvPr/>
        </p:nvSpPr>
        <p:spPr>
          <a:xfrm>
            <a:off x="6501384" y="3913632"/>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1" name="Text 19"/>
          <p:cNvSpPr/>
          <p:nvPr/>
        </p:nvSpPr>
        <p:spPr>
          <a:xfrm>
            <a:off x="6501384" y="3913632"/>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4</a:t>
            </a:r>
            <a:endParaRPr lang="lv-LV" sz="1350" noProof="0" dirty="0"/>
          </a:p>
        </p:txBody>
      </p:sp>
      <p:sp>
        <p:nvSpPr>
          <p:cNvPr id="22" name="Text 20"/>
          <p:cNvSpPr/>
          <p:nvPr/>
        </p:nvSpPr>
        <p:spPr>
          <a:xfrm>
            <a:off x="6995160" y="3931920"/>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Uzskaite, aizsardzības ceļš, arhīvi</a:t>
            </a:r>
            <a:endParaRPr lang="lv-LV" sz="1550" noProof="0" dirty="0"/>
          </a:p>
        </p:txBody>
      </p:sp>
      <p:sp>
        <p:nvSpPr>
          <p:cNvPr id="23" name="Text 21"/>
          <p:cNvSpPr/>
          <p:nvPr/>
        </p:nvSpPr>
        <p:spPr>
          <a:xfrm>
            <a:off x="6519672" y="4468208"/>
            <a:ext cx="4736592" cy="85953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Kā noteikt tiesisko pamatu valsts līmeņa datu uzskaitei, personai skaidri norādīt tiesību aizsardzības kārtību un nodrošināt arhīvā nodotu dokumentu pieejamību.</a:t>
            </a:r>
            <a:endParaRPr lang="lv-LV" sz="1300" noProof="0" dirty="0"/>
          </a:p>
        </p:txBody>
      </p:sp>
      <p:sp>
        <p:nvSpPr>
          <p:cNvPr id="24" name="Shape 22"/>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5" name="Text 23"/>
          <p:cNvSpPr/>
          <p:nvPr/>
        </p:nvSpPr>
        <p:spPr>
          <a:xfrm>
            <a:off x="914400" y="5870448"/>
            <a:ext cx="10360152" cy="585216"/>
          </a:xfrm>
          <a:prstGeom prst="rect">
            <a:avLst/>
          </a:prstGeom>
          <a:noFill/>
          <a:ln/>
        </p:spPr>
        <p:txBody>
          <a:bodyPr wrap="square" lIns="0" tIns="0" rIns="0" bIns="0" rtlCol="0" anchor="ctr"/>
          <a:lstStyle/>
          <a:p>
            <a:pPr marL="0" indent="0" algn="ctr">
              <a:lnSpc>
                <a:spcPct val="105000"/>
              </a:lnSpc>
              <a:buNone/>
            </a:pPr>
            <a:r>
              <a:rPr lang="lv-LV" sz="1250" noProof="0" dirty="0">
                <a:solidFill>
                  <a:srgbClr val="6A4A17"/>
                </a:solidFill>
                <a:latin typeface="Calibri" pitchFamily="34" charset="0"/>
                <a:ea typeface="Calibri" pitchFamily="34" charset="-122"/>
                <a:cs typeface="Calibri" pitchFamily="34" charset="-120"/>
              </a:rPr>
              <a:t>Speciālo informācijas ierobežojumu individuālā juridiskā pārbaude paredzēta atsevišķā, pakāpeniskā procesā.</a:t>
            </a:r>
            <a:endParaRPr lang="lv-LV" sz="1250" noProof="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5.2. SADAĻA · 1. NO 2</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Astoņi priekšlikumi: kas jādara citādāk</a:t>
            </a:r>
            <a:endParaRPr lang="lv-LV" sz="3000" noProof="0" dirty="0"/>
          </a:p>
        </p:txBody>
      </p:sp>
      <p:sp>
        <p:nvSpPr>
          <p:cNvPr id="4" name="Shape 2"/>
          <p:cNvSpPr/>
          <p:nvPr/>
        </p:nvSpPr>
        <p:spPr>
          <a:xfrm>
            <a:off x="612648" y="1517904"/>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14400"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14400"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1408176" y="1773936"/>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Skaidrs un piekļūstams ceļš saziņai ar iestādi</a:t>
            </a:r>
            <a:endParaRPr lang="lv-LV" sz="1550" noProof="0" dirty="0"/>
          </a:p>
        </p:txBody>
      </p:sp>
      <p:sp>
        <p:nvSpPr>
          <p:cNvPr id="8" name="Text 6"/>
          <p:cNvSpPr/>
          <p:nvPr/>
        </p:nvSpPr>
        <p:spPr>
          <a:xfrm>
            <a:off x="932688" y="2359152"/>
            <a:ext cx="4736592" cy="95097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Tīmekļvietnē izveido atsevišķu sadaļu par pieprasījuma iesniegšanu un publicē iespējamās maksas aprēķinu.</a:t>
            </a:r>
            <a:endParaRPr lang="lv-LV" sz="1300" noProof="0" dirty="0"/>
          </a:p>
        </p:txBody>
      </p:sp>
      <p:sp>
        <p:nvSpPr>
          <p:cNvPr id="9" name="Shape 7"/>
          <p:cNvSpPr/>
          <p:nvPr/>
        </p:nvSpPr>
        <p:spPr>
          <a:xfrm>
            <a:off x="6227064" y="1517904"/>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10" name="Shape 8"/>
          <p:cNvSpPr/>
          <p:nvPr/>
        </p:nvSpPr>
        <p:spPr>
          <a:xfrm>
            <a:off x="6501384"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1" name="Text 9"/>
          <p:cNvSpPr/>
          <p:nvPr/>
        </p:nvSpPr>
        <p:spPr>
          <a:xfrm>
            <a:off x="6501384"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2" name="Text 10"/>
          <p:cNvSpPr/>
          <p:nvPr/>
        </p:nvSpPr>
        <p:spPr>
          <a:xfrm>
            <a:off x="6995160" y="1773936"/>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Procesa noteikšana un jaukta satura dokumenti</a:t>
            </a:r>
            <a:endParaRPr lang="lv-LV" sz="1550" noProof="0" dirty="0"/>
          </a:p>
        </p:txBody>
      </p:sp>
      <p:sp>
        <p:nvSpPr>
          <p:cNvPr id="13" name="Text 11"/>
          <p:cNvSpPr/>
          <p:nvPr/>
        </p:nvSpPr>
        <p:spPr>
          <a:xfrm>
            <a:off x="6519672" y="2359152"/>
            <a:ext cx="4736592" cy="95097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DVS katram patstāvīgajam lūgumam izveido savu uzdevumu, termiņu un atbildīgo, saglabājot dokumenta sākotnējo saņemšanas datumu. Šobrīd 21 no 46 institūcijām visu dokumentu virza pēc dominējošā satura.</a:t>
            </a:r>
            <a:endParaRPr lang="lv-LV" sz="1300" noProof="0" dirty="0"/>
          </a:p>
        </p:txBody>
      </p:sp>
      <p:sp>
        <p:nvSpPr>
          <p:cNvPr id="14" name="Shape 12"/>
          <p:cNvSpPr/>
          <p:nvPr/>
        </p:nvSpPr>
        <p:spPr>
          <a:xfrm>
            <a:off x="640080" y="3749040"/>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914400" y="398678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6" name="Text 14"/>
          <p:cNvSpPr/>
          <p:nvPr/>
        </p:nvSpPr>
        <p:spPr>
          <a:xfrm>
            <a:off x="914400" y="398678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7" name="Text 15"/>
          <p:cNvSpPr/>
          <p:nvPr/>
        </p:nvSpPr>
        <p:spPr>
          <a:xfrm>
            <a:off x="1408176" y="4005072"/>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Savlaicīga, saprotama un pilnīga atbilde</a:t>
            </a:r>
            <a:endParaRPr lang="lv-LV" sz="1550" noProof="0" dirty="0"/>
          </a:p>
        </p:txBody>
      </p:sp>
      <p:sp>
        <p:nvSpPr>
          <p:cNvPr id="18" name="Text 16"/>
          <p:cNvSpPr/>
          <p:nvPr/>
        </p:nvSpPr>
        <p:spPr>
          <a:xfrm>
            <a:off x="932688" y="4590288"/>
            <a:ext cx="4736592" cy="95097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Ieteicams pilnvērtīgāk izmantot esošās VK „Vēstuļu rakstīšanas vadlīnijas“ un TM „Dokumentu izstrādāšanas un noformēšanas vadlīnijas“, papildinot tās ar IAL un IL piemēriem. Būtisks ir rezultāts par katru lūgumu, turpmākās rīcības skaidrojums un piekļūstams formāts.</a:t>
            </a:r>
            <a:endParaRPr lang="lv-LV" sz="1300" noProof="0" dirty="0"/>
          </a:p>
        </p:txBody>
      </p:sp>
      <p:sp>
        <p:nvSpPr>
          <p:cNvPr id="19" name="Shape 17"/>
          <p:cNvSpPr/>
          <p:nvPr/>
        </p:nvSpPr>
        <p:spPr>
          <a:xfrm>
            <a:off x="6227064" y="3749040"/>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20" name="Shape 18"/>
          <p:cNvSpPr/>
          <p:nvPr/>
        </p:nvSpPr>
        <p:spPr>
          <a:xfrm>
            <a:off x="6501384" y="398678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1" name="Text 19"/>
          <p:cNvSpPr/>
          <p:nvPr/>
        </p:nvSpPr>
        <p:spPr>
          <a:xfrm>
            <a:off x="6501384" y="398678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4</a:t>
            </a:r>
            <a:endParaRPr lang="lv-LV" sz="1350" noProof="0" dirty="0"/>
          </a:p>
        </p:txBody>
      </p:sp>
      <p:sp>
        <p:nvSpPr>
          <p:cNvPr id="22" name="Text 20"/>
          <p:cNvSpPr/>
          <p:nvPr/>
        </p:nvSpPr>
        <p:spPr>
          <a:xfrm>
            <a:off x="6995160" y="4005072"/>
            <a:ext cx="4261104" cy="420624"/>
          </a:xfrm>
          <a:prstGeom prst="rect">
            <a:avLst/>
          </a:prstGeom>
          <a:noFill/>
          <a:ln/>
        </p:spPr>
        <p:txBody>
          <a:bodyPr wrap="square" lIns="0" tIns="0" rIns="0" bIns="0" rtlCol="0" anchor="ctr"/>
          <a:lstStyle/>
          <a:p>
            <a:pPr marL="0" indent="0">
              <a:lnSpc>
                <a:spcPct val="104000"/>
              </a:lnSpc>
              <a:buNone/>
            </a:pPr>
            <a:r>
              <a:rPr lang="lv-LV" sz="1550" b="1" noProof="0" dirty="0">
                <a:solidFill>
                  <a:srgbClr val="1C2B36"/>
                </a:solidFill>
                <a:latin typeface="Calibri" pitchFamily="34" charset="0"/>
                <a:ea typeface="Calibri" pitchFamily="34" charset="-122"/>
                <a:cs typeface="Calibri" pitchFamily="34" charset="-120"/>
              </a:rPr>
              <a:t>Ierobežojuma pamatošana un daļēja izsniegšana</a:t>
            </a:r>
            <a:endParaRPr lang="lv-LV" sz="1550" noProof="0" dirty="0"/>
          </a:p>
        </p:txBody>
      </p:sp>
      <p:sp>
        <p:nvSpPr>
          <p:cNvPr id="23" name="Text 21"/>
          <p:cNvSpPr/>
          <p:nvPr/>
        </p:nvSpPr>
        <p:spPr>
          <a:xfrm>
            <a:off x="6519672" y="4590288"/>
            <a:ext cx="4736592" cy="950976"/>
          </a:xfrm>
          <a:prstGeom prst="rect">
            <a:avLst/>
          </a:prstGeom>
          <a:noFill/>
          <a:ln/>
        </p:spPr>
        <p:txBody>
          <a:bodyPr wrap="square" lIns="0" tIns="0" rIns="0" bIns="0" rtlCol="0" anchor="t"/>
          <a:lstStyle/>
          <a:p>
            <a:pPr marL="0" indent="0">
              <a:lnSpc>
                <a:spcPct val="114000"/>
              </a:lnSpc>
              <a:buNone/>
            </a:pPr>
            <a:r>
              <a:rPr lang="lv-LV" sz="1300" noProof="0" dirty="0">
                <a:solidFill>
                  <a:srgbClr val="4F5F6B"/>
                </a:solidFill>
                <a:latin typeface="Calibri" pitchFamily="34" charset="0"/>
                <a:ea typeface="Calibri" pitchFamily="34" charset="-122"/>
                <a:cs typeface="Calibri" pitchFamily="34" charset="-120"/>
              </a:rPr>
              <a:t>DVS atsevišķi fiksē ierobežojuma veidu un tiesisko pamatu. Iestādes noteiktam IPI statusam uzskaita arī tvērumu, termiņu un pārskatīšanas rezultātu. Ja ierobežojums izriet tieši no likuma, piemēro attiecīgajā regulējumā noteikto kārtību.</a:t>
            </a:r>
            <a:endParaRPr lang="lv-LV" sz="1300" noProof="0" dirty="0"/>
          </a:p>
        </p:txBody>
      </p:sp>
      <p:sp>
        <p:nvSpPr>
          <p:cNvPr id="24" name="Shape 22"/>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5" name="Text 23"/>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Priekšlikumu sākumpunkts ir Latvijas iestādēs konstatētā labā prakse. Daļai risinājumu tomēr vajadzīga pilotēšana, juridiska pārbaude vai atsevišķs ieviešanas lēmums.</a:t>
            </a:r>
            <a:endParaRPr lang="lv-LV" sz="1250" noProof="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5.2. SADAĻA · 2. NO 2</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Astoņi priekšlikumi: kas jādara citādāk</a:t>
            </a:r>
            <a:endParaRPr lang="lv-LV" sz="3000" noProof="0" dirty="0"/>
          </a:p>
        </p:txBody>
      </p:sp>
      <p:sp>
        <p:nvSpPr>
          <p:cNvPr id="4" name="Shape 2"/>
          <p:cNvSpPr/>
          <p:nvPr/>
        </p:nvSpPr>
        <p:spPr>
          <a:xfrm>
            <a:off x="640080" y="1517904"/>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14400"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14400"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5</a:t>
            </a:r>
            <a:endParaRPr lang="lv-LV" sz="1350" noProof="0" dirty="0"/>
          </a:p>
        </p:txBody>
      </p:sp>
      <p:sp>
        <p:nvSpPr>
          <p:cNvPr id="7" name="Text 5"/>
          <p:cNvSpPr/>
          <p:nvPr/>
        </p:nvSpPr>
        <p:spPr>
          <a:xfrm>
            <a:off x="1408176" y="1773936"/>
            <a:ext cx="4261104" cy="420624"/>
          </a:xfrm>
          <a:prstGeom prst="rect">
            <a:avLst/>
          </a:prstGeom>
          <a:noFill/>
          <a:ln/>
        </p:spPr>
        <p:txBody>
          <a:bodyPr wrap="square" lIns="0" tIns="0" rIns="0" bIns="0" rtlCol="0" anchor="ctr"/>
          <a:lstStyle/>
          <a:p>
            <a:pPr marL="0" indent="0">
              <a:lnSpc>
                <a:spcPct val="104000"/>
              </a:lnSpc>
              <a:buNone/>
            </a:pPr>
            <a:r>
              <a:rPr lang="lv-LV" sz="1500" b="1" noProof="0" dirty="0" err="1">
                <a:solidFill>
                  <a:srgbClr val="1C2B36"/>
                </a:solidFill>
                <a:latin typeface="Calibri" pitchFamily="34" charset="0"/>
                <a:ea typeface="Calibri" pitchFamily="34" charset="-122"/>
                <a:cs typeface="Calibri" pitchFamily="34" charset="-120"/>
              </a:rPr>
              <a:t>Pirmstiesas</a:t>
            </a:r>
            <a:r>
              <a:rPr lang="lv-LV" sz="1500" b="1" noProof="0" dirty="0">
                <a:solidFill>
                  <a:srgbClr val="1C2B36"/>
                </a:solidFill>
                <a:latin typeface="Calibri" pitchFamily="34" charset="0"/>
                <a:ea typeface="Calibri" pitchFamily="34" charset="-122"/>
                <a:cs typeface="Calibri" pitchFamily="34" charset="-120"/>
              </a:rPr>
              <a:t> pārskatīšana un kvalitātes kontrole</a:t>
            </a:r>
            <a:endParaRPr lang="lv-LV" sz="1500" noProof="0" dirty="0"/>
          </a:p>
        </p:txBody>
      </p:sp>
      <p:sp>
        <p:nvSpPr>
          <p:cNvPr id="8" name="Text 6"/>
          <p:cNvSpPr/>
          <p:nvPr/>
        </p:nvSpPr>
        <p:spPr>
          <a:xfrm>
            <a:off x="932688" y="2359152"/>
            <a:ext cx="4736592" cy="950976"/>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Pārskatītājs veic patstāvīgu pārbaudi pēc vienota standarta, tostarp atkārtoti vērtē daļējas izsniegšanas iespēju. Rezultātus izmanto mācībām un kvalitātes pārbaudēm. Valsts līmenī pašlaik nav salīdzināmu datu par pārskatīšanas ilgumu, rezultātiem un izlabotajām kļūdām.</a:t>
            </a:r>
            <a:endParaRPr lang="lv-LV" sz="1250" noProof="0" dirty="0"/>
          </a:p>
        </p:txBody>
      </p:sp>
      <p:sp>
        <p:nvSpPr>
          <p:cNvPr id="9" name="Shape 7"/>
          <p:cNvSpPr/>
          <p:nvPr/>
        </p:nvSpPr>
        <p:spPr>
          <a:xfrm>
            <a:off x="6227064" y="1517904"/>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10" name="Shape 8"/>
          <p:cNvSpPr/>
          <p:nvPr/>
        </p:nvSpPr>
        <p:spPr>
          <a:xfrm>
            <a:off x="6501384" y="1755648"/>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1" name="Text 9"/>
          <p:cNvSpPr/>
          <p:nvPr/>
        </p:nvSpPr>
        <p:spPr>
          <a:xfrm>
            <a:off x="6501384" y="1755648"/>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6</a:t>
            </a:r>
            <a:endParaRPr lang="lv-LV" sz="1350" noProof="0" dirty="0"/>
          </a:p>
        </p:txBody>
      </p:sp>
      <p:sp>
        <p:nvSpPr>
          <p:cNvPr id="12" name="Text 10"/>
          <p:cNvSpPr/>
          <p:nvPr/>
        </p:nvSpPr>
        <p:spPr>
          <a:xfrm>
            <a:off x="6995160" y="1773936"/>
            <a:ext cx="4261104" cy="420624"/>
          </a:xfrm>
          <a:prstGeom prst="rect">
            <a:avLst/>
          </a:prstGeom>
          <a:noFill/>
          <a:ln/>
        </p:spPr>
        <p:txBody>
          <a:bodyPr wrap="square" lIns="0" tIns="0" rIns="0" bIns="0" rtlCol="0" anchor="ctr"/>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Datu minimums un lietu pārbaudes</a:t>
            </a:r>
            <a:endParaRPr lang="lv-LV" sz="1500" noProof="0" dirty="0"/>
          </a:p>
        </p:txBody>
      </p:sp>
      <p:sp>
        <p:nvSpPr>
          <p:cNvPr id="13" name="Text 11"/>
          <p:cNvSpPr/>
          <p:nvPr/>
        </p:nvSpPr>
        <p:spPr>
          <a:xfrm>
            <a:off x="6519672" y="2359152"/>
            <a:ext cx="4736592" cy="950976"/>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Atsevišķi uzskaita saņemto dokumentu un katru tajā ietverto patstāvīgo lūgumu pēc vienādām definīcijām. Šobrīd 18 no 46 institūcijām IAL un IL dokumentus nevar atlasīt atsevišķi.</a:t>
            </a:r>
            <a:endParaRPr lang="lv-LV" sz="1250" noProof="0" dirty="0"/>
          </a:p>
        </p:txBody>
      </p:sp>
      <p:sp>
        <p:nvSpPr>
          <p:cNvPr id="14" name="Shape 12"/>
          <p:cNvSpPr/>
          <p:nvPr/>
        </p:nvSpPr>
        <p:spPr>
          <a:xfrm>
            <a:off x="640080" y="3749040"/>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15" name="Shape 13"/>
          <p:cNvSpPr/>
          <p:nvPr/>
        </p:nvSpPr>
        <p:spPr>
          <a:xfrm>
            <a:off x="914400" y="398678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6" name="Text 14"/>
          <p:cNvSpPr/>
          <p:nvPr/>
        </p:nvSpPr>
        <p:spPr>
          <a:xfrm>
            <a:off x="914400" y="398678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7</a:t>
            </a:r>
            <a:endParaRPr lang="lv-LV" sz="1350" noProof="0" dirty="0"/>
          </a:p>
        </p:txBody>
      </p:sp>
      <p:sp>
        <p:nvSpPr>
          <p:cNvPr id="17" name="Text 15"/>
          <p:cNvSpPr/>
          <p:nvPr/>
        </p:nvSpPr>
        <p:spPr>
          <a:xfrm>
            <a:off x="1408176" y="4005072"/>
            <a:ext cx="4261104" cy="420624"/>
          </a:xfrm>
          <a:prstGeom prst="rect">
            <a:avLst/>
          </a:prstGeom>
          <a:noFill/>
          <a:ln/>
        </p:spPr>
        <p:txBody>
          <a:bodyPr wrap="square" lIns="0" tIns="0" rIns="0" bIns="0" rtlCol="0" anchor="ctr"/>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Informācijas kartes un </a:t>
            </a:r>
            <a:r>
              <a:rPr lang="lv-LV" sz="1500" b="1" noProof="0" dirty="0" err="1">
                <a:solidFill>
                  <a:srgbClr val="1C2B36"/>
                </a:solidFill>
                <a:latin typeface="Calibri" pitchFamily="34" charset="0"/>
                <a:ea typeface="Calibri" pitchFamily="34" charset="-122"/>
                <a:cs typeface="Calibri" pitchFamily="34" charset="-120"/>
              </a:rPr>
              <a:t>proaktīva</a:t>
            </a:r>
            <a:r>
              <a:rPr lang="lv-LV" sz="1500" b="1" noProof="0" dirty="0">
                <a:solidFill>
                  <a:srgbClr val="1C2B36"/>
                </a:solidFill>
                <a:latin typeface="Calibri" pitchFamily="34" charset="0"/>
                <a:ea typeface="Calibri" pitchFamily="34" charset="-122"/>
                <a:cs typeface="Calibri" pitchFamily="34" charset="-120"/>
              </a:rPr>
              <a:t> publicēšana</a:t>
            </a:r>
            <a:endParaRPr lang="lv-LV" sz="1500" noProof="0" dirty="0"/>
          </a:p>
        </p:txBody>
      </p:sp>
      <p:sp>
        <p:nvSpPr>
          <p:cNvPr id="18" name="Text 16"/>
          <p:cNvSpPr/>
          <p:nvPr/>
        </p:nvSpPr>
        <p:spPr>
          <a:xfrm>
            <a:off x="932688" y="4590288"/>
            <a:ext cx="4736592" cy="950976"/>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Pilotē informācijas kartes, bieži pieprasītas informācijas publicēšanu un ierobežota tvēruma dokumentu pamatdatu katalogu. Pamatdatus publicē tikai pēc dokumentu grupu un drošo datu lauku juridiskas, tehniskas un drošības pārbaudes.</a:t>
            </a:r>
            <a:endParaRPr lang="lv-LV" sz="1250" noProof="0" dirty="0"/>
          </a:p>
        </p:txBody>
      </p:sp>
      <p:sp>
        <p:nvSpPr>
          <p:cNvPr id="19" name="Shape 17"/>
          <p:cNvSpPr/>
          <p:nvPr/>
        </p:nvSpPr>
        <p:spPr>
          <a:xfrm>
            <a:off x="6227064" y="3749040"/>
            <a:ext cx="5321808" cy="2011680"/>
          </a:xfrm>
          <a:prstGeom prst="roundRect">
            <a:avLst>
              <a:gd name="adj" fmla="val 2273"/>
            </a:avLst>
          </a:prstGeom>
          <a:solidFill>
            <a:srgbClr val="EFF3F6"/>
          </a:solidFill>
          <a:ln w="12700">
            <a:solidFill>
              <a:srgbClr val="EFF3F6"/>
            </a:solidFill>
            <a:prstDash val="solid"/>
          </a:ln>
        </p:spPr>
        <p:txBody>
          <a:bodyPr/>
          <a:lstStyle/>
          <a:p>
            <a:endParaRPr lang="lv-LV" noProof="0" dirty="0"/>
          </a:p>
        </p:txBody>
      </p:sp>
      <p:sp>
        <p:nvSpPr>
          <p:cNvPr id="20" name="Shape 18"/>
          <p:cNvSpPr/>
          <p:nvPr/>
        </p:nvSpPr>
        <p:spPr>
          <a:xfrm>
            <a:off x="6501384" y="398678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1" name="Text 19"/>
          <p:cNvSpPr/>
          <p:nvPr/>
        </p:nvSpPr>
        <p:spPr>
          <a:xfrm>
            <a:off x="6501384" y="398678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8</a:t>
            </a:r>
            <a:endParaRPr lang="lv-LV" sz="1350" noProof="0" dirty="0"/>
          </a:p>
        </p:txBody>
      </p:sp>
      <p:sp>
        <p:nvSpPr>
          <p:cNvPr id="22" name="Text 20"/>
          <p:cNvSpPr/>
          <p:nvPr/>
        </p:nvSpPr>
        <p:spPr>
          <a:xfrm>
            <a:off x="6995160" y="4005072"/>
            <a:ext cx="4261104" cy="420624"/>
          </a:xfrm>
          <a:prstGeom prst="rect">
            <a:avLst/>
          </a:prstGeom>
          <a:noFill/>
          <a:ln/>
        </p:spPr>
        <p:txBody>
          <a:bodyPr wrap="square" lIns="0" tIns="0" rIns="0" bIns="0" rtlCol="0" anchor="ctr"/>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Pieejamības ierobežojumu kartējuma uzturēšana un juridiskā pārbaude</a:t>
            </a:r>
            <a:endParaRPr lang="lv-LV" sz="1500" noProof="0" dirty="0"/>
          </a:p>
        </p:txBody>
      </p:sp>
      <p:sp>
        <p:nvSpPr>
          <p:cNvPr id="23" name="Text 21"/>
          <p:cNvSpPr/>
          <p:nvPr/>
        </p:nvSpPr>
        <p:spPr>
          <a:xfrm>
            <a:off x="6519672" y="4590288"/>
            <a:ext cx="4736592" cy="950976"/>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Turpmāko uzturēšanu un pārbaudi attiecina uz pieejamības ierobežojumiem, saglabājot sākotnējā kartējuma plašāko tvērumu un skaitļus. Augstāka riska normas pārbauda vispirms. Pēc individuālas pārbaudes iesaka normu saglabāt, grozīt vai atcelt. Ierakstu skaits pats par sevi neliecina par neatbilstošām normām.</a:t>
            </a:r>
            <a:endParaRPr lang="lv-LV" sz="1250" noProof="0" dirty="0"/>
          </a:p>
        </p:txBody>
      </p:sp>
      <p:sp>
        <p:nvSpPr>
          <p:cNvPr id="24" name="Shape 22"/>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5" name="Text 23"/>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Priekšlikumu sākumpunkts ir Latvijas iestādēs konstatētā labā prakse. Daļai risinājumu tomēr vajadzīga pilotēšana, juridiska pārbaude vai atsevišķs ieviešanas lēmums.</a:t>
            </a:r>
            <a:endParaRPr lang="lv-LV" sz="1250" noProof="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6. PRIEKŠLIKUMS · TS 2.3.7.</a:t>
            </a:r>
            <a:endParaRPr lang="lv-LV" sz="1100" noProof="0" dirty="0"/>
          </a:p>
        </p:txBody>
      </p:sp>
      <p:sp>
        <p:nvSpPr>
          <p:cNvPr id="3" name="Text 1"/>
          <p:cNvSpPr/>
          <p:nvPr/>
        </p:nvSpPr>
        <p:spPr>
          <a:xfrm>
            <a:off x="640080" y="813816"/>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Mērīšana trīs līmeņos un atsevišķs pārskatīšanas modulis</a:t>
            </a:r>
            <a:endParaRPr lang="lv-LV" sz="3000" noProof="0" dirty="0"/>
          </a:p>
        </p:txBody>
      </p:sp>
      <p:sp>
        <p:nvSpPr>
          <p:cNvPr id="5" name="Shape 3"/>
          <p:cNvSpPr/>
          <p:nvPr/>
        </p:nvSpPr>
        <p:spPr>
          <a:xfrm>
            <a:off x="640080" y="1737360"/>
            <a:ext cx="10908792" cy="1115568"/>
          </a:xfrm>
          <a:prstGeom prst="roundRect">
            <a:avLst>
              <a:gd name="adj" fmla="val 4098"/>
            </a:avLst>
          </a:prstGeom>
          <a:solidFill>
            <a:srgbClr val="EFF3F6"/>
          </a:solidFill>
          <a:ln w="12700">
            <a:solidFill>
              <a:srgbClr val="EFF3F6"/>
            </a:solidFill>
            <a:prstDash val="solid"/>
          </a:ln>
        </p:spPr>
        <p:txBody>
          <a:bodyPr/>
          <a:lstStyle/>
          <a:p>
            <a:endParaRPr lang="lv-LV" noProof="0" dirty="0"/>
          </a:p>
        </p:txBody>
      </p:sp>
      <p:sp>
        <p:nvSpPr>
          <p:cNvPr id="6" name="Shape 4"/>
          <p:cNvSpPr/>
          <p:nvPr/>
        </p:nvSpPr>
        <p:spPr>
          <a:xfrm>
            <a:off x="914400" y="197510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7" name="Text 5"/>
          <p:cNvSpPr/>
          <p:nvPr/>
        </p:nvSpPr>
        <p:spPr>
          <a:xfrm>
            <a:off x="914400" y="197510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8" name="Text 6"/>
          <p:cNvSpPr/>
          <p:nvPr/>
        </p:nvSpPr>
        <p:spPr>
          <a:xfrm>
            <a:off x="1426464" y="1920240"/>
            <a:ext cx="3840480" cy="347472"/>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Seši dokumenta </a:t>
            </a:r>
            <a:r>
              <a:rPr lang="lv-LV" sz="1450" b="1" noProof="0" dirty="0" err="1">
                <a:solidFill>
                  <a:srgbClr val="1C2B36"/>
                </a:solidFill>
                <a:latin typeface="Calibri" pitchFamily="34" charset="0"/>
                <a:ea typeface="Calibri" pitchFamily="34" charset="-122"/>
                <a:cs typeface="Calibri" pitchFamily="34" charset="-120"/>
              </a:rPr>
              <a:t>pamatlauki</a:t>
            </a:r>
            <a:endParaRPr lang="lv-LV" sz="1450" noProof="0" dirty="0"/>
          </a:p>
        </p:txBody>
      </p:sp>
      <p:sp>
        <p:nvSpPr>
          <p:cNvPr id="9" name="Text 7"/>
          <p:cNvSpPr/>
          <p:nvPr/>
        </p:nvSpPr>
        <p:spPr>
          <a:xfrm>
            <a:off x="1426464" y="2286000"/>
            <a:ext cx="6492240" cy="512064"/>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Iestādes identifikators, dokumenta ieraksta identifikators, saņemšanas datums, IAL pazīme, IL pazīme un vairāku tiesisko režīmu pazīme.</a:t>
            </a:r>
            <a:endParaRPr lang="lv-LV" sz="1250" noProof="0" dirty="0"/>
          </a:p>
        </p:txBody>
      </p:sp>
      <p:sp>
        <p:nvSpPr>
          <p:cNvPr id="10" name="Text 8"/>
          <p:cNvSpPr/>
          <p:nvPr/>
        </p:nvSpPr>
        <p:spPr>
          <a:xfrm>
            <a:off x="7589520" y="1920240"/>
            <a:ext cx="1463040" cy="347472"/>
          </a:xfrm>
          <a:prstGeom prst="rect">
            <a:avLst/>
          </a:prstGeom>
          <a:noFill/>
          <a:ln/>
        </p:spPr>
        <p:txBody>
          <a:bodyPr wrap="square" lIns="0" tIns="0" rIns="0" bIns="0" rtlCol="0" anchor="ctr"/>
          <a:lstStyle/>
          <a:p>
            <a:pPr marL="0" indent="0">
              <a:buNone/>
            </a:pPr>
            <a:r>
              <a:rPr lang="lv-LV" sz="1500" b="1" noProof="0" dirty="0">
                <a:solidFill>
                  <a:srgbClr val="B8690F"/>
                </a:solidFill>
                <a:latin typeface="Cambria" pitchFamily="34" charset="0"/>
                <a:ea typeface="Cambria" pitchFamily="34" charset="-122"/>
                <a:cs typeface="Cambria" pitchFamily="34" charset="-120"/>
              </a:rPr>
              <a:t>Cik daudz?</a:t>
            </a:r>
            <a:endParaRPr lang="lv-LV" sz="1500" noProof="0" dirty="0"/>
          </a:p>
        </p:txBody>
      </p:sp>
      <p:sp>
        <p:nvSpPr>
          <p:cNvPr id="11" name="Shape 9"/>
          <p:cNvSpPr/>
          <p:nvPr/>
        </p:nvSpPr>
        <p:spPr>
          <a:xfrm>
            <a:off x="9070848" y="2139696"/>
            <a:ext cx="2331720" cy="329184"/>
          </a:xfrm>
          <a:prstGeom prst="roundRect">
            <a:avLst>
              <a:gd name="adj" fmla="val 44444"/>
            </a:avLst>
          </a:prstGeom>
          <a:solidFill>
            <a:srgbClr val="E3EAEF"/>
          </a:solidFill>
          <a:ln w="12700">
            <a:solidFill>
              <a:srgbClr val="E3EAEF"/>
            </a:solidFill>
            <a:prstDash val="solid"/>
          </a:ln>
        </p:spPr>
        <p:txBody>
          <a:bodyPr/>
          <a:lstStyle/>
          <a:p>
            <a:endParaRPr lang="lv-LV" noProof="0" dirty="0"/>
          </a:p>
        </p:txBody>
      </p:sp>
      <p:sp>
        <p:nvSpPr>
          <p:cNvPr id="12" name="Text 10"/>
          <p:cNvSpPr/>
          <p:nvPr/>
        </p:nvSpPr>
        <p:spPr>
          <a:xfrm>
            <a:off x="9070848" y="2139696"/>
            <a:ext cx="2331720" cy="329184"/>
          </a:xfrm>
          <a:prstGeom prst="rect">
            <a:avLst/>
          </a:prstGeom>
          <a:noFill/>
          <a:ln/>
        </p:spPr>
        <p:txBody>
          <a:bodyPr wrap="square" lIns="0" tIns="0" rIns="0" bIns="0" rtlCol="0" anchor="ctr"/>
          <a:lstStyle/>
          <a:p>
            <a:pPr marL="0" indent="0" algn="ctr">
              <a:buNone/>
            </a:pPr>
            <a:r>
              <a:rPr lang="lv-LV" sz="1150" b="1" noProof="0" dirty="0">
                <a:solidFill>
                  <a:srgbClr val="2C3E4C"/>
                </a:solidFill>
                <a:latin typeface="Calibri" pitchFamily="34" charset="0"/>
                <a:ea typeface="Calibri" pitchFamily="34" charset="-122"/>
                <a:cs typeface="Calibri" pitchFamily="34" charset="-120"/>
              </a:rPr>
              <a:t>Par saistošu ieviešanu lemj pēc pilotēšanas rezultātu izvērtēšanas</a:t>
            </a:r>
            <a:endParaRPr lang="lv-LV" sz="1150" noProof="0" dirty="0"/>
          </a:p>
        </p:txBody>
      </p:sp>
      <p:sp>
        <p:nvSpPr>
          <p:cNvPr id="13" name="Shape 11"/>
          <p:cNvSpPr/>
          <p:nvPr/>
        </p:nvSpPr>
        <p:spPr>
          <a:xfrm>
            <a:off x="640080" y="3017520"/>
            <a:ext cx="10908792" cy="1115568"/>
          </a:xfrm>
          <a:prstGeom prst="roundRect">
            <a:avLst>
              <a:gd name="adj" fmla="val 4098"/>
            </a:avLst>
          </a:prstGeom>
          <a:solidFill>
            <a:srgbClr val="EFF3F6"/>
          </a:solidFill>
          <a:ln w="12700">
            <a:solidFill>
              <a:srgbClr val="EFF3F6"/>
            </a:solidFill>
            <a:prstDash val="solid"/>
          </a:ln>
        </p:spPr>
        <p:txBody>
          <a:bodyPr/>
          <a:lstStyle/>
          <a:p>
            <a:endParaRPr lang="lv-LV" noProof="0" dirty="0"/>
          </a:p>
        </p:txBody>
      </p:sp>
      <p:sp>
        <p:nvSpPr>
          <p:cNvPr id="14" name="Shape 12"/>
          <p:cNvSpPr/>
          <p:nvPr/>
        </p:nvSpPr>
        <p:spPr>
          <a:xfrm>
            <a:off x="914400" y="325526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5" name="Text 13"/>
          <p:cNvSpPr/>
          <p:nvPr/>
        </p:nvSpPr>
        <p:spPr>
          <a:xfrm>
            <a:off x="914400" y="325526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6" name="Text 14"/>
          <p:cNvSpPr/>
          <p:nvPr/>
        </p:nvSpPr>
        <p:spPr>
          <a:xfrm>
            <a:off x="1426464" y="3200400"/>
            <a:ext cx="3840480" cy="347472"/>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Septiņi procesa un rezultāta lauki</a:t>
            </a:r>
            <a:endParaRPr lang="lv-LV" sz="1450" noProof="0" dirty="0"/>
          </a:p>
        </p:txBody>
      </p:sp>
      <p:sp>
        <p:nvSpPr>
          <p:cNvPr id="17" name="Text 15"/>
          <p:cNvSpPr/>
          <p:nvPr/>
        </p:nvSpPr>
        <p:spPr>
          <a:xfrm>
            <a:off x="1426464" y="3566160"/>
            <a:ext cx="6492240" cy="512064"/>
          </a:xfrm>
          <a:prstGeom prst="rect">
            <a:avLst/>
          </a:prstGeom>
          <a:noFill/>
          <a:ln/>
        </p:spPr>
        <p:txBody>
          <a:bodyPr wrap="square" lIns="0" tIns="0" rIns="0" bIns="0" rtlCol="0" anchor="t"/>
          <a:lstStyle/>
          <a:p>
            <a:pPr marL="0" indent="0">
              <a:lnSpc>
                <a:spcPct val="110000"/>
              </a:lnSpc>
              <a:buNone/>
            </a:pPr>
            <a:r>
              <a:rPr lang="lv-LV" sz="1250" noProof="0" dirty="0">
                <a:solidFill>
                  <a:srgbClr val="4F5F6B"/>
                </a:solidFill>
                <a:latin typeface="Calibri" pitchFamily="34" charset="0"/>
                <a:ea typeface="Calibri" pitchFamily="34" charset="-122"/>
                <a:cs typeface="Calibri" pitchFamily="34" charset="-120"/>
              </a:rPr>
              <a:t>Lūguma identifikators un saite ar dokumentu, piemērotais process, saņemšanas kanāls, termiņa režīms, pabeigšanas datums, rezultāta kategorija, pārsūtīšanas pazīme.</a:t>
            </a:r>
            <a:endParaRPr lang="lv-LV" sz="1250" noProof="0" dirty="0"/>
          </a:p>
        </p:txBody>
      </p:sp>
      <p:sp>
        <p:nvSpPr>
          <p:cNvPr id="18" name="Text 16"/>
          <p:cNvSpPr/>
          <p:nvPr/>
        </p:nvSpPr>
        <p:spPr>
          <a:xfrm>
            <a:off x="7589520" y="3200400"/>
            <a:ext cx="1463040" cy="347472"/>
          </a:xfrm>
          <a:prstGeom prst="rect">
            <a:avLst/>
          </a:prstGeom>
          <a:noFill/>
          <a:ln/>
        </p:spPr>
        <p:txBody>
          <a:bodyPr wrap="square" lIns="0" tIns="0" rIns="0" bIns="0" rtlCol="0" anchor="ctr"/>
          <a:lstStyle/>
          <a:p>
            <a:pPr marL="0" indent="0">
              <a:buNone/>
            </a:pPr>
            <a:r>
              <a:rPr lang="lv-LV" sz="1500" b="1" noProof="0" dirty="0">
                <a:solidFill>
                  <a:srgbClr val="B8690F"/>
                </a:solidFill>
                <a:latin typeface="Cambria" pitchFamily="34" charset="0"/>
                <a:ea typeface="Cambria" pitchFamily="34" charset="-122"/>
                <a:cs typeface="Cambria" pitchFamily="34" charset="-120"/>
              </a:rPr>
              <a:t>Kā virzās?</a:t>
            </a:r>
            <a:endParaRPr lang="lv-LV" sz="1500" noProof="0" dirty="0"/>
          </a:p>
        </p:txBody>
      </p:sp>
      <p:sp>
        <p:nvSpPr>
          <p:cNvPr id="19" name="Shape 17"/>
          <p:cNvSpPr/>
          <p:nvPr/>
        </p:nvSpPr>
        <p:spPr>
          <a:xfrm>
            <a:off x="9070848" y="3419856"/>
            <a:ext cx="2331720" cy="329184"/>
          </a:xfrm>
          <a:prstGeom prst="roundRect">
            <a:avLst>
              <a:gd name="adj" fmla="val 44444"/>
            </a:avLst>
          </a:prstGeom>
          <a:solidFill>
            <a:srgbClr val="E3EAEF"/>
          </a:solidFill>
          <a:ln w="12700">
            <a:solidFill>
              <a:srgbClr val="E3EAEF"/>
            </a:solidFill>
            <a:prstDash val="solid"/>
          </a:ln>
        </p:spPr>
        <p:txBody>
          <a:bodyPr/>
          <a:lstStyle/>
          <a:p>
            <a:endParaRPr lang="lv-LV" noProof="0" dirty="0"/>
          </a:p>
        </p:txBody>
      </p:sp>
      <p:sp>
        <p:nvSpPr>
          <p:cNvPr id="20" name="Text 18"/>
          <p:cNvSpPr/>
          <p:nvPr/>
        </p:nvSpPr>
        <p:spPr>
          <a:xfrm>
            <a:off x="9070848" y="3419856"/>
            <a:ext cx="2331720" cy="329184"/>
          </a:xfrm>
          <a:prstGeom prst="rect">
            <a:avLst/>
          </a:prstGeom>
          <a:noFill/>
          <a:ln/>
        </p:spPr>
        <p:txBody>
          <a:bodyPr wrap="square" lIns="0" tIns="0" rIns="0" bIns="0" rtlCol="0" anchor="ctr"/>
          <a:lstStyle/>
          <a:p>
            <a:pPr marL="0" indent="0" algn="ctr">
              <a:buNone/>
            </a:pPr>
            <a:r>
              <a:rPr lang="lv-LV" sz="1150" b="1" noProof="0" dirty="0">
                <a:solidFill>
                  <a:srgbClr val="2C3E4C"/>
                </a:solidFill>
                <a:latin typeface="Calibri" pitchFamily="34" charset="0"/>
                <a:ea typeface="Calibri" pitchFamily="34" charset="-122"/>
                <a:cs typeface="Calibri" pitchFamily="34" charset="-120"/>
              </a:rPr>
              <a:t>Vispirms pārbauda pilotēšanā</a:t>
            </a:r>
            <a:endParaRPr lang="lv-LV" sz="1150" noProof="0" dirty="0"/>
          </a:p>
        </p:txBody>
      </p:sp>
      <p:sp>
        <p:nvSpPr>
          <p:cNvPr id="21" name="Shape 19"/>
          <p:cNvSpPr/>
          <p:nvPr/>
        </p:nvSpPr>
        <p:spPr>
          <a:xfrm>
            <a:off x="640080" y="4297680"/>
            <a:ext cx="10908792" cy="1115568"/>
          </a:xfrm>
          <a:prstGeom prst="roundRect">
            <a:avLst>
              <a:gd name="adj" fmla="val 4098"/>
            </a:avLst>
          </a:prstGeom>
          <a:solidFill>
            <a:srgbClr val="EFF3F6"/>
          </a:solidFill>
          <a:ln w="12700">
            <a:solidFill>
              <a:srgbClr val="EFF3F6"/>
            </a:solidFill>
            <a:prstDash val="solid"/>
          </a:ln>
        </p:spPr>
        <p:txBody>
          <a:bodyPr/>
          <a:lstStyle/>
          <a:p>
            <a:endParaRPr lang="lv-LV" noProof="0" dirty="0"/>
          </a:p>
        </p:txBody>
      </p:sp>
      <p:sp>
        <p:nvSpPr>
          <p:cNvPr id="22" name="Shape 20"/>
          <p:cNvSpPr/>
          <p:nvPr/>
        </p:nvSpPr>
        <p:spPr>
          <a:xfrm>
            <a:off x="914400" y="4535424"/>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23" name="Text 21"/>
          <p:cNvSpPr/>
          <p:nvPr/>
        </p:nvSpPr>
        <p:spPr>
          <a:xfrm>
            <a:off x="914400" y="4535424"/>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24" name="Text 22"/>
          <p:cNvSpPr/>
          <p:nvPr/>
        </p:nvSpPr>
        <p:spPr>
          <a:xfrm>
            <a:off x="1426464" y="4480560"/>
            <a:ext cx="3840480" cy="347472"/>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Lietu kvalitātes pārbaude aizsargātā vidē</a:t>
            </a:r>
            <a:endParaRPr lang="lv-LV" sz="1450" noProof="0" dirty="0"/>
          </a:p>
        </p:txBody>
      </p:sp>
      <p:sp>
        <p:nvSpPr>
          <p:cNvPr id="25" name="Text 23"/>
          <p:cNvSpPr/>
          <p:nvPr/>
        </p:nvSpPr>
        <p:spPr>
          <a:xfrm>
            <a:off x="1426464" y="4846320"/>
            <a:ext cx="6492240" cy="512064"/>
          </a:xfrm>
          <a:prstGeom prst="rect">
            <a:avLst/>
          </a:prstGeom>
          <a:noFill/>
          <a:ln/>
        </p:spPr>
        <p:txBody>
          <a:bodyPr wrap="square" lIns="0" tIns="0" rIns="0" bIns="0" rtlCol="0" anchor="t"/>
          <a:lstStyle/>
          <a:p>
            <a:pPr marL="0" indent="0">
              <a:lnSpc>
                <a:spcPct val="110000"/>
              </a:lnSpc>
              <a:buNone/>
            </a:pPr>
            <a:r>
              <a:rPr lang="lv-LV" sz="1250" noProof="0" dirty="0" err="1">
                <a:solidFill>
                  <a:srgbClr val="4F5F6B"/>
                </a:solidFill>
                <a:latin typeface="Calibri" pitchFamily="34" charset="0"/>
                <a:ea typeface="Calibri" pitchFamily="34" charset="-122"/>
                <a:cs typeface="Calibri" pitchFamily="34" charset="-120"/>
              </a:rPr>
              <a:t>Anonimizētas</a:t>
            </a:r>
            <a:r>
              <a:rPr lang="lv-LV" sz="1250" noProof="0" dirty="0">
                <a:solidFill>
                  <a:srgbClr val="4F5F6B"/>
                </a:solidFill>
                <a:latin typeface="Calibri" pitchFamily="34" charset="0"/>
                <a:ea typeface="Calibri" pitchFamily="34" charset="-122"/>
                <a:cs typeface="Calibri" pitchFamily="34" charset="-120"/>
              </a:rPr>
              <a:t> lietu izlases, ko vērtē pēc iepriekš noteikta standarta: vai process noteikts pareizi, vai izskatīta katra daļa, vai pamatots ierobežojums.</a:t>
            </a:r>
            <a:endParaRPr lang="lv-LV" sz="1250" noProof="0" dirty="0"/>
          </a:p>
        </p:txBody>
      </p:sp>
      <p:sp>
        <p:nvSpPr>
          <p:cNvPr id="26" name="Text 24"/>
          <p:cNvSpPr/>
          <p:nvPr/>
        </p:nvSpPr>
        <p:spPr>
          <a:xfrm>
            <a:off x="7589520" y="4480560"/>
            <a:ext cx="1463040" cy="347472"/>
          </a:xfrm>
          <a:prstGeom prst="rect">
            <a:avLst/>
          </a:prstGeom>
          <a:noFill/>
          <a:ln/>
        </p:spPr>
        <p:txBody>
          <a:bodyPr wrap="square" lIns="0" tIns="0" rIns="0" bIns="0" rtlCol="0" anchor="ctr"/>
          <a:lstStyle/>
          <a:p>
            <a:pPr marL="0" indent="0">
              <a:buNone/>
            </a:pPr>
            <a:r>
              <a:rPr lang="lv-LV" sz="1500" b="1" noProof="0" dirty="0">
                <a:solidFill>
                  <a:srgbClr val="B8690F"/>
                </a:solidFill>
                <a:latin typeface="Cambria" pitchFamily="34" charset="0"/>
                <a:ea typeface="Cambria" pitchFamily="34" charset="-122"/>
                <a:cs typeface="Cambria" pitchFamily="34" charset="-120"/>
              </a:rPr>
              <a:t>Cik kvalitatīvi?</a:t>
            </a:r>
            <a:endParaRPr lang="lv-LV" sz="1500" noProof="0" dirty="0"/>
          </a:p>
        </p:txBody>
      </p:sp>
      <p:sp>
        <p:nvSpPr>
          <p:cNvPr id="27" name="Shape 25"/>
          <p:cNvSpPr/>
          <p:nvPr/>
        </p:nvSpPr>
        <p:spPr>
          <a:xfrm>
            <a:off x="9070848" y="4700016"/>
            <a:ext cx="2331720" cy="329184"/>
          </a:xfrm>
          <a:prstGeom prst="roundRect">
            <a:avLst>
              <a:gd name="adj" fmla="val 44444"/>
            </a:avLst>
          </a:prstGeom>
          <a:solidFill>
            <a:srgbClr val="E3EAEF"/>
          </a:solidFill>
          <a:ln w="12700">
            <a:solidFill>
              <a:srgbClr val="E3EAEF"/>
            </a:solidFill>
            <a:prstDash val="solid"/>
          </a:ln>
        </p:spPr>
        <p:txBody>
          <a:bodyPr/>
          <a:lstStyle/>
          <a:p>
            <a:endParaRPr lang="lv-LV" noProof="0" dirty="0"/>
          </a:p>
        </p:txBody>
      </p:sp>
      <p:sp>
        <p:nvSpPr>
          <p:cNvPr id="28" name="Text 26"/>
          <p:cNvSpPr/>
          <p:nvPr/>
        </p:nvSpPr>
        <p:spPr>
          <a:xfrm>
            <a:off x="9070848" y="4700016"/>
            <a:ext cx="2331720" cy="329184"/>
          </a:xfrm>
          <a:prstGeom prst="rect">
            <a:avLst/>
          </a:prstGeom>
          <a:noFill/>
          <a:ln/>
        </p:spPr>
        <p:txBody>
          <a:bodyPr wrap="square" lIns="0" tIns="0" rIns="0" bIns="0" rtlCol="0" anchor="ctr"/>
          <a:lstStyle/>
          <a:p>
            <a:pPr marL="0" indent="0" algn="ctr">
              <a:buNone/>
            </a:pPr>
            <a:r>
              <a:rPr lang="lv-LV" sz="1150" b="1" noProof="0" dirty="0">
                <a:solidFill>
                  <a:srgbClr val="2C3E4C"/>
                </a:solidFill>
                <a:latin typeface="Calibri" pitchFamily="34" charset="0"/>
                <a:ea typeface="Calibri" pitchFamily="34" charset="-122"/>
                <a:cs typeface="Calibri" pitchFamily="34" charset="-120"/>
              </a:rPr>
              <a:t>Kvalitātes vērtēšanas metode</a:t>
            </a:r>
            <a:endParaRPr lang="lv-LV" sz="1150" noProof="0" dirty="0"/>
          </a:p>
        </p:txBody>
      </p:sp>
      <p:sp>
        <p:nvSpPr>
          <p:cNvPr id="29" name="Shape 27"/>
          <p:cNvSpPr/>
          <p:nvPr/>
        </p:nvSpPr>
        <p:spPr>
          <a:xfrm>
            <a:off x="640080" y="5303520"/>
            <a:ext cx="10908792" cy="530352"/>
          </a:xfrm>
          <a:prstGeom prst="roundRect">
            <a:avLst>
              <a:gd name="adj" fmla="val 8621"/>
            </a:avLst>
          </a:prstGeom>
          <a:solidFill>
            <a:srgbClr val="E3EAEF"/>
          </a:solidFill>
          <a:ln w="12700">
            <a:solidFill>
              <a:srgbClr val="E3EAEF"/>
            </a:solidFill>
            <a:prstDash val="solid"/>
          </a:ln>
        </p:spPr>
        <p:txBody>
          <a:bodyPr/>
          <a:lstStyle/>
          <a:p>
            <a:endParaRPr lang="lv-LV" noProof="0" dirty="0"/>
          </a:p>
        </p:txBody>
      </p:sp>
      <p:sp>
        <p:nvSpPr>
          <p:cNvPr id="30" name="Text 28"/>
          <p:cNvSpPr/>
          <p:nvPr/>
        </p:nvSpPr>
        <p:spPr>
          <a:xfrm>
            <a:off x="918411" y="5312664"/>
            <a:ext cx="10250424" cy="530352"/>
          </a:xfrm>
          <a:prstGeom prst="rect">
            <a:avLst/>
          </a:prstGeom>
          <a:noFill/>
          <a:ln/>
        </p:spPr>
        <p:txBody>
          <a:bodyPr wrap="square" lIns="0" tIns="0" rIns="0" bIns="0" rtlCol="0" anchor="ctr"/>
          <a:lstStyle/>
          <a:p>
            <a:pPr marL="0" indent="0">
              <a:buNone/>
            </a:pPr>
            <a:r>
              <a:rPr lang="lv-LV" sz="1250" b="1" noProof="0" dirty="0">
                <a:solidFill>
                  <a:srgbClr val="B8690F"/>
                </a:solidFill>
                <a:latin typeface="Calibri" pitchFamily="34" charset="0"/>
                <a:ea typeface="Calibri" pitchFamily="34" charset="-122"/>
                <a:cs typeface="Calibri" pitchFamily="34" charset="-120"/>
              </a:rPr>
              <a:t>Atsevišķi.  </a:t>
            </a:r>
            <a:r>
              <a:rPr lang="lv-LV" sz="1250" noProof="0" dirty="0">
                <a:solidFill>
                  <a:srgbClr val="2C3E4C"/>
                </a:solidFill>
                <a:latin typeface="Calibri" pitchFamily="34" charset="0"/>
                <a:ea typeface="Calibri" pitchFamily="34" charset="-122"/>
                <a:cs typeface="Calibri" pitchFamily="34" charset="-120"/>
              </a:rPr>
              <a:t>Ziņas par tiesību aizsardzības izmantošanu, pārskatīšanas rezultātu un ilgumu uztur atsevišķā pārskatīšanas modulī, nevis septiņu lauku kopā.</a:t>
            </a:r>
            <a:endParaRPr lang="lv-LV" sz="1250" noProof="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ATBILDE UZ TS 2.3.7. · STARPTAUTISKĀS SAISTĪBAS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Kādi dati vajadzīgi starptautiskajai ziņošanai</a:t>
            </a:r>
            <a:endParaRPr lang="lv-LV" sz="3000" noProof="0" dirty="0"/>
          </a:p>
        </p:txBody>
      </p:sp>
      <p:sp>
        <p:nvSpPr>
          <p:cNvPr id="4" name="Shape 2"/>
          <p:cNvSpPr/>
          <p:nvPr/>
        </p:nvSpPr>
        <p:spPr>
          <a:xfrm>
            <a:off x="640080" y="1517904"/>
            <a:ext cx="3456432"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5" name="Text 3"/>
          <p:cNvSpPr/>
          <p:nvPr/>
        </p:nvSpPr>
        <p:spPr>
          <a:xfrm>
            <a:off x="932688" y="1755648"/>
            <a:ext cx="2871216" cy="420624"/>
          </a:xfrm>
          <a:prstGeom prst="rect">
            <a:avLst/>
          </a:prstGeom>
          <a:noFill/>
          <a:ln/>
        </p:spPr>
        <p:txBody>
          <a:bodyPr wrap="square" lIns="0" tIns="0" rIns="0" bIns="0" rtlCol="0" anchor="ctr"/>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OECD informēšanas pīlārs</a:t>
            </a:r>
            <a:endParaRPr lang="lv-LV" sz="1500" noProof="0" dirty="0"/>
          </a:p>
        </p:txBody>
      </p:sp>
      <p:sp>
        <p:nvSpPr>
          <p:cNvPr id="6" name="Text 4"/>
          <p:cNvSpPr/>
          <p:nvPr/>
        </p:nvSpPr>
        <p:spPr>
          <a:xfrm>
            <a:off x="932688" y="2304288"/>
            <a:ext cx="2871216" cy="14264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Saņemto pieprasījumu skaits, pilnībā un daļēji izpildītie, pilnīgu atteikumu skaits, tiesas atcelto atteikumu skaits, termiņā sniegto atbilžu īpatsvars, termiņa pagarinājumi un </a:t>
            </a:r>
            <a:r>
              <a:rPr lang="lv-LV" sz="1250" noProof="0" dirty="0" err="1">
                <a:solidFill>
                  <a:srgbClr val="4F5F6B"/>
                </a:solidFill>
                <a:latin typeface="Calibri" pitchFamily="34" charset="0"/>
                <a:ea typeface="Calibri" pitchFamily="34" charset="-122"/>
                <a:cs typeface="Calibri" pitchFamily="34" charset="-120"/>
              </a:rPr>
              <a:t>pirmstiesas</a:t>
            </a:r>
            <a:r>
              <a:rPr lang="lv-LV" sz="1250" noProof="0" dirty="0">
                <a:solidFill>
                  <a:srgbClr val="4F5F6B"/>
                </a:solidFill>
                <a:latin typeface="Calibri" pitchFamily="34" charset="0"/>
                <a:ea typeface="Calibri" pitchFamily="34" charset="-122"/>
                <a:cs typeface="Calibri" pitchFamily="34" charset="-120"/>
              </a:rPr>
              <a:t> pārskatīšanas vidējais ilgums.</a:t>
            </a:r>
            <a:endParaRPr lang="lv-LV" sz="1250" noProof="0" dirty="0"/>
          </a:p>
        </p:txBody>
      </p:sp>
      <p:sp>
        <p:nvSpPr>
          <p:cNvPr id="7" name="Shape 5"/>
          <p:cNvSpPr/>
          <p:nvPr/>
        </p:nvSpPr>
        <p:spPr>
          <a:xfrm>
            <a:off x="4370832" y="1517904"/>
            <a:ext cx="3456432"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8" name="Text 6"/>
          <p:cNvSpPr/>
          <p:nvPr/>
        </p:nvSpPr>
        <p:spPr>
          <a:xfrm>
            <a:off x="4663440" y="1755648"/>
            <a:ext cx="2871216" cy="420624"/>
          </a:xfrm>
          <a:prstGeom prst="rect">
            <a:avLst/>
          </a:prstGeom>
          <a:noFill/>
          <a:ln/>
        </p:spPr>
        <p:txBody>
          <a:bodyPr wrap="square" lIns="0" tIns="0" rIns="0" bIns="0" rtlCol="0" anchor="ctr"/>
          <a:lstStyle/>
          <a:p>
            <a:pPr marL="0" indent="0">
              <a:lnSpc>
                <a:spcPct val="104000"/>
              </a:lnSpc>
              <a:buNone/>
            </a:pPr>
            <a:r>
              <a:rPr lang="lv-LV" sz="1500" b="1" noProof="0" dirty="0" err="1">
                <a:solidFill>
                  <a:srgbClr val="1C2B36"/>
                </a:solidFill>
                <a:latin typeface="Calibri" pitchFamily="34" charset="0"/>
                <a:ea typeface="Calibri" pitchFamily="34" charset="-122"/>
                <a:cs typeface="Calibri" pitchFamily="34" charset="-120"/>
              </a:rPr>
              <a:t>Trumses</a:t>
            </a:r>
            <a:r>
              <a:rPr lang="lv-LV" sz="1500" b="1" noProof="0" dirty="0">
                <a:solidFill>
                  <a:srgbClr val="1C2B36"/>
                </a:solidFill>
                <a:latin typeface="Calibri" pitchFamily="34" charset="0"/>
                <a:ea typeface="Calibri" pitchFamily="34" charset="-122"/>
                <a:cs typeface="Calibri" pitchFamily="34" charset="-120"/>
              </a:rPr>
              <a:t> konvencijas ziņojums</a:t>
            </a:r>
            <a:endParaRPr lang="lv-LV" sz="1500" noProof="0" dirty="0"/>
          </a:p>
        </p:txBody>
      </p:sp>
      <p:sp>
        <p:nvSpPr>
          <p:cNvPr id="9" name="Text 7"/>
          <p:cNvSpPr/>
          <p:nvPr/>
        </p:nvSpPr>
        <p:spPr>
          <a:xfrm>
            <a:off x="4663440" y="2304288"/>
            <a:ext cx="2871216" cy="14264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Lēmumu pieņemšanas, paziņošanas un izpildes termiņi, pilnīgu un daļēju atteikumu pamatojums, iespēja iepazīties klātienē, kā arī pārskatīšanas ilgums, rezultāti un personai radušās izmaksas.</a:t>
            </a:r>
            <a:endParaRPr lang="lv-LV" sz="1250" noProof="0" dirty="0"/>
          </a:p>
        </p:txBody>
      </p:sp>
      <p:sp>
        <p:nvSpPr>
          <p:cNvPr id="10" name="Shape 8"/>
          <p:cNvSpPr/>
          <p:nvPr/>
        </p:nvSpPr>
        <p:spPr>
          <a:xfrm>
            <a:off x="8101584" y="1517904"/>
            <a:ext cx="3456432" cy="2432304"/>
          </a:xfrm>
          <a:prstGeom prst="roundRect">
            <a:avLst>
              <a:gd name="adj" fmla="val 1880"/>
            </a:avLst>
          </a:prstGeom>
          <a:solidFill>
            <a:srgbClr val="EFF3F6"/>
          </a:solidFill>
          <a:ln w="12700">
            <a:solidFill>
              <a:srgbClr val="EFF3F6"/>
            </a:solidFill>
            <a:prstDash val="solid"/>
          </a:ln>
        </p:spPr>
        <p:txBody>
          <a:bodyPr/>
          <a:lstStyle/>
          <a:p>
            <a:endParaRPr lang="lv-LV" noProof="0" dirty="0"/>
          </a:p>
        </p:txBody>
      </p:sp>
      <p:sp>
        <p:nvSpPr>
          <p:cNvPr id="11" name="Text 9"/>
          <p:cNvSpPr/>
          <p:nvPr/>
        </p:nvSpPr>
        <p:spPr>
          <a:xfrm>
            <a:off x="8394192" y="1755648"/>
            <a:ext cx="2871216" cy="420624"/>
          </a:xfrm>
          <a:prstGeom prst="rect">
            <a:avLst/>
          </a:prstGeom>
          <a:noFill/>
          <a:ln/>
        </p:spPr>
        <p:txBody>
          <a:bodyPr wrap="square" lIns="0" tIns="0" rIns="0" bIns="0" rtlCol="0" anchor="ctr"/>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ANO ilgtspējīgas attīstības mērķi</a:t>
            </a:r>
            <a:endParaRPr lang="lv-LV" sz="1500" noProof="0" dirty="0"/>
          </a:p>
        </p:txBody>
      </p:sp>
      <p:sp>
        <p:nvSpPr>
          <p:cNvPr id="12" name="Text 10"/>
          <p:cNvSpPr/>
          <p:nvPr/>
        </p:nvSpPr>
        <p:spPr>
          <a:xfrm>
            <a:off x="8394192" y="2304288"/>
            <a:ext cx="2871216" cy="14264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Rādītājs 16.10.2 ir sistēmas līmeņa rādītājs par piekļuves tiesību pieņemšanu un īstenošanu, nevis viens dokumentu vadības sistēmas lauks.</a:t>
            </a:r>
            <a:endParaRPr lang="lv-LV" sz="1250" noProof="0" dirty="0"/>
          </a:p>
        </p:txBody>
      </p:sp>
      <p:sp>
        <p:nvSpPr>
          <p:cNvPr id="13" name="Shape 11"/>
          <p:cNvSpPr/>
          <p:nvPr/>
        </p:nvSpPr>
        <p:spPr>
          <a:xfrm>
            <a:off x="640080" y="4133088"/>
            <a:ext cx="10908792" cy="1536192"/>
          </a:xfrm>
          <a:prstGeom prst="roundRect">
            <a:avLst>
              <a:gd name="adj" fmla="val 2976"/>
            </a:avLst>
          </a:prstGeom>
          <a:solidFill>
            <a:srgbClr val="E3EAEF"/>
          </a:solidFill>
          <a:ln w="12700">
            <a:solidFill>
              <a:srgbClr val="E3EAEF"/>
            </a:solidFill>
            <a:prstDash val="solid"/>
          </a:ln>
        </p:spPr>
        <p:txBody>
          <a:bodyPr/>
          <a:lstStyle/>
          <a:p>
            <a:endParaRPr lang="lv-LV" noProof="0" dirty="0"/>
          </a:p>
        </p:txBody>
      </p:sp>
      <p:sp>
        <p:nvSpPr>
          <p:cNvPr id="14" name="Text 12"/>
          <p:cNvSpPr/>
          <p:nvPr/>
        </p:nvSpPr>
        <p:spPr>
          <a:xfrm>
            <a:off x="969264" y="4315968"/>
            <a:ext cx="10250424" cy="292608"/>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Ko no tā izriet Latvijas uzskaitei</a:t>
            </a:r>
            <a:endParaRPr lang="lv-LV" sz="1450" noProof="0" dirty="0"/>
          </a:p>
        </p:txBody>
      </p:sp>
      <p:sp>
        <p:nvSpPr>
          <p:cNvPr id="15" name="Text 13"/>
          <p:cNvSpPr/>
          <p:nvPr/>
        </p:nvSpPr>
        <p:spPr>
          <a:xfrm>
            <a:off x="969264" y="4645152"/>
            <a:ext cx="10250424" cy="932688"/>
          </a:xfrm>
          <a:prstGeom prst="rect">
            <a:avLst/>
          </a:prstGeom>
          <a:noFill/>
          <a:ln/>
        </p:spPr>
        <p:txBody>
          <a:bodyPr wrap="square" lIns="0" tIns="0" rIns="0" bIns="0" rtlCol="0" anchor="t"/>
          <a:lstStyle/>
          <a:p>
            <a:pPr marL="0" indent="0">
              <a:lnSpc>
                <a:spcPct val="114000"/>
              </a:lnSpc>
              <a:buNone/>
            </a:pPr>
            <a:r>
              <a:rPr lang="lv-LV" sz="1300" noProof="0" dirty="0">
                <a:solidFill>
                  <a:srgbClr val="2C3E4C"/>
                </a:solidFill>
                <a:latin typeface="Calibri" pitchFamily="34" charset="0"/>
                <a:ea typeface="Calibri" pitchFamily="34" charset="-122"/>
                <a:cs typeface="Calibri" pitchFamily="34" charset="-120"/>
              </a:rPr>
              <a:t>Pētījumā piedāvātie seši dokumenta </a:t>
            </a:r>
            <a:r>
              <a:rPr lang="lv-LV" sz="1300" noProof="0" dirty="0" err="1">
                <a:solidFill>
                  <a:srgbClr val="2C3E4C"/>
                </a:solidFill>
                <a:latin typeface="Calibri" pitchFamily="34" charset="0"/>
                <a:ea typeface="Calibri" pitchFamily="34" charset="-122"/>
                <a:cs typeface="Calibri" pitchFamily="34" charset="-120"/>
              </a:rPr>
              <a:t>pamatlauki</a:t>
            </a:r>
            <a:r>
              <a:rPr lang="lv-LV" sz="1300" noProof="0" dirty="0">
                <a:solidFill>
                  <a:srgbClr val="2C3E4C"/>
                </a:solidFill>
                <a:latin typeface="Calibri" pitchFamily="34" charset="0"/>
                <a:ea typeface="Calibri" pitchFamily="34" charset="-122"/>
                <a:cs typeface="Calibri" pitchFamily="34" charset="-120"/>
              </a:rPr>
              <a:t> un septiņi procesa un rezultāta lauki ļautu iegūt daļu vajadzīgo datu. Pārskatīšanas ierakstam jābūt sasaistītam ar sākotnējo pieprasījumu, tā rezultātu un, ja tāds bijis, sākotnējo atteikumu. Ne visi anketās prasītie dati jāiekļauj obligātajā uzskaitē: ziņas par anonimitāti, pieprasītāju grupām, palīdzības izmantošanu un maksām var iegūt arī </a:t>
            </a:r>
            <a:r>
              <a:rPr lang="lv-LV" sz="1300" noProof="0" dirty="0" err="1">
                <a:solidFill>
                  <a:srgbClr val="2C3E4C"/>
                </a:solidFill>
                <a:latin typeface="Calibri" pitchFamily="34" charset="0"/>
                <a:ea typeface="Calibri" pitchFamily="34" charset="-122"/>
                <a:cs typeface="Calibri" pitchFamily="34" charset="-120"/>
              </a:rPr>
              <a:t>anonimizētu</a:t>
            </a:r>
            <a:r>
              <a:rPr lang="lv-LV" sz="1300" noProof="0" dirty="0">
                <a:solidFill>
                  <a:srgbClr val="2C3E4C"/>
                </a:solidFill>
                <a:latin typeface="Calibri" pitchFamily="34" charset="0"/>
                <a:ea typeface="Calibri" pitchFamily="34" charset="-122"/>
                <a:cs typeface="Calibri" pitchFamily="34" charset="-120"/>
              </a:rPr>
              <a:t> lietu izlasēs, iestāžu aptaujās un </a:t>
            </a:r>
            <a:r>
              <a:rPr lang="lv-LV" sz="1300" noProof="0" dirty="0" err="1">
                <a:solidFill>
                  <a:srgbClr val="2C3E4C"/>
                </a:solidFill>
                <a:latin typeface="Calibri" pitchFamily="34" charset="0"/>
                <a:ea typeface="Calibri" pitchFamily="34" charset="-122"/>
                <a:cs typeface="Calibri" pitchFamily="34" charset="-120"/>
              </a:rPr>
              <a:t>piekļūstamības</a:t>
            </a:r>
            <a:r>
              <a:rPr lang="lv-LV" sz="1300" noProof="0" dirty="0">
                <a:solidFill>
                  <a:srgbClr val="2C3E4C"/>
                </a:solidFill>
                <a:latin typeface="Calibri" pitchFamily="34" charset="0"/>
                <a:ea typeface="Calibri" pitchFamily="34" charset="-122"/>
                <a:cs typeface="Calibri" pitchFamily="34" charset="-120"/>
              </a:rPr>
              <a:t> pārbaudēs.</a:t>
            </a:r>
            <a:endParaRPr lang="lv-LV" sz="1300" noProof="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POLITIKAS LĒMUMS 2 · TS 2.3.6. · 5.5.2. SADAĻA</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err="1">
                <a:solidFill>
                  <a:srgbClr val="1C2B36"/>
                </a:solidFill>
                <a:latin typeface="Cambria" pitchFamily="34" charset="0"/>
                <a:ea typeface="Cambria" pitchFamily="34" charset="-122"/>
                <a:cs typeface="Cambria" pitchFamily="34" charset="-120"/>
              </a:rPr>
              <a:t>Ārpustiesas</a:t>
            </a:r>
            <a:r>
              <a:rPr lang="lv-LV" sz="3000" b="1" noProof="0" dirty="0">
                <a:solidFill>
                  <a:srgbClr val="1C2B36"/>
                </a:solidFill>
                <a:latin typeface="Cambria" pitchFamily="34" charset="0"/>
                <a:ea typeface="Cambria" pitchFamily="34" charset="-122"/>
                <a:cs typeface="Cambria" pitchFamily="34" charset="-120"/>
              </a:rPr>
              <a:t> pārskatīšana: kāpēc jautājums ir aktuāls</a:t>
            </a:r>
            <a:endParaRPr lang="lv-LV" sz="3000" noProof="0" dirty="0"/>
          </a:p>
        </p:txBody>
      </p:sp>
      <p:sp>
        <p:nvSpPr>
          <p:cNvPr id="4" name="Shape 2"/>
          <p:cNvSpPr/>
          <p:nvPr/>
        </p:nvSpPr>
        <p:spPr>
          <a:xfrm>
            <a:off x="640080" y="1517904"/>
            <a:ext cx="5321808" cy="2231136"/>
          </a:xfrm>
          <a:prstGeom prst="roundRect">
            <a:avLst>
              <a:gd name="adj" fmla="val 2049"/>
            </a:avLst>
          </a:prstGeom>
          <a:solidFill>
            <a:srgbClr val="E3EAEF"/>
          </a:solidFill>
          <a:ln w="12700">
            <a:solidFill>
              <a:srgbClr val="E3EAEF"/>
            </a:solidFill>
            <a:prstDash val="solid"/>
          </a:ln>
        </p:spPr>
        <p:txBody>
          <a:bodyPr/>
          <a:lstStyle/>
          <a:p>
            <a:endParaRPr lang="lv-LV" noProof="0" dirty="0"/>
          </a:p>
        </p:txBody>
      </p:sp>
      <p:sp>
        <p:nvSpPr>
          <p:cNvPr id="5" name="Text 3"/>
          <p:cNvSpPr/>
          <p:nvPr/>
        </p:nvSpPr>
        <p:spPr>
          <a:xfrm>
            <a:off x="969264" y="1682496"/>
            <a:ext cx="2743200" cy="694944"/>
          </a:xfrm>
          <a:prstGeom prst="rect">
            <a:avLst/>
          </a:prstGeom>
          <a:noFill/>
          <a:ln/>
        </p:spPr>
        <p:txBody>
          <a:bodyPr wrap="square" lIns="0" tIns="0" rIns="0" bIns="0" rtlCol="0" anchor="ctr"/>
          <a:lstStyle/>
          <a:p>
            <a:pPr marL="0" indent="0">
              <a:buNone/>
            </a:pPr>
            <a:r>
              <a:rPr lang="lv-LV" sz="4400" b="1" noProof="0" dirty="0">
                <a:solidFill>
                  <a:srgbClr val="B8690F"/>
                </a:solidFill>
                <a:latin typeface="Cambria" pitchFamily="34" charset="0"/>
                <a:ea typeface="Cambria" pitchFamily="34" charset="-122"/>
                <a:cs typeface="Cambria" pitchFamily="34" charset="-120"/>
              </a:rPr>
              <a:t>440</a:t>
            </a:r>
            <a:endParaRPr lang="lv-LV" sz="4400" noProof="0" dirty="0"/>
          </a:p>
        </p:txBody>
      </p:sp>
      <p:sp>
        <p:nvSpPr>
          <p:cNvPr id="6" name="Text 4"/>
          <p:cNvSpPr/>
          <p:nvPr/>
        </p:nvSpPr>
        <p:spPr>
          <a:xfrm>
            <a:off x="969264" y="2395728"/>
            <a:ext cx="4700016" cy="1225296"/>
          </a:xfrm>
          <a:prstGeom prst="rect">
            <a:avLst/>
          </a:prstGeom>
          <a:noFill/>
          <a:ln/>
        </p:spPr>
        <p:txBody>
          <a:bodyPr wrap="square" lIns="0" tIns="0" rIns="0" bIns="0" rtlCol="0" anchor="t"/>
          <a:lstStyle/>
          <a:p>
            <a:pPr marL="0" indent="0">
              <a:lnSpc>
                <a:spcPct val="114000"/>
              </a:lnSpc>
              <a:buNone/>
            </a:pPr>
            <a:r>
              <a:rPr lang="lv-LV" sz="1250" noProof="0" dirty="0">
                <a:solidFill>
                  <a:srgbClr val="2C3E4C"/>
                </a:solidFill>
                <a:latin typeface="Calibri" pitchFamily="34" charset="0"/>
                <a:ea typeface="Calibri" pitchFamily="34" charset="-122"/>
                <a:cs typeface="Calibri" pitchFamily="34" charset="-120"/>
              </a:rPr>
              <a:t>440 dienas bija mediāna kopējam laikam no sākotnējā informācijas pieprasījuma līdz analizētajam tiesas nolēmumam lietās ar IAL elementu; lietās ar IL elementu 349 dienas. Šajā laikā ietilpst izskatīšana iestādē, iespējamā </a:t>
            </a:r>
            <a:r>
              <a:rPr lang="lv-LV" sz="1250" noProof="0" dirty="0" err="1">
                <a:solidFill>
                  <a:srgbClr val="2C3E4C"/>
                </a:solidFill>
                <a:latin typeface="Calibri" pitchFamily="34" charset="0"/>
                <a:ea typeface="Calibri" pitchFamily="34" charset="-122"/>
                <a:cs typeface="Calibri" pitchFamily="34" charset="-120"/>
              </a:rPr>
              <a:t>pirmstiesas</a:t>
            </a:r>
            <a:r>
              <a:rPr lang="lv-LV" sz="1250" noProof="0" dirty="0">
                <a:solidFill>
                  <a:srgbClr val="2C3E4C"/>
                </a:solidFill>
                <a:latin typeface="Calibri" pitchFamily="34" charset="0"/>
                <a:ea typeface="Calibri" pitchFamily="34" charset="-122"/>
                <a:cs typeface="Calibri" pitchFamily="34" charset="-120"/>
              </a:rPr>
              <a:t> pārskatīšana un tiesvedība.</a:t>
            </a:r>
            <a:endParaRPr lang="lv-LV" sz="1250" noProof="0" dirty="0"/>
          </a:p>
        </p:txBody>
      </p:sp>
      <p:sp>
        <p:nvSpPr>
          <p:cNvPr id="7" name="Shape 5"/>
          <p:cNvSpPr/>
          <p:nvPr/>
        </p:nvSpPr>
        <p:spPr>
          <a:xfrm>
            <a:off x="6227064" y="1517904"/>
            <a:ext cx="5321808" cy="2231136"/>
          </a:xfrm>
          <a:prstGeom prst="roundRect">
            <a:avLst>
              <a:gd name="adj" fmla="val 2049"/>
            </a:avLst>
          </a:prstGeom>
          <a:solidFill>
            <a:srgbClr val="EFF3F6"/>
          </a:solidFill>
          <a:ln w="12700">
            <a:solidFill>
              <a:srgbClr val="EFF3F6"/>
            </a:solidFill>
            <a:prstDash val="solid"/>
          </a:ln>
        </p:spPr>
        <p:txBody>
          <a:bodyPr/>
          <a:lstStyle/>
          <a:p>
            <a:endParaRPr lang="lv-LV" noProof="0" dirty="0"/>
          </a:p>
        </p:txBody>
      </p:sp>
      <p:sp>
        <p:nvSpPr>
          <p:cNvPr id="8" name="Text 6"/>
          <p:cNvSpPr/>
          <p:nvPr/>
        </p:nvSpPr>
        <p:spPr>
          <a:xfrm>
            <a:off x="6537960" y="1719072"/>
            <a:ext cx="4718304" cy="292608"/>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Starptautiskais minimums</a:t>
            </a:r>
            <a:endParaRPr lang="lv-LV" sz="1450" noProof="0" dirty="0"/>
          </a:p>
        </p:txBody>
      </p:sp>
      <p:sp>
        <p:nvSpPr>
          <p:cNvPr id="9" name="Text 7"/>
          <p:cNvSpPr/>
          <p:nvPr/>
        </p:nvSpPr>
        <p:spPr>
          <a:xfrm>
            <a:off x="6537960" y="2048256"/>
            <a:ext cx="4718304" cy="658368"/>
          </a:xfrm>
          <a:prstGeom prst="rect">
            <a:avLst/>
          </a:prstGeom>
          <a:noFill/>
          <a:ln/>
        </p:spPr>
        <p:txBody>
          <a:bodyPr wrap="square" lIns="0" tIns="0" rIns="0" bIns="0" rtlCol="0" anchor="t"/>
          <a:lstStyle/>
          <a:p>
            <a:pPr marL="0" indent="0">
              <a:lnSpc>
                <a:spcPct val="112000"/>
              </a:lnSpc>
              <a:buNone/>
            </a:pPr>
            <a:r>
              <a:rPr lang="lv-LV" sz="1250" noProof="0" dirty="0" err="1">
                <a:solidFill>
                  <a:srgbClr val="4F5F6B"/>
                </a:solidFill>
                <a:latin typeface="Calibri" pitchFamily="34" charset="0"/>
                <a:ea typeface="Calibri" pitchFamily="34" charset="-122"/>
                <a:cs typeface="Calibri" pitchFamily="34" charset="-120"/>
              </a:rPr>
              <a:t>Trumses</a:t>
            </a:r>
            <a:r>
              <a:rPr lang="lv-LV" sz="1250" noProof="0" dirty="0">
                <a:solidFill>
                  <a:srgbClr val="4F5F6B"/>
                </a:solidFill>
                <a:latin typeface="Calibri" pitchFamily="34" charset="0"/>
                <a:ea typeface="Calibri" pitchFamily="34" charset="-122"/>
                <a:cs typeface="Calibri" pitchFamily="34" charset="-120"/>
              </a:rPr>
              <a:t> konvencijas 8. pants neprasa izveidot īpašu institūciju, bet prasa neatkarīgu kontroli pār pilnīgu un daļēju atteikumu un iestādes klusēšanu.</a:t>
            </a:r>
            <a:endParaRPr lang="lv-LV" sz="1250" noProof="0" dirty="0"/>
          </a:p>
        </p:txBody>
      </p:sp>
      <p:sp>
        <p:nvSpPr>
          <p:cNvPr id="10" name="Text 8"/>
          <p:cNvSpPr/>
          <p:nvPr/>
        </p:nvSpPr>
        <p:spPr>
          <a:xfrm>
            <a:off x="6537960" y="2761488"/>
            <a:ext cx="4718304" cy="292608"/>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Ātra procedūra</a:t>
            </a:r>
            <a:endParaRPr lang="lv-LV" sz="1450" noProof="0" dirty="0"/>
          </a:p>
        </p:txBody>
      </p:sp>
      <p:sp>
        <p:nvSpPr>
          <p:cNvPr id="11" name="Text 9"/>
          <p:cNvSpPr/>
          <p:nvPr/>
        </p:nvSpPr>
        <p:spPr>
          <a:xfrm>
            <a:off x="6537960" y="3090672"/>
            <a:ext cx="4718304" cy="658368"/>
          </a:xfrm>
          <a:prstGeom prst="rect">
            <a:avLst/>
          </a:prstGeom>
          <a:noFill/>
          <a:ln/>
        </p:spPr>
        <p:txBody>
          <a:bodyPr wrap="square" lIns="0" tIns="0" rIns="0" bIns="0" rtlCol="0" anchor="t"/>
          <a:lstStyle/>
          <a:p>
            <a:pPr marL="0" indent="0">
              <a:lnSpc>
                <a:spcPct val="112000"/>
              </a:lnSpc>
              <a:buNone/>
            </a:pPr>
            <a:r>
              <a:rPr lang="lv-LV" sz="1250" noProof="0" dirty="0">
                <a:solidFill>
                  <a:srgbClr val="4F5F6B"/>
                </a:solidFill>
                <a:latin typeface="Calibri" pitchFamily="34" charset="0"/>
                <a:ea typeface="Calibri" pitchFamily="34" charset="-122"/>
                <a:cs typeface="Calibri" pitchFamily="34" charset="-120"/>
              </a:rPr>
              <a:t>Personai jābūt pieejamai arī ātrai pārbaudes procedūrai, kas tai nerada nesamērīgas izmaksas. To var veikt iestāde atkārtotā izskatīšanā vai neatkarīga institūcija.</a:t>
            </a:r>
            <a:endParaRPr lang="lv-LV" sz="1250" noProof="0" dirty="0"/>
          </a:p>
        </p:txBody>
      </p:sp>
      <p:sp>
        <p:nvSpPr>
          <p:cNvPr id="12" name="Shape 10"/>
          <p:cNvSpPr/>
          <p:nvPr/>
        </p:nvSpPr>
        <p:spPr>
          <a:xfrm>
            <a:off x="640080" y="3950208"/>
            <a:ext cx="10908792" cy="1591056"/>
          </a:xfrm>
          <a:prstGeom prst="roundRect">
            <a:avLst>
              <a:gd name="adj" fmla="val 2874"/>
            </a:avLst>
          </a:prstGeom>
          <a:solidFill>
            <a:srgbClr val="EFF3F6"/>
          </a:solidFill>
          <a:ln w="12700">
            <a:solidFill>
              <a:srgbClr val="EFF3F6"/>
            </a:solidFill>
            <a:prstDash val="solid"/>
          </a:ln>
        </p:spPr>
        <p:txBody>
          <a:bodyPr/>
          <a:lstStyle/>
          <a:p>
            <a:endParaRPr lang="lv-LV" noProof="0" dirty="0"/>
          </a:p>
        </p:txBody>
      </p:sp>
      <p:sp>
        <p:nvSpPr>
          <p:cNvPr id="13" name="Text 11"/>
          <p:cNvSpPr/>
          <p:nvPr/>
        </p:nvSpPr>
        <p:spPr>
          <a:xfrm>
            <a:off x="969264" y="4133088"/>
            <a:ext cx="10250424" cy="292608"/>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Ko pašreizējā kārtība jau spēj izlabot</a:t>
            </a:r>
            <a:endParaRPr lang="lv-LV" sz="1450" noProof="0" dirty="0"/>
          </a:p>
        </p:txBody>
      </p:sp>
      <p:sp>
        <p:nvSpPr>
          <p:cNvPr id="14" name="Shape 12"/>
          <p:cNvSpPr/>
          <p:nvPr/>
        </p:nvSpPr>
        <p:spPr>
          <a:xfrm>
            <a:off x="969264" y="462686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5" name="Text 13"/>
          <p:cNvSpPr/>
          <p:nvPr/>
        </p:nvSpPr>
        <p:spPr>
          <a:xfrm>
            <a:off x="1207008" y="4535424"/>
            <a:ext cx="3127248" cy="9692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Iestādes pārskatīšanā ir izsniegušas iepriekš atteiktus datus un samazinājušas pieprasīto maksu</a:t>
            </a:r>
            <a:endParaRPr lang="lv-LV" sz="1250" noProof="0" dirty="0"/>
          </a:p>
        </p:txBody>
      </p:sp>
      <p:sp>
        <p:nvSpPr>
          <p:cNvPr id="16" name="Shape 14"/>
          <p:cNvSpPr/>
          <p:nvPr/>
        </p:nvSpPr>
        <p:spPr>
          <a:xfrm>
            <a:off x="4535424" y="462686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7" name="Text 15"/>
          <p:cNvSpPr/>
          <p:nvPr/>
        </p:nvSpPr>
        <p:spPr>
          <a:xfrm>
            <a:off x="4773168" y="4535424"/>
            <a:ext cx="3127248" cy="9692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Atceltas kļūdaini noteiktas ierobežotas pieejamības informācijas atzīmes</a:t>
            </a:r>
            <a:endParaRPr lang="lv-LV" sz="1250" noProof="0" dirty="0"/>
          </a:p>
        </p:txBody>
      </p:sp>
      <p:sp>
        <p:nvSpPr>
          <p:cNvPr id="18" name="Shape 16"/>
          <p:cNvSpPr/>
          <p:nvPr/>
        </p:nvSpPr>
        <p:spPr>
          <a:xfrm>
            <a:off x="8101584" y="4626864"/>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9" name="Text 17"/>
          <p:cNvSpPr/>
          <p:nvPr/>
        </p:nvSpPr>
        <p:spPr>
          <a:xfrm>
            <a:off x="8339328" y="4535424"/>
            <a:ext cx="3127248" cy="969264"/>
          </a:xfrm>
          <a:prstGeom prst="rect">
            <a:avLst/>
          </a:prstGeom>
          <a:noFill/>
          <a:ln/>
        </p:spPr>
        <p:txBody>
          <a:bodyPr wrap="square" lIns="0" tIns="0" rIns="0" bIns="0" rtlCol="0" anchor="t"/>
          <a:lstStyle/>
          <a:p>
            <a:pPr marL="0" indent="0">
              <a:lnSpc>
                <a:spcPct val="114000"/>
              </a:lnSpc>
              <a:buNone/>
            </a:pPr>
            <a:r>
              <a:rPr lang="lv-LV" sz="1250" noProof="0" dirty="0">
                <a:solidFill>
                  <a:srgbClr val="4F5F6B"/>
                </a:solidFill>
                <a:latin typeface="Calibri" pitchFamily="34" charset="0"/>
                <a:ea typeface="Calibri" pitchFamily="34" charset="-122"/>
                <a:cs typeface="Calibri" pitchFamily="34" charset="-120"/>
              </a:rPr>
              <a:t>Padotības iestādēm uzdots atkārtoti izvērtēt atteikuma pamatojumu</a:t>
            </a:r>
            <a:endParaRPr lang="lv-LV" sz="1250" noProof="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POLITIKAS LĒMUMS 2 · SCENĀRIJI</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Kam uzticēt </a:t>
            </a:r>
            <a:r>
              <a:rPr lang="lv-LV" sz="3000" b="1" noProof="0" dirty="0" err="1">
                <a:solidFill>
                  <a:srgbClr val="1C2B36"/>
                </a:solidFill>
                <a:latin typeface="Cambria" pitchFamily="34" charset="0"/>
                <a:ea typeface="Cambria" pitchFamily="34" charset="-122"/>
                <a:cs typeface="Cambria" pitchFamily="34" charset="-120"/>
              </a:rPr>
              <a:t>ārpustiesas</a:t>
            </a:r>
            <a:r>
              <a:rPr lang="lv-LV" sz="3000" b="1" noProof="0" dirty="0">
                <a:solidFill>
                  <a:srgbClr val="1C2B36"/>
                </a:solidFill>
                <a:latin typeface="Cambria" pitchFamily="34" charset="0"/>
                <a:ea typeface="Cambria" pitchFamily="34" charset="-122"/>
                <a:cs typeface="Cambria" pitchFamily="34" charset="-120"/>
              </a:rPr>
              <a:t> pārskatīšanu</a:t>
            </a:r>
            <a:endParaRPr lang="lv-LV" sz="3000" noProof="0" dirty="0"/>
          </a:p>
        </p:txBody>
      </p:sp>
      <p:sp>
        <p:nvSpPr>
          <p:cNvPr id="4" name="Shape 2"/>
          <p:cNvSpPr/>
          <p:nvPr/>
        </p:nvSpPr>
        <p:spPr>
          <a:xfrm>
            <a:off x="640080"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5" name="Shape 3"/>
          <p:cNvSpPr/>
          <p:nvPr/>
        </p:nvSpPr>
        <p:spPr>
          <a:xfrm>
            <a:off x="932688"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6" name="Text 4"/>
          <p:cNvSpPr/>
          <p:nvPr/>
        </p:nvSpPr>
        <p:spPr>
          <a:xfrm>
            <a:off x="932688"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932688"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Stiprināt pašreizējo pārskatīšanu</a:t>
            </a:r>
            <a:endParaRPr lang="lv-LV" sz="1500" noProof="0" dirty="0"/>
          </a:p>
        </p:txBody>
      </p:sp>
      <p:sp>
        <p:nvSpPr>
          <p:cNvPr id="8" name="Text 6"/>
          <p:cNvSpPr/>
          <p:nvPr/>
        </p:nvSpPr>
        <p:spPr>
          <a:xfrm>
            <a:off x="932688"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Ātrākā kļūdu labošana un mazākais institucionālās pārejas apjoms.</a:t>
            </a:r>
            <a:endParaRPr lang="lv-LV" sz="1250" noProof="0" dirty="0"/>
          </a:p>
        </p:txBody>
      </p:sp>
      <p:sp>
        <p:nvSpPr>
          <p:cNvPr id="9" name="Text 7"/>
          <p:cNvSpPr/>
          <p:nvPr/>
        </p:nvSpPr>
        <p:spPr>
          <a:xfrm>
            <a:off x="932688"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Pārbaude var palikt formāla un nepietiekami nošķirta no sākotnējā lēmuma.</a:t>
            </a:r>
            <a:endParaRPr lang="lv-LV" sz="1250" noProof="0" dirty="0"/>
          </a:p>
        </p:txBody>
      </p:sp>
      <p:sp>
        <p:nvSpPr>
          <p:cNvPr id="10" name="Shape 8"/>
          <p:cNvSpPr/>
          <p:nvPr/>
        </p:nvSpPr>
        <p:spPr>
          <a:xfrm>
            <a:off x="4370832"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11" name="Shape 9"/>
          <p:cNvSpPr/>
          <p:nvPr/>
        </p:nvSpPr>
        <p:spPr>
          <a:xfrm>
            <a:off x="4663440"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2" name="Text 10"/>
          <p:cNvSpPr/>
          <p:nvPr/>
        </p:nvSpPr>
        <p:spPr>
          <a:xfrm>
            <a:off x="4663440"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3" name="Text 11"/>
          <p:cNvSpPr/>
          <p:nvPr/>
        </p:nvSpPr>
        <p:spPr>
          <a:xfrm>
            <a:off x="4663440"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Uzticēt esošai neatkarīgai institūcijai</a:t>
            </a:r>
            <a:endParaRPr lang="lv-LV" sz="1500" noProof="0" dirty="0"/>
          </a:p>
        </p:txBody>
      </p:sp>
      <p:sp>
        <p:nvSpPr>
          <p:cNvPr id="14" name="Text 12"/>
          <p:cNvSpPr/>
          <p:nvPr/>
        </p:nvSpPr>
        <p:spPr>
          <a:xfrm>
            <a:off x="4663440"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Neatkarīgāku un vienveidīgāku pārbaudi var ieviest bez pilnīgi jaunas institūcijas.</a:t>
            </a:r>
            <a:endParaRPr lang="lv-LV" sz="1250" noProof="0" dirty="0"/>
          </a:p>
        </p:txBody>
      </p:sp>
      <p:sp>
        <p:nvSpPr>
          <p:cNvPr id="15" name="Text 13"/>
          <p:cNvSpPr/>
          <p:nvPr/>
        </p:nvSpPr>
        <p:spPr>
          <a:xfrm>
            <a:off x="4663440"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Funkcija var pārslogot institūciju vai konfliktēt ar tās mandātu; neiedarbīga, ja lēmumi nav saistoši.</a:t>
            </a:r>
            <a:endParaRPr lang="lv-LV" sz="1250" noProof="0" dirty="0"/>
          </a:p>
        </p:txBody>
      </p:sp>
      <p:sp>
        <p:nvSpPr>
          <p:cNvPr id="16" name="Shape 14"/>
          <p:cNvSpPr/>
          <p:nvPr/>
        </p:nvSpPr>
        <p:spPr>
          <a:xfrm>
            <a:off x="8101584" y="1481328"/>
            <a:ext cx="3456432" cy="2743200"/>
          </a:xfrm>
          <a:prstGeom prst="roundRect">
            <a:avLst>
              <a:gd name="adj" fmla="val 1667"/>
            </a:avLst>
          </a:prstGeom>
          <a:solidFill>
            <a:srgbClr val="EFF3F6"/>
          </a:solidFill>
          <a:ln w="12700">
            <a:solidFill>
              <a:srgbClr val="EFF3F6"/>
            </a:solidFill>
            <a:prstDash val="solid"/>
          </a:ln>
        </p:spPr>
        <p:txBody>
          <a:bodyPr/>
          <a:lstStyle/>
          <a:p>
            <a:endParaRPr lang="lv-LV" noProof="0" dirty="0"/>
          </a:p>
        </p:txBody>
      </p:sp>
      <p:sp>
        <p:nvSpPr>
          <p:cNvPr id="17" name="Shape 15"/>
          <p:cNvSpPr/>
          <p:nvPr/>
        </p:nvSpPr>
        <p:spPr>
          <a:xfrm>
            <a:off x="8394192" y="1682496"/>
            <a:ext cx="347472" cy="347472"/>
          </a:xfrm>
          <a:prstGeom prst="roundRect">
            <a:avLst>
              <a:gd name="adj" fmla="val 15789"/>
            </a:avLst>
          </a:prstGeom>
          <a:solidFill>
            <a:srgbClr val="1C2B36"/>
          </a:solidFill>
          <a:ln w="12700">
            <a:solidFill>
              <a:srgbClr val="1C2B36"/>
            </a:solidFill>
            <a:prstDash val="solid"/>
          </a:ln>
        </p:spPr>
        <p:txBody>
          <a:bodyPr/>
          <a:lstStyle/>
          <a:p>
            <a:endParaRPr lang="lv-LV" noProof="0" dirty="0"/>
          </a:p>
        </p:txBody>
      </p:sp>
      <p:sp>
        <p:nvSpPr>
          <p:cNvPr id="18" name="Text 16"/>
          <p:cNvSpPr/>
          <p:nvPr/>
        </p:nvSpPr>
        <p:spPr>
          <a:xfrm>
            <a:off x="8394192" y="1682496"/>
            <a:ext cx="347472" cy="347472"/>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3</a:t>
            </a:r>
            <a:endParaRPr lang="lv-LV" sz="1350" noProof="0" dirty="0"/>
          </a:p>
        </p:txBody>
      </p:sp>
      <p:sp>
        <p:nvSpPr>
          <p:cNvPr id="19" name="Text 17"/>
          <p:cNvSpPr/>
          <p:nvPr/>
        </p:nvSpPr>
        <p:spPr>
          <a:xfrm>
            <a:off x="8394192" y="2139696"/>
            <a:ext cx="2871216" cy="530352"/>
          </a:xfrm>
          <a:prstGeom prst="rect">
            <a:avLst/>
          </a:prstGeom>
          <a:noFill/>
          <a:ln/>
        </p:spPr>
        <p:txBody>
          <a:bodyPr wrap="square" lIns="0" tIns="0" rIns="0" bIns="0" rtlCol="0" anchor="t"/>
          <a:lstStyle/>
          <a:p>
            <a:pPr marL="0" indent="0">
              <a:lnSpc>
                <a:spcPct val="104000"/>
              </a:lnSpc>
              <a:buNone/>
            </a:pPr>
            <a:r>
              <a:rPr lang="lv-LV" sz="1500" b="1" noProof="0" dirty="0">
                <a:solidFill>
                  <a:srgbClr val="1C2B36"/>
                </a:solidFill>
                <a:latin typeface="Calibri" pitchFamily="34" charset="0"/>
                <a:ea typeface="Calibri" pitchFamily="34" charset="-122"/>
                <a:cs typeface="Calibri" pitchFamily="34" charset="-120"/>
              </a:rPr>
              <a:t>Izveidot jaunu specializētu institūciju</a:t>
            </a:r>
            <a:endParaRPr lang="lv-LV" sz="1500" noProof="0" dirty="0"/>
          </a:p>
        </p:txBody>
      </p:sp>
      <p:sp>
        <p:nvSpPr>
          <p:cNvPr id="20" name="Text 18"/>
          <p:cNvSpPr/>
          <p:nvPr/>
        </p:nvSpPr>
        <p:spPr>
          <a:xfrm>
            <a:off x="8394192" y="2724912"/>
            <a:ext cx="2871216" cy="658368"/>
          </a:xfrm>
          <a:prstGeom prst="rect">
            <a:avLst/>
          </a:prstGeom>
          <a:noFill/>
          <a:ln/>
        </p:spPr>
        <p:txBody>
          <a:bodyPr wrap="square" lIns="0" tIns="0" rIns="0" bIns="0" rtlCol="0" anchor="t"/>
          <a:lstStyle/>
          <a:p>
            <a:pPr marL="0" indent="0">
              <a:lnSpc>
                <a:spcPct val="112000"/>
              </a:lnSpc>
              <a:buNone/>
            </a:pPr>
            <a:r>
              <a:rPr lang="lv-LV" sz="1250" b="1" noProof="0" dirty="0">
                <a:solidFill>
                  <a:srgbClr val="4B7A57"/>
                </a:solidFill>
                <a:latin typeface="Calibri" pitchFamily="34" charset="0"/>
                <a:ea typeface="Calibri" pitchFamily="34" charset="-122"/>
                <a:cs typeface="Calibri" pitchFamily="34" charset="-120"/>
              </a:rPr>
              <a:t>Ieguvums. </a:t>
            </a:r>
            <a:r>
              <a:rPr lang="lv-LV" sz="1250" noProof="0" dirty="0">
                <a:solidFill>
                  <a:srgbClr val="4F5F6B"/>
                </a:solidFill>
                <a:latin typeface="Calibri" pitchFamily="34" charset="0"/>
                <a:ea typeface="Calibri" pitchFamily="34" charset="-122"/>
                <a:cs typeface="Calibri" pitchFamily="34" charset="-120"/>
              </a:rPr>
              <a:t>Viens skaidrs adresāts, specializētas zināšanas un saikne ar sistēmisku uzraudzību.</a:t>
            </a:r>
            <a:endParaRPr lang="lv-LV" sz="1250" noProof="0" dirty="0"/>
          </a:p>
        </p:txBody>
      </p:sp>
      <p:sp>
        <p:nvSpPr>
          <p:cNvPr id="21" name="Text 19"/>
          <p:cNvSpPr/>
          <p:nvPr/>
        </p:nvSpPr>
        <p:spPr>
          <a:xfrm>
            <a:off x="8394192" y="3401568"/>
            <a:ext cx="2871216" cy="731520"/>
          </a:xfrm>
          <a:prstGeom prst="rect">
            <a:avLst/>
          </a:prstGeom>
          <a:noFill/>
          <a:ln/>
        </p:spPr>
        <p:txBody>
          <a:bodyPr wrap="square" lIns="0" tIns="0" rIns="0" bIns="0" rtlCol="0" anchor="t"/>
          <a:lstStyle/>
          <a:p>
            <a:pPr marL="0" indent="0">
              <a:lnSpc>
                <a:spcPct val="112000"/>
              </a:lnSpc>
              <a:buNone/>
            </a:pPr>
            <a:r>
              <a:rPr lang="lv-LV" sz="1250" b="1" noProof="0" dirty="0">
                <a:solidFill>
                  <a:srgbClr val="9C3B32"/>
                </a:solidFill>
                <a:latin typeface="Calibri" pitchFamily="34" charset="0"/>
                <a:ea typeface="Calibri" pitchFamily="34" charset="-122"/>
                <a:cs typeface="Calibri" pitchFamily="34" charset="-120"/>
              </a:rPr>
              <a:t>Risks. </a:t>
            </a:r>
            <a:r>
              <a:rPr lang="lv-LV" sz="1250" noProof="0" dirty="0">
                <a:solidFill>
                  <a:srgbClr val="4F5F6B"/>
                </a:solidFill>
                <a:latin typeface="Calibri" pitchFamily="34" charset="0"/>
                <a:ea typeface="Calibri" pitchFamily="34" charset="-122"/>
                <a:cs typeface="Calibri" pitchFamily="34" charset="-120"/>
              </a:rPr>
              <a:t>Vislielākās izmaksas un papildu procesa posms; var pagarināt kopējo tiesību aizsardzības ceļu.</a:t>
            </a:r>
            <a:endParaRPr lang="lv-LV" sz="1250" noProof="0" dirty="0"/>
          </a:p>
        </p:txBody>
      </p:sp>
      <p:sp>
        <p:nvSpPr>
          <p:cNvPr id="22" name="Shape 20"/>
          <p:cNvSpPr/>
          <p:nvPr/>
        </p:nvSpPr>
        <p:spPr>
          <a:xfrm>
            <a:off x="640080" y="4389120"/>
            <a:ext cx="10908792" cy="1280160"/>
          </a:xfrm>
          <a:prstGeom prst="roundRect">
            <a:avLst>
              <a:gd name="adj" fmla="val 3571"/>
            </a:avLst>
          </a:prstGeom>
          <a:solidFill>
            <a:srgbClr val="E3EAEF"/>
          </a:solidFill>
          <a:ln w="12700">
            <a:solidFill>
              <a:srgbClr val="E3EAEF"/>
            </a:solidFill>
            <a:prstDash val="solid"/>
          </a:ln>
        </p:spPr>
        <p:txBody>
          <a:bodyPr/>
          <a:lstStyle/>
          <a:p>
            <a:endParaRPr lang="lv-LV" noProof="0" dirty="0"/>
          </a:p>
        </p:txBody>
      </p:sp>
      <p:sp>
        <p:nvSpPr>
          <p:cNvPr id="23" name="Text 21"/>
          <p:cNvSpPr/>
          <p:nvPr/>
        </p:nvSpPr>
        <p:spPr>
          <a:xfrm>
            <a:off x="969264" y="4535424"/>
            <a:ext cx="10250424" cy="274320"/>
          </a:xfrm>
          <a:prstGeom prst="rect">
            <a:avLst/>
          </a:prstGeom>
          <a:noFill/>
          <a:ln/>
        </p:spPr>
        <p:txBody>
          <a:bodyPr wrap="square" lIns="0" tIns="0" rIns="0" bIns="0" rtlCol="0" anchor="ctr"/>
          <a:lstStyle/>
          <a:p>
            <a:pPr marL="0" indent="0">
              <a:buNone/>
            </a:pPr>
            <a:r>
              <a:rPr lang="lv-LV" sz="1450" b="1" noProof="0" dirty="0">
                <a:solidFill>
                  <a:srgbClr val="1C2B36"/>
                </a:solidFill>
                <a:latin typeface="Calibri" pitchFamily="34" charset="0"/>
                <a:ea typeface="Calibri" pitchFamily="34" charset="-122"/>
                <a:cs typeface="Calibri" pitchFamily="34" charset="-120"/>
              </a:rPr>
              <a:t>Pētījuma secinājums</a:t>
            </a:r>
            <a:endParaRPr lang="lv-LV" sz="1450" noProof="0" dirty="0"/>
          </a:p>
        </p:txBody>
      </p:sp>
      <p:sp>
        <p:nvSpPr>
          <p:cNvPr id="24" name="Text 22"/>
          <p:cNvSpPr/>
          <p:nvPr/>
        </p:nvSpPr>
        <p:spPr>
          <a:xfrm>
            <a:off x="969264" y="4846320"/>
            <a:ext cx="10250424" cy="731520"/>
          </a:xfrm>
          <a:prstGeom prst="rect">
            <a:avLst/>
          </a:prstGeom>
          <a:noFill/>
          <a:ln/>
        </p:spPr>
        <p:txBody>
          <a:bodyPr wrap="square" lIns="0" tIns="0" rIns="0" bIns="0" rtlCol="0" anchor="t"/>
          <a:lstStyle/>
          <a:p>
            <a:pPr marL="0" indent="0">
              <a:lnSpc>
                <a:spcPct val="114000"/>
              </a:lnSpc>
              <a:buNone/>
            </a:pPr>
            <a:r>
              <a:rPr lang="lv-LV" sz="1300" noProof="0" dirty="0">
                <a:solidFill>
                  <a:srgbClr val="2C3E4C"/>
                </a:solidFill>
                <a:latin typeface="Calibri" pitchFamily="34" charset="0"/>
                <a:ea typeface="Calibri" pitchFamily="34" charset="-122"/>
                <a:cs typeface="Calibri" pitchFamily="34" charset="-120"/>
              </a:rPr>
              <a:t>Pētījuma materiāli ļauj salīdzināt trīs </a:t>
            </a:r>
            <a:r>
              <a:rPr lang="lv-LV" sz="1300" noProof="0" dirty="0" err="1">
                <a:solidFill>
                  <a:srgbClr val="2C3E4C"/>
                </a:solidFill>
                <a:latin typeface="Calibri" pitchFamily="34" charset="0"/>
                <a:ea typeface="Calibri" pitchFamily="34" charset="-122"/>
                <a:cs typeface="Calibri" pitchFamily="34" charset="-120"/>
              </a:rPr>
              <a:t>ārpustiesas</a:t>
            </a:r>
            <a:r>
              <a:rPr lang="lv-LV" sz="1300" noProof="0" dirty="0">
                <a:solidFill>
                  <a:srgbClr val="2C3E4C"/>
                </a:solidFill>
                <a:latin typeface="Calibri" pitchFamily="34" charset="0"/>
                <a:ea typeface="Calibri" pitchFamily="34" charset="-122"/>
                <a:cs typeface="Calibri" pitchFamily="34" charset="-120"/>
              </a:rPr>
              <a:t> pārskatīšanas scenārijus, bet pētījums neizvēlas vienu no tiem un nenosaka obligātu ieviešanas secību. Visus trīs salīdzina pēc pārskatītāja neatkarības un kompetences, piekļuves lietas materiāliem, lēmuma spēka un izpildes, procesa ilguma, personas un sistēmas izmaksām, pārejas riskiem un saiknes ar tiesas kontroli.</a:t>
            </a:r>
            <a:endParaRPr lang="lv-LV" sz="1300" noProof="0" dirty="0"/>
          </a:p>
        </p:txBody>
      </p:sp>
      <p:sp>
        <p:nvSpPr>
          <p:cNvPr id="25" name="Shape 23"/>
          <p:cNvSpPr/>
          <p:nvPr/>
        </p:nvSpPr>
        <p:spPr>
          <a:xfrm>
            <a:off x="640080" y="5870448"/>
            <a:ext cx="10908792" cy="585216"/>
          </a:xfrm>
          <a:prstGeom prst="roundRect">
            <a:avLst>
              <a:gd name="adj" fmla="val 7813"/>
            </a:avLst>
          </a:prstGeom>
          <a:solidFill>
            <a:srgbClr val="F3E7D6"/>
          </a:solidFill>
          <a:ln w="12700">
            <a:solidFill>
              <a:srgbClr val="F3E7D6"/>
            </a:solidFill>
            <a:prstDash val="solid"/>
          </a:ln>
        </p:spPr>
        <p:txBody>
          <a:bodyPr/>
          <a:lstStyle/>
          <a:p>
            <a:endParaRPr lang="lv-LV" noProof="0" dirty="0"/>
          </a:p>
        </p:txBody>
      </p:sp>
      <p:sp>
        <p:nvSpPr>
          <p:cNvPr id="26" name="Text 24"/>
          <p:cNvSpPr/>
          <p:nvPr/>
        </p:nvSpPr>
        <p:spPr>
          <a:xfrm>
            <a:off x="914400" y="5870448"/>
            <a:ext cx="10360152" cy="585216"/>
          </a:xfrm>
          <a:prstGeom prst="rect">
            <a:avLst/>
          </a:prstGeom>
          <a:noFill/>
          <a:ln/>
        </p:spPr>
        <p:txBody>
          <a:bodyPr wrap="square" lIns="0" tIns="0" rIns="0" bIns="0" rtlCol="0" anchor="ctr"/>
          <a:lstStyle/>
          <a:p>
            <a:pPr marL="0" indent="0">
              <a:lnSpc>
                <a:spcPct val="105000"/>
              </a:lnSpc>
              <a:buNone/>
            </a:pPr>
            <a:r>
              <a:rPr lang="lv-LV" sz="1250" noProof="0" dirty="0">
                <a:solidFill>
                  <a:srgbClr val="6A4A17"/>
                </a:solidFill>
                <a:latin typeface="Calibri" pitchFamily="34" charset="0"/>
                <a:ea typeface="Calibri" pitchFamily="34" charset="-122"/>
                <a:cs typeface="Calibri" pitchFamily="34" charset="-120"/>
              </a:rPr>
              <a:t>1. modelī ieteicams paredzēt arī metodiskās vadības funkciju un resursus par informācijas atklātības politiku atbildīgajai institūcijai. Darbnīcās kā kandidāti minēti </a:t>
            </a:r>
            <a:r>
              <a:rPr lang="lv-LV" sz="1250" noProof="0" dirty="0" err="1">
                <a:solidFill>
                  <a:srgbClr val="6A4A17"/>
                </a:solidFill>
                <a:latin typeface="Calibri" pitchFamily="34" charset="0"/>
                <a:ea typeface="Calibri" pitchFamily="34" charset="-122"/>
                <a:cs typeface="Calibri" pitchFamily="34" charset="-120"/>
              </a:rPr>
              <a:t>Tiesībsarga</a:t>
            </a:r>
            <a:r>
              <a:rPr lang="lv-LV" sz="1250" noProof="0" dirty="0">
                <a:solidFill>
                  <a:srgbClr val="6A4A17"/>
                </a:solidFill>
                <a:latin typeface="Calibri" pitchFamily="34" charset="0"/>
                <a:ea typeface="Calibri" pitchFamily="34" charset="-122"/>
                <a:cs typeface="Calibri" pitchFamily="34" charset="-120"/>
              </a:rPr>
              <a:t> birojs un Datu valsts inspekcija; vispirms jādefinē funkcija, tad institūcija.</a:t>
            </a:r>
            <a:endParaRPr lang="lv-LV" sz="1250" noProof="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640080" y="365760"/>
            <a:ext cx="10908792" cy="237744"/>
          </a:xfrm>
          <a:prstGeom prst="rect">
            <a:avLst/>
          </a:prstGeom>
          <a:noFill/>
          <a:ln/>
        </p:spPr>
        <p:txBody>
          <a:bodyPr wrap="square" lIns="0" tIns="0" rIns="0" bIns="0" rtlCol="0" anchor="ctr"/>
          <a:lstStyle/>
          <a:p>
            <a:pPr marL="0" indent="0">
              <a:buNone/>
            </a:pPr>
            <a:r>
              <a:rPr lang="lv-LV" sz="1100" b="1" kern="0" spc="220" noProof="0" dirty="0">
                <a:solidFill>
                  <a:srgbClr val="B8690F"/>
                </a:solidFill>
                <a:latin typeface="Calibri" pitchFamily="34" charset="0"/>
                <a:ea typeface="Calibri" pitchFamily="34" charset="-122"/>
                <a:cs typeface="Calibri" pitchFamily="34" charset="-120"/>
              </a:rPr>
              <a:t>KO LEMJ POLITIKAS VEIDOTĀJS</a:t>
            </a:r>
            <a:endParaRPr lang="lv-LV" sz="1100" noProof="0" dirty="0"/>
          </a:p>
        </p:txBody>
      </p:sp>
      <p:sp>
        <p:nvSpPr>
          <p:cNvPr id="3" name="Text 1"/>
          <p:cNvSpPr/>
          <p:nvPr/>
        </p:nvSpPr>
        <p:spPr>
          <a:xfrm>
            <a:off x="640080" y="621792"/>
            <a:ext cx="10908792" cy="548640"/>
          </a:xfrm>
          <a:prstGeom prst="rect">
            <a:avLst/>
          </a:prstGeom>
          <a:noFill/>
          <a:ln/>
        </p:spPr>
        <p:txBody>
          <a:bodyPr wrap="square" lIns="0" tIns="0" rIns="0" bIns="0" rtlCol="0" anchor="t"/>
          <a:lstStyle/>
          <a:p>
            <a:pPr marL="0" indent="0">
              <a:buNone/>
            </a:pPr>
            <a:r>
              <a:rPr lang="lv-LV" sz="3000" b="1" noProof="0" dirty="0">
                <a:solidFill>
                  <a:srgbClr val="1C2B36"/>
                </a:solidFill>
                <a:latin typeface="Cambria" pitchFamily="34" charset="0"/>
                <a:ea typeface="Cambria" pitchFamily="34" charset="-122"/>
                <a:cs typeface="Cambria" pitchFamily="34" charset="-120"/>
              </a:rPr>
              <a:t>Divi atsevišķi lēmumi un tas, kas nav jāgaida</a:t>
            </a:r>
            <a:endParaRPr lang="lv-LV" sz="3000" noProof="0" dirty="0"/>
          </a:p>
        </p:txBody>
      </p:sp>
      <p:sp>
        <p:nvSpPr>
          <p:cNvPr id="4" name="Shape 2"/>
          <p:cNvSpPr/>
          <p:nvPr/>
        </p:nvSpPr>
        <p:spPr>
          <a:xfrm>
            <a:off x="626925" y="1499616"/>
            <a:ext cx="5321808" cy="2157984"/>
          </a:xfrm>
          <a:prstGeom prst="roundRect">
            <a:avLst>
              <a:gd name="adj" fmla="val 2119"/>
            </a:avLst>
          </a:prstGeom>
          <a:solidFill>
            <a:srgbClr val="E3EAEF"/>
          </a:solidFill>
          <a:ln w="12700">
            <a:solidFill>
              <a:srgbClr val="E3EAEF"/>
            </a:solidFill>
            <a:prstDash val="solid"/>
          </a:ln>
        </p:spPr>
        <p:txBody>
          <a:bodyPr/>
          <a:lstStyle/>
          <a:p>
            <a:endParaRPr lang="lv-LV" noProof="0" dirty="0"/>
          </a:p>
        </p:txBody>
      </p:sp>
      <p:sp>
        <p:nvSpPr>
          <p:cNvPr id="5" name="Shape 3"/>
          <p:cNvSpPr/>
          <p:nvPr/>
        </p:nvSpPr>
        <p:spPr>
          <a:xfrm>
            <a:off x="950976" y="1737360"/>
            <a:ext cx="384048" cy="384048"/>
          </a:xfrm>
          <a:prstGeom prst="roundRect">
            <a:avLst>
              <a:gd name="adj" fmla="val 14286"/>
            </a:avLst>
          </a:prstGeom>
          <a:solidFill>
            <a:srgbClr val="B8690F"/>
          </a:solidFill>
          <a:ln w="12700">
            <a:solidFill>
              <a:srgbClr val="B8690F"/>
            </a:solidFill>
            <a:prstDash val="solid"/>
          </a:ln>
        </p:spPr>
        <p:txBody>
          <a:bodyPr/>
          <a:lstStyle/>
          <a:p>
            <a:endParaRPr lang="lv-LV" noProof="0" dirty="0"/>
          </a:p>
        </p:txBody>
      </p:sp>
      <p:sp>
        <p:nvSpPr>
          <p:cNvPr id="6" name="Text 4"/>
          <p:cNvSpPr/>
          <p:nvPr/>
        </p:nvSpPr>
        <p:spPr>
          <a:xfrm>
            <a:off x="950976" y="1737360"/>
            <a:ext cx="384048" cy="384048"/>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1</a:t>
            </a:r>
            <a:endParaRPr lang="lv-LV" sz="1350" noProof="0" dirty="0"/>
          </a:p>
        </p:txBody>
      </p:sp>
      <p:sp>
        <p:nvSpPr>
          <p:cNvPr id="7" name="Text 5"/>
          <p:cNvSpPr/>
          <p:nvPr/>
        </p:nvSpPr>
        <p:spPr>
          <a:xfrm>
            <a:off x="1444752" y="1719072"/>
            <a:ext cx="4297680" cy="420624"/>
          </a:xfrm>
          <a:prstGeom prst="rect">
            <a:avLst/>
          </a:prstGeom>
          <a:noFill/>
          <a:ln/>
        </p:spPr>
        <p:txBody>
          <a:bodyPr wrap="square" lIns="0" tIns="0" rIns="0" bIns="0" rtlCol="0" anchor="ctr"/>
          <a:lstStyle/>
          <a:p>
            <a:pPr marL="0" indent="0">
              <a:buNone/>
            </a:pPr>
            <a:r>
              <a:rPr lang="lv-LV" sz="1550" b="1" noProof="0" dirty="0">
                <a:solidFill>
                  <a:srgbClr val="1C2B36"/>
                </a:solidFill>
                <a:latin typeface="Calibri" pitchFamily="34" charset="0"/>
                <a:ea typeface="Calibri" pitchFamily="34" charset="-122"/>
                <a:cs typeface="Calibri" pitchFamily="34" charset="-120"/>
              </a:rPr>
              <a:t>IAL un IL turpmākā uzbūve</a:t>
            </a:r>
            <a:endParaRPr lang="lv-LV" sz="1550" noProof="0" dirty="0"/>
          </a:p>
        </p:txBody>
      </p:sp>
      <p:sp>
        <p:nvSpPr>
          <p:cNvPr id="8" name="Text 6"/>
          <p:cNvSpPr/>
          <p:nvPr/>
        </p:nvSpPr>
        <p:spPr>
          <a:xfrm>
            <a:off x="950976" y="2286000"/>
            <a:ext cx="4700016" cy="1243584"/>
          </a:xfrm>
          <a:prstGeom prst="rect">
            <a:avLst/>
          </a:prstGeom>
          <a:noFill/>
          <a:ln/>
        </p:spPr>
        <p:txBody>
          <a:bodyPr wrap="square" lIns="0" tIns="0" rIns="0" bIns="0" rtlCol="0" anchor="t"/>
          <a:lstStyle/>
          <a:p>
            <a:pPr marL="0" indent="0">
              <a:lnSpc>
                <a:spcPct val="116000"/>
              </a:lnSpc>
              <a:buNone/>
            </a:pPr>
            <a:r>
              <a:rPr lang="lv-LV" sz="1300" noProof="0" dirty="0">
                <a:solidFill>
                  <a:srgbClr val="2C3E4C"/>
                </a:solidFill>
                <a:latin typeface="Calibri" pitchFamily="34" charset="0"/>
                <a:ea typeface="Calibri" pitchFamily="34" charset="-122"/>
                <a:cs typeface="Calibri" pitchFamily="34" charset="-120"/>
              </a:rPr>
              <a:t>Pētījums neizvēlas A, B vai C scenāriju un nenosaka to ieviešanas secību. Visus trīs salīdzina pēc personas tiesību skaidrības, aptverto institūciju loka, pārejas apjoma un izmaksām, judikatūras </a:t>
            </a:r>
            <a:r>
              <a:rPr lang="lv-LV" sz="1300" noProof="0" dirty="0" err="1">
                <a:solidFill>
                  <a:srgbClr val="2C3E4C"/>
                </a:solidFill>
                <a:latin typeface="Calibri" pitchFamily="34" charset="0"/>
                <a:ea typeface="Calibri" pitchFamily="34" charset="-122"/>
                <a:cs typeface="Calibri" pitchFamily="34" charset="-120"/>
              </a:rPr>
              <a:t>izmantojamības</a:t>
            </a:r>
            <a:r>
              <a:rPr lang="lv-LV" sz="1300" noProof="0" dirty="0">
                <a:solidFill>
                  <a:srgbClr val="2C3E4C"/>
                </a:solidFill>
                <a:latin typeface="Calibri" pitchFamily="34" charset="0"/>
                <a:ea typeface="Calibri" pitchFamily="34" charset="-122"/>
                <a:cs typeface="Calibri" pitchFamily="34" charset="-120"/>
              </a:rPr>
              <a:t> un vienveidīgas piemērošanas.</a:t>
            </a:r>
            <a:endParaRPr lang="lv-LV" sz="1300" noProof="0" dirty="0"/>
          </a:p>
        </p:txBody>
      </p:sp>
      <p:sp>
        <p:nvSpPr>
          <p:cNvPr id="9" name="Shape 7"/>
          <p:cNvSpPr/>
          <p:nvPr/>
        </p:nvSpPr>
        <p:spPr>
          <a:xfrm>
            <a:off x="6227064" y="1517904"/>
            <a:ext cx="5321808" cy="2157984"/>
          </a:xfrm>
          <a:prstGeom prst="roundRect">
            <a:avLst>
              <a:gd name="adj" fmla="val 2119"/>
            </a:avLst>
          </a:prstGeom>
          <a:solidFill>
            <a:srgbClr val="E3EAEF"/>
          </a:solidFill>
          <a:ln w="12700">
            <a:solidFill>
              <a:srgbClr val="E3EAEF"/>
            </a:solidFill>
            <a:prstDash val="solid"/>
          </a:ln>
        </p:spPr>
        <p:txBody>
          <a:bodyPr/>
          <a:lstStyle/>
          <a:p>
            <a:endParaRPr lang="lv-LV" noProof="0" dirty="0"/>
          </a:p>
        </p:txBody>
      </p:sp>
      <p:sp>
        <p:nvSpPr>
          <p:cNvPr id="10" name="Shape 8"/>
          <p:cNvSpPr/>
          <p:nvPr/>
        </p:nvSpPr>
        <p:spPr>
          <a:xfrm>
            <a:off x="6537960" y="1737360"/>
            <a:ext cx="384048" cy="384048"/>
          </a:xfrm>
          <a:prstGeom prst="roundRect">
            <a:avLst>
              <a:gd name="adj" fmla="val 14286"/>
            </a:avLst>
          </a:prstGeom>
          <a:solidFill>
            <a:srgbClr val="B8690F"/>
          </a:solidFill>
          <a:ln w="12700">
            <a:solidFill>
              <a:srgbClr val="B8690F"/>
            </a:solidFill>
            <a:prstDash val="solid"/>
          </a:ln>
        </p:spPr>
        <p:txBody>
          <a:bodyPr/>
          <a:lstStyle/>
          <a:p>
            <a:endParaRPr lang="lv-LV" noProof="0" dirty="0"/>
          </a:p>
        </p:txBody>
      </p:sp>
      <p:sp>
        <p:nvSpPr>
          <p:cNvPr id="11" name="Text 9"/>
          <p:cNvSpPr/>
          <p:nvPr/>
        </p:nvSpPr>
        <p:spPr>
          <a:xfrm>
            <a:off x="6537960" y="1737360"/>
            <a:ext cx="384048" cy="384048"/>
          </a:xfrm>
          <a:prstGeom prst="rect">
            <a:avLst/>
          </a:prstGeom>
          <a:noFill/>
          <a:ln/>
        </p:spPr>
        <p:txBody>
          <a:bodyPr wrap="square" lIns="0" tIns="0" rIns="0" bIns="0" rtlCol="0" anchor="ctr"/>
          <a:lstStyle/>
          <a:p>
            <a:pPr marL="0" indent="0" algn="ctr">
              <a:buNone/>
            </a:pPr>
            <a:r>
              <a:rPr lang="lv-LV" sz="1350" b="1" noProof="0" dirty="0">
                <a:solidFill>
                  <a:srgbClr val="FFFFFF"/>
                </a:solidFill>
                <a:latin typeface="Calibri" pitchFamily="34" charset="0"/>
                <a:ea typeface="Calibri" pitchFamily="34" charset="-122"/>
                <a:cs typeface="Calibri" pitchFamily="34" charset="-120"/>
              </a:rPr>
              <a:t>2</a:t>
            </a:r>
            <a:endParaRPr lang="lv-LV" sz="1350" noProof="0" dirty="0"/>
          </a:p>
        </p:txBody>
      </p:sp>
      <p:sp>
        <p:nvSpPr>
          <p:cNvPr id="12" name="Text 10"/>
          <p:cNvSpPr/>
          <p:nvPr/>
        </p:nvSpPr>
        <p:spPr>
          <a:xfrm>
            <a:off x="7031736" y="1719072"/>
            <a:ext cx="4297680" cy="420624"/>
          </a:xfrm>
          <a:prstGeom prst="rect">
            <a:avLst/>
          </a:prstGeom>
          <a:noFill/>
          <a:ln/>
        </p:spPr>
        <p:txBody>
          <a:bodyPr wrap="square" lIns="0" tIns="0" rIns="0" bIns="0" rtlCol="0" anchor="ctr"/>
          <a:lstStyle/>
          <a:p>
            <a:pPr marL="0" indent="0">
              <a:buNone/>
            </a:pPr>
            <a:r>
              <a:rPr lang="lv-LV" sz="1550" b="1" noProof="0" dirty="0" err="1">
                <a:solidFill>
                  <a:srgbClr val="1C2B36"/>
                </a:solidFill>
                <a:latin typeface="Calibri" pitchFamily="34" charset="0"/>
                <a:ea typeface="Calibri" pitchFamily="34" charset="-122"/>
                <a:cs typeface="Calibri" pitchFamily="34" charset="-120"/>
              </a:rPr>
              <a:t>Ārpustiesas</a:t>
            </a:r>
            <a:r>
              <a:rPr lang="lv-LV" sz="1550" b="1" noProof="0" dirty="0">
                <a:solidFill>
                  <a:srgbClr val="1C2B36"/>
                </a:solidFill>
                <a:latin typeface="Calibri" pitchFamily="34" charset="0"/>
                <a:ea typeface="Calibri" pitchFamily="34" charset="-122"/>
                <a:cs typeface="Calibri" pitchFamily="34" charset="-120"/>
              </a:rPr>
              <a:t> pārskatīšanas organizēšana</a:t>
            </a:r>
            <a:endParaRPr lang="lv-LV" sz="1550" noProof="0" dirty="0"/>
          </a:p>
        </p:txBody>
      </p:sp>
      <p:sp>
        <p:nvSpPr>
          <p:cNvPr id="13" name="Text 11"/>
          <p:cNvSpPr/>
          <p:nvPr/>
        </p:nvSpPr>
        <p:spPr>
          <a:xfrm>
            <a:off x="6537960" y="2286000"/>
            <a:ext cx="4700016" cy="1243584"/>
          </a:xfrm>
          <a:prstGeom prst="rect">
            <a:avLst/>
          </a:prstGeom>
          <a:noFill/>
          <a:ln/>
        </p:spPr>
        <p:txBody>
          <a:bodyPr wrap="square" lIns="0" tIns="0" rIns="0" bIns="0" rtlCol="0" anchor="t"/>
          <a:lstStyle/>
          <a:p>
            <a:pPr marL="0" indent="0">
              <a:lnSpc>
                <a:spcPct val="116000"/>
              </a:lnSpc>
              <a:buNone/>
            </a:pPr>
            <a:r>
              <a:rPr lang="lv-LV" sz="1300" noProof="0" dirty="0">
                <a:solidFill>
                  <a:srgbClr val="2C3E4C"/>
                </a:solidFill>
                <a:latin typeface="Calibri" pitchFamily="34" charset="0"/>
                <a:ea typeface="Calibri" pitchFamily="34" charset="-122"/>
                <a:cs typeface="Calibri" pitchFamily="34" charset="-120"/>
              </a:rPr>
              <a:t>Pētījums neizvēlas vienu no trim </a:t>
            </a:r>
            <a:r>
              <a:rPr lang="lv-LV" sz="1300" noProof="0" dirty="0" err="1">
                <a:solidFill>
                  <a:srgbClr val="2C3E4C"/>
                </a:solidFill>
                <a:latin typeface="Calibri" pitchFamily="34" charset="0"/>
                <a:ea typeface="Calibri" pitchFamily="34" charset="-122"/>
                <a:cs typeface="Calibri" pitchFamily="34" charset="-120"/>
              </a:rPr>
              <a:t>ārpustiesas</a:t>
            </a:r>
            <a:r>
              <a:rPr lang="lv-LV" sz="1300" noProof="0" dirty="0">
                <a:solidFill>
                  <a:srgbClr val="2C3E4C"/>
                </a:solidFill>
                <a:latin typeface="Calibri" pitchFamily="34" charset="0"/>
                <a:ea typeface="Calibri" pitchFamily="34" charset="-122"/>
                <a:cs typeface="Calibri" pitchFamily="34" charset="-120"/>
              </a:rPr>
              <a:t> pārskatīšanas scenārijiem. Tos salīdzina pēc neatkarības, kompetences, piekļuves lietas materiāliem, lēmuma spēka un izpildes, procesa ilguma, izmaksām, pārejas riskiem un saiknes ar tiesas kontroli. </a:t>
            </a:r>
            <a:endParaRPr lang="lv-LV" sz="1300" noProof="0" dirty="0"/>
          </a:p>
        </p:txBody>
      </p:sp>
      <p:sp>
        <p:nvSpPr>
          <p:cNvPr id="14" name="Text 12"/>
          <p:cNvSpPr/>
          <p:nvPr/>
        </p:nvSpPr>
        <p:spPr>
          <a:xfrm>
            <a:off x="640080" y="3858768"/>
            <a:ext cx="10908792" cy="457200"/>
          </a:xfrm>
          <a:prstGeom prst="rect">
            <a:avLst/>
          </a:prstGeom>
          <a:noFill/>
          <a:ln/>
        </p:spPr>
        <p:txBody>
          <a:bodyPr wrap="square" lIns="0" tIns="0" rIns="0" bIns="0" rtlCol="0" anchor="ctr"/>
          <a:lstStyle/>
          <a:p>
            <a:pPr marL="0" indent="0">
              <a:lnSpc>
                <a:spcPct val="110000"/>
              </a:lnSpc>
              <a:buNone/>
            </a:pPr>
            <a:r>
              <a:rPr lang="lv-LV" sz="1300" noProof="0" dirty="0">
                <a:solidFill>
                  <a:srgbClr val="4F5F6B"/>
                </a:solidFill>
                <a:latin typeface="Calibri" pitchFamily="34" charset="0"/>
                <a:ea typeface="Calibri" pitchFamily="34" charset="-122"/>
                <a:cs typeface="Calibri" pitchFamily="34" charset="-120"/>
              </a:rPr>
              <a:t>Šie lēmumi ir saistīti, bet viens no otra neizriet: likumu uzbūvi var mainīt, nemainot pārskatīšanas institūciju, un pārskatīšanas modeli var mainīt, saglabājot abus likumus.</a:t>
            </a:r>
            <a:endParaRPr lang="lv-LV" sz="1300" noProof="0" dirty="0"/>
          </a:p>
        </p:txBody>
      </p:sp>
      <p:sp>
        <p:nvSpPr>
          <p:cNvPr id="15" name="Shape 13"/>
          <p:cNvSpPr/>
          <p:nvPr/>
        </p:nvSpPr>
        <p:spPr>
          <a:xfrm>
            <a:off x="640080" y="4462272"/>
            <a:ext cx="10908792" cy="1207008"/>
          </a:xfrm>
          <a:prstGeom prst="roundRect">
            <a:avLst>
              <a:gd name="adj" fmla="val 3788"/>
            </a:avLst>
          </a:prstGeom>
          <a:solidFill>
            <a:srgbClr val="EFF3F6"/>
          </a:solidFill>
          <a:ln w="12700">
            <a:solidFill>
              <a:srgbClr val="EFF3F6"/>
            </a:solidFill>
            <a:prstDash val="solid"/>
          </a:ln>
        </p:spPr>
        <p:txBody>
          <a:bodyPr/>
          <a:lstStyle/>
          <a:p>
            <a:endParaRPr lang="lv-LV" noProof="0" dirty="0"/>
          </a:p>
        </p:txBody>
      </p:sp>
      <p:sp>
        <p:nvSpPr>
          <p:cNvPr id="16" name="Text 14"/>
          <p:cNvSpPr/>
          <p:nvPr/>
        </p:nvSpPr>
        <p:spPr>
          <a:xfrm>
            <a:off x="969264" y="4626864"/>
            <a:ext cx="10250424" cy="274320"/>
          </a:xfrm>
          <a:prstGeom prst="rect">
            <a:avLst/>
          </a:prstGeom>
          <a:noFill/>
          <a:ln/>
        </p:spPr>
        <p:txBody>
          <a:bodyPr wrap="square" lIns="0" tIns="0" rIns="0" bIns="0" rtlCol="0" anchor="ctr"/>
          <a:lstStyle/>
          <a:p>
            <a:pPr marL="0" indent="0">
              <a:buNone/>
            </a:pPr>
            <a:r>
              <a:rPr lang="lv-LV" sz="1400" b="1" noProof="0" dirty="0">
                <a:solidFill>
                  <a:srgbClr val="B8690F"/>
                </a:solidFill>
                <a:latin typeface="Calibri" pitchFamily="34" charset="0"/>
                <a:ea typeface="Calibri" pitchFamily="34" charset="-122"/>
                <a:cs typeface="Calibri" pitchFamily="34" charset="-120"/>
              </a:rPr>
              <a:t>Ko var sākt jau tagad, negaidot nevienu no abiem lēmumiem</a:t>
            </a:r>
            <a:endParaRPr lang="lv-LV" sz="1400" noProof="0" dirty="0"/>
          </a:p>
        </p:txBody>
      </p:sp>
      <p:sp>
        <p:nvSpPr>
          <p:cNvPr id="17" name="Shape 15"/>
          <p:cNvSpPr/>
          <p:nvPr/>
        </p:nvSpPr>
        <p:spPr>
          <a:xfrm>
            <a:off x="969264" y="5047488"/>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18" name="Text 16"/>
          <p:cNvSpPr/>
          <p:nvPr/>
        </p:nvSpPr>
        <p:spPr>
          <a:xfrm>
            <a:off x="1207008" y="4956048"/>
            <a:ext cx="3127248" cy="658368"/>
          </a:xfrm>
          <a:prstGeom prst="rect">
            <a:avLst/>
          </a:prstGeom>
          <a:noFill/>
          <a:ln/>
        </p:spPr>
        <p:txBody>
          <a:bodyPr wrap="square" lIns="0" tIns="0" rIns="0" bIns="0" rtlCol="0" anchor="t"/>
          <a:lstStyle/>
          <a:p>
            <a:pPr marL="0" indent="0">
              <a:lnSpc>
                <a:spcPct val="112000"/>
              </a:lnSpc>
              <a:buNone/>
            </a:pPr>
            <a:r>
              <a:rPr lang="lv-LV" sz="1250" noProof="0" dirty="0">
                <a:solidFill>
                  <a:srgbClr val="2C3E4C"/>
                </a:solidFill>
                <a:latin typeface="Calibri" pitchFamily="34" charset="0"/>
                <a:ea typeface="Calibri" pitchFamily="34" charset="-122"/>
                <a:cs typeface="Calibri" pitchFamily="34" charset="-120"/>
              </a:rPr>
              <a:t>Kopīgi darba standarti, atbilžu kvalitātes prasības un darbinieku mācības</a:t>
            </a:r>
            <a:endParaRPr lang="lv-LV" sz="1250" noProof="0" dirty="0"/>
          </a:p>
        </p:txBody>
      </p:sp>
      <p:sp>
        <p:nvSpPr>
          <p:cNvPr id="19" name="Shape 17"/>
          <p:cNvSpPr/>
          <p:nvPr/>
        </p:nvSpPr>
        <p:spPr>
          <a:xfrm>
            <a:off x="4535424" y="5047488"/>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20" name="Text 18"/>
          <p:cNvSpPr/>
          <p:nvPr/>
        </p:nvSpPr>
        <p:spPr>
          <a:xfrm>
            <a:off x="4773168" y="4956048"/>
            <a:ext cx="3127248" cy="658368"/>
          </a:xfrm>
          <a:prstGeom prst="rect">
            <a:avLst/>
          </a:prstGeom>
          <a:noFill/>
          <a:ln/>
        </p:spPr>
        <p:txBody>
          <a:bodyPr wrap="square" lIns="0" tIns="0" rIns="0" bIns="0" rtlCol="0" anchor="t"/>
          <a:lstStyle/>
          <a:p>
            <a:pPr marL="0" indent="0">
              <a:lnSpc>
                <a:spcPct val="112000"/>
              </a:lnSpc>
              <a:buNone/>
            </a:pPr>
            <a:r>
              <a:rPr lang="lv-LV" sz="1250" noProof="0" dirty="0">
                <a:solidFill>
                  <a:srgbClr val="2C3E4C"/>
                </a:solidFill>
                <a:latin typeface="Calibri" pitchFamily="34" charset="0"/>
                <a:ea typeface="Calibri" pitchFamily="34" charset="-122"/>
                <a:cs typeface="Calibri" pitchFamily="34" charset="-120"/>
              </a:rPr>
              <a:t>Skaidra informācija tīmekļvietnē: kur vērsties, kādi termiņi, maksa un palīdzība</a:t>
            </a:r>
            <a:endParaRPr lang="lv-LV" sz="1250" noProof="0" dirty="0"/>
          </a:p>
        </p:txBody>
      </p:sp>
      <p:sp>
        <p:nvSpPr>
          <p:cNvPr id="21" name="Shape 19"/>
          <p:cNvSpPr/>
          <p:nvPr/>
        </p:nvSpPr>
        <p:spPr>
          <a:xfrm>
            <a:off x="8101584" y="5047488"/>
            <a:ext cx="100584" cy="100584"/>
          </a:xfrm>
          <a:prstGeom prst="roundRect">
            <a:avLst>
              <a:gd name="adj" fmla="val 50000"/>
            </a:avLst>
          </a:prstGeom>
          <a:solidFill>
            <a:srgbClr val="B8690F"/>
          </a:solidFill>
          <a:ln w="12700">
            <a:solidFill>
              <a:srgbClr val="B8690F"/>
            </a:solidFill>
            <a:prstDash val="solid"/>
          </a:ln>
        </p:spPr>
        <p:txBody>
          <a:bodyPr/>
          <a:lstStyle/>
          <a:p>
            <a:endParaRPr lang="lv-LV" noProof="0" dirty="0"/>
          </a:p>
        </p:txBody>
      </p:sp>
      <p:sp>
        <p:nvSpPr>
          <p:cNvPr id="22" name="Text 20"/>
          <p:cNvSpPr/>
          <p:nvPr/>
        </p:nvSpPr>
        <p:spPr>
          <a:xfrm>
            <a:off x="8339328" y="4956048"/>
            <a:ext cx="3127248" cy="658368"/>
          </a:xfrm>
          <a:prstGeom prst="rect">
            <a:avLst/>
          </a:prstGeom>
          <a:noFill/>
          <a:ln/>
        </p:spPr>
        <p:txBody>
          <a:bodyPr wrap="square" lIns="0" tIns="0" rIns="0" bIns="0" rtlCol="0" anchor="t"/>
          <a:lstStyle/>
          <a:p>
            <a:pPr marL="0" indent="0">
              <a:lnSpc>
                <a:spcPct val="112000"/>
              </a:lnSpc>
              <a:buNone/>
            </a:pPr>
            <a:r>
              <a:rPr lang="lv-LV" sz="1250" noProof="0" dirty="0">
                <a:solidFill>
                  <a:srgbClr val="2C3E4C"/>
                </a:solidFill>
                <a:latin typeface="Calibri" pitchFamily="34" charset="0"/>
                <a:ea typeface="Calibri" pitchFamily="34" charset="-122"/>
                <a:cs typeface="Calibri" pitchFamily="34" charset="-120"/>
              </a:rPr>
              <a:t>Datu minimuma un patstāvīgo lūgumu sasaistes pilotēšana dažāda profila iestādēs</a:t>
            </a:r>
            <a:endParaRPr lang="lv-LV" sz="1250" noProof="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a89fb681-c182-4799-b37c-5baaa5779afd">
      <Terms xmlns="http://schemas.microsoft.com/office/infopath/2007/PartnerControls"/>
    </lcf76f155ced4ddcb4097134ff3c332f>
    <TaxCatchAll xmlns="101bcb93-aba8-40a6-a808-673e60b9d4a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s" ma:contentTypeID="0x01010051B47780D051624D8DE587FAE7B5FA6C" ma:contentTypeVersion="18" ma:contentTypeDescription="Izveidot jaunu dokumentu." ma:contentTypeScope="" ma:versionID="f0576fd4d988234794c99fd6b757d4bb">
  <xsd:schema xmlns:xsd="http://www.w3.org/2001/XMLSchema" xmlns:xs="http://www.w3.org/2001/XMLSchema" xmlns:p="http://schemas.microsoft.com/office/2006/metadata/properties" xmlns:ns2="a89fb681-c182-4799-b37c-5baaa5779afd" xmlns:ns3="101bcb93-aba8-40a6-a808-673e60b9d4a6" targetNamespace="http://schemas.microsoft.com/office/2006/metadata/properties" ma:root="true" ma:fieldsID="1e15864ba5722a6e56b0eaaec4d8769f" ns2:_="" ns3:_="">
    <xsd:import namespace="a89fb681-c182-4799-b37c-5baaa5779afd"/>
    <xsd:import namespace="101bcb93-aba8-40a6-a808-673e60b9d4a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9fb681-c182-4799-b37c-5baaa5779af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ttēlu atzīmes" ma:readOnly="false" ma:fieldId="{5cf76f15-5ced-4ddc-b409-7134ff3c332f}" ma:taxonomyMulti="true" ma:sspId="f8cd4879-25d4-450b-b64f-ad81e813ef7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01bcb93-aba8-40a6-a808-673e60b9d4a6" elementFormDefault="qualified">
    <xsd:import namespace="http://schemas.microsoft.com/office/2006/documentManagement/types"/>
    <xsd:import namespace="http://schemas.microsoft.com/office/infopath/2007/PartnerControls"/>
    <xsd:element name="SharedWithUsers" ma:index="19" nillable="true" ma:displayName="Koplietots 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Koplietots ar: detalizēti" ma:internalName="SharedWithDetails" ma:readOnly="true">
      <xsd:simpleType>
        <xsd:restriction base="dms:Note">
          <xsd:maxLength value="255"/>
        </xsd:restriction>
      </xsd:simpleType>
    </xsd:element>
    <xsd:element name="TaxCatchAll" ma:index="23" nillable="true" ma:displayName="Taxonomy Catch All Column" ma:hidden="true" ma:list="{d7536c7c-808d-4677-be6c-198446526566}" ma:internalName="TaxCatchAll" ma:showField="CatchAllData" ma:web="101bcb93-aba8-40a6-a808-673e60b9d4a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atura tips"/>
        <xsd:element ref="dc:title" minOccurs="0" maxOccurs="1" ma:index="4" ma:displayName="Virsrakst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2436F1-8FA3-4FEB-8C25-B66ACC4741F3}">
  <ds:schemaRefs>
    <ds:schemaRef ds:uri="http://schemas.microsoft.com/office/2006/metadata/properties"/>
    <ds:schemaRef ds:uri="http://schemas.microsoft.com/office/infopath/2007/PartnerControls"/>
    <ds:schemaRef ds:uri="a89fb681-c182-4799-b37c-5baaa5779afd"/>
    <ds:schemaRef ds:uri="101bcb93-aba8-40a6-a808-673e60b9d4a6"/>
  </ds:schemaRefs>
</ds:datastoreItem>
</file>

<file path=customXml/itemProps2.xml><?xml version="1.0" encoding="utf-8"?>
<ds:datastoreItem xmlns:ds="http://schemas.openxmlformats.org/officeDocument/2006/customXml" ds:itemID="{6AF2646D-EAEE-49E5-9BF3-632D20623032}">
  <ds:schemaRefs>
    <ds:schemaRef ds:uri="http://schemas.microsoft.com/sharepoint/v3/contenttype/forms"/>
  </ds:schemaRefs>
</ds:datastoreItem>
</file>

<file path=customXml/itemProps3.xml><?xml version="1.0" encoding="utf-8"?>
<ds:datastoreItem xmlns:ds="http://schemas.openxmlformats.org/officeDocument/2006/customXml" ds:itemID="{5240BFF2-0BCA-43BC-9F07-95DFEF34C7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9fb681-c182-4799-b37c-5baaa5779afd"/>
    <ds:schemaRef ds:uri="101bcb93-aba8-40a6-a808-673e60b9d4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4561</Words>
  <Application>Microsoft Office PowerPoint</Application>
  <PresentationFormat>Widescreen</PresentationFormat>
  <Paragraphs>447</Paragraphs>
  <Slides>28</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2026-09-08T16:55:32Z</dcterms:created>
  <dcterms:modified xsi:type="dcterms:W3CDTF">2026-09-15T10:51:05Z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0x01010051B47780D051624D8DE587FAE7B5FA6C</vt:lpwstr>
  </property>
  <property fmtid="{D5CDD505-2E9C-101B-9397-08002B2CF9AE}" pid="3" name="MediaServiceImageTags">
    <vt:lpwstr/>
  </property>
</Properties>
</file>