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5"/>
  </p:notesMasterIdLst>
  <p:sldIdLst>
    <p:sldId id="257" r:id="rId5"/>
    <p:sldId id="262" r:id="rId6"/>
    <p:sldId id="384" r:id="rId7"/>
    <p:sldId id="361" r:id="rId8"/>
    <p:sldId id="347" r:id="rId9"/>
    <p:sldId id="391" r:id="rId10"/>
    <p:sldId id="392" r:id="rId11"/>
    <p:sldId id="363" r:id="rId12"/>
    <p:sldId id="398" r:id="rId13"/>
    <p:sldId id="400" r:id="rId14"/>
    <p:sldId id="401" r:id="rId15"/>
    <p:sldId id="407" r:id="rId16"/>
    <p:sldId id="408" r:id="rId17"/>
    <p:sldId id="409" r:id="rId18"/>
    <p:sldId id="410" r:id="rId19"/>
    <p:sldId id="411" r:id="rId20"/>
    <p:sldId id="394" r:id="rId21"/>
    <p:sldId id="366" r:id="rId22"/>
    <p:sldId id="369" r:id="rId23"/>
    <p:sldId id="370" r:id="rId24"/>
    <p:sldId id="375" r:id="rId25"/>
    <p:sldId id="376" r:id="rId26"/>
    <p:sldId id="404" r:id="rId27"/>
    <p:sldId id="385" r:id="rId28"/>
    <p:sldId id="412" r:id="rId29"/>
    <p:sldId id="413" r:id="rId30"/>
    <p:sldId id="414" r:id="rId31"/>
    <p:sldId id="389" r:id="rId32"/>
    <p:sldId id="395" r:id="rId33"/>
    <p:sldId id="357" r:id="rId34"/>
  </p:sldIdLst>
  <p:sldSz cx="12192000" cy="6858000"/>
  <p:notesSz cx="6858000" cy="9144000"/>
  <p:defaultText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3B51489-5DEF-83D4-AB0E-B7F8820CEE49}" name="Māra Vīksne" initials="MV" userId="S::mara.viksne@lm.gov.lv::a13efe1c-30f8-495b-af77-3d555df40705" providerId="AD"/>
  <p188:author id="{105B04C7-3F0D-1BBC-C844-01F9549FF483}" name="Anna Juškāne" initials="AJ" userId="S::anna.juskane@lm.gov.lv::82221a75-f7c1-4ee8-a4b9-8581851f66e6" providerId="AD"/>
  <p188:author id="{598595DE-F717-6B7C-DF06-DC91C167433E}" name="Jana Muižniece" initials="JM" userId="S::jana.muizniece@trisv.lv::bcc581fc-b7d9-40a7-8a7f-c812780ab33a" providerId="AD"/>
  <p188:author id="{0A08D7E3-182B-2270-D1E7-238B3C807721}" name="Kristīne Vībane" initials="KV" userId="S::kristine.vibane@ack.lv::1f8773aa-5291-4f53-aef9-fe45bf597d88"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00000"/>
    <a:srgbClr val="367A18"/>
    <a:srgbClr val="6C8717"/>
    <a:srgbClr val="C7C51E"/>
    <a:srgbClr val="D75717"/>
    <a:srgbClr val="947914"/>
    <a:srgbClr val="11471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4150" autoAdjust="0"/>
    <p:restoredTop sz="91768" autoAdjust="0"/>
  </p:normalViewPr>
  <p:slideViewPr>
    <p:cSldViewPr snapToGrid="0">
      <p:cViewPr varScale="1">
        <p:scale>
          <a:sx n="101" d="100"/>
          <a:sy n="101" d="100"/>
        </p:scale>
        <p:origin x="468" y="114"/>
      </p:cViewPr>
      <p:guideLst/>
    </p:cSldViewPr>
  </p:slideViewPr>
  <p:outlineViewPr>
    <p:cViewPr>
      <p:scale>
        <a:sx n="33" d="100"/>
        <a:sy n="33" d="100"/>
      </p:scale>
      <p:origin x="0" y="-8754"/>
    </p:cViewPr>
  </p:outlin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ristīne Vībane" userId="1f8773aa-5291-4f53-aef9-fe45bf597d88" providerId="ADAL" clId="{55D714B9-1311-4BC0-81BF-A7107FC3AB69}"/>
    <pc:docChg chg="modSld">
      <pc:chgData name="Kristīne Vībane" userId="1f8773aa-5291-4f53-aef9-fe45bf597d88" providerId="ADAL" clId="{55D714B9-1311-4BC0-81BF-A7107FC3AB69}" dt="2026-08-25T06:58:45.994" v="0" actId="2711"/>
      <pc:docMkLst>
        <pc:docMk/>
      </pc:docMkLst>
      <pc:sldChg chg="modSp mod">
        <pc:chgData name="Kristīne Vībane" userId="1f8773aa-5291-4f53-aef9-fe45bf597d88" providerId="ADAL" clId="{55D714B9-1311-4BC0-81BF-A7107FC3AB69}" dt="2026-08-25T06:58:45.994" v="0" actId="2711"/>
        <pc:sldMkLst>
          <pc:docMk/>
          <pc:sldMk cId="4247963718" sldId="394"/>
        </pc:sldMkLst>
        <pc:spChg chg="mod">
          <ac:chgData name="Kristīne Vībane" userId="1f8773aa-5291-4f53-aef9-fe45bf597d88" providerId="ADAL" clId="{55D714B9-1311-4BC0-81BF-A7107FC3AB69}" dt="2026-08-25T06:58:45.994" v="0" actId="2711"/>
          <ac:spMkLst>
            <pc:docMk/>
            <pc:sldMk cId="4247963718" sldId="394"/>
            <ac:spMk id="3" creationId="{46FB65F3-B944-C1FD-7627-6BE794AED85B}"/>
          </ac:spMkLst>
        </pc:spChg>
        <pc:spChg chg="mod">
          <ac:chgData name="Kristīne Vībane" userId="1f8773aa-5291-4f53-aef9-fe45bf597d88" providerId="ADAL" clId="{55D714B9-1311-4BC0-81BF-A7107FC3AB69}" dt="2026-08-25T06:58:45.994" v="0" actId="2711"/>
          <ac:spMkLst>
            <pc:docMk/>
            <pc:sldMk cId="4247963718" sldId="394"/>
            <ac:spMk id="4" creationId="{1AEEDE8F-615B-A962-52D5-69879E3B497F}"/>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https://universityoflatvia387-my.sharepoint.com/personal/s40751_edu_lu_lv/Documents/2025%20ACK%20VARDARB%20PETIJUMS/Descriptives(AutoRecovered).xls"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universityoflatvia387-my.sharepoint.com/personal/s40751_edu_lu_lv/Documents/2025%20ACK%20VARDARB%20PETIJUMS/DarbaDeveji_preventiviemehanismi2.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Sheet4!$B$17</c:f>
              <c:strCache>
                <c:ptCount val="1"/>
                <c:pt idx="0">
                  <c:v>Cieta pēdējo 12 mēnešu laikā (N)</c:v>
                </c:pt>
              </c:strCache>
            </c:strRef>
          </c:tx>
          <c:spPr>
            <a:solidFill>
              <a:srgbClr val="800000"/>
            </a:solidFill>
            <a:ln>
              <a:solidFill>
                <a:srgbClr val="800000"/>
              </a:solid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Sheet4!$A$18:$A$25</c:f>
              <c:strCache>
                <c:ptCount val="8"/>
                <c:pt idx="0">
                  <c:v>Privātās mantas bojāšana</c:v>
                </c:pt>
                <c:pt idx="1">
                  <c:v>Seksuāla vardarbība (piemēram, uzmākšanās, nepiedienīgi komentāri un joki, piespiedu kontakti)</c:v>
                </c:pt>
                <c:pt idx="2">
                  <c:v>Fiziska ietekmēšana (piemēram, grūšana, sišana)</c:v>
                </c:pt>
                <c:pt idx="3">
                  <c:v>Digitāla vardarbība (piemēram, aizskaroši e-pasti, ziņas, uzbrukumi sociālajos tīklos)</c:v>
                </c:pt>
                <c:pt idx="4">
                  <c:v>Cita veida vardarbība (papildu atvērta atbilde)</c:v>
                </c:pt>
                <c:pt idx="5">
                  <c:v>Draudi, iebiedēšana (ar vārdiem, žestiem, attieksmi)</c:v>
                </c:pt>
                <c:pt idx="6">
                  <c:v>Ekonomiska vardarbība (piemēram, algas aizturēšana, darba uzdevumi bez samaksas, neapmaksātas virsstundas)</c:v>
                </c:pt>
                <c:pt idx="7">
                  <c:v>Emocionāla/psiholoģiska vardarbība (piemēram, ignorēšana, izolēšana, baumas, pazemošana, pārspīlēta kontrole u.c.)</c:v>
                </c:pt>
              </c:strCache>
            </c:strRef>
          </c:cat>
          <c:val>
            <c:numRef>
              <c:f>Sheet4!$B$18:$B$25</c:f>
              <c:numCache>
                <c:formatCode>0</c:formatCode>
                <c:ptCount val="8"/>
                <c:pt idx="0">
                  <c:v>3</c:v>
                </c:pt>
                <c:pt idx="1">
                  <c:v>3</c:v>
                </c:pt>
                <c:pt idx="2">
                  <c:v>5</c:v>
                </c:pt>
                <c:pt idx="3">
                  <c:v>6</c:v>
                </c:pt>
                <c:pt idx="4">
                  <c:v>8</c:v>
                </c:pt>
                <c:pt idx="5">
                  <c:v>22</c:v>
                </c:pt>
                <c:pt idx="6">
                  <c:v>25</c:v>
                </c:pt>
                <c:pt idx="7">
                  <c:v>33</c:v>
                </c:pt>
              </c:numCache>
            </c:numRef>
          </c:val>
          <c:extLst>
            <c:ext xmlns:c16="http://schemas.microsoft.com/office/drawing/2014/chart" uri="{C3380CC4-5D6E-409C-BE32-E72D297353CC}">
              <c16:uniqueId val="{00000000-F05B-4C05-8F59-E08641E08843}"/>
            </c:ext>
          </c:extLst>
        </c:ser>
        <c:ser>
          <c:idx val="1"/>
          <c:order val="1"/>
          <c:tx>
            <c:strRef>
              <c:f>Sheet4!$C$17</c:f>
              <c:strCache>
                <c:ptCount val="1"/>
                <c:pt idx="0">
                  <c:v>Cieta pēdējo 5 gadu laikā (N)</c:v>
                </c:pt>
              </c:strCache>
            </c:strRef>
          </c:tx>
          <c:spPr>
            <a:solidFill>
              <a:schemeClr val="accent6">
                <a:alpha val="50000"/>
              </a:schemeClr>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Sheet4!$A$18:$A$25</c:f>
              <c:strCache>
                <c:ptCount val="8"/>
                <c:pt idx="0">
                  <c:v>Privātās mantas bojāšana</c:v>
                </c:pt>
                <c:pt idx="1">
                  <c:v>Seksuāla vardarbība (piemēram, uzmākšanās, nepiedienīgi komentāri un joki, piespiedu kontakti)</c:v>
                </c:pt>
                <c:pt idx="2">
                  <c:v>Fiziska ietekmēšana (piemēram, grūšana, sišana)</c:v>
                </c:pt>
                <c:pt idx="3">
                  <c:v>Digitāla vardarbība (piemēram, aizskaroši e-pasti, ziņas, uzbrukumi sociālajos tīklos)</c:v>
                </c:pt>
                <c:pt idx="4">
                  <c:v>Cita veida vardarbība (papildu atvērta atbilde)</c:v>
                </c:pt>
                <c:pt idx="5">
                  <c:v>Draudi, iebiedēšana (ar vārdiem, žestiem, attieksmi)</c:v>
                </c:pt>
                <c:pt idx="6">
                  <c:v>Ekonomiska vardarbība (piemēram, algas aizturēšana, darba uzdevumi bez samaksas, neapmaksātas virsstundas)</c:v>
                </c:pt>
                <c:pt idx="7">
                  <c:v>Emocionāla/psiholoģiska vardarbība (piemēram, ignorēšana, izolēšana, baumas, pazemošana, pārspīlēta kontrole u.c.)</c:v>
                </c:pt>
              </c:strCache>
            </c:strRef>
          </c:cat>
          <c:val>
            <c:numRef>
              <c:f>Sheet4!$C$18:$C$25</c:f>
              <c:numCache>
                <c:formatCode>0</c:formatCode>
                <c:ptCount val="8"/>
                <c:pt idx="0">
                  <c:v>7</c:v>
                </c:pt>
                <c:pt idx="1">
                  <c:v>7</c:v>
                </c:pt>
                <c:pt idx="2">
                  <c:v>8</c:v>
                </c:pt>
                <c:pt idx="3">
                  <c:v>10</c:v>
                </c:pt>
                <c:pt idx="4">
                  <c:v>6</c:v>
                </c:pt>
                <c:pt idx="5">
                  <c:v>38</c:v>
                </c:pt>
                <c:pt idx="6">
                  <c:v>27</c:v>
                </c:pt>
                <c:pt idx="7">
                  <c:v>42</c:v>
                </c:pt>
              </c:numCache>
            </c:numRef>
          </c:val>
          <c:extLst>
            <c:ext xmlns:c16="http://schemas.microsoft.com/office/drawing/2014/chart" uri="{C3380CC4-5D6E-409C-BE32-E72D297353CC}">
              <c16:uniqueId val="{00000001-F05B-4C05-8F59-E08641E08843}"/>
            </c:ext>
          </c:extLst>
        </c:ser>
        <c:dLbls>
          <c:showLegendKey val="0"/>
          <c:showVal val="0"/>
          <c:showCatName val="0"/>
          <c:showSerName val="0"/>
          <c:showPercent val="0"/>
          <c:showBubbleSize val="0"/>
        </c:dLbls>
        <c:gapWidth val="182"/>
        <c:axId val="1499725968"/>
        <c:axId val="1499726448"/>
      </c:barChart>
      <c:catAx>
        <c:axId val="149972596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lv-LV"/>
          </a:p>
        </c:txPr>
        <c:crossAx val="1499726448"/>
        <c:crosses val="autoZero"/>
        <c:auto val="1"/>
        <c:lblAlgn val="ctr"/>
        <c:lblOffset val="100"/>
        <c:noMultiLvlLbl val="0"/>
      </c:catAx>
      <c:valAx>
        <c:axId val="1499726448"/>
        <c:scaling>
          <c:orientation val="minMax"/>
          <c:max val="50"/>
        </c:scaling>
        <c:delete val="0"/>
        <c:axPos val="b"/>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lv-LV"/>
          </a:p>
        </c:txPr>
        <c:crossAx val="1499725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lv-LV"/>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400">
          <a:solidFill>
            <a:sysClr val="windowText" lastClr="000000"/>
          </a:solidFill>
          <a:latin typeface="Arial" panose="020B0604020202020204" pitchFamily="34" charset="0"/>
          <a:cs typeface="Arial" panose="020B0604020202020204" pitchFamily="34" charset="0"/>
        </a:defRPr>
      </a:pPr>
      <a:endParaRPr lang="lv-LV"/>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rgbClr val="92D050"/>
              </a:solidFill>
              <a:ln w="19050">
                <a:solidFill>
                  <a:schemeClr val="lt1"/>
                </a:solidFill>
              </a:ln>
              <a:effectLst/>
            </c:spPr>
            <c:extLst>
              <c:ext xmlns:c16="http://schemas.microsoft.com/office/drawing/2014/chart" uri="{C3380CC4-5D6E-409C-BE32-E72D297353CC}">
                <c16:uniqueId val="{00000001-7AA0-46E2-A4A1-BD0DA206653E}"/>
              </c:ext>
            </c:extLst>
          </c:dPt>
          <c:dPt>
            <c:idx val="1"/>
            <c:bubble3D val="0"/>
            <c:spPr>
              <a:solidFill>
                <a:srgbClr val="800000"/>
              </a:solidFill>
              <a:ln w="19050">
                <a:solidFill>
                  <a:schemeClr val="lt1"/>
                </a:solidFill>
              </a:ln>
              <a:effectLst/>
            </c:spPr>
            <c:extLst>
              <c:ext xmlns:c16="http://schemas.microsoft.com/office/drawing/2014/chart" uri="{C3380CC4-5D6E-409C-BE32-E72D297353CC}">
                <c16:uniqueId val="{00000003-7AA0-46E2-A4A1-BD0DA206653E}"/>
              </c:ext>
            </c:extLst>
          </c:dPt>
          <c:dPt>
            <c:idx val="2"/>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5-7AA0-46E2-A4A1-BD0DA206653E}"/>
              </c:ext>
            </c:extLst>
          </c:dPt>
          <c:dLbls>
            <c:dLbl>
              <c:idx val="1"/>
              <c:layout>
                <c:manualLayout>
                  <c:x val="-4.6967078872029167E-2"/>
                  <c:y val="-0.19568120405613504"/>
                </c:manualLayout>
              </c:layout>
              <c:spPr>
                <a:noFill/>
                <a:ln>
                  <a:noFill/>
                </a:ln>
                <a:effectLst/>
              </c:spPr>
              <c:txPr>
                <a:bodyPr rot="0" spcFirstLastPara="1" vertOverflow="ellipsis" vert="horz" wrap="square" anchor="ctr" anchorCtr="1"/>
                <a:lstStyle/>
                <a:p>
                  <a:pPr>
                    <a:defRPr sz="1800" b="0" i="0" u="none" strike="noStrike" kern="1200" baseline="0">
                      <a:solidFill>
                        <a:schemeClr val="bg1"/>
                      </a:solidFill>
                      <a:latin typeface="Arial" panose="020B0604020202020204" pitchFamily="34" charset="0"/>
                      <a:ea typeface="+mn-ea"/>
                      <a:cs typeface="Arial" panose="020B0604020202020204" pitchFamily="34" charset="0"/>
                    </a:defRPr>
                  </a:pPr>
                  <a:endParaRPr lang="lv-LV"/>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7AA0-46E2-A4A1-BD0DA206653E}"/>
                </c:ext>
              </c:extLst>
            </c:dLbl>
            <c:spPr>
              <a:noFill/>
              <a:ln>
                <a:noFill/>
              </a:ln>
              <a:effectLst/>
            </c:spPr>
            <c:txPr>
              <a:bodyPr rot="0" spcFirstLastPara="1" vertOverflow="ellipsis" vert="horz" wrap="square" anchor="ctr" anchorCtr="1"/>
              <a:lstStyle/>
              <a:p>
                <a:pPr>
                  <a:defRPr sz="18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lv-LV"/>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Sheet1!$H$761:$H$763</c:f>
              <c:strCache>
                <c:ptCount val="3"/>
                <c:pt idx="0">
                  <c:v>Jā, ir nepieciešamība</c:v>
                </c:pt>
                <c:pt idx="1">
                  <c:v>Nē, nav nepieciešamības</c:v>
                </c:pt>
                <c:pt idx="2">
                  <c:v>Grūti pateikt</c:v>
                </c:pt>
              </c:strCache>
            </c:strRef>
          </c:cat>
          <c:val>
            <c:numRef>
              <c:f>Sheet1!$I$761:$I$763</c:f>
              <c:numCache>
                <c:formatCode>###0.0</c:formatCode>
                <c:ptCount val="3"/>
                <c:pt idx="0">
                  <c:v>9.5290936747142627</c:v>
                </c:pt>
                <c:pt idx="1">
                  <c:v>71.891771765602897</c:v>
                </c:pt>
                <c:pt idx="2">
                  <c:v>18.579134559682846</c:v>
                </c:pt>
              </c:numCache>
            </c:numRef>
          </c:val>
          <c:extLst>
            <c:ext xmlns:c16="http://schemas.microsoft.com/office/drawing/2014/chart" uri="{C3380CC4-5D6E-409C-BE32-E72D297353CC}">
              <c16:uniqueId val="{00000006-7AA0-46E2-A4A1-BD0DA206653E}"/>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lv-LV"/>
        </a:p>
      </c:txPr>
    </c:legend>
    <c:plotVisOnly val="1"/>
    <c:dispBlanksAs val="gap"/>
    <c:showDLblsOverMax val="0"/>
  </c:chart>
  <c:spPr>
    <a:noFill/>
    <a:ln>
      <a:noFill/>
    </a:ln>
    <a:effectLst/>
  </c:spPr>
  <c:txPr>
    <a:bodyPr/>
    <a:lstStyle/>
    <a:p>
      <a:pPr>
        <a:defRPr sz="1800">
          <a:solidFill>
            <a:sysClr val="windowText" lastClr="000000"/>
          </a:solidFill>
          <a:latin typeface="Arial" panose="020B0604020202020204" pitchFamily="34" charset="0"/>
          <a:cs typeface="Arial" panose="020B0604020202020204" pitchFamily="34" charset="0"/>
        </a:defRPr>
      </a:pPr>
      <a:endParaRPr lang="lv-LV"/>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2#1">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ACB29BE-FB0B-44BF-87C5-EC23616C841F}" type="doc">
      <dgm:prSet loTypeId="urn:microsoft.com/office/officeart/2005/8/layout/vProcess5" loCatId="process" qsTypeId="urn:microsoft.com/office/officeart/2005/8/quickstyle/simple1#1" qsCatId="simple" csTypeId="urn:microsoft.com/office/officeart/2005/8/colors/colorful2#1" csCatId="colorful" phldr="1"/>
      <dgm:spPr/>
      <dgm:t>
        <a:bodyPr/>
        <a:lstStyle/>
        <a:p>
          <a:endParaRPr lang="en-US"/>
        </a:p>
      </dgm:t>
    </dgm:pt>
    <dgm:pt modelId="{BDB7FF5E-AB03-44FD-BBBA-94CC57872E01}">
      <dgm:prSet custT="1"/>
      <dgm:spPr>
        <a:solidFill>
          <a:srgbClr val="C55015"/>
        </a:solidFill>
        <a:ln>
          <a:solidFill>
            <a:srgbClr val="C55015"/>
          </a:solidFill>
        </a:ln>
      </dgm:spPr>
      <dgm:t>
        <a:bodyPr/>
        <a:lstStyle/>
        <a:p>
          <a:pPr>
            <a:lnSpc>
              <a:spcPct val="120000"/>
            </a:lnSpc>
          </a:pPr>
          <a:r>
            <a:rPr lang="lv-LV" sz="1800" b="1">
              <a:latin typeface="Arial" panose="020B0604020202020204" pitchFamily="34" charset="0"/>
              <a:ea typeface="Tahoma" panose="020B0604030504040204" pitchFamily="34" charset="0"/>
              <a:cs typeface="Arial" panose="020B0604020202020204" pitchFamily="34" charset="0"/>
            </a:rPr>
            <a:t>Normatīvo aktu un vardarbības izplatība darba vidē (t.sk. reprezentatīvas aptaujas)</a:t>
          </a:r>
          <a:endParaRPr lang="en-US" sz="1800" dirty="0">
            <a:latin typeface="Arial" panose="020B0604020202020204" pitchFamily="34" charset="0"/>
            <a:ea typeface="Tahoma" panose="020B0604030504040204" pitchFamily="34" charset="0"/>
            <a:cs typeface="Arial" panose="020B0604020202020204" pitchFamily="34" charset="0"/>
          </a:endParaRPr>
        </a:p>
      </dgm:t>
      <dgm:extLst>
        <a:ext uri="{E40237B7-FDA0-4F09-8148-C483321AD2D9}">
          <dgm14:cNvPr xmlns:dgm14="http://schemas.microsoft.com/office/drawing/2010/diagram" id="0" name="" descr="&#10;"/>
        </a:ext>
      </dgm:extLst>
    </dgm:pt>
    <dgm:pt modelId="{E950AA5C-9F81-4CAD-ACCE-D73ED0DE5173}" type="parTrans" cxnId="{99EA5768-AF43-41A4-B541-2FB066A52F04}">
      <dgm:prSet/>
      <dgm:spPr/>
      <dgm:t>
        <a:bodyPr/>
        <a:lstStyle/>
        <a:p>
          <a:pPr>
            <a:lnSpc>
              <a:spcPct val="120000"/>
            </a:lnSpc>
          </a:pPr>
          <a:endParaRPr lang="en-US" sz="2400">
            <a:latin typeface="Arial" panose="020B0604020202020204" pitchFamily="34" charset="0"/>
            <a:ea typeface="Tahoma" panose="020B0604030504040204" pitchFamily="34" charset="0"/>
            <a:cs typeface="Arial" panose="020B0604020202020204" pitchFamily="34" charset="0"/>
          </a:endParaRPr>
        </a:p>
      </dgm:t>
    </dgm:pt>
    <dgm:pt modelId="{F7849FC8-124E-466C-B080-B2034AEDBABD}" type="sibTrans" cxnId="{99EA5768-AF43-41A4-B541-2FB066A52F04}">
      <dgm:prSet custT="1"/>
      <dgm:spPr/>
      <dgm:t>
        <a:bodyPr/>
        <a:lstStyle/>
        <a:p>
          <a:pPr>
            <a:lnSpc>
              <a:spcPct val="120000"/>
            </a:lnSpc>
          </a:pPr>
          <a:endParaRPr lang="en-US" sz="2800">
            <a:latin typeface="Arial" panose="020B0604020202020204" pitchFamily="34" charset="0"/>
            <a:ea typeface="Tahoma" panose="020B0604030504040204" pitchFamily="34" charset="0"/>
            <a:cs typeface="Arial" panose="020B0604020202020204" pitchFamily="34" charset="0"/>
          </a:endParaRPr>
        </a:p>
      </dgm:t>
    </dgm:pt>
    <dgm:pt modelId="{4DC7BE62-746E-4399-8015-613EE0ABE3B3}">
      <dgm:prSet custT="1"/>
      <dgm:spPr>
        <a:solidFill>
          <a:srgbClr val="FFC000"/>
        </a:solidFill>
      </dgm:spPr>
      <dgm:t>
        <a:bodyPr/>
        <a:lstStyle/>
        <a:p>
          <a:pPr>
            <a:lnSpc>
              <a:spcPct val="120000"/>
            </a:lnSpc>
          </a:pPr>
          <a:r>
            <a:rPr lang="lv-LV" sz="1800" b="1" dirty="0">
              <a:solidFill>
                <a:schemeClr val="tx1"/>
              </a:solidFill>
              <a:latin typeface="Arial" panose="020B0604020202020204" pitchFamily="34" charset="0"/>
              <a:ea typeface="Tahoma" panose="020B0604030504040204" pitchFamily="34" charset="0"/>
              <a:cs typeface="Arial" panose="020B0604020202020204" pitchFamily="34" charset="0"/>
            </a:rPr>
            <a:t>Darba devēju prakse vardarbības jautājumu prevencijai un risināšanai</a:t>
          </a:r>
          <a:endParaRPr lang="en-US" sz="1800" b="1" dirty="0">
            <a:solidFill>
              <a:schemeClr val="tx1"/>
            </a:solidFill>
            <a:latin typeface="Arial" panose="020B0604020202020204" pitchFamily="34" charset="0"/>
            <a:ea typeface="Tahoma" panose="020B0604030504040204" pitchFamily="34" charset="0"/>
            <a:cs typeface="Arial" panose="020B0604020202020204" pitchFamily="34" charset="0"/>
          </a:endParaRPr>
        </a:p>
      </dgm:t>
    </dgm:pt>
    <dgm:pt modelId="{CBF930D5-EA2C-48DA-ADAC-7DC631E664C4}" type="parTrans" cxnId="{40878E4B-B7F8-4A96-B222-43F5D608F52D}">
      <dgm:prSet/>
      <dgm:spPr/>
      <dgm:t>
        <a:bodyPr/>
        <a:lstStyle/>
        <a:p>
          <a:pPr>
            <a:lnSpc>
              <a:spcPct val="120000"/>
            </a:lnSpc>
          </a:pPr>
          <a:endParaRPr lang="en-US" sz="2400">
            <a:latin typeface="Arial" panose="020B0604020202020204" pitchFamily="34" charset="0"/>
            <a:ea typeface="Tahoma" panose="020B0604030504040204" pitchFamily="34" charset="0"/>
            <a:cs typeface="Arial" panose="020B0604020202020204" pitchFamily="34" charset="0"/>
          </a:endParaRPr>
        </a:p>
      </dgm:t>
    </dgm:pt>
    <dgm:pt modelId="{3DB10BC9-397D-43DF-9EC6-66CE5CAABEFD}" type="sibTrans" cxnId="{40878E4B-B7F8-4A96-B222-43F5D608F52D}">
      <dgm:prSet custT="1"/>
      <dgm:spPr/>
      <dgm:t>
        <a:bodyPr/>
        <a:lstStyle/>
        <a:p>
          <a:pPr>
            <a:lnSpc>
              <a:spcPct val="120000"/>
            </a:lnSpc>
          </a:pPr>
          <a:endParaRPr lang="en-US" sz="2800">
            <a:latin typeface="Arial" panose="020B0604020202020204" pitchFamily="34" charset="0"/>
            <a:ea typeface="Tahoma" panose="020B0604030504040204" pitchFamily="34" charset="0"/>
            <a:cs typeface="Arial" panose="020B0604020202020204" pitchFamily="34" charset="0"/>
          </a:endParaRPr>
        </a:p>
      </dgm:t>
    </dgm:pt>
    <dgm:pt modelId="{A1348F39-81C0-4A55-89FF-CE0320763B8B}">
      <dgm:prSet custT="1"/>
      <dgm:spPr>
        <a:solidFill>
          <a:srgbClr val="367A18"/>
        </a:solidFill>
      </dgm:spPr>
      <dgm:t>
        <a:bodyPr/>
        <a:lstStyle/>
        <a:p>
          <a:pPr>
            <a:lnSpc>
              <a:spcPct val="120000"/>
            </a:lnSpc>
          </a:pPr>
          <a:r>
            <a:rPr lang="lv-LV" sz="1800" b="1">
              <a:latin typeface="Arial" panose="020B0604020202020204" pitchFamily="34" charset="0"/>
              <a:ea typeface="Tahoma" panose="020B0604030504040204" pitchFamily="34" charset="0"/>
              <a:cs typeface="Arial" panose="020B0604020202020204" pitchFamily="34" charset="0"/>
            </a:rPr>
            <a:t>Institūciju un organizāciju loma atbalsta nodrošināšanā </a:t>
          </a:r>
          <a:endParaRPr lang="en-US" sz="1800" b="1" dirty="0">
            <a:latin typeface="Arial" panose="020B0604020202020204" pitchFamily="34" charset="0"/>
            <a:ea typeface="Tahoma" panose="020B0604030504040204" pitchFamily="34" charset="0"/>
            <a:cs typeface="Arial" panose="020B0604020202020204" pitchFamily="34" charset="0"/>
          </a:endParaRPr>
        </a:p>
      </dgm:t>
    </dgm:pt>
    <dgm:pt modelId="{621C79C4-CD15-4288-B406-B59673D74649}" type="parTrans" cxnId="{5F4DED21-C732-48C0-8108-BEF517438F6C}">
      <dgm:prSet/>
      <dgm:spPr/>
      <dgm:t>
        <a:bodyPr/>
        <a:lstStyle/>
        <a:p>
          <a:pPr>
            <a:lnSpc>
              <a:spcPct val="120000"/>
            </a:lnSpc>
          </a:pPr>
          <a:endParaRPr lang="en-US" sz="2400">
            <a:latin typeface="Arial" panose="020B0604020202020204" pitchFamily="34" charset="0"/>
            <a:ea typeface="Tahoma" panose="020B0604030504040204" pitchFamily="34" charset="0"/>
            <a:cs typeface="Arial" panose="020B0604020202020204" pitchFamily="34" charset="0"/>
          </a:endParaRPr>
        </a:p>
      </dgm:t>
    </dgm:pt>
    <dgm:pt modelId="{97682B4A-2C8A-4B63-8F92-E3757C117292}" type="sibTrans" cxnId="{5F4DED21-C732-48C0-8108-BEF517438F6C}">
      <dgm:prSet custT="1"/>
      <dgm:spPr/>
      <dgm:t>
        <a:bodyPr/>
        <a:lstStyle/>
        <a:p>
          <a:pPr>
            <a:lnSpc>
              <a:spcPct val="120000"/>
            </a:lnSpc>
          </a:pPr>
          <a:endParaRPr lang="en-US" sz="2800">
            <a:latin typeface="Arial" panose="020B0604020202020204" pitchFamily="34" charset="0"/>
            <a:ea typeface="Tahoma" panose="020B0604030504040204" pitchFamily="34" charset="0"/>
            <a:cs typeface="Arial" panose="020B0604020202020204" pitchFamily="34" charset="0"/>
          </a:endParaRPr>
        </a:p>
      </dgm:t>
    </dgm:pt>
    <dgm:pt modelId="{B6E5B16E-EFE5-421E-ABB2-79FE266605CC}">
      <dgm:prSet custT="1"/>
      <dgm:spPr>
        <a:solidFill>
          <a:srgbClr val="114719"/>
        </a:solidFill>
      </dgm:spPr>
      <dgm:t>
        <a:bodyPr/>
        <a:lstStyle/>
        <a:p>
          <a:pPr>
            <a:lnSpc>
              <a:spcPct val="120000"/>
            </a:lnSpc>
          </a:pPr>
          <a:r>
            <a:rPr lang="lv-LV" sz="1800" b="1">
              <a:latin typeface="Arial" panose="020B0604020202020204" pitchFamily="34" charset="0"/>
              <a:ea typeface="Tahoma" panose="020B0604030504040204" pitchFamily="34" charset="0"/>
              <a:cs typeface="Arial" panose="020B0604020202020204" pitchFamily="34" charset="0"/>
            </a:rPr>
            <a:t>Konvencijas Nr. 190 ratifikācijas nepieciešamība; secinājumi un ieteikumi</a:t>
          </a:r>
          <a:endParaRPr lang="en-US" sz="1800" b="1" dirty="0">
            <a:latin typeface="Arial" panose="020B0604020202020204" pitchFamily="34" charset="0"/>
            <a:ea typeface="Tahoma" panose="020B0604030504040204" pitchFamily="34" charset="0"/>
            <a:cs typeface="Arial" panose="020B0604020202020204" pitchFamily="34" charset="0"/>
          </a:endParaRPr>
        </a:p>
      </dgm:t>
    </dgm:pt>
    <dgm:pt modelId="{4F517404-AC7E-4B86-80C6-732F3259702E}" type="parTrans" cxnId="{927611CB-1FC7-46AC-B6D1-1C5FE3C01A00}">
      <dgm:prSet/>
      <dgm:spPr/>
      <dgm:t>
        <a:bodyPr/>
        <a:lstStyle/>
        <a:p>
          <a:pPr>
            <a:lnSpc>
              <a:spcPct val="120000"/>
            </a:lnSpc>
          </a:pPr>
          <a:endParaRPr lang="en-US" sz="2400">
            <a:latin typeface="Arial" panose="020B0604020202020204" pitchFamily="34" charset="0"/>
            <a:ea typeface="Tahoma" panose="020B0604030504040204" pitchFamily="34" charset="0"/>
            <a:cs typeface="Arial" panose="020B0604020202020204" pitchFamily="34" charset="0"/>
          </a:endParaRPr>
        </a:p>
      </dgm:t>
    </dgm:pt>
    <dgm:pt modelId="{7126EAFB-5563-4052-AA51-30227B0DB6D6}" type="sibTrans" cxnId="{927611CB-1FC7-46AC-B6D1-1C5FE3C01A00}">
      <dgm:prSet/>
      <dgm:spPr/>
      <dgm:t>
        <a:bodyPr/>
        <a:lstStyle/>
        <a:p>
          <a:pPr>
            <a:lnSpc>
              <a:spcPct val="120000"/>
            </a:lnSpc>
          </a:pPr>
          <a:endParaRPr lang="en-US" sz="2400">
            <a:latin typeface="Arial" panose="020B0604020202020204" pitchFamily="34" charset="0"/>
            <a:ea typeface="Tahoma" panose="020B0604030504040204" pitchFamily="34" charset="0"/>
            <a:cs typeface="Arial" panose="020B0604020202020204" pitchFamily="34" charset="0"/>
          </a:endParaRPr>
        </a:p>
      </dgm:t>
    </dgm:pt>
    <dgm:pt modelId="{453BB670-EA75-45D8-9D96-38C97352CC60}" type="pres">
      <dgm:prSet presAssocID="{2ACB29BE-FB0B-44BF-87C5-EC23616C841F}" presName="outerComposite" presStyleCnt="0">
        <dgm:presLayoutVars>
          <dgm:chMax val="5"/>
          <dgm:dir/>
          <dgm:resizeHandles val="exact"/>
        </dgm:presLayoutVars>
      </dgm:prSet>
      <dgm:spPr/>
    </dgm:pt>
    <dgm:pt modelId="{D6BAF1F4-54EF-42BD-8E3C-EFB8A3690F75}" type="pres">
      <dgm:prSet presAssocID="{2ACB29BE-FB0B-44BF-87C5-EC23616C841F}" presName="dummyMaxCanvas" presStyleCnt="0">
        <dgm:presLayoutVars/>
      </dgm:prSet>
      <dgm:spPr/>
    </dgm:pt>
    <dgm:pt modelId="{646B9965-7E5F-445A-AD8C-4F81FC6F0360}" type="pres">
      <dgm:prSet presAssocID="{2ACB29BE-FB0B-44BF-87C5-EC23616C841F}" presName="FourNodes_1" presStyleLbl="node1" presStyleIdx="0" presStyleCnt="4">
        <dgm:presLayoutVars>
          <dgm:bulletEnabled val="1"/>
        </dgm:presLayoutVars>
      </dgm:prSet>
      <dgm:spPr/>
    </dgm:pt>
    <dgm:pt modelId="{AB951385-3A72-4C72-BAC2-3F15B0922120}" type="pres">
      <dgm:prSet presAssocID="{2ACB29BE-FB0B-44BF-87C5-EC23616C841F}" presName="FourNodes_2" presStyleLbl="node1" presStyleIdx="1" presStyleCnt="4">
        <dgm:presLayoutVars>
          <dgm:bulletEnabled val="1"/>
        </dgm:presLayoutVars>
      </dgm:prSet>
      <dgm:spPr/>
    </dgm:pt>
    <dgm:pt modelId="{F2F94AEF-C66B-4294-BFF4-B8CFEB5AFE86}" type="pres">
      <dgm:prSet presAssocID="{2ACB29BE-FB0B-44BF-87C5-EC23616C841F}" presName="FourNodes_3" presStyleLbl="node1" presStyleIdx="2" presStyleCnt="4">
        <dgm:presLayoutVars>
          <dgm:bulletEnabled val="1"/>
        </dgm:presLayoutVars>
      </dgm:prSet>
      <dgm:spPr/>
    </dgm:pt>
    <dgm:pt modelId="{7CF45160-ADC8-420B-A31C-159C4C475174}" type="pres">
      <dgm:prSet presAssocID="{2ACB29BE-FB0B-44BF-87C5-EC23616C841F}" presName="FourNodes_4" presStyleLbl="node1" presStyleIdx="3" presStyleCnt="4">
        <dgm:presLayoutVars>
          <dgm:bulletEnabled val="1"/>
        </dgm:presLayoutVars>
      </dgm:prSet>
      <dgm:spPr/>
    </dgm:pt>
    <dgm:pt modelId="{8A75E812-4B70-4250-877E-561A024FB7BE}" type="pres">
      <dgm:prSet presAssocID="{2ACB29BE-FB0B-44BF-87C5-EC23616C841F}" presName="FourConn_1-2" presStyleLbl="fgAccFollowNode1" presStyleIdx="0" presStyleCnt="3">
        <dgm:presLayoutVars>
          <dgm:bulletEnabled val="1"/>
        </dgm:presLayoutVars>
      </dgm:prSet>
      <dgm:spPr/>
    </dgm:pt>
    <dgm:pt modelId="{F182D24D-E1E5-43CE-8016-8264481E715C}" type="pres">
      <dgm:prSet presAssocID="{2ACB29BE-FB0B-44BF-87C5-EC23616C841F}" presName="FourConn_2-3" presStyleLbl="fgAccFollowNode1" presStyleIdx="1" presStyleCnt="3">
        <dgm:presLayoutVars>
          <dgm:bulletEnabled val="1"/>
        </dgm:presLayoutVars>
      </dgm:prSet>
      <dgm:spPr/>
    </dgm:pt>
    <dgm:pt modelId="{DF8430E3-476F-4BD6-AD9B-AA106038FCEB}" type="pres">
      <dgm:prSet presAssocID="{2ACB29BE-FB0B-44BF-87C5-EC23616C841F}" presName="FourConn_3-4" presStyleLbl="fgAccFollowNode1" presStyleIdx="2" presStyleCnt="3">
        <dgm:presLayoutVars>
          <dgm:bulletEnabled val="1"/>
        </dgm:presLayoutVars>
      </dgm:prSet>
      <dgm:spPr/>
    </dgm:pt>
    <dgm:pt modelId="{7B9783C2-4929-4730-B40C-BD523B16C7E4}" type="pres">
      <dgm:prSet presAssocID="{2ACB29BE-FB0B-44BF-87C5-EC23616C841F}" presName="FourNodes_1_text" presStyleLbl="node1" presStyleIdx="3" presStyleCnt="4">
        <dgm:presLayoutVars>
          <dgm:bulletEnabled val="1"/>
        </dgm:presLayoutVars>
      </dgm:prSet>
      <dgm:spPr/>
    </dgm:pt>
    <dgm:pt modelId="{DBB04A8C-02F0-45C5-9A58-14360BE7DB64}" type="pres">
      <dgm:prSet presAssocID="{2ACB29BE-FB0B-44BF-87C5-EC23616C841F}" presName="FourNodes_2_text" presStyleLbl="node1" presStyleIdx="3" presStyleCnt="4">
        <dgm:presLayoutVars>
          <dgm:bulletEnabled val="1"/>
        </dgm:presLayoutVars>
      </dgm:prSet>
      <dgm:spPr/>
    </dgm:pt>
    <dgm:pt modelId="{CC721F07-AF6B-4A45-90D2-00507A13E7BD}" type="pres">
      <dgm:prSet presAssocID="{2ACB29BE-FB0B-44BF-87C5-EC23616C841F}" presName="FourNodes_3_text" presStyleLbl="node1" presStyleIdx="3" presStyleCnt="4">
        <dgm:presLayoutVars>
          <dgm:bulletEnabled val="1"/>
        </dgm:presLayoutVars>
      </dgm:prSet>
      <dgm:spPr/>
    </dgm:pt>
    <dgm:pt modelId="{965DF47D-99CC-4DE8-8BF3-D4DE9D9BF621}" type="pres">
      <dgm:prSet presAssocID="{2ACB29BE-FB0B-44BF-87C5-EC23616C841F}" presName="FourNodes_4_text" presStyleLbl="node1" presStyleIdx="3" presStyleCnt="4">
        <dgm:presLayoutVars>
          <dgm:bulletEnabled val="1"/>
        </dgm:presLayoutVars>
      </dgm:prSet>
      <dgm:spPr/>
    </dgm:pt>
  </dgm:ptLst>
  <dgm:cxnLst>
    <dgm:cxn modelId="{7A7FF604-5AF7-464C-99C2-B7B79347F72F}" type="presOf" srcId="{4DC7BE62-746E-4399-8015-613EE0ABE3B3}" destId="{AB951385-3A72-4C72-BAC2-3F15B0922120}" srcOrd="0" destOrd="0" presId="urn:microsoft.com/office/officeart/2005/8/layout/vProcess5"/>
    <dgm:cxn modelId="{1DD6F914-9D94-4196-AF4A-A65CD014AD2D}" type="presOf" srcId="{BDB7FF5E-AB03-44FD-BBBA-94CC57872E01}" destId="{646B9965-7E5F-445A-AD8C-4F81FC6F0360}" srcOrd="0" destOrd="0" presId="urn:microsoft.com/office/officeart/2005/8/layout/vProcess5"/>
    <dgm:cxn modelId="{0FF97B19-5CE5-458D-9169-38833D3570F8}" type="presOf" srcId="{2ACB29BE-FB0B-44BF-87C5-EC23616C841F}" destId="{453BB670-EA75-45D8-9D96-38C97352CC60}" srcOrd="0" destOrd="0" presId="urn:microsoft.com/office/officeart/2005/8/layout/vProcess5"/>
    <dgm:cxn modelId="{648A301B-8E3E-4FDC-8174-B20FA11236C0}" type="presOf" srcId="{97682B4A-2C8A-4B63-8F92-E3757C117292}" destId="{DF8430E3-476F-4BD6-AD9B-AA106038FCEB}" srcOrd="0" destOrd="0" presId="urn:microsoft.com/office/officeart/2005/8/layout/vProcess5"/>
    <dgm:cxn modelId="{5F4DED21-C732-48C0-8108-BEF517438F6C}" srcId="{2ACB29BE-FB0B-44BF-87C5-EC23616C841F}" destId="{A1348F39-81C0-4A55-89FF-CE0320763B8B}" srcOrd="2" destOrd="0" parTransId="{621C79C4-CD15-4288-B406-B59673D74649}" sibTransId="{97682B4A-2C8A-4B63-8F92-E3757C117292}"/>
    <dgm:cxn modelId="{6205CF33-E34A-4642-8830-7978998B0643}" type="presOf" srcId="{BDB7FF5E-AB03-44FD-BBBA-94CC57872E01}" destId="{7B9783C2-4929-4730-B40C-BD523B16C7E4}" srcOrd="1" destOrd="0" presId="urn:microsoft.com/office/officeart/2005/8/layout/vProcess5"/>
    <dgm:cxn modelId="{114E045F-ED85-42BF-9C6F-FECA08834EAA}" type="presOf" srcId="{3DB10BC9-397D-43DF-9EC6-66CE5CAABEFD}" destId="{F182D24D-E1E5-43CE-8016-8264481E715C}" srcOrd="0" destOrd="0" presId="urn:microsoft.com/office/officeart/2005/8/layout/vProcess5"/>
    <dgm:cxn modelId="{99EA5768-AF43-41A4-B541-2FB066A52F04}" srcId="{2ACB29BE-FB0B-44BF-87C5-EC23616C841F}" destId="{BDB7FF5E-AB03-44FD-BBBA-94CC57872E01}" srcOrd="0" destOrd="0" parTransId="{E950AA5C-9F81-4CAD-ACCE-D73ED0DE5173}" sibTransId="{F7849FC8-124E-466C-B080-B2034AEDBABD}"/>
    <dgm:cxn modelId="{40878E4B-B7F8-4A96-B222-43F5D608F52D}" srcId="{2ACB29BE-FB0B-44BF-87C5-EC23616C841F}" destId="{4DC7BE62-746E-4399-8015-613EE0ABE3B3}" srcOrd="1" destOrd="0" parTransId="{CBF930D5-EA2C-48DA-ADAC-7DC631E664C4}" sibTransId="{3DB10BC9-397D-43DF-9EC6-66CE5CAABEFD}"/>
    <dgm:cxn modelId="{8B7C6251-4C8B-4DA0-AB1B-7C8646EB35AC}" type="presOf" srcId="{B6E5B16E-EFE5-421E-ABB2-79FE266605CC}" destId="{7CF45160-ADC8-420B-A31C-159C4C475174}" srcOrd="0" destOrd="0" presId="urn:microsoft.com/office/officeart/2005/8/layout/vProcess5"/>
    <dgm:cxn modelId="{E171A954-BF2E-4682-8691-C13AC7521A49}" type="presOf" srcId="{A1348F39-81C0-4A55-89FF-CE0320763B8B}" destId="{CC721F07-AF6B-4A45-90D2-00507A13E7BD}" srcOrd="1" destOrd="0" presId="urn:microsoft.com/office/officeart/2005/8/layout/vProcess5"/>
    <dgm:cxn modelId="{7D8A8A86-BF24-4FA2-9C62-74582DB27A71}" type="presOf" srcId="{A1348F39-81C0-4A55-89FF-CE0320763B8B}" destId="{F2F94AEF-C66B-4294-BFF4-B8CFEB5AFE86}" srcOrd="0" destOrd="0" presId="urn:microsoft.com/office/officeart/2005/8/layout/vProcess5"/>
    <dgm:cxn modelId="{8E38CE86-BD5E-47FA-BD14-11DDB9A80349}" type="presOf" srcId="{B6E5B16E-EFE5-421E-ABB2-79FE266605CC}" destId="{965DF47D-99CC-4DE8-8BF3-D4DE9D9BF621}" srcOrd="1" destOrd="0" presId="urn:microsoft.com/office/officeart/2005/8/layout/vProcess5"/>
    <dgm:cxn modelId="{3A267D8F-726D-4C15-81F7-EAEB3A082249}" type="presOf" srcId="{4DC7BE62-746E-4399-8015-613EE0ABE3B3}" destId="{DBB04A8C-02F0-45C5-9A58-14360BE7DB64}" srcOrd="1" destOrd="0" presId="urn:microsoft.com/office/officeart/2005/8/layout/vProcess5"/>
    <dgm:cxn modelId="{927611CB-1FC7-46AC-B6D1-1C5FE3C01A00}" srcId="{2ACB29BE-FB0B-44BF-87C5-EC23616C841F}" destId="{B6E5B16E-EFE5-421E-ABB2-79FE266605CC}" srcOrd="3" destOrd="0" parTransId="{4F517404-AC7E-4B86-80C6-732F3259702E}" sibTransId="{7126EAFB-5563-4052-AA51-30227B0DB6D6}"/>
    <dgm:cxn modelId="{17AEAEFE-7A7B-46B0-9351-B6D69EA5C4DF}" type="presOf" srcId="{F7849FC8-124E-466C-B080-B2034AEDBABD}" destId="{8A75E812-4B70-4250-877E-561A024FB7BE}" srcOrd="0" destOrd="0" presId="urn:microsoft.com/office/officeart/2005/8/layout/vProcess5"/>
    <dgm:cxn modelId="{21F93075-2ACB-4FA2-9B85-E98B5ACCDE0D}" type="presParOf" srcId="{453BB670-EA75-45D8-9D96-38C97352CC60}" destId="{D6BAF1F4-54EF-42BD-8E3C-EFB8A3690F75}" srcOrd="0" destOrd="0" presId="urn:microsoft.com/office/officeart/2005/8/layout/vProcess5"/>
    <dgm:cxn modelId="{A7A9FC1B-CA73-42E4-AFAA-39F77DAE613E}" type="presParOf" srcId="{453BB670-EA75-45D8-9D96-38C97352CC60}" destId="{646B9965-7E5F-445A-AD8C-4F81FC6F0360}" srcOrd="1" destOrd="0" presId="urn:microsoft.com/office/officeart/2005/8/layout/vProcess5"/>
    <dgm:cxn modelId="{1A8D56C0-E2E1-4FF3-A5B0-55C66206CA51}" type="presParOf" srcId="{453BB670-EA75-45D8-9D96-38C97352CC60}" destId="{AB951385-3A72-4C72-BAC2-3F15B0922120}" srcOrd="2" destOrd="0" presId="urn:microsoft.com/office/officeart/2005/8/layout/vProcess5"/>
    <dgm:cxn modelId="{76CD3569-6DCE-4F5E-8AFF-F8425DB3F857}" type="presParOf" srcId="{453BB670-EA75-45D8-9D96-38C97352CC60}" destId="{F2F94AEF-C66B-4294-BFF4-B8CFEB5AFE86}" srcOrd="3" destOrd="0" presId="urn:microsoft.com/office/officeart/2005/8/layout/vProcess5"/>
    <dgm:cxn modelId="{7204D799-33CD-4046-9229-009F6CFA72D2}" type="presParOf" srcId="{453BB670-EA75-45D8-9D96-38C97352CC60}" destId="{7CF45160-ADC8-420B-A31C-159C4C475174}" srcOrd="4" destOrd="0" presId="urn:microsoft.com/office/officeart/2005/8/layout/vProcess5"/>
    <dgm:cxn modelId="{A26CCBD6-D8FD-45A4-817E-81ED23C2636E}" type="presParOf" srcId="{453BB670-EA75-45D8-9D96-38C97352CC60}" destId="{8A75E812-4B70-4250-877E-561A024FB7BE}" srcOrd="5" destOrd="0" presId="urn:microsoft.com/office/officeart/2005/8/layout/vProcess5"/>
    <dgm:cxn modelId="{9B4F6CD7-C6FE-4E87-A312-130FBF3D894E}" type="presParOf" srcId="{453BB670-EA75-45D8-9D96-38C97352CC60}" destId="{F182D24D-E1E5-43CE-8016-8264481E715C}" srcOrd="6" destOrd="0" presId="urn:microsoft.com/office/officeart/2005/8/layout/vProcess5"/>
    <dgm:cxn modelId="{1BD6D8EE-F635-4947-91CA-A216C3F5710F}" type="presParOf" srcId="{453BB670-EA75-45D8-9D96-38C97352CC60}" destId="{DF8430E3-476F-4BD6-AD9B-AA106038FCEB}" srcOrd="7" destOrd="0" presId="urn:microsoft.com/office/officeart/2005/8/layout/vProcess5"/>
    <dgm:cxn modelId="{05DFA095-B0E4-439D-B7B1-C1CE78CA0134}" type="presParOf" srcId="{453BB670-EA75-45D8-9D96-38C97352CC60}" destId="{7B9783C2-4929-4730-B40C-BD523B16C7E4}" srcOrd="8" destOrd="0" presId="urn:microsoft.com/office/officeart/2005/8/layout/vProcess5"/>
    <dgm:cxn modelId="{374F7B5C-895D-4E4C-AD84-EA1922158C6A}" type="presParOf" srcId="{453BB670-EA75-45D8-9D96-38C97352CC60}" destId="{DBB04A8C-02F0-45C5-9A58-14360BE7DB64}" srcOrd="9" destOrd="0" presId="urn:microsoft.com/office/officeart/2005/8/layout/vProcess5"/>
    <dgm:cxn modelId="{67F0976D-5A53-4037-B508-CDF88F2944B6}" type="presParOf" srcId="{453BB670-EA75-45D8-9D96-38C97352CC60}" destId="{CC721F07-AF6B-4A45-90D2-00507A13E7BD}" srcOrd="10" destOrd="0" presId="urn:microsoft.com/office/officeart/2005/8/layout/vProcess5"/>
    <dgm:cxn modelId="{BA626D36-B9AA-4F5F-84EB-43E2B0607BC1}" type="presParOf" srcId="{453BB670-EA75-45D8-9D96-38C97352CC60}" destId="{965DF47D-99CC-4DE8-8BF3-D4DE9D9BF621}" srcOrd="11"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FB34D2F-EB9A-41CF-A132-7C8DBF209C6E}" type="doc">
      <dgm:prSet loTypeId="urn:microsoft.com/office/officeart/2005/8/layout/default" loCatId="list" qsTypeId="urn:microsoft.com/office/officeart/2005/8/quickstyle/simple1#2" qsCatId="simple" csTypeId="urn:microsoft.com/office/officeart/2005/8/colors/accent1_2#1" csCatId="accent1" phldr="1"/>
      <dgm:spPr/>
      <dgm:t>
        <a:bodyPr/>
        <a:lstStyle/>
        <a:p>
          <a:endParaRPr lang="lv-LV"/>
        </a:p>
      </dgm:t>
    </dgm:pt>
    <dgm:pt modelId="{69B8E683-313F-49AE-843E-06481E1790C0}">
      <dgm:prSet phldrT="[Text]" phldr="0" custT="1"/>
      <dgm:spPr>
        <a:solidFill>
          <a:schemeClr val="accent3"/>
        </a:solidFill>
      </dgm:spPr>
      <dgm:t>
        <a:bodyPr/>
        <a:lstStyle/>
        <a:p>
          <a:r>
            <a:rPr lang="lv-LV" sz="2500" b="1" dirty="0">
              <a:latin typeface="Arial" panose="020B0604020202020204" pitchFamily="34" charset="0"/>
              <a:cs typeface="Arial" panose="020B0604020202020204" pitchFamily="34" charset="0"/>
            </a:rPr>
            <a:t>Dokumentu analīze</a:t>
          </a:r>
        </a:p>
      </dgm:t>
    </dgm:pt>
    <dgm:pt modelId="{A887F857-13C3-4C4D-B230-F2E3FDD38DD9}" type="parTrans" cxnId="{F098C038-47C5-48C3-BA19-80A3427C20E2}">
      <dgm:prSet/>
      <dgm:spPr/>
      <dgm:t>
        <a:bodyPr/>
        <a:lstStyle/>
        <a:p>
          <a:endParaRPr lang="lv-LV" sz="2500" b="1">
            <a:latin typeface="Arial" panose="020B0604020202020204" pitchFamily="34" charset="0"/>
            <a:cs typeface="Arial" panose="020B0604020202020204" pitchFamily="34" charset="0"/>
          </a:endParaRPr>
        </a:p>
      </dgm:t>
    </dgm:pt>
    <dgm:pt modelId="{CD13EAC2-B41F-4816-99BF-D60E14CD2FE7}" type="sibTrans" cxnId="{F098C038-47C5-48C3-BA19-80A3427C20E2}">
      <dgm:prSet/>
      <dgm:spPr/>
      <dgm:t>
        <a:bodyPr/>
        <a:lstStyle/>
        <a:p>
          <a:endParaRPr lang="lv-LV" sz="2500" b="1">
            <a:latin typeface="Arial" panose="020B0604020202020204" pitchFamily="34" charset="0"/>
            <a:cs typeface="Arial" panose="020B0604020202020204" pitchFamily="34" charset="0"/>
          </a:endParaRPr>
        </a:p>
      </dgm:t>
    </dgm:pt>
    <dgm:pt modelId="{FD1EAD5D-77C2-44B2-A08E-5B7565EE2ECC}">
      <dgm:prSet phldrT="[Text]" custT="1"/>
      <dgm:spPr>
        <a:solidFill>
          <a:schemeClr val="accent2"/>
        </a:solidFill>
      </dgm:spPr>
      <dgm:t>
        <a:bodyPr/>
        <a:lstStyle/>
        <a:p>
          <a:r>
            <a:rPr lang="lv-LV" sz="2500" b="1" dirty="0">
              <a:latin typeface="Arial" panose="020B0604020202020204" pitchFamily="34" charset="0"/>
              <a:ea typeface="Tahoma" panose="020B0604030504040204" pitchFamily="34" charset="0"/>
              <a:cs typeface="Arial" panose="020B0604020202020204" pitchFamily="34" charset="0"/>
            </a:rPr>
            <a:t>Nodarbināto aptauja</a:t>
          </a:r>
          <a:endParaRPr lang="lv-LV" sz="2500" b="1" dirty="0">
            <a:latin typeface="Arial" panose="020B0604020202020204" pitchFamily="34" charset="0"/>
            <a:cs typeface="Arial" panose="020B0604020202020204" pitchFamily="34" charset="0"/>
          </a:endParaRPr>
        </a:p>
      </dgm:t>
    </dgm:pt>
    <dgm:pt modelId="{96C7BFBA-CBC7-4015-880E-AF78749BFE87}" type="parTrans" cxnId="{872693B4-BD06-451F-A786-6A43D7BA9187}">
      <dgm:prSet/>
      <dgm:spPr/>
      <dgm:t>
        <a:bodyPr/>
        <a:lstStyle/>
        <a:p>
          <a:endParaRPr lang="lv-LV" sz="2500" b="1">
            <a:latin typeface="Arial" panose="020B0604020202020204" pitchFamily="34" charset="0"/>
            <a:cs typeface="Arial" panose="020B0604020202020204" pitchFamily="34" charset="0"/>
          </a:endParaRPr>
        </a:p>
      </dgm:t>
    </dgm:pt>
    <dgm:pt modelId="{CB32E976-C224-42EF-9C0C-DFB9DF46A007}" type="sibTrans" cxnId="{872693B4-BD06-451F-A786-6A43D7BA9187}">
      <dgm:prSet/>
      <dgm:spPr/>
      <dgm:t>
        <a:bodyPr/>
        <a:lstStyle/>
        <a:p>
          <a:endParaRPr lang="lv-LV" sz="2500" b="1">
            <a:latin typeface="Arial" panose="020B0604020202020204" pitchFamily="34" charset="0"/>
            <a:cs typeface="Arial" panose="020B0604020202020204" pitchFamily="34" charset="0"/>
          </a:endParaRPr>
        </a:p>
      </dgm:t>
    </dgm:pt>
    <dgm:pt modelId="{C4ABF2E0-E98B-4B2C-922F-07A20A0D200B}">
      <dgm:prSet phldrT="[Text]" custT="1"/>
      <dgm:spPr>
        <a:solidFill>
          <a:schemeClr val="accent6"/>
        </a:solidFill>
      </dgm:spPr>
      <dgm:t>
        <a:bodyPr/>
        <a:lstStyle/>
        <a:p>
          <a:r>
            <a:rPr lang="lv-LV" sz="2500" b="1" dirty="0">
              <a:latin typeface="Arial" panose="020B0604020202020204" pitchFamily="34" charset="0"/>
              <a:ea typeface="Tahoma" panose="020B0604030504040204" pitchFamily="34" charset="0"/>
              <a:cs typeface="Arial" panose="020B0604020202020204" pitchFamily="34" charset="0"/>
            </a:rPr>
            <a:t>Darba devēju aptauja</a:t>
          </a:r>
          <a:endParaRPr lang="lv-LV" sz="2500" b="1" dirty="0">
            <a:latin typeface="Arial" panose="020B0604020202020204" pitchFamily="34" charset="0"/>
            <a:cs typeface="Arial" panose="020B0604020202020204" pitchFamily="34" charset="0"/>
          </a:endParaRPr>
        </a:p>
      </dgm:t>
    </dgm:pt>
    <dgm:pt modelId="{24BA8F6E-45AA-4FAE-97CA-C81FD9B1FE72}" type="parTrans" cxnId="{33F9ACCF-A56C-4D40-AC68-6A162889117C}">
      <dgm:prSet/>
      <dgm:spPr/>
      <dgm:t>
        <a:bodyPr/>
        <a:lstStyle/>
        <a:p>
          <a:endParaRPr lang="lv-LV" sz="2500" b="1">
            <a:latin typeface="Arial" panose="020B0604020202020204" pitchFamily="34" charset="0"/>
            <a:cs typeface="Arial" panose="020B0604020202020204" pitchFamily="34" charset="0"/>
          </a:endParaRPr>
        </a:p>
      </dgm:t>
    </dgm:pt>
    <dgm:pt modelId="{EB9F5368-E32E-413C-8EB5-A676954059D0}" type="sibTrans" cxnId="{33F9ACCF-A56C-4D40-AC68-6A162889117C}">
      <dgm:prSet/>
      <dgm:spPr/>
      <dgm:t>
        <a:bodyPr/>
        <a:lstStyle/>
        <a:p>
          <a:endParaRPr lang="lv-LV" sz="2500" b="1">
            <a:latin typeface="Arial" panose="020B0604020202020204" pitchFamily="34" charset="0"/>
            <a:cs typeface="Arial" panose="020B0604020202020204" pitchFamily="34" charset="0"/>
          </a:endParaRPr>
        </a:p>
      </dgm:t>
    </dgm:pt>
    <dgm:pt modelId="{C93FD308-2174-480C-8901-EE9026FED469}">
      <dgm:prSet phldrT="[Text]" custT="1"/>
      <dgm:spPr>
        <a:solidFill>
          <a:schemeClr val="accent2"/>
        </a:solidFill>
      </dgm:spPr>
      <dgm:t>
        <a:bodyPr/>
        <a:lstStyle/>
        <a:p>
          <a:r>
            <a:rPr lang="lv-LV" sz="2500" b="1" dirty="0">
              <a:latin typeface="Arial" panose="020B0604020202020204" pitchFamily="34" charset="0"/>
              <a:ea typeface="Tahoma" panose="020B0604030504040204" pitchFamily="34" charset="0"/>
              <a:cs typeface="Arial" panose="020B0604020202020204" pitchFamily="34" charset="0"/>
            </a:rPr>
            <a:t>9 intervijas ar vardarbībā cietušajiem</a:t>
          </a:r>
          <a:endParaRPr lang="lv-LV" sz="2500" b="1" dirty="0">
            <a:latin typeface="Arial" panose="020B0604020202020204" pitchFamily="34" charset="0"/>
            <a:cs typeface="Arial" panose="020B0604020202020204" pitchFamily="34" charset="0"/>
          </a:endParaRPr>
        </a:p>
      </dgm:t>
    </dgm:pt>
    <dgm:pt modelId="{8D8190A1-54BF-4C56-A529-D75362CCD3BD}" type="parTrans" cxnId="{1D50DE5B-0DA9-4813-A493-F5F2D002E6AD}">
      <dgm:prSet/>
      <dgm:spPr/>
      <dgm:t>
        <a:bodyPr/>
        <a:lstStyle/>
        <a:p>
          <a:endParaRPr lang="lv-LV" sz="2500" b="1">
            <a:latin typeface="Arial" panose="020B0604020202020204" pitchFamily="34" charset="0"/>
            <a:cs typeface="Arial" panose="020B0604020202020204" pitchFamily="34" charset="0"/>
          </a:endParaRPr>
        </a:p>
      </dgm:t>
    </dgm:pt>
    <dgm:pt modelId="{F3F4B82D-A042-43BA-9CA1-DB8F0F6CF41A}" type="sibTrans" cxnId="{1D50DE5B-0DA9-4813-A493-F5F2D002E6AD}">
      <dgm:prSet/>
      <dgm:spPr/>
      <dgm:t>
        <a:bodyPr/>
        <a:lstStyle/>
        <a:p>
          <a:endParaRPr lang="lv-LV" sz="2500" b="1">
            <a:latin typeface="Arial" panose="020B0604020202020204" pitchFamily="34" charset="0"/>
            <a:cs typeface="Arial" panose="020B0604020202020204" pitchFamily="34" charset="0"/>
          </a:endParaRPr>
        </a:p>
      </dgm:t>
    </dgm:pt>
    <dgm:pt modelId="{1C1A0CB7-41EE-49B2-A15A-76BD7A77099A}">
      <dgm:prSet phldrT="[Text]" custT="1"/>
      <dgm:spPr>
        <a:solidFill>
          <a:srgbClr val="FFC000"/>
        </a:solidFill>
      </dgm:spPr>
      <dgm:t>
        <a:bodyPr/>
        <a:lstStyle/>
        <a:p>
          <a:r>
            <a:rPr lang="lv-LV" sz="2500" b="1" dirty="0">
              <a:solidFill>
                <a:schemeClr val="tx1"/>
              </a:solidFill>
              <a:latin typeface="Arial" panose="020B0604020202020204" pitchFamily="34" charset="0"/>
              <a:ea typeface="Tahoma" panose="020B0604030504040204" pitchFamily="34" charset="0"/>
              <a:cs typeface="Arial" panose="020B0604020202020204" pitchFamily="34" charset="0"/>
            </a:rPr>
            <a:t>Statistikas datu analīze</a:t>
          </a:r>
          <a:endParaRPr lang="lv-LV" sz="2500" b="1" dirty="0">
            <a:solidFill>
              <a:schemeClr val="tx1"/>
            </a:solidFill>
            <a:latin typeface="Arial" panose="020B0604020202020204" pitchFamily="34" charset="0"/>
            <a:cs typeface="Arial" panose="020B0604020202020204" pitchFamily="34" charset="0"/>
          </a:endParaRPr>
        </a:p>
      </dgm:t>
    </dgm:pt>
    <dgm:pt modelId="{65E3B570-3423-41CC-ADC9-43139E793550}" type="parTrans" cxnId="{C408A5A2-EDE0-47A5-A78B-C8B5BD163D0B}">
      <dgm:prSet/>
      <dgm:spPr/>
      <dgm:t>
        <a:bodyPr/>
        <a:lstStyle/>
        <a:p>
          <a:endParaRPr lang="lv-LV" sz="2500" b="1">
            <a:latin typeface="Arial" panose="020B0604020202020204" pitchFamily="34" charset="0"/>
            <a:cs typeface="Arial" panose="020B0604020202020204" pitchFamily="34" charset="0"/>
          </a:endParaRPr>
        </a:p>
      </dgm:t>
    </dgm:pt>
    <dgm:pt modelId="{8AF8FB39-F967-48C2-ABD9-B6AB2E7BB950}" type="sibTrans" cxnId="{C408A5A2-EDE0-47A5-A78B-C8B5BD163D0B}">
      <dgm:prSet/>
      <dgm:spPr/>
      <dgm:t>
        <a:bodyPr/>
        <a:lstStyle/>
        <a:p>
          <a:endParaRPr lang="lv-LV" sz="2500" b="1">
            <a:latin typeface="Arial" panose="020B0604020202020204" pitchFamily="34" charset="0"/>
            <a:cs typeface="Arial" panose="020B0604020202020204" pitchFamily="34" charset="0"/>
          </a:endParaRPr>
        </a:p>
      </dgm:t>
    </dgm:pt>
    <dgm:pt modelId="{DA0405F6-2951-4C6C-A508-7E21286D1E28}">
      <dgm:prSet phldrT="[Text]" custT="1"/>
      <dgm:spPr>
        <a:solidFill>
          <a:srgbClr val="FFC000"/>
        </a:solidFill>
      </dgm:spPr>
      <dgm:t>
        <a:bodyPr/>
        <a:lstStyle/>
        <a:p>
          <a:r>
            <a:rPr lang="lv-LV" sz="2500" b="1" dirty="0">
              <a:solidFill>
                <a:schemeClr val="tx1"/>
              </a:solidFill>
              <a:latin typeface="Arial" panose="020B0604020202020204" pitchFamily="34" charset="0"/>
              <a:ea typeface="Tahoma" panose="020B0604030504040204" pitchFamily="34" charset="0"/>
              <a:cs typeface="Arial" panose="020B0604020202020204" pitchFamily="34" charset="0"/>
            </a:rPr>
            <a:t>Fokusgrupa ar institūciju un organizāciju pārstāvjiem</a:t>
          </a:r>
          <a:endParaRPr lang="lv-LV" sz="2500" b="1" dirty="0">
            <a:solidFill>
              <a:schemeClr val="tx1"/>
            </a:solidFill>
            <a:latin typeface="Arial" panose="020B0604020202020204" pitchFamily="34" charset="0"/>
            <a:cs typeface="Arial" panose="020B0604020202020204" pitchFamily="34" charset="0"/>
          </a:endParaRPr>
        </a:p>
      </dgm:t>
    </dgm:pt>
    <dgm:pt modelId="{AFC5F1B0-6D44-4C0A-99D9-5E3B7AFCAAB2}" type="parTrans" cxnId="{715BB632-2449-451C-A17B-5F996B1EDEAC}">
      <dgm:prSet/>
      <dgm:spPr/>
      <dgm:t>
        <a:bodyPr/>
        <a:lstStyle/>
        <a:p>
          <a:endParaRPr lang="lv-LV" sz="2500" b="1">
            <a:latin typeface="Arial" panose="020B0604020202020204" pitchFamily="34" charset="0"/>
            <a:cs typeface="Arial" panose="020B0604020202020204" pitchFamily="34" charset="0"/>
          </a:endParaRPr>
        </a:p>
      </dgm:t>
    </dgm:pt>
    <dgm:pt modelId="{3B0EC731-7EEE-40F8-A53A-724113A609CA}" type="sibTrans" cxnId="{715BB632-2449-451C-A17B-5F996B1EDEAC}">
      <dgm:prSet/>
      <dgm:spPr/>
      <dgm:t>
        <a:bodyPr/>
        <a:lstStyle/>
        <a:p>
          <a:endParaRPr lang="lv-LV" sz="2500" b="1">
            <a:latin typeface="Arial" panose="020B0604020202020204" pitchFamily="34" charset="0"/>
            <a:cs typeface="Arial" panose="020B0604020202020204" pitchFamily="34" charset="0"/>
          </a:endParaRPr>
        </a:p>
      </dgm:t>
    </dgm:pt>
    <dgm:pt modelId="{719E03FC-DC8D-4F45-9CAC-DE6045C44B4F}">
      <dgm:prSet phldrT="[Text]" custT="1"/>
      <dgm:spPr>
        <a:solidFill>
          <a:schemeClr val="accent6"/>
        </a:solidFill>
      </dgm:spPr>
      <dgm:t>
        <a:bodyPr/>
        <a:lstStyle/>
        <a:p>
          <a:r>
            <a:rPr lang="lv-LV" sz="2500" b="1" dirty="0">
              <a:latin typeface="Arial" panose="020B0604020202020204" pitchFamily="34" charset="0"/>
              <a:ea typeface="Tahoma" panose="020B0604030504040204" pitchFamily="34" charset="0"/>
              <a:cs typeface="Arial" panose="020B0604020202020204" pitchFamily="34" charset="0"/>
            </a:rPr>
            <a:t>44 intervijas ar  darba devējiem</a:t>
          </a:r>
          <a:endParaRPr lang="lv-LV" sz="2500" b="1" dirty="0">
            <a:latin typeface="Arial" panose="020B0604020202020204" pitchFamily="34" charset="0"/>
            <a:cs typeface="Arial" panose="020B0604020202020204" pitchFamily="34" charset="0"/>
          </a:endParaRPr>
        </a:p>
      </dgm:t>
    </dgm:pt>
    <dgm:pt modelId="{9B267794-D8E5-40F7-B5F5-26DE96F03A40}" type="parTrans" cxnId="{B1207670-19E0-439C-B333-D3D55C29A074}">
      <dgm:prSet/>
      <dgm:spPr/>
      <dgm:t>
        <a:bodyPr/>
        <a:lstStyle/>
        <a:p>
          <a:endParaRPr lang="lv-LV" sz="2500" b="1">
            <a:latin typeface="Arial" panose="020B0604020202020204" pitchFamily="34" charset="0"/>
            <a:cs typeface="Arial" panose="020B0604020202020204" pitchFamily="34" charset="0"/>
          </a:endParaRPr>
        </a:p>
      </dgm:t>
    </dgm:pt>
    <dgm:pt modelId="{E3820B7A-8410-4906-AFA8-7DE39E61F998}" type="sibTrans" cxnId="{B1207670-19E0-439C-B333-D3D55C29A074}">
      <dgm:prSet/>
      <dgm:spPr/>
      <dgm:t>
        <a:bodyPr/>
        <a:lstStyle/>
        <a:p>
          <a:endParaRPr lang="lv-LV" sz="2500" b="1">
            <a:latin typeface="Arial" panose="020B0604020202020204" pitchFamily="34" charset="0"/>
            <a:cs typeface="Arial" panose="020B0604020202020204" pitchFamily="34" charset="0"/>
          </a:endParaRPr>
        </a:p>
      </dgm:t>
    </dgm:pt>
    <dgm:pt modelId="{71459DB8-FC74-43B5-9E2E-D97686F3CA48}">
      <dgm:prSet phldrT="[Text]" custT="1"/>
      <dgm:spPr>
        <a:solidFill>
          <a:schemeClr val="accent6"/>
        </a:solidFill>
      </dgm:spPr>
      <dgm:t>
        <a:bodyPr/>
        <a:lstStyle/>
        <a:p>
          <a:r>
            <a:rPr lang="lv-LV" sz="2500" b="1" dirty="0">
              <a:solidFill>
                <a:schemeClr val="bg1"/>
              </a:solidFill>
              <a:latin typeface="Arial" panose="020B0604020202020204" pitchFamily="34" charset="0"/>
              <a:ea typeface="Tahoma" panose="020B0604030504040204" pitchFamily="34" charset="0"/>
              <a:cs typeface="Arial" panose="020B0604020202020204" pitchFamily="34" charset="0"/>
            </a:rPr>
            <a:t>5 darba devēju gadījumu izpēte</a:t>
          </a:r>
          <a:endParaRPr lang="lv-LV" sz="2500" b="1" dirty="0">
            <a:solidFill>
              <a:schemeClr val="bg1"/>
            </a:solidFill>
            <a:latin typeface="Arial" panose="020B0604020202020204" pitchFamily="34" charset="0"/>
            <a:cs typeface="Arial" panose="020B0604020202020204" pitchFamily="34" charset="0"/>
          </a:endParaRPr>
        </a:p>
      </dgm:t>
    </dgm:pt>
    <dgm:pt modelId="{D62D1B4B-1BD8-47FB-B549-7375B2CA11D1}" type="parTrans" cxnId="{1ED41D0F-ECB3-4CB0-A14F-3EE1412DC547}">
      <dgm:prSet/>
      <dgm:spPr/>
      <dgm:t>
        <a:bodyPr/>
        <a:lstStyle/>
        <a:p>
          <a:endParaRPr lang="lv-LV" sz="2500" b="1">
            <a:latin typeface="Arial" panose="020B0604020202020204" pitchFamily="34" charset="0"/>
            <a:cs typeface="Arial" panose="020B0604020202020204" pitchFamily="34" charset="0"/>
          </a:endParaRPr>
        </a:p>
      </dgm:t>
    </dgm:pt>
    <dgm:pt modelId="{61F45769-0467-4F3D-8C00-EA2032201AA6}" type="sibTrans" cxnId="{1ED41D0F-ECB3-4CB0-A14F-3EE1412DC547}">
      <dgm:prSet/>
      <dgm:spPr/>
      <dgm:t>
        <a:bodyPr/>
        <a:lstStyle/>
        <a:p>
          <a:endParaRPr lang="lv-LV" sz="2500" b="1">
            <a:latin typeface="Arial" panose="020B0604020202020204" pitchFamily="34" charset="0"/>
            <a:cs typeface="Arial" panose="020B0604020202020204" pitchFamily="34" charset="0"/>
          </a:endParaRPr>
        </a:p>
      </dgm:t>
    </dgm:pt>
    <dgm:pt modelId="{FE5A1BE4-CB9E-4FB8-BF54-7091E43CA32D}">
      <dgm:prSet phldrT="[Text]" custT="1"/>
      <dgm:spPr>
        <a:solidFill>
          <a:srgbClr val="FFC000"/>
        </a:solidFill>
      </dgm:spPr>
      <dgm:t>
        <a:bodyPr/>
        <a:lstStyle/>
        <a:p>
          <a:r>
            <a:rPr lang="lv-LV" sz="2500" b="1" dirty="0">
              <a:solidFill>
                <a:schemeClr val="tx1"/>
              </a:solidFill>
              <a:latin typeface="Arial" panose="020B0604020202020204" pitchFamily="34" charset="0"/>
              <a:ea typeface="Tahoma" panose="020B0604030504040204" pitchFamily="34" charset="0"/>
              <a:cs typeface="Arial" panose="020B0604020202020204" pitchFamily="34" charset="0"/>
            </a:rPr>
            <a:t>20 intervijas ar institūciju un organizāciju pārstāvjiem</a:t>
          </a:r>
          <a:endParaRPr lang="lv-LV" sz="2500" b="1" dirty="0">
            <a:solidFill>
              <a:schemeClr val="tx1"/>
            </a:solidFill>
            <a:latin typeface="Arial" panose="020B0604020202020204" pitchFamily="34" charset="0"/>
            <a:cs typeface="Arial" panose="020B0604020202020204" pitchFamily="34" charset="0"/>
          </a:endParaRPr>
        </a:p>
      </dgm:t>
    </dgm:pt>
    <dgm:pt modelId="{2706D9AC-0A27-4E28-82F4-BC7F42EF5D92}" type="parTrans" cxnId="{FDD06344-8AF6-48EA-A206-581CF060FEBE}">
      <dgm:prSet/>
      <dgm:spPr/>
      <dgm:t>
        <a:bodyPr/>
        <a:lstStyle/>
        <a:p>
          <a:endParaRPr lang="lv-LV" sz="2500" b="1">
            <a:latin typeface="Arial" panose="020B0604020202020204" pitchFamily="34" charset="0"/>
            <a:cs typeface="Arial" panose="020B0604020202020204" pitchFamily="34" charset="0"/>
          </a:endParaRPr>
        </a:p>
      </dgm:t>
    </dgm:pt>
    <dgm:pt modelId="{AD31D58D-AEF6-4CBD-BD27-2B859A775291}" type="sibTrans" cxnId="{FDD06344-8AF6-48EA-A206-581CF060FEBE}">
      <dgm:prSet/>
      <dgm:spPr/>
      <dgm:t>
        <a:bodyPr/>
        <a:lstStyle/>
        <a:p>
          <a:endParaRPr lang="lv-LV" sz="2500" b="1">
            <a:latin typeface="Arial" panose="020B0604020202020204" pitchFamily="34" charset="0"/>
            <a:cs typeface="Arial" panose="020B0604020202020204" pitchFamily="34" charset="0"/>
          </a:endParaRPr>
        </a:p>
      </dgm:t>
    </dgm:pt>
    <dgm:pt modelId="{4C8C310D-2226-4969-998D-DE6DE5EE50AE}" type="pres">
      <dgm:prSet presAssocID="{7FB34D2F-EB9A-41CF-A132-7C8DBF209C6E}" presName="diagram" presStyleCnt="0">
        <dgm:presLayoutVars>
          <dgm:dir/>
          <dgm:resizeHandles val="exact"/>
        </dgm:presLayoutVars>
      </dgm:prSet>
      <dgm:spPr/>
    </dgm:pt>
    <dgm:pt modelId="{75066A5A-0E19-4D4F-AA8D-5C1079FA8C77}" type="pres">
      <dgm:prSet presAssocID="{69B8E683-313F-49AE-843E-06481E1790C0}" presName="node" presStyleLbl="node1" presStyleIdx="0" presStyleCnt="9">
        <dgm:presLayoutVars>
          <dgm:bulletEnabled val="1"/>
        </dgm:presLayoutVars>
      </dgm:prSet>
      <dgm:spPr/>
    </dgm:pt>
    <dgm:pt modelId="{BAD5BDA1-BF87-4351-BDE4-E2396DA1C990}" type="pres">
      <dgm:prSet presAssocID="{CD13EAC2-B41F-4816-99BF-D60E14CD2FE7}" presName="sibTrans" presStyleCnt="0"/>
      <dgm:spPr/>
    </dgm:pt>
    <dgm:pt modelId="{E18C3731-6001-4A81-8A14-A2E6A1E514D6}" type="pres">
      <dgm:prSet presAssocID="{FD1EAD5D-77C2-44B2-A08E-5B7565EE2ECC}" presName="node" presStyleLbl="node1" presStyleIdx="1" presStyleCnt="9">
        <dgm:presLayoutVars>
          <dgm:bulletEnabled val="1"/>
        </dgm:presLayoutVars>
      </dgm:prSet>
      <dgm:spPr/>
    </dgm:pt>
    <dgm:pt modelId="{85F630FC-7241-4693-8BA6-F4D1EEE60B24}" type="pres">
      <dgm:prSet presAssocID="{CB32E976-C224-42EF-9C0C-DFB9DF46A007}" presName="sibTrans" presStyleCnt="0"/>
      <dgm:spPr/>
    </dgm:pt>
    <dgm:pt modelId="{DDAC991F-1573-42B5-AFAB-401828AD1711}" type="pres">
      <dgm:prSet presAssocID="{C4ABF2E0-E98B-4B2C-922F-07A20A0D200B}" presName="node" presStyleLbl="node1" presStyleIdx="2" presStyleCnt="9">
        <dgm:presLayoutVars>
          <dgm:bulletEnabled val="1"/>
        </dgm:presLayoutVars>
      </dgm:prSet>
      <dgm:spPr/>
    </dgm:pt>
    <dgm:pt modelId="{F8FD1DAD-57DC-4E1D-B307-152969D16666}" type="pres">
      <dgm:prSet presAssocID="{EB9F5368-E32E-413C-8EB5-A676954059D0}" presName="sibTrans" presStyleCnt="0"/>
      <dgm:spPr/>
    </dgm:pt>
    <dgm:pt modelId="{A0029D38-54E0-4F58-AD0F-4781562E6720}" type="pres">
      <dgm:prSet presAssocID="{C93FD308-2174-480C-8901-EE9026FED469}" presName="node" presStyleLbl="node1" presStyleIdx="3" presStyleCnt="9">
        <dgm:presLayoutVars>
          <dgm:bulletEnabled val="1"/>
        </dgm:presLayoutVars>
      </dgm:prSet>
      <dgm:spPr/>
    </dgm:pt>
    <dgm:pt modelId="{17C74793-DAA7-4136-A992-97B5B4AA4091}" type="pres">
      <dgm:prSet presAssocID="{F3F4B82D-A042-43BA-9CA1-DB8F0F6CF41A}" presName="sibTrans" presStyleCnt="0"/>
      <dgm:spPr/>
    </dgm:pt>
    <dgm:pt modelId="{FE9F4D0E-3BCB-4C94-93DC-34DE1B400E78}" type="pres">
      <dgm:prSet presAssocID="{719E03FC-DC8D-4F45-9CAC-DE6045C44B4F}" presName="node" presStyleLbl="node1" presStyleIdx="4" presStyleCnt="9">
        <dgm:presLayoutVars>
          <dgm:bulletEnabled val="1"/>
        </dgm:presLayoutVars>
      </dgm:prSet>
      <dgm:spPr/>
    </dgm:pt>
    <dgm:pt modelId="{9F6130EF-B427-4CFF-B7F7-2A7A2067BC6B}" type="pres">
      <dgm:prSet presAssocID="{E3820B7A-8410-4906-AFA8-7DE39E61F998}" presName="sibTrans" presStyleCnt="0"/>
      <dgm:spPr/>
    </dgm:pt>
    <dgm:pt modelId="{91CC9683-157D-461B-B30A-3F0FDCE920DC}" type="pres">
      <dgm:prSet presAssocID="{71459DB8-FC74-43B5-9E2E-D97686F3CA48}" presName="node" presStyleLbl="node1" presStyleIdx="5" presStyleCnt="9">
        <dgm:presLayoutVars>
          <dgm:bulletEnabled val="1"/>
        </dgm:presLayoutVars>
      </dgm:prSet>
      <dgm:spPr/>
    </dgm:pt>
    <dgm:pt modelId="{510D6B6D-91CD-461C-846E-63A8779F28C4}" type="pres">
      <dgm:prSet presAssocID="{61F45769-0467-4F3D-8C00-EA2032201AA6}" presName="sibTrans" presStyleCnt="0"/>
      <dgm:spPr/>
    </dgm:pt>
    <dgm:pt modelId="{C4DAF871-8722-4217-9095-7C24860ACF8E}" type="pres">
      <dgm:prSet presAssocID="{FE5A1BE4-CB9E-4FB8-BF54-7091E43CA32D}" presName="node" presStyleLbl="node1" presStyleIdx="6" presStyleCnt="9">
        <dgm:presLayoutVars>
          <dgm:bulletEnabled val="1"/>
        </dgm:presLayoutVars>
      </dgm:prSet>
      <dgm:spPr/>
    </dgm:pt>
    <dgm:pt modelId="{27BF1778-8153-4676-ABF5-E86013313D09}" type="pres">
      <dgm:prSet presAssocID="{AD31D58D-AEF6-4CBD-BD27-2B859A775291}" presName="sibTrans" presStyleCnt="0"/>
      <dgm:spPr/>
    </dgm:pt>
    <dgm:pt modelId="{507841E5-EF86-42B2-A052-2FB7C3588204}" type="pres">
      <dgm:prSet presAssocID="{1C1A0CB7-41EE-49B2-A15A-76BD7A77099A}" presName="node" presStyleLbl="node1" presStyleIdx="7" presStyleCnt="9">
        <dgm:presLayoutVars>
          <dgm:bulletEnabled val="1"/>
        </dgm:presLayoutVars>
      </dgm:prSet>
      <dgm:spPr/>
    </dgm:pt>
    <dgm:pt modelId="{2913EEB7-2A42-447D-B0D5-336D88678373}" type="pres">
      <dgm:prSet presAssocID="{8AF8FB39-F967-48C2-ABD9-B6AB2E7BB950}" presName="sibTrans" presStyleCnt="0"/>
      <dgm:spPr/>
    </dgm:pt>
    <dgm:pt modelId="{D7304C54-CD52-4011-A52B-46A7BEA425FA}" type="pres">
      <dgm:prSet presAssocID="{DA0405F6-2951-4C6C-A508-7E21286D1E28}" presName="node" presStyleLbl="node1" presStyleIdx="8" presStyleCnt="9">
        <dgm:presLayoutVars>
          <dgm:bulletEnabled val="1"/>
        </dgm:presLayoutVars>
      </dgm:prSet>
      <dgm:spPr/>
    </dgm:pt>
  </dgm:ptLst>
  <dgm:cxnLst>
    <dgm:cxn modelId="{1ED41D0F-ECB3-4CB0-A14F-3EE1412DC547}" srcId="{7FB34D2F-EB9A-41CF-A132-7C8DBF209C6E}" destId="{71459DB8-FC74-43B5-9E2E-D97686F3CA48}" srcOrd="5" destOrd="0" parTransId="{D62D1B4B-1BD8-47FB-B549-7375B2CA11D1}" sibTransId="{61F45769-0467-4F3D-8C00-EA2032201AA6}"/>
    <dgm:cxn modelId="{8102EA22-BFCD-470F-9B87-4EEB607D57BA}" type="presOf" srcId="{FE5A1BE4-CB9E-4FB8-BF54-7091E43CA32D}" destId="{C4DAF871-8722-4217-9095-7C24860ACF8E}" srcOrd="0" destOrd="0" presId="urn:microsoft.com/office/officeart/2005/8/layout/default"/>
    <dgm:cxn modelId="{715BB632-2449-451C-A17B-5F996B1EDEAC}" srcId="{7FB34D2F-EB9A-41CF-A132-7C8DBF209C6E}" destId="{DA0405F6-2951-4C6C-A508-7E21286D1E28}" srcOrd="8" destOrd="0" parTransId="{AFC5F1B0-6D44-4C0A-99D9-5E3B7AFCAAB2}" sibTransId="{3B0EC731-7EEE-40F8-A53A-724113A609CA}"/>
    <dgm:cxn modelId="{F098C038-47C5-48C3-BA19-80A3427C20E2}" srcId="{7FB34D2F-EB9A-41CF-A132-7C8DBF209C6E}" destId="{69B8E683-313F-49AE-843E-06481E1790C0}" srcOrd="0" destOrd="0" parTransId="{A887F857-13C3-4C4D-B230-F2E3FDD38DD9}" sibTransId="{CD13EAC2-B41F-4816-99BF-D60E14CD2FE7}"/>
    <dgm:cxn modelId="{1D50DE5B-0DA9-4813-A493-F5F2D002E6AD}" srcId="{7FB34D2F-EB9A-41CF-A132-7C8DBF209C6E}" destId="{C93FD308-2174-480C-8901-EE9026FED469}" srcOrd="3" destOrd="0" parTransId="{8D8190A1-54BF-4C56-A529-D75362CCD3BD}" sibTransId="{F3F4B82D-A042-43BA-9CA1-DB8F0F6CF41A}"/>
    <dgm:cxn modelId="{94755E64-ECCE-4793-A7D7-792DD6484AEA}" type="presOf" srcId="{DA0405F6-2951-4C6C-A508-7E21286D1E28}" destId="{D7304C54-CD52-4011-A52B-46A7BEA425FA}" srcOrd="0" destOrd="0" presId="urn:microsoft.com/office/officeart/2005/8/layout/default"/>
    <dgm:cxn modelId="{FDD06344-8AF6-48EA-A206-581CF060FEBE}" srcId="{7FB34D2F-EB9A-41CF-A132-7C8DBF209C6E}" destId="{FE5A1BE4-CB9E-4FB8-BF54-7091E43CA32D}" srcOrd="6" destOrd="0" parTransId="{2706D9AC-0A27-4E28-82F4-BC7F42EF5D92}" sibTransId="{AD31D58D-AEF6-4CBD-BD27-2B859A775291}"/>
    <dgm:cxn modelId="{4F82CF6F-27C0-4F2B-A903-2BD96CC93D50}" type="presOf" srcId="{C93FD308-2174-480C-8901-EE9026FED469}" destId="{A0029D38-54E0-4F58-AD0F-4781562E6720}" srcOrd="0" destOrd="0" presId="urn:microsoft.com/office/officeart/2005/8/layout/default"/>
    <dgm:cxn modelId="{B1207670-19E0-439C-B333-D3D55C29A074}" srcId="{7FB34D2F-EB9A-41CF-A132-7C8DBF209C6E}" destId="{719E03FC-DC8D-4F45-9CAC-DE6045C44B4F}" srcOrd="4" destOrd="0" parTransId="{9B267794-D8E5-40F7-B5F5-26DE96F03A40}" sibTransId="{E3820B7A-8410-4906-AFA8-7DE39E61F998}"/>
    <dgm:cxn modelId="{4CCC0054-A5D5-4B02-9FDC-2DCBB18DEA34}" type="presOf" srcId="{719E03FC-DC8D-4F45-9CAC-DE6045C44B4F}" destId="{FE9F4D0E-3BCB-4C94-93DC-34DE1B400E78}" srcOrd="0" destOrd="0" presId="urn:microsoft.com/office/officeart/2005/8/layout/default"/>
    <dgm:cxn modelId="{0BC4C054-637B-4585-945F-866C992333D1}" type="presOf" srcId="{FD1EAD5D-77C2-44B2-A08E-5B7565EE2ECC}" destId="{E18C3731-6001-4A81-8A14-A2E6A1E514D6}" srcOrd="0" destOrd="0" presId="urn:microsoft.com/office/officeart/2005/8/layout/default"/>
    <dgm:cxn modelId="{F55B6457-B752-4388-AB3D-4A4C03D36A9C}" type="presOf" srcId="{7FB34D2F-EB9A-41CF-A132-7C8DBF209C6E}" destId="{4C8C310D-2226-4969-998D-DE6DE5EE50AE}" srcOrd="0" destOrd="0" presId="urn:microsoft.com/office/officeart/2005/8/layout/default"/>
    <dgm:cxn modelId="{7B43A5A0-D128-4C4B-A178-2BA10FD4C411}" type="presOf" srcId="{69B8E683-313F-49AE-843E-06481E1790C0}" destId="{75066A5A-0E19-4D4F-AA8D-5C1079FA8C77}" srcOrd="0" destOrd="0" presId="urn:microsoft.com/office/officeart/2005/8/layout/default"/>
    <dgm:cxn modelId="{03AED2A0-7EA9-47FB-8A8E-689963786CF5}" type="presOf" srcId="{1C1A0CB7-41EE-49B2-A15A-76BD7A77099A}" destId="{507841E5-EF86-42B2-A052-2FB7C3588204}" srcOrd="0" destOrd="0" presId="urn:microsoft.com/office/officeart/2005/8/layout/default"/>
    <dgm:cxn modelId="{C408A5A2-EDE0-47A5-A78B-C8B5BD163D0B}" srcId="{7FB34D2F-EB9A-41CF-A132-7C8DBF209C6E}" destId="{1C1A0CB7-41EE-49B2-A15A-76BD7A77099A}" srcOrd="7" destOrd="0" parTransId="{65E3B570-3423-41CC-ADC9-43139E793550}" sibTransId="{8AF8FB39-F967-48C2-ABD9-B6AB2E7BB950}"/>
    <dgm:cxn modelId="{872693B4-BD06-451F-A786-6A43D7BA9187}" srcId="{7FB34D2F-EB9A-41CF-A132-7C8DBF209C6E}" destId="{FD1EAD5D-77C2-44B2-A08E-5B7565EE2ECC}" srcOrd="1" destOrd="0" parTransId="{96C7BFBA-CBC7-4015-880E-AF78749BFE87}" sibTransId="{CB32E976-C224-42EF-9C0C-DFB9DF46A007}"/>
    <dgm:cxn modelId="{33F9ACCF-A56C-4D40-AC68-6A162889117C}" srcId="{7FB34D2F-EB9A-41CF-A132-7C8DBF209C6E}" destId="{C4ABF2E0-E98B-4B2C-922F-07A20A0D200B}" srcOrd="2" destOrd="0" parTransId="{24BA8F6E-45AA-4FAE-97CA-C81FD9B1FE72}" sibTransId="{EB9F5368-E32E-413C-8EB5-A676954059D0}"/>
    <dgm:cxn modelId="{AB2B47E0-BF56-4650-AE09-4DCFD3682F76}" type="presOf" srcId="{C4ABF2E0-E98B-4B2C-922F-07A20A0D200B}" destId="{DDAC991F-1573-42B5-AFAB-401828AD1711}" srcOrd="0" destOrd="0" presId="urn:microsoft.com/office/officeart/2005/8/layout/default"/>
    <dgm:cxn modelId="{1379A2F3-143E-4E2A-80A0-87D7750404A2}" type="presOf" srcId="{71459DB8-FC74-43B5-9E2E-D97686F3CA48}" destId="{91CC9683-157D-461B-B30A-3F0FDCE920DC}" srcOrd="0" destOrd="0" presId="urn:microsoft.com/office/officeart/2005/8/layout/default"/>
    <dgm:cxn modelId="{A86D0A6E-4704-4902-BEE2-94B6499B357B}" type="presParOf" srcId="{4C8C310D-2226-4969-998D-DE6DE5EE50AE}" destId="{75066A5A-0E19-4D4F-AA8D-5C1079FA8C77}" srcOrd="0" destOrd="0" presId="urn:microsoft.com/office/officeart/2005/8/layout/default"/>
    <dgm:cxn modelId="{EE3D8814-91C3-4E6F-9BE7-37E2CF80FACD}" type="presParOf" srcId="{4C8C310D-2226-4969-998D-DE6DE5EE50AE}" destId="{BAD5BDA1-BF87-4351-BDE4-E2396DA1C990}" srcOrd="1" destOrd="0" presId="urn:microsoft.com/office/officeart/2005/8/layout/default"/>
    <dgm:cxn modelId="{C8082D74-5652-4BA9-997A-0D6B053EA43F}" type="presParOf" srcId="{4C8C310D-2226-4969-998D-DE6DE5EE50AE}" destId="{E18C3731-6001-4A81-8A14-A2E6A1E514D6}" srcOrd="2" destOrd="0" presId="urn:microsoft.com/office/officeart/2005/8/layout/default"/>
    <dgm:cxn modelId="{EE6B902F-6B94-453E-BDE8-6293CFDCE4AB}" type="presParOf" srcId="{4C8C310D-2226-4969-998D-DE6DE5EE50AE}" destId="{85F630FC-7241-4693-8BA6-F4D1EEE60B24}" srcOrd="3" destOrd="0" presId="urn:microsoft.com/office/officeart/2005/8/layout/default"/>
    <dgm:cxn modelId="{83832F43-9C7E-4EDD-94E8-22D58ED52DE3}" type="presParOf" srcId="{4C8C310D-2226-4969-998D-DE6DE5EE50AE}" destId="{DDAC991F-1573-42B5-AFAB-401828AD1711}" srcOrd="4" destOrd="0" presId="urn:microsoft.com/office/officeart/2005/8/layout/default"/>
    <dgm:cxn modelId="{9FA02350-4B8B-4903-8EAB-96DEA901BD88}" type="presParOf" srcId="{4C8C310D-2226-4969-998D-DE6DE5EE50AE}" destId="{F8FD1DAD-57DC-4E1D-B307-152969D16666}" srcOrd="5" destOrd="0" presId="urn:microsoft.com/office/officeart/2005/8/layout/default"/>
    <dgm:cxn modelId="{91B60626-B599-4A42-8A81-52A1B727D8BD}" type="presParOf" srcId="{4C8C310D-2226-4969-998D-DE6DE5EE50AE}" destId="{A0029D38-54E0-4F58-AD0F-4781562E6720}" srcOrd="6" destOrd="0" presId="urn:microsoft.com/office/officeart/2005/8/layout/default"/>
    <dgm:cxn modelId="{F395E3A0-FF4A-4436-9018-40866B9A8DDE}" type="presParOf" srcId="{4C8C310D-2226-4969-998D-DE6DE5EE50AE}" destId="{17C74793-DAA7-4136-A992-97B5B4AA4091}" srcOrd="7" destOrd="0" presId="urn:microsoft.com/office/officeart/2005/8/layout/default"/>
    <dgm:cxn modelId="{C3BD2323-F85E-44ED-A0B6-8865B5CE9242}" type="presParOf" srcId="{4C8C310D-2226-4969-998D-DE6DE5EE50AE}" destId="{FE9F4D0E-3BCB-4C94-93DC-34DE1B400E78}" srcOrd="8" destOrd="0" presId="urn:microsoft.com/office/officeart/2005/8/layout/default"/>
    <dgm:cxn modelId="{E4E7E776-735A-4828-B12D-419BCBBEFAEC}" type="presParOf" srcId="{4C8C310D-2226-4969-998D-DE6DE5EE50AE}" destId="{9F6130EF-B427-4CFF-B7F7-2A7A2067BC6B}" srcOrd="9" destOrd="0" presId="urn:microsoft.com/office/officeart/2005/8/layout/default"/>
    <dgm:cxn modelId="{65855D37-C3AF-40FC-9E19-F044328DF0DA}" type="presParOf" srcId="{4C8C310D-2226-4969-998D-DE6DE5EE50AE}" destId="{91CC9683-157D-461B-B30A-3F0FDCE920DC}" srcOrd="10" destOrd="0" presId="urn:microsoft.com/office/officeart/2005/8/layout/default"/>
    <dgm:cxn modelId="{50154A07-09CD-442B-95F3-209B1766C729}" type="presParOf" srcId="{4C8C310D-2226-4969-998D-DE6DE5EE50AE}" destId="{510D6B6D-91CD-461C-846E-63A8779F28C4}" srcOrd="11" destOrd="0" presId="urn:microsoft.com/office/officeart/2005/8/layout/default"/>
    <dgm:cxn modelId="{1BE6E4A9-B6A3-402F-88AA-AD8058F62695}" type="presParOf" srcId="{4C8C310D-2226-4969-998D-DE6DE5EE50AE}" destId="{C4DAF871-8722-4217-9095-7C24860ACF8E}" srcOrd="12" destOrd="0" presId="urn:microsoft.com/office/officeart/2005/8/layout/default"/>
    <dgm:cxn modelId="{F660A33A-3ED4-4B7B-8904-0ABE7BB332DE}" type="presParOf" srcId="{4C8C310D-2226-4969-998D-DE6DE5EE50AE}" destId="{27BF1778-8153-4676-ABF5-E86013313D09}" srcOrd="13" destOrd="0" presId="urn:microsoft.com/office/officeart/2005/8/layout/default"/>
    <dgm:cxn modelId="{3F901616-0FEE-40E4-8742-D4B65EC919E5}" type="presParOf" srcId="{4C8C310D-2226-4969-998D-DE6DE5EE50AE}" destId="{507841E5-EF86-42B2-A052-2FB7C3588204}" srcOrd="14" destOrd="0" presId="urn:microsoft.com/office/officeart/2005/8/layout/default"/>
    <dgm:cxn modelId="{23CFD9FA-454D-40A8-A210-611D82C6720C}" type="presParOf" srcId="{4C8C310D-2226-4969-998D-DE6DE5EE50AE}" destId="{2913EEB7-2A42-447D-B0D5-336D88678373}" srcOrd="15" destOrd="0" presId="urn:microsoft.com/office/officeart/2005/8/layout/default"/>
    <dgm:cxn modelId="{4DD6AF75-CCE0-4CB1-B805-3AAD48D9F661}" type="presParOf" srcId="{4C8C310D-2226-4969-998D-DE6DE5EE50AE}" destId="{D7304C54-CD52-4011-A52B-46A7BEA425FA}" srcOrd="1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54D5052-0D2F-4E1E-9BC8-F2B88D2FFF05}" type="doc">
      <dgm:prSet loTypeId="urn:microsoft.com/office/officeart/2024/layout/NumberedLinearArrowProcess" loCatId="process" qsTypeId="urn:microsoft.com/office/officeart/2005/8/quickstyle/simple1#3" qsCatId="simple" csTypeId="urn:microsoft.com/office/officeart/2005/8/colors/colorful2#2" csCatId="colorful" phldr="1"/>
      <dgm:spPr/>
      <dgm:t>
        <a:bodyPr/>
        <a:lstStyle/>
        <a:p>
          <a:endParaRPr lang="lv-LV"/>
        </a:p>
      </dgm:t>
    </dgm:pt>
    <dgm:pt modelId="{68925EA5-3E93-4710-AFA6-F1B19BA952D6}">
      <dgm:prSet custT="1"/>
      <dgm:spPr/>
      <dgm:t>
        <a:bodyPr/>
        <a:lstStyle/>
        <a:p>
          <a:pPr>
            <a:lnSpc>
              <a:spcPct val="110000"/>
            </a:lnSpc>
          </a:pPr>
          <a:r>
            <a:rPr lang="lv-LV" sz="1800" dirty="0">
              <a:latin typeface="Arial" panose="020B0604020202020204" pitchFamily="34" charset="0"/>
              <a:ea typeface="Tahoma" panose="020B0604030504040204" pitchFamily="34" charset="0"/>
              <a:cs typeface="Arial" panose="020B0604020202020204" pitchFamily="34" charset="0"/>
            </a:rPr>
            <a:t>Normatīvais regulējums un politikas plānošanas dokumenti kopumā paredz </a:t>
          </a:r>
          <a:r>
            <a:rPr lang="lv-LV" sz="1800" b="1" dirty="0">
              <a:latin typeface="Arial" panose="020B0604020202020204" pitchFamily="34" charset="0"/>
              <a:ea typeface="Tahoma" panose="020B0604030504040204" pitchFamily="34" charset="0"/>
              <a:cs typeface="Arial" panose="020B0604020202020204" pitchFamily="34" charset="0"/>
            </a:rPr>
            <a:t>tiesības uz drošu un veselībai nekaitīgu darba vidi.</a:t>
          </a:r>
          <a:endParaRPr lang="lv-LV" sz="1800" dirty="0">
            <a:latin typeface="Arial" panose="020B0604020202020204" pitchFamily="34" charset="0"/>
            <a:ea typeface="Tahoma" panose="020B0604030504040204" pitchFamily="34" charset="0"/>
            <a:cs typeface="Arial" panose="020B0604020202020204" pitchFamily="34" charset="0"/>
          </a:endParaRPr>
        </a:p>
      </dgm:t>
      <dgm:extLst>
        <a:ext uri="{E40237B7-FDA0-4F09-8148-C483321AD2D9}">
          <dgm14:cNvPr xmlns:dgm14="http://schemas.microsoft.com/office/drawing/2010/diagram" id="0" name="" descr="Normatīvais regulējums un politikas plānošanas dokumenti kopumā paredz tiesības uz drošu un veselībai nekaitīgu darba vidi.&#10;Normatīvais regulējums paredz aizsardzības mehānismus un administratīvu atbildību par darba tiesību pārkāpumiem.&#10;Normatīvajos aktos nav tiešas psiholoģiskās vardarbības definīcijas un nepārprotams tās aizliegums.&#10;Psiholoģiskās vardarbības konstatēšana ir būtiski atkarīga no konkrētās lietas apstākļu izvērtējuma un tiesas interpretācijas."/>
        </a:ext>
      </dgm:extLst>
    </dgm:pt>
    <dgm:pt modelId="{E58269D1-6323-4FA4-B367-4F3AE69B0C18}" type="parTrans" cxnId="{07C7E504-8DE2-4376-8D44-7CCC56094A1F}">
      <dgm:prSet/>
      <dgm:spPr/>
      <dgm:t>
        <a:bodyPr/>
        <a:lstStyle/>
        <a:p>
          <a:endParaRPr lang="lv-LV" sz="2400">
            <a:latin typeface="Arial" panose="020B0604020202020204" pitchFamily="34" charset="0"/>
            <a:cs typeface="Arial" panose="020B0604020202020204" pitchFamily="34" charset="0"/>
          </a:endParaRPr>
        </a:p>
      </dgm:t>
    </dgm:pt>
    <dgm:pt modelId="{E98E71C7-687D-481E-8C75-AA35FBF2D7F3}" type="sibTrans" cxnId="{07C7E504-8DE2-4376-8D44-7CCC56094A1F}">
      <dgm:prSet phldrT="1" phldr="0" custT="1"/>
      <dgm:spPr/>
      <dgm:t>
        <a:bodyPr/>
        <a:lstStyle/>
        <a:p>
          <a:r>
            <a:rPr lang="lv-LV" sz="3600">
              <a:latin typeface="Arial" panose="020B0604020202020204" pitchFamily="34" charset="0"/>
              <a:cs typeface="Arial" panose="020B0604020202020204" pitchFamily="34" charset="0"/>
            </a:rPr>
            <a:t>1</a:t>
          </a:r>
        </a:p>
      </dgm:t>
    </dgm:pt>
    <dgm:pt modelId="{F8563BD1-5DD2-4C09-98AF-B9E38AF23C37}">
      <dgm:prSet custT="1"/>
      <dgm:spPr/>
      <dgm:t>
        <a:bodyPr/>
        <a:lstStyle/>
        <a:p>
          <a:pPr>
            <a:lnSpc>
              <a:spcPct val="110000"/>
            </a:lnSpc>
          </a:pPr>
          <a:r>
            <a:rPr lang="lv-LV" sz="1800" dirty="0">
              <a:latin typeface="Arial" panose="020B0604020202020204" pitchFamily="34" charset="0"/>
              <a:ea typeface="Tahoma" panose="020B0604030504040204" pitchFamily="34" charset="0"/>
              <a:cs typeface="Arial" panose="020B0604020202020204" pitchFamily="34" charset="0"/>
            </a:rPr>
            <a:t>Normatīvais regulējums paredz </a:t>
          </a:r>
          <a:r>
            <a:rPr lang="lv-LV" sz="1800" b="1" dirty="0">
              <a:latin typeface="Arial" panose="020B0604020202020204" pitchFamily="34" charset="0"/>
              <a:ea typeface="Tahoma" panose="020B0604030504040204" pitchFamily="34" charset="0"/>
              <a:cs typeface="Arial" panose="020B0604020202020204" pitchFamily="34" charset="0"/>
            </a:rPr>
            <a:t>aizsardzības mehānismus un administratīvu atbildību </a:t>
          </a:r>
          <a:r>
            <a:rPr lang="lv-LV" sz="1800" dirty="0">
              <a:latin typeface="Arial" panose="020B0604020202020204" pitchFamily="34" charset="0"/>
              <a:ea typeface="Tahoma" panose="020B0604030504040204" pitchFamily="34" charset="0"/>
              <a:cs typeface="Arial" panose="020B0604020202020204" pitchFamily="34" charset="0"/>
            </a:rPr>
            <a:t>par darba tiesību pārkāpumiem.</a:t>
          </a:r>
        </a:p>
      </dgm:t>
      <dgm:extLst>
        <a:ext uri="{E40237B7-FDA0-4F09-8148-C483321AD2D9}">
          <dgm14:cNvPr xmlns:dgm14="http://schemas.microsoft.com/office/drawing/2010/diagram" id="0" name="" descr="Normatīvais regulējums un politikas plānošanas dokumenti kopumā paredz tiesības uz drošu un veselībai nekaitīgu darba vidi.&#10;Normatīvais regulējums paredz aizsardzības mehānismus un administratīvu atbildību par darba tiesību pārkāpumiem.&#10;Normatīvajos aktos nav tiešas psiholoģiskās vardarbības definīcijas un nepārprotams tās aizliegums.&#10;Psiholoģiskās vardarbības konstatēšana ir būtiski atkarīga no konkrētās lietas apstākļu izvērtējuma un tiesas interpretācijas."/>
        </a:ext>
      </dgm:extLst>
    </dgm:pt>
    <dgm:pt modelId="{B72B863B-8C4B-46A4-88DE-173873EDE13A}" type="parTrans" cxnId="{4686BDD9-3E0F-426D-838D-B3560885E733}">
      <dgm:prSet/>
      <dgm:spPr/>
      <dgm:t>
        <a:bodyPr/>
        <a:lstStyle/>
        <a:p>
          <a:endParaRPr lang="lv-LV" sz="2400">
            <a:latin typeface="Arial" panose="020B0604020202020204" pitchFamily="34" charset="0"/>
            <a:cs typeface="Arial" panose="020B0604020202020204" pitchFamily="34" charset="0"/>
          </a:endParaRPr>
        </a:p>
      </dgm:t>
    </dgm:pt>
    <dgm:pt modelId="{AA79FF83-1D73-4EF8-9284-7E048ADEAF24}" type="sibTrans" cxnId="{4686BDD9-3E0F-426D-838D-B3560885E733}">
      <dgm:prSet phldrT="2" phldr="0" custT="1"/>
      <dgm:spPr/>
      <dgm:t>
        <a:bodyPr/>
        <a:lstStyle/>
        <a:p>
          <a:r>
            <a:rPr lang="lv-LV" sz="3600">
              <a:latin typeface="Arial" panose="020B0604020202020204" pitchFamily="34" charset="0"/>
              <a:cs typeface="Arial" panose="020B0604020202020204" pitchFamily="34" charset="0"/>
            </a:rPr>
            <a:t>2</a:t>
          </a:r>
        </a:p>
      </dgm:t>
    </dgm:pt>
    <dgm:pt modelId="{0A9B2E74-1F5A-4AD9-B768-648E6559A564}">
      <dgm:prSet custT="1"/>
      <dgm:spPr/>
      <dgm:t>
        <a:bodyPr/>
        <a:lstStyle/>
        <a:p>
          <a:pPr algn="ctr">
            <a:lnSpc>
              <a:spcPct val="110000"/>
            </a:lnSpc>
          </a:pPr>
          <a:r>
            <a:rPr lang="lv-LV" sz="1800" dirty="0">
              <a:latin typeface="Arial" panose="020B0604020202020204" pitchFamily="34" charset="0"/>
              <a:ea typeface="Tahoma" panose="020B0604030504040204" pitchFamily="34" charset="0"/>
              <a:cs typeface="Arial" panose="020B0604020202020204" pitchFamily="34" charset="0"/>
            </a:rPr>
            <a:t>Darba devējiem un nodarbinātajiem </a:t>
          </a:r>
          <a:r>
            <a:rPr lang="lv-LV" sz="1800" b="1" dirty="0">
              <a:latin typeface="Arial" panose="020B0604020202020204" pitchFamily="34" charset="0"/>
              <a:ea typeface="Tahoma" panose="020B0604030504040204" pitchFamily="34" charset="0"/>
              <a:cs typeface="Arial" panose="020B0604020202020204" pitchFamily="34" charset="0"/>
            </a:rPr>
            <a:t>ne vienmēr ir skaidra </a:t>
          </a:r>
          <a:r>
            <a:rPr lang="lv-LV" sz="1800" dirty="0">
              <a:latin typeface="Arial" panose="020B0604020202020204" pitchFamily="34" charset="0"/>
              <a:ea typeface="Tahoma" panose="020B0604030504040204" pitchFamily="34" charset="0"/>
              <a:cs typeface="Arial" panose="020B0604020202020204" pitchFamily="34" charset="0"/>
            </a:rPr>
            <a:t>normatīvā regulējuma interpretācija.</a:t>
          </a:r>
        </a:p>
      </dgm:t>
      <dgm:extLst>
        <a:ext uri="{E40237B7-FDA0-4F09-8148-C483321AD2D9}">
          <dgm14:cNvPr xmlns:dgm14="http://schemas.microsoft.com/office/drawing/2010/diagram" id="0" name="" descr="Normatīvais regulējums un politikas plānošanas dokumenti kopumā paredz tiesības uz drošu un veselībai nekaitīgu darba vidi.&#10;Normatīvais regulējums paredz aizsardzības mehānismus un administratīvu atbildību par darba tiesību pārkāpumiem.&#10;Normatīvajos aktos nav tiešas psiholoģiskās vardarbības definīcijas un nepārprotams tās aizliegums.&#10;Psiholoģiskās vardarbības konstatēšana ir būtiski atkarīga no konkrētās lietas apstākļu izvērtējuma un tiesas interpretācijas."/>
        </a:ext>
      </dgm:extLst>
    </dgm:pt>
    <dgm:pt modelId="{EBEF908C-B6FA-44E9-908B-69144DD42461}" type="parTrans" cxnId="{2D384C5E-5AB3-463C-B051-AB1A7C5AA0A5}">
      <dgm:prSet/>
      <dgm:spPr/>
      <dgm:t>
        <a:bodyPr/>
        <a:lstStyle/>
        <a:p>
          <a:endParaRPr lang="lv-LV" sz="2400">
            <a:latin typeface="Arial" panose="020B0604020202020204" pitchFamily="34" charset="0"/>
            <a:cs typeface="Arial" panose="020B0604020202020204" pitchFamily="34" charset="0"/>
          </a:endParaRPr>
        </a:p>
      </dgm:t>
    </dgm:pt>
    <dgm:pt modelId="{A9B643F7-DEB4-4E48-819A-FC5821F6FEFB}" type="sibTrans" cxnId="{2D384C5E-5AB3-463C-B051-AB1A7C5AA0A5}">
      <dgm:prSet phldrT="3" phldr="0" custT="1"/>
      <dgm:spPr/>
      <dgm:t>
        <a:bodyPr/>
        <a:lstStyle/>
        <a:p>
          <a:r>
            <a:rPr lang="lv-LV" sz="3600">
              <a:latin typeface="Arial" panose="020B0604020202020204" pitchFamily="34" charset="0"/>
              <a:cs typeface="Arial" panose="020B0604020202020204" pitchFamily="34" charset="0"/>
            </a:rPr>
            <a:t>3</a:t>
          </a:r>
        </a:p>
      </dgm:t>
    </dgm:pt>
    <dgm:pt modelId="{CBA15529-5FD2-40D3-A76C-AEE69399B3D7}">
      <dgm:prSet custT="1"/>
      <dgm:spPr/>
      <dgm:t>
        <a:bodyPr/>
        <a:lstStyle/>
        <a:p>
          <a:pPr>
            <a:lnSpc>
              <a:spcPct val="110000"/>
            </a:lnSpc>
          </a:pPr>
          <a:r>
            <a:rPr lang="lv-LV" sz="1800" dirty="0">
              <a:latin typeface="Arial" panose="020B0604020202020204" pitchFamily="34" charset="0"/>
              <a:ea typeface="Tahoma" panose="020B0604030504040204" pitchFamily="34" charset="0"/>
              <a:cs typeface="Arial" panose="020B0604020202020204" pitchFamily="34" charset="0"/>
            </a:rPr>
            <a:t>Psiholoģiskās vardarbības konstatēšana ir </a:t>
          </a:r>
          <a:r>
            <a:rPr lang="lv-LV" sz="1800" b="1" dirty="0">
              <a:latin typeface="Arial" panose="020B0604020202020204" pitchFamily="34" charset="0"/>
              <a:ea typeface="Tahoma" panose="020B0604030504040204" pitchFamily="34" charset="0"/>
              <a:cs typeface="Arial" panose="020B0604020202020204" pitchFamily="34" charset="0"/>
            </a:rPr>
            <a:t>atkarīga no konkrētās lietas apstākļu izvērtējuma un tiesas interpretācijas.</a:t>
          </a:r>
          <a:endParaRPr lang="lv-LV" sz="1800" dirty="0">
            <a:latin typeface="Arial" panose="020B0604020202020204" pitchFamily="34" charset="0"/>
            <a:ea typeface="Tahoma" panose="020B0604030504040204" pitchFamily="34" charset="0"/>
            <a:cs typeface="Arial" panose="020B0604020202020204" pitchFamily="34" charset="0"/>
          </a:endParaRPr>
        </a:p>
      </dgm:t>
      <dgm:extLst>
        <a:ext uri="{E40237B7-FDA0-4F09-8148-C483321AD2D9}">
          <dgm14:cNvPr xmlns:dgm14="http://schemas.microsoft.com/office/drawing/2010/diagram" id="0" name="" descr="Normatīvais regulējums un politikas plānošanas dokumenti kopumā paredz tiesības uz drošu un veselībai nekaitīgu darba vidi.&#10;Normatīvais regulējums paredz aizsardzības mehānismus un administratīvu atbildību par darba tiesību pārkāpumiem.&#10;Normatīvajos aktos nav tiešas psiholoģiskās vardarbības definīcijas un nepārprotams tās aizliegums.&#10;Psiholoģiskās vardarbības konstatēšana ir būtiski atkarīga no konkrētās lietas apstākļu izvērtējuma un tiesas interpretācijas."/>
        </a:ext>
      </dgm:extLst>
    </dgm:pt>
    <dgm:pt modelId="{0DCF55C4-BB27-44BA-95F4-C65083CC156D}" type="parTrans" cxnId="{581563E6-9DA0-499D-8FC0-B2665E6F8ECB}">
      <dgm:prSet/>
      <dgm:spPr/>
      <dgm:t>
        <a:bodyPr/>
        <a:lstStyle/>
        <a:p>
          <a:endParaRPr lang="lv-LV" sz="2400">
            <a:latin typeface="Arial" panose="020B0604020202020204" pitchFamily="34" charset="0"/>
            <a:cs typeface="Arial" panose="020B0604020202020204" pitchFamily="34" charset="0"/>
          </a:endParaRPr>
        </a:p>
      </dgm:t>
    </dgm:pt>
    <dgm:pt modelId="{6A51F61E-C6E0-4C36-BFA1-F9717B7B02E6}" type="sibTrans" cxnId="{581563E6-9DA0-499D-8FC0-B2665E6F8ECB}">
      <dgm:prSet phldrT="4" phldr="0" custT="1"/>
      <dgm:spPr/>
      <dgm:t>
        <a:bodyPr/>
        <a:lstStyle/>
        <a:p>
          <a:r>
            <a:rPr lang="lv-LV" sz="3600">
              <a:latin typeface="Arial" panose="020B0604020202020204" pitchFamily="34" charset="0"/>
              <a:cs typeface="Arial" panose="020B0604020202020204" pitchFamily="34" charset="0"/>
            </a:rPr>
            <a:t>4</a:t>
          </a:r>
        </a:p>
      </dgm:t>
    </dgm:pt>
    <dgm:pt modelId="{8E59FD82-B065-4A15-A442-C3A741378FBC}" type="pres">
      <dgm:prSet presAssocID="{E54D5052-0D2F-4E1E-9BC8-F2B88D2FFF05}" presName="linearFlow" presStyleCnt="0">
        <dgm:presLayoutVars>
          <dgm:dir/>
          <dgm:animLvl val="lvl"/>
          <dgm:resizeHandles val="exact"/>
        </dgm:presLayoutVars>
      </dgm:prSet>
      <dgm:spPr/>
    </dgm:pt>
    <dgm:pt modelId="{38F4F6B7-986B-489A-A67A-65377E449635}" type="pres">
      <dgm:prSet presAssocID="{68925EA5-3E93-4710-AFA6-F1B19BA952D6}" presName="compositeNode" presStyleCnt="0"/>
      <dgm:spPr/>
    </dgm:pt>
    <dgm:pt modelId="{44200720-6992-40BA-B12A-21CF8E40B00C}" type="pres">
      <dgm:prSet presAssocID="{68925EA5-3E93-4710-AFA6-F1B19BA952D6}" presName="parTx" presStyleLbl="node1" presStyleIdx="0" presStyleCnt="0">
        <dgm:presLayoutVars>
          <dgm:chMax val="0"/>
          <dgm:chPref val="0"/>
          <dgm:bulletEnabled val="1"/>
        </dgm:presLayoutVars>
      </dgm:prSet>
      <dgm:spPr/>
    </dgm:pt>
    <dgm:pt modelId="{234BFAE6-8979-4F0A-BCC8-4804B65E797E}" type="pres">
      <dgm:prSet presAssocID="{68925EA5-3E93-4710-AFA6-F1B19BA952D6}" presName="parSh" presStyleCnt="0"/>
      <dgm:spPr/>
    </dgm:pt>
    <dgm:pt modelId="{5B4ABD44-6EF0-48A7-8E3A-1848A2F4D74F}" type="pres">
      <dgm:prSet presAssocID="{68925EA5-3E93-4710-AFA6-F1B19BA952D6}" presName="lineNode" presStyleLbl="alignNode1" presStyleIdx="0" presStyleCnt="12"/>
      <dgm:spPr/>
    </dgm:pt>
    <dgm:pt modelId="{A36A3E73-A826-4BD9-9459-8FAC94539F74}" type="pres">
      <dgm:prSet presAssocID="{68925EA5-3E93-4710-AFA6-F1B19BA952D6}" presName="lineArrowNode" presStyleLbl="alignNode1" presStyleIdx="1" presStyleCnt="12"/>
      <dgm:spPr/>
    </dgm:pt>
    <dgm:pt modelId="{C8AFD2C9-B33D-4136-BBDE-628A7144069C}" type="pres">
      <dgm:prSet presAssocID="{E98E71C7-687D-481E-8C75-AA35FBF2D7F3}" presName="sibTransNodeCircle" presStyleLbl="alignNode1" presStyleIdx="2" presStyleCnt="12">
        <dgm:presLayoutVars>
          <dgm:chMax val="0"/>
          <dgm:bulletEnabled/>
        </dgm:presLayoutVars>
      </dgm:prSet>
      <dgm:spPr/>
    </dgm:pt>
    <dgm:pt modelId="{824B4468-9743-4DD1-ACBF-C2B4FBB701CC}" type="pres">
      <dgm:prSet presAssocID="{E98E71C7-687D-481E-8C75-AA35FBF2D7F3}" presName="spacerBetweenCircleAndCallout" presStyleCnt="0">
        <dgm:presLayoutVars/>
      </dgm:prSet>
      <dgm:spPr/>
    </dgm:pt>
    <dgm:pt modelId="{D2F3DEBB-685C-4C40-9D29-3428291E7863}" type="pres">
      <dgm:prSet presAssocID="{E98E71C7-687D-481E-8C75-AA35FBF2D7F3}" presName="verticalConnector" presStyleLbl="alignAccFollowNode1" presStyleIdx="0" presStyleCnt="4"/>
      <dgm:spPr/>
    </dgm:pt>
    <dgm:pt modelId="{2762397E-1389-4C7C-B1D4-F80D0C6249DD}" type="pres">
      <dgm:prSet presAssocID="{68925EA5-3E93-4710-AFA6-F1B19BA952D6}" presName="nodeText" presStyleLbl="fgAcc1" presStyleIdx="0" presStyleCnt="4">
        <dgm:presLayoutVars>
          <dgm:bulletEnabled val="1"/>
        </dgm:presLayoutVars>
      </dgm:prSet>
      <dgm:spPr/>
    </dgm:pt>
    <dgm:pt modelId="{78E39373-BD2D-4C6E-B805-C9F68416FFDA}" type="pres">
      <dgm:prSet presAssocID="{E98E71C7-687D-481E-8C75-AA35FBF2D7F3}" presName="sibTransComposite" presStyleCnt="0"/>
      <dgm:spPr/>
    </dgm:pt>
    <dgm:pt modelId="{8855CC0A-89BE-468E-9545-58B23DEE2841}" type="pres">
      <dgm:prSet presAssocID="{F8563BD1-5DD2-4C09-98AF-B9E38AF23C37}" presName="compositeNode" presStyleCnt="0"/>
      <dgm:spPr/>
    </dgm:pt>
    <dgm:pt modelId="{0A32A187-6515-4CA7-9305-3C6354B6AEF8}" type="pres">
      <dgm:prSet presAssocID="{F8563BD1-5DD2-4C09-98AF-B9E38AF23C37}" presName="parTx" presStyleLbl="node1" presStyleIdx="0" presStyleCnt="0">
        <dgm:presLayoutVars>
          <dgm:chMax val="0"/>
          <dgm:chPref val="0"/>
          <dgm:bulletEnabled val="1"/>
        </dgm:presLayoutVars>
      </dgm:prSet>
      <dgm:spPr/>
    </dgm:pt>
    <dgm:pt modelId="{D36A35CB-5E60-4010-88DC-947B897F2E66}" type="pres">
      <dgm:prSet presAssocID="{F8563BD1-5DD2-4C09-98AF-B9E38AF23C37}" presName="parSh" presStyleCnt="0"/>
      <dgm:spPr/>
    </dgm:pt>
    <dgm:pt modelId="{9887737F-5D11-429E-9884-67D42C1F3CB7}" type="pres">
      <dgm:prSet presAssocID="{F8563BD1-5DD2-4C09-98AF-B9E38AF23C37}" presName="lineNode" presStyleLbl="alignNode1" presStyleIdx="3" presStyleCnt="12"/>
      <dgm:spPr/>
    </dgm:pt>
    <dgm:pt modelId="{0B4BF472-8E61-4BB8-8F5A-F0126A35B988}" type="pres">
      <dgm:prSet presAssocID="{F8563BD1-5DD2-4C09-98AF-B9E38AF23C37}" presName="lineArrowNode" presStyleLbl="alignNode1" presStyleIdx="4" presStyleCnt="12"/>
      <dgm:spPr/>
    </dgm:pt>
    <dgm:pt modelId="{C53467E3-49D7-4D60-9A37-E2083B48379C}" type="pres">
      <dgm:prSet presAssocID="{AA79FF83-1D73-4EF8-9284-7E048ADEAF24}" presName="sibTransNodeCircle" presStyleLbl="alignNode1" presStyleIdx="5" presStyleCnt="12">
        <dgm:presLayoutVars>
          <dgm:chMax val="0"/>
          <dgm:bulletEnabled/>
        </dgm:presLayoutVars>
      </dgm:prSet>
      <dgm:spPr/>
    </dgm:pt>
    <dgm:pt modelId="{8B6A6A34-6C8F-4A14-9456-4A7DB49F6F10}" type="pres">
      <dgm:prSet presAssocID="{AA79FF83-1D73-4EF8-9284-7E048ADEAF24}" presName="spacerBetweenCircleAndCallout" presStyleCnt="0">
        <dgm:presLayoutVars/>
      </dgm:prSet>
      <dgm:spPr/>
    </dgm:pt>
    <dgm:pt modelId="{329C99CC-1249-4348-865D-4202D8A17C82}" type="pres">
      <dgm:prSet presAssocID="{AA79FF83-1D73-4EF8-9284-7E048ADEAF24}" presName="verticalConnector" presStyleLbl="alignAccFollowNode1" presStyleIdx="1" presStyleCnt="4"/>
      <dgm:spPr/>
    </dgm:pt>
    <dgm:pt modelId="{8558A1A1-C3B0-46D3-8DA2-945302FC881D}" type="pres">
      <dgm:prSet presAssocID="{F8563BD1-5DD2-4C09-98AF-B9E38AF23C37}" presName="nodeText" presStyleLbl="fgAcc1" presStyleIdx="1" presStyleCnt="4">
        <dgm:presLayoutVars>
          <dgm:bulletEnabled val="1"/>
        </dgm:presLayoutVars>
      </dgm:prSet>
      <dgm:spPr/>
    </dgm:pt>
    <dgm:pt modelId="{842740CD-F8A0-4F04-A1CF-B2B4AAE74872}" type="pres">
      <dgm:prSet presAssocID="{AA79FF83-1D73-4EF8-9284-7E048ADEAF24}" presName="sibTransComposite" presStyleCnt="0"/>
      <dgm:spPr/>
    </dgm:pt>
    <dgm:pt modelId="{8724D8A8-A4ED-48B4-B1A3-78156CCCE701}" type="pres">
      <dgm:prSet presAssocID="{0A9B2E74-1F5A-4AD9-B768-648E6559A564}" presName="compositeNode" presStyleCnt="0"/>
      <dgm:spPr/>
    </dgm:pt>
    <dgm:pt modelId="{0747F232-3DB0-4A2B-A0B0-A5A7EFF9AAFC}" type="pres">
      <dgm:prSet presAssocID="{0A9B2E74-1F5A-4AD9-B768-648E6559A564}" presName="parTx" presStyleLbl="node1" presStyleIdx="0" presStyleCnt="0">
        <dgm:presLayoutVars>
          <dgm:chMax val="0"/>
          <dgm:chPref val="0"/>
          <dgm:bulletEnabled val="1"/>
        </dgm:presLayoutVars>
      </dgm:prSet>
      <dgm:spPr/>
    </dgm:pt>
    <dgm:pt modelId="{8E4E7089-2E49-4B38-A556-8316F947E780}" type="pres">
      <dgm:prSet presAssocID="{0A9B2E74-1F5A-4AD9-B768-648E6559A564}" presName="parSh" presStyleCnt="0"/>
      <dgm:spPr/>
    </dgm:pt>
    <dgm:pt modelId="{69711CE7-D0AB-4270-83EE-1E9B66B9CE66}" type="pres">
      <dgm:prSet presAssocID="{0A9B2E74-1F5A-4AD9-B768-648E6559A564}" presName="lineNode" presStyleLbl="alignNode1" presStyleIdx="6" presStyleCnt="12"/>
      <dgm:spPr/>
    </dgm:pt>
    <dgm:pt modelId="{2E19C6AB-E2FD-4BBE-9F2B-41AECFD93056}" type="pres">
      <dgm:prSet presAssocID="{0A9B2E74-1F5A-4AD9-B768-648E6559A564}" presName="lineArrowNode" presStyleLbl="alignNode1" presStyleIdx="7" presStyleCnt="12"/>
      <dgm:spPr/>
    </dgm:pt>
    <dgm:pt modelId="{58D72FDC-CACE-408D-BF32-171A817AD899}" type="pres">
      <dgm:prSet presAssocID="{A9B643F7-DEB4-4E48-819A-FC5821F6FEFB}" presName="sibTransNodeCircle" presStyleLbl="alignNode1" presStyleIdx="8" presStyleCnt="12">
        <dgm:presLayoutVars>
          <dgm:chMax val="0"/>
          <dgm:bulletEnabled/>
        </dgm:presLayoutVars>
      </dgm:prSet>
      <dgm:spPr/>
    </dgm:pt>
    <dgm:pt modelId="{88A238ED-F825-4FF6-96E4-F6717A5547B7}" type="pres">
      <dgm:prSet presAssocID="{A9B643F7-DEB4-4E48-819A-FC5821F6FEFB}" presName="spacerBetweenCircleAndCallout" presStyleCnt="0">
        <dgm:presLayoutVars/>
      </dgm:prSet>
      <dgm:spPr/>
    </dgm:pt>
    <dgm:pt modelId="{F30CA86C-3462-407A-8882-37DAE47A0401}" type="pres">
      <dgm:prSet presAssocID="{A9B643F7-DEB4-4E48-819A-FC5821F6FEFB}" presName="verticalConnector" presStyleLbl="alignAccFollowNode1" presStyleIdx="2" presStyleCnt="4"/>
      <dgm:spPr/>
    </dgm:pt>
    <dgm:pt modelId="{B09EF157-0A2B-42E2-8368-C6CF16937C87}" type="pres">
      <dgm:prSet presAssocID="{0A9B2E74-1F5A-4AD9-B768-648E6559A564}" presName="nodeText" presStyleLbl="fgAcc1" presStyleIdx="2" presStyleCnt="4" custLinFactNeighborX="341" custLinFactNeighborY="-3310">
        <dgm:presLayoutVars>
          <dgm:bulletEnabled val="1"/>
        </dgm:presLayoutVars>
      </dgm:prSet>
      <dgm:spPr/>
    </dgm:pt>
    <dgm:pt modelId="{4C6B3C27-8A0F-43E0-9077-0ECDC8B0FA4B}" type="pres">
      <dgm:prSet presAssocID="{A9B643F7-DEB4-4E48-819A-FC5821F6FEFB}" presName="sibTransComposite" presStyleCnt="0"/>
      <dgm:spPr/>
    </dgm:pt>
    <dgm:pt modelId="{1F5A2278-1821-472D-8580-E7A7E5428113}" type="pres">
      <dgm:prSet presAssocID="{CBA15529-5FD2-40D3-A76C-AEE69399B3D7}" presName="compositeNode" presStyleCnt="0"/>
      <dgm:spPr/>
    </dgm:pt>
    <dgm:pt modelId="{B2EB3180-2AFB-4919-8BBB-1E6A6699B8A2}" type="pres">
      <dgm:prSet presAssocID="{CBA15529-5FD2-40D3-A76C-AEE69399B3D7}" presName="parTx" presStyleLbl="node1" presStyleIdx="0" presStyleCnt="0">
        <dgm:presLayoutVars>
          <dgm:chMax val="0"/>
          <dgm:chPref val="0"/>
          <dgm:bulletEnabled val="1"/>
        </dgm:presLayoutVars>
      </dgm:prSet>
      <dgm:spPr/>
    </dgm:pt>
    <dgm:pt modelId="{C0698A45-19D3-433F-89F6-D34409EB9EC3}" type="pres">
      <dgm:prSet presAssocID="{CBA15529-5FD2-40D3-A76C-AEE69399B3D7}" presName="parSh" presStyleCnt="0"/>
      <dgm:spPr/>
    </dgm:pt>
    <dgm:pt modelId="{8F5D3B7A-3A6E-4C33-A884-D23327BCB2C5}" type="pres">
      <dgm:prSet presAssocID="{CBA15529-5FD2-40D3-A76C-AEE69399B3D7}" presName="lineNode" presStyleLbl="alignNode1" presStyleIdx="9" presStyleCnt="12"/>
      <dgm:spPr/>
    </dgm:pt>
    <dgm:pt modelId="{E11EFB3B-1E22-459E-9657-29941B24C9AE}" type="pres">
      <dgm:prSet presAssocID="{CBA15529-5FD2-40D3-A76C-AEE69399B3D7}" presName="lineArrowNode" presStyleLbl="alignNode1" presStyleIdx="10" presStyleCnt="12"/>
      <dgm:spPr/>
    </dgm:pt>
    <dgm:pt modelId="{0518EC6F-D82E-4939-98BA-1AB1620AF353}" type="pres">
      <dgm:prSet presAssocID="{6A51F61E-C6E0-4C36-BFA1-F9717B7B02E6}" presName="sibTransNodeCircle" presStyleLbl="alignNode1" presStyleIdx="11" presStyleCnt="12">
        <dgm:presLayoutVars>
          <dgm:chMax val="0"/>
          <dgm:bulletEnabled/>
        </dgm:presLayoutVars>
      </dgm:prSet>
      <dgm:spPr/>
    </dgm:pt>
    <dgm:pt modelId="{544AA489-8C83-46FE-9117-08654749FB2A}" type="pres">
      <dgm:prSet presAssocID="{6A51F61E-C6E0-4C36-BFA1-F9717B7B02E6}" presName="spacerBetweenCircleAndCallout" presStyleCnt="0">
        <dgm:presLayoutVars/>
      </dgm:prSet>
      <dgm:spPr/>
    </dgm:pt>
    <dgm:pt modelId="{DB333246-6507-410D-9045-59B3B4A3F9F8}" type="pres">
      <dgm:prSet presAssocID="{6A51F61E-C6E0-4C36-BFA1-F9717B7B02E6}" presName="verticalConnector" presStyleLbl="alignAccFollowNode1" presStyleIdx="3" presStyleCnt="4"/>
      <dgm:spPr/>
    </dgm:pt>
    <dgm:pt modelId="{BDD17793-3EDE-4B4D-B942-5DBD9D3FD10E}" type="pres">
      <dgm:prSet presAssocID="{CBA15529-5FD2-40D3-A76C-AEE69399B3D7}" presName="nodeText" presStyleLbl="fgAcc1" presStyleIdx="3" presStyleCnt="4">
        <dgm:presLayoutVars>
          <dgm:bulletEnabled val="1"/>
        </dgm:presLayoutVars>
      </dgm:prSet>
      <dgm:spPr/>
    </dgm:pt>
  </dgm:ptLst>
  <dgm:cxnLst>
    <dgm:cxn modelId="{07C7E504-8DE2-4376-8D44-7CCC56094A1F}" srcId="{E54D5052-0D2F-4E1E-9BC8-F2B88D2FFF05}" destId="{68925EA5-3E93-4710-AFA6-F1B19BA952D6}" srcOrd="0" destOrd="0" parTransId="{E58269D1-6323-4FA4-B367-4F3AE69B0C18}" sibTransId="{E98E71C7-687D-481E-8C75-AA35FBF2D7F3}"/>
    <dgm:cxn modelId="{BEBACD30-EB74-4073-951B-173EE838BE2D}" type="presOf" srcId="{F8563BD1-5DD2-4C09-98AF-B9E38AF23C37}" destId="{0B4BF472-8E61-4BB8-8F5A-F0126A35B988}" srcOrd="0" destOrd="0" presId="urn:microsoft.com/office/officeart/2024/layout/NumberedLinearArrowProcess"/>
    <dgm:cxn modelId="{2D384C5E-5AB3-463C-B051-AB1A7C5AA0A5}" srcId="{E54D5052-0D2F-4E1E-9BC8-F2B88D2FFF05}" destId="{0A9B2E74-1F5A-4AD9-B768-648E6559A564}" srcOrd="2" destOrd="0" parTransId="{EBEF908C-B6FA-44E9-908B-69144DD42461}" sibTransId="{A9B643F7-DEB4-4E48-819A-FC5821F6FEFB}"/>
    <dgm:cxn modelId="{92A4C64A-5990-4CFF-9D31-448CD355FE1B}" type="presOf" srcId="{CBA15529-5FD2-40D3-A76C-AEE69399B3D7}" destId="{BDD17793-3EDE-4B4D-B942-5DBD9D3FD10E}" srcOrd="1" destOrd="0" presId="urn:microsoft.com/office/officeart/2024/layout/NumberedLinearArrowProcess"/>
    <dgm:cxn modelId="{30108755-FFD2-43DB-8E07-154791B57709}" type="presOf" srcId="{E98E71C7-687D-481E-8C75-AA35FBF2D7F3}" destId="{C8AFD2C9-B33D-4136-BBDE-628A7144069C}" srcOrd="0" destOrd="0" presId="urn:microsoft.com/office/officeart/2024/layout/NumberedLinearArrowProcess"/>
    <dgm:cxn modelId="{78692658-0435-4D44-AFAB-D0A41333F346}" type="presOf" srcId="{CBA15529-5FD2-40D3-A76C-AEE69399B3D7}" destId="{E11EFB3B-1E22-459E-9657-29941B24C9AE}" srcOrd="0" destOrd="0" presId="urn:microsoft.com/office/officeart/2024/layout/NumberedLinearArrowProcess"/>
    <dgm:cxn modelId="{7B124A7A-68DF-4C7F-9622-DB6F4815E5E0}" type="presOf" srcId="{F8563BD1-5DD2-4C09-98AF-B9E38AF23C37}" destId="{8558A1A1-C3B0-46D3-8DA2-945302FC881D}" srcOrd="1" destOrd="0" presId="urn:microsoft.com/office/officeart/2024/layout/NumberedLinearArrowProcess"/>
    <dgm:cxn modelId="{007F49B8-C8C1-4B06-BA6B-FACAE6976102}" type="presOf" srcId="{E54D5052-0D2F-4E1E-9BC8-F2B88D2FFF05}" destId="{8E59FD82-B065-4A15-A442-C3A741378FBC}" srcOrd="0" destOrd="0" presId="urn:microsoft.com/office/officeart/2024/layout/NumberedLinearArrowProcess"/>
    <dgm:cxn modelId="{5A8094C3-7857-4EC5-969D-5FEB31D90464}" type="presOf" srcId="{AA79FF83-1D73-4EF8-9284-7E048ADEAF24}" destId="{C53467E3-49D7-4D60-9A37-E2083B48379C}" srcOrd="0" destOrd="0" presId="urn:microsoft.com/office/officeart/2024/layout/NumberedLinearArrowProcess"/>
    <dgm:cxn modelId="{6F3123D8-BD3A-4828-B079-50CDF9B963F0}" type="presOf" srcId="{A9B643F7-DEB4-4E48-819A-FC5821F6FEFB}" destId="{58D72FDC-CACE-408D-BF32-171A817AD899}" srcOrd="0" destOrd="0" presId="urn:microsoft.com/office/officeart/2024/layout/NumberedLinearArrowProcess"/>
    <dgm:cxn modelId="{4686BDD9-3E0F-426D-838D-B3560885E733}" srcId="{E54D5052-0D2F-4E1E-9BC8-F2B88D2FFF05}" destId="{F8563BD1-5DD2-4C09-98AF-B9E38AF23C37}" srcOrd="1" destOrd="0" parTransId="{B72B863B-8C4B-46A4-88DE-173873EDE13A}" sibTransId="{AA79FF83-1D73-4EF8-9284-7E048ADEAF24}"/>
    <dgm:cxn modelId="{C68DC2DC-345D-406D-B97B-62A6744BFCB7}" type="presOf" srcId="{68925EA5-3E93-4710-AFA6-F1B19BA952D6}" destId="{2762397E-1389-4C7C-B1D4-F80D0C6249DD}" srcOrd="1" destOrd="0" presId="urn:microsoft.com/office/officeart/2024/layout/NumberedLinearArrowProcess"/>
    <dgm:cxn modelId="{C008DDE0-0BE9-4234-83E4-6BD0A12D8DA0}" type="presOf" srcId="{6A51F61E-C6E0-4C36-BFA1-F9717B7B02E6}" destId="{0518EC6F-D82E-4939-98BA-1AB1620AF353}" srcOrd="0" destOrd="0" presId="urn:microsoft.com/office/officeart/2024/layout/NumberedLinearArrowProcess"/>
    <dgm:cxn modelId="{581563E6-9DA0-499D-8FC0-B2665E6F8ECB}" srcId="{E54D5052-0D2F-4E1E-9BC8-F2B88D2FFF05}" destId="{CBA15529-5FD2-40D3-A76C-AEE69399B3D7}" srcOrd="3" destOrd="0" parTransId="{0DCF55C4-BB27-44BA-95F4-C65083CC156D}" sibTransId="{6A51F61E-C6E0-4C36-BFA1-F9717B7B02E6}"/>
    <dgm:cxn modelId="{0EF294EA-B989-4ABE-8372-5F68A246A5F9}" type="presOf" srcId="{0A9B2E74-1F5A-4AD9-B768-648E6559A564}" destId="{2E19C6AB-E2FD-4BBE-9F2B-41AECFD93056}" srcOrd="0" destOrd="0" presId="urn:microsoft.com/office/officeart/2024/layout/NumberedLinearArrowProcess"/>
    <dgm:cxn modelId="{5931CAEC-B33E-4BB7-A175-E5F80C0C6DB2}" type="presOf" srcId="{68925EA5-3E93-4710-AFA6-F1B19BA952D6}" destId="{A36A3E73-A826-4BD9-9459-8FAC94539F74}" srcOrd="0" destOrd="0" presId="urn:microsoft.com/office/officeart/2024/layout/NumberedLinearArrowProcess"/>
    <dgm:cxn modelId="{33682EFF-B1DB-407A-A511-DECC2DA1D075}" type="presOf" srcId="{0A9B2E74-1F5A-4AD9-B768-648E6559A564}" destId="{B09EF157-0A2B-42E2-8368-C6CF16937C87}" srcOrd="1" destOrd="0" presId="urn:microsoft.com/office/officeart/2024/layout/NumberedLinearArrowProcess"/>
    <dgm:cxn modelId="{DF14BEF2-2BB5-47EA-9BCA-850D40F281FE}" type="presParOf" srcId="{8E59FD82-B065-4A15-A442-C3A741378FBC}" destId="{38F4F6B7-986B-489A-A67A-65377E449635}" srcOrd="0" destOrd="0" presId="urn:microsoft.com/office/officeart/2024/layout/NumberedLinearArrowProcess"/>
    <dgm:cxn modelId="{88CC1881-2D5C-403B-9B3A-1568D34449C4}" type="presParOf" srcId="{38F4F6B7-986B-489A-A67A-65377E449635}" destId="{44200720-6992-40BA-B12A-21CF8E40B00C}" srcOrd="0" destOrd="0" presId="urn:microsoft.com/office/officeart/2024/layout/NumberedLinearArrowProcess"/>
    <dgm:cxn modelId="{884DE83E-438E-44EA-8F99-5DA838736E1C}" type="presParOf" srcId="{38F4F6B7-986B-489A-A67A-65377E449635}" destId="{234BFAE6-8979-4F0A-BCC8-4804B65E797E}" srcOrd="1" destOrd="0" presId="urn:microsoft.com/office/officeart/2024/layout/NumberedLinearArrowProcess"/>
    <dgm:cxn modelId="{38687AE0-27C2-4A27-A7E0-FB0BCF51A3E4}" type="presParOf" srcId="{234BFAE6-8979-4F0A-BCC8-4804B65E797E}" destId="{5B4ABD44-6EF0-48A7-8E3A-1848A2F4D74F}" srcOrd="0" destOrd="0" presId="urn:microsoft.com/office/officeart/2024/layout/NumberedLinearArrowProcess"/>
    <dgm:cxn modelId="{1AA7C659-C593-4BF6-BB47-8F0EE3F3E82F}" type="presParOf" srcId="{234BFAE6-8979-4F0A-BCC8-4804B65E797E}" destId="{A36A3E73-A826-4BD9-9459-8FAC94539F74}" srcOrd="1" destOrd="0" presId="urn:microsoft.com/office/officeart/2024/layout/NumberedLinearArrowProcess"/>
    <dgm:cxn modelId="{E5E00129-25DD-4C07-8DC0-7C4F9F2FEB74}" type="presParOf" srcId="{234BFAE6-8979-4F0A-BCC8-4804B65E797E}" destId="{C8AFD2C9-B33D-4136-BBDE-628A7144069C}" srcOrd="2" destOrd="0" presId="urn:microsoft.com/office/officeart/2024/layout/NumberedLinearArrowProcess"/>
    <dgm:cxn modelId="{47E956B9-CC02-440E-965D-50AD1EDE8A54}" type="presParOf" srcId="{234BFAE6-8979-4F0A-BCC8-4804B65E797E}" destId="{824B4468-9743-4DD1-ACBF-C2B4FBB701CC}" srcOrd="3" destOrd="0" presId="urn:microsoft.com/office/officeart/2024/layout/NumberedLinearArrowProcess"/>
    <dgm:cxn modelId="{4E3B7556-3891-4923-8A95-291D52091837}" type="presParOf" srcId="{234BFAE6-8979-4F0A-BCC8-4804B65E797E}" destId="{D2F3DEBB-685C-4C40-9D29-3428291E7863}" srcOrd="4" destOrd="0" presId="urn:microsoft.com/office/officeart/2024/layout/NumberedLinearArrowProcess"/>
    <dgm:cxn modelId="{1A0E3081-2981-45F5-9217-0C244F93C724}" type="presParOf" srcId="{38F4F6B7-986B-489A-A67A-65377E449635}" destId="{2762397E-1389-4C7C-B1D4-F80D0C6249DD}" srcOrd="2" destOrd="0" presId="urn:microsoft.com/office/officeart/2024/layout/NumberedLinearArrowProcess"/>
    <dgm:cxn modelId="{AE08D1D4-775C-4C49-94B0-2ABE7ABE2158}" type="presParOf" srcId="{8E59FD82-B065-4A15-A442-C3A741378FBC}" destId="{78E39373-BD2D-4C6E-B805-C9F68416FFDA}" srcOrd="1" destOrd="0" presId="urn:microsoft.com/office/officeart/2024/layout/NumberedLinearArrowProcess"/>
    <dgm:cxn modelId="{EB67E200-6E11-4889-9ADA-A9E0B8920B58}" type="presParOf" srcId="{8E59FD82-B065-4A15-A442-C3A741378FBC}" destId="{8855CC0A-89BE-468E-9545-58B23DEE2841}" srcOrd="2" destOrd="0" presId="urn:microsoft.com/office/officeart/2024/layout/NumberedLinearArrowProcess"/>
    <dgm:cxn modelId="{AED69814-2FF7-4419-BF2F-C53041350546}" type="presParOf" srcId="{8855CC0A-89BE-468E-9545-58B23DEE2841}" destId="{0A32A187-6515-4CA7-9305-3C6354B6AEF8}" srcOrd="0" destOrd="0" presId="urn:microsoft.com/office/officeart/2024/layout/NumberedLinearArrowProcess"/>
    <dgm:cxn modelId="{B74FD9AD-CDE9-43B9-9978-8FB8932A0239}" type="presParOf" srcId="{8855CC0A-89BE-468E-9545-58B23DEE2841}" destId="{D36A35CB-5E60-4010-88DC-947B897F2E66}" srcOrd="1" destOrd="0" presId="urn:microsoft.com/office/officeart/2024/layout/NumberedLinearArrowProcess"/>
    <dgm:cxn modelId="{D8A21863-7D99-4BD7-AC05-F14A03BFAC47}" type="presParOf" srcId="{D36A35CB-5E60-4010-88DC-947B897F2E66}" destId="{9887737F-5D11-429E-9884-67D42C1F3CB7}" srcOrd="0" destOrd="0" presId="urn:microsoft.com/office/officeart/2024/layout/NumberedLinearArrowProcess"/>
    <dgm:cxn modelId="{3E1FBC25-B4E6-40E1-894A-DA7821F7B927}" type="presParOf" srcId="{D36A35CB-5E60-4010-88DC-947B897F2E66}" destId="{0B4BF472-8E61-4BB8-8F5A-F0126A35B988}" srcOrd="1" destOrd="0" presId="urn:microsoft.com/office/officeart/2024/layout/NumberedLinearArrowProcess"/>
    <dgm:cxn modelId="{0E7019F5-D21C-47EA-9FC0-23D0594F2BF2}" type="presParOf" srcId="{D36A35CB-5E60-4010-88DC-947B897F2E66}" destId="{C53467E3-49D7-4D60-9A37-E2083B48379C}" srcOrd="2" destOrd="0" presId="urn:microsoft.com/office/officeart/2024/layout/NumberedLinearArrowProcess"/>
    <dgm:cxn modelId="{43C2B325-8411-47E5-AC3F-DCBE51B7A810}" type="presParOf" srcId="{D36A35CB-5E60-4010-88DC-947B897F2E66}" destId="{8B6A6A34-6C8F-4A14-9456-4A7DB49F6F10}" srcOrd="3" destOrd="0" presId="urn:microsoft.com/office/officeart/2024/layout/NumberedLinearArrowProcess"/>
    <dgm:cxn modelId="{87F705B9-EB5B-4E33-8D43-08E4046866A4}" type="presParOf" srcId="{D36A35CB-5E60-4010-88DC-947B897F2E66}" destId="{329C99CC-1249-4348-865D-4202D8A17C82}" srcOrd="4" destOrd="0" presId="urn:microsoft.com/office/officeart/2024/layout/NumberedLinearArrowProcess"/>
    <dgm:cxn modelId="{2FF98E2F-043A-4A4A-AFF0-0BD7503F58D4}" type="presParOf" srcId="{8855CC0A-89BE-468E-9545-58B23DEE2841}" destId="{8558A1A1-C3B0-46D3-8DA2-945302FC881D}" srcOrd="2" destOrd="0" presId="urn:microsoft.com/office/officeart/2024/layout/NumberedLinearArrowProcess"/>
    <dgm:cxn modelId="{AF8C92F4-D38A-4757-8754-092D500389B7}" type="presParOf" srcId="{8E59FD82-B065-4A15-A442-C3A741378FBC}" destId="{842740CD-F8A0-4F04-A1CF-B2B4AAE74872}" srcOrd="3" destOrd="0" presId="urn:microsoft.com/office/officeart/2024/layout/NumberedLinearArrowProcess"/>
    <dgm:cxn modelId="{AB71E457-10A7-4389-B430-8D6ADEC6B018}" type="presParOf" srcId="{8E59FD82-B065-4A15-A442-C3A741378FBC}" destId="{8724D8A8-A4ED-48B4-B1A3-78156CCCE701}" srcOrd="4" destOrd="0" presId="urn:microsoft.com/office/officeart/2024/layout/NumberedLinearArrowProcess"/>
    <dgm:cxn modelId="{4E3324DB-D961-4497-831E-2717DA4A5C2A}" type="presParOf" srcId="{8724D8A8-A4ED-48B4-B1A3-78156CCCE701}" destId="{0747F232-3DB0-4A2B-A0B0-A5A7EFF9AAFC}" srcOrd="0" destOrd="0" presId="urn:microsoft.com/office/officeart/2024/layout/NumberedLinearArrowProcess"/>
    <dgm:cxn modelId="{7D582B71-E27A-4E10-BDBF-D123DA6BF74E}" type="presParOf" srcId="{8724D8A8-A4ED-48B4-B1A3-78156CCCE701}" destId="{8E4E7089-2E49-4B38-A556-8316F947E780}" srcOrd="1" destOrd="0" presId="urn:microsoft.com/office/officeart/2024/layout/NumberedLinearArrowProcess"/>
    <dgm:cxn modelId="{F30FCE9B-528B-4014-8F0E-441ABF9FE488}" type="presParOf" srcId="{8E4E7089-2E49-4B38-A556-8316F947E780}" destId="{69711CE7-D0AB-4270-83EE-1E9B66B9CE66}" srcOrd="0" destOrd="0" presId="urn:microsoft.com/office/officeart/2024/layout/NumberedLinearArrowProcess"/>
    <dgm:cxn modelId="{6E04AE60-8004-4BF4-BEDF-7F0F50C4CBB6}" type="presParOf" srcId="{8E4E7089-2E49-4B38-A556-8316F947E780}" destId="{2E19C6AB-E2FD-4BBE-9F2B-41AECFD93056}" srcOrd="1" destOrd="0" presId="urn:microsoft.com/office/officeart/2024/layout/NumberedLinearArrowProcess"/>
    <dgm:cxn modelId="{EB845B47-CD43-4632-A4C4-92167E627B1B}" type="presParOf" srcId="{8E4E7089-2E49-4B38-A556-8316F947E780}" destId="{58D72FDC-CACE-408D-BF32-171A817AD899}" srcOrd="2" destOrd="0" presId="urn:microsoft.com/office/officeart/2024/layout/NumberedLinearArrowProcess"/>
    <dgm:cxn modelId="{E55342D2-0634-4424-AC6C-4DF83A5C75CB}" type="presParOf" srcId="{8E4E7089-2E49-4B38-A556-8316F947E780}" destId="{88A238ED-F825-4FF6-96E4-F6717A5547B7}" srcOrd="3" destOrd="0" presId="urn:microsoft.com/office/officeart/2024/layout/NumberedLinearArrowProcess"/>
    <dgm:cxn modelId="{4D949745-409F-4C42-B6BD-0D6FA0A197B5}" type="presParOf" srcId="{8E4E7089-2E49-4B38-A556-8316F947E780}" destId="{F30CA86C-3462-407A-8882-37DAE47A0401}" srcOrd="4" destOrd="0" presId="urn:microsoft.com/office/officeart/2024/layout/NumberedLinearArrowProcess"/>
    <dgm:cxn modelId="{6AF4EED8-2867-42AA-AC63-FD00ED826D19}" type="presParOf" srcId="{8724D8A8-A4ED-48B4-B1A3-78156CCCE701}" destId="{B09EF157-0A2B-42E2-8368-C6CF16937C87}" srcOrd="2" destOrd="0" presId="urn:microsoft.com/office/officeart/2024/layout/NumberedLinearArrowProcess"/>
    <dgm:cxn modelId="{8350BFE7-CAF0-4CAC-B460-A0CD94C537C8}" type="presParOf" srcId="{8E59FD82-B065-4A15-A442-C3A741378FBC}" destId="{4C6B3C27-8A0F-43E0-9077-0ECDC8B0FA4B}" srcOrd="5" destOrd="0" presId="urn:microsoft.com/office/officeart/2024/layout/NumberedLinearArrowProcess"/>
    <dgm:cxn modelId="{0114BFEE-0A40-4C6D-A937-10D2DD6086AF}" type="presParOf" srcId="{8E59FD82-B065-4A15-A442-C3A741378FBC}" destId="{1F5A2278-1821-472D-8580-E7A7E5428113}" srcOrd="6" destOrd="0" presId="urn:microsoft.com/office/officeart/2024/layout/NumberedLinearArrowProcess"/>
    <dgm:cxn modelId="{87A9ACB4-83CD-4175-8A9D-5B95F9B2D8CF}" type="presParOf" srcId="{1F5A2278-1821-472D-8580-E7A7E5428113}" destId="{B2EB3180-2AFB-4919-8BBB-1E6A6699B8A2}" srcOrd="0" destOrd="0" presId="urn:microsoft.com/office/officeart/2024/layout/NumberedLinearArrowProcess"/>
    <dgm:cxn modelId="{8DD927E3-CDA1-4717-BDEE-3FE77180C6DC}" type="presParOf" srcId="{1F5A2278-1821-472D-8580-E7A7E5428113}" destId="{C0698A45-19D3-433F-89F6-D34409EB9EC3}" srcOrd="1" destOrd="0" presId="urn:microsoft.com/office/officeart/2024/layout/NumberedLinearArrowProcess"/>
    <dgm:cxn modelId="{ED3639C0-DA2C-44B1-84C2-D6E38F8BFAE3}" type="presParOf" srcId="{C0698A45-19D3-433F-89F6-D34409EB9EC3}" destId="{8F5D3B7A-3A6E-4C33-A884-D23327BCB2C5}" srcOrd="0" destOrd="0" presId="urn:microsoft.com/office/officeart/2024/layout/NumberedLinearArrowProcess"/>
    <dgm:cxn modelId="{D23161C7-4E85-433F-A6A2-12DD71FB348E}" type="presParOf" srcId="{C0698A45-19D3-433F-89F6-D34409EB9EC3}" destId="{E11EFB3B-1E22-459E-9657-29941B24C9AE}" srcOrd="1" destOrd="0" presId="urn:microsoft.com/office/officeart/2024/layout/NumberedLinearArrowProcess"/>
    <dgm:cxn modelId="{0BEF1705-F775-4F32-82DF-1710DEA444F1}" type="presParOf" srcId="{C0698A45-19D3-433F-89F6-D34409EB9EC3}" destId="{0518EC6F-D82E-4939-98BA-1AB1620AF353}" srcOrd="2" destOrd="0" presId="urn:microsoft.com/office/officeart/2024/layout/NumberedLinearArrowProcess"/>
    <dgm:cxn modelId="{C464AB06-DACC-4A74-B783-9A7AE8EEB582}" type="presParOf" srcId="{C0698A45-19D3-433F-89F6-D34409EB9EC3}" destId="{544AA489-8C83-46FE-9117-08654749FB2A}" srcOrd="3" destOrd="0" presId="urn:microsoft.com/office/officeart/2024/layout/NumberedLinearArrowProcess"/>
    <dgm:cxn modelId="{D3E475A2-24BB-48BF-BDE9-DC02D49BCF5B}" type="presParOf" srcId="{C0698A45-19D3-433F-89F6-D34409EB9EC3}" destId="{DB333246-6507-410D-9045-59B3B4A3F9F8}" srcOrd="4" destOrd="0" presId="urn:microsoft.com/office/officeart/2024/layout/NumberedLinearArrowProcess"/>
    <dgm:cxn modelId="{3037B022-1D64-44C5-8B3E-D7465AEC65D7}" type="presParOf" srcId="{1F5A2278-1821-472D-8580-E7A7E5428113}" destId="{BDD17793-3EDE-4B4D-B942-5DBD9D3FD10E}" srcOrd="2" destOrd="0" presId="urn:microsoft.com/office/officeart/2024/layout/NumberedLinearArrow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6B9965-7E5F-445A-AD8C-4F81FC6F0360}">
      <dsp:nvSpPr>
        <dsp:cNvPr id="0" name=""/>
        <dsp:cNvSpPr/>
      </dsp:nvSpPr>
      <dsp:spPr>
        <a:xfrm>
          <a:off x="0" y="0"/>
          <a:ext cx="4860757" cy="1355847"/>
        </a:xfrm>
        <a:prstGeom prst="roundRect">
          <a:avLst>
            <a:gd name="adj" fmla="val 10000"/>
          </a:avLst>
        </a:prstGeom>
        <a:solidFill>
          <a:srgbClr val="C55015"/>
        </a:solidFill>
        <a:ln w="19050" cap="flat" cmpd="sng" algn="ctr">
          <a:solidFill>
            <a:srgbClr val="C55015"/>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120000"/>
            </a:lnSpc>
            <a:spcBef>
              <a:spcPct val="0"/>
            </a:spcBef>
            <a:spcAft>
              <a:spcPct val="35000"/>
            </a:spcAft>
            <a:buNone/>
          </a:pPr>
          <a:r>
            <a:rPr lang="lv-LV" sz="1800" b="1" kern="1200">
              <a:latin typeface="Arial" panose="020B0604020202020204" pitchFamily="34" charset="0"/>
              <a:ea typeface="Tahoma" panose="020B0604030504040204" pitchFamily="34" charset="0"/>
              <a:cs typeface="Arial" panose="020B0604020202020204" pitchFamily="34" charset="0"/>
            </a:rPr>
            <a:t>Normatīvo aktu un vardarbības izplatība darba vidē (t.sk. reprezentatīvas aptaujas)</a:t>
          </a:r>
          <a:endParaRPr lang="en-US" sz="1800" kern="1200" dirty="0">
            <a:latin typeface="Arial" panose="020B0604020202020204" pitchFamily="34" charset="0"/>
            <a:ea typeface="Tahoma" panose="020B0604030504040204" pitchFamily="34" charset="0"/>
            <a:cs typeface="Arial" panose="020B0604020202020204" pitchFamily="34" charset="0"/>
          </a:endParaRPr>
        </a:p>
      </dsp:txBody>
      <dsp:txXfrm>
        <a:off x="39711" y="39711"/>
        <a:ext cx="3283123" cy="1276425"/>
      </dsp:txXfrm>
    </dsp:sp>
    <dsp:sp modelId="{AB951385-3A72-4C72-BAC2-3F15B0922120}">
      <dsp:nvSpPr>
        <dsp:cNvPr id="0" name=""/>
        <dsp:cNvSpPr/>
      </dsp:nvSpPr>
      <dsp:spPr>
        <a:xfrm>
          <a:off x="407088" y="1602365"/>
          <a:ext cx="4860757" cy="1355847"/>
        </a:xfrm>
        <a:prstGeom prst="roundRect">
          <a:avLst>
            <a:gd name="adj" fmla="val 10000"/>
          </a:avLst>
        </a:prstGeom>
        <a:solidFill>
          <a:srgbClr val="FFC00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120000"/>
            </a:lnSpc>
            <a:spcBef>
              <a:spcPct val="0"/>
            </a:spcBef>
            <a:spcAft>
              <a:spcPct val="35000"/>
            </a:spcAft>
            <a:buNone/>
          </a:pPr>
          <a:r>
            <a:rPr lang="lv-LV" sz="1800" b="1" kern="1200" dirty="0">
              <a:solidFill>
                <a:schemeClr val="tx1"/>
              </a:solidFill>
              <a:latin typeface="Arial" panose="020B0604020202020204" pitchFamily="34" charset="0"/>
              <a:ea typeface="Tahoma" panose="020B0604030504040204" pitchFamily="34" charset="0"/>
              <a:cs typeface="Arial" panose="020B0604020202020204" pitchFamily="34" charset="0"/>
            </a:rPr>
            <a:t>Darba devēju prakse vardarbības jautājumu prevencijai un risināšanai</a:t>
          </a:r>
          <a:endParaRPr lang="en-US" sz="1800" b="1" kern="1200" dirty="0">
            <a:solidFill>
              <a:schemeClr val="tx1"/>
            </a:solidFill>
            <a:latin typeface="Arial" panose="020B0604020202020204" pitchFamily="34" charset="0"/>
            <a:ea typeface="Tahoma" panose="020B0604030504040204" pitchFamily="34" charset="0"/>
            <a:cs typeface="Arial" panose="020B0604020202020204" pitchFamily="34" charset="0"/>
          </a:endParaRPr>
        </a:p>
      </dsp:txBody>
      <dsp:txXfrm>
        <a:off x="446799" y="1642076"/>
        <a:ext cx="3492946" cy="1276425"/>
      </dsp:txXfrm>
    </dsp:sp>
    <dsp:sp modelId="{F2F94AEF-C66B-4294-BFF4-B8CFEB5AFE86}">
      <dsp:nvSpPr>
        <dsp:cNvPr id="0" name=""/>
        <dsp:cNvSpPr/>
      </dsp:nvSpPr>
      <dsp:spPr>
        <a:xfrm>
          <a:off x="808100" y="3204730"/>
          <a:ext cx="4860757" cy="1355847"/>
        </a:xfrm>
        <a:prstGeom prst="roundRect">
          <a:avLst>
            <a:gd name="adj" fmla="val 10000"/>
          </a:avLst>
        </a:prstGeom>
        <a:solidFill>
          <a:srgbClr val="367A18"/>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120000"/>
            </a:lnSpc>
            <a:spcBef>
              <a:spcPct val="0"/>
            </a:spcBef>
            <a:spcAft>
              <a:spcPct val="35000"/>
            </a:spcAft>
            <a:buNone/>
          </a:pPr>
          <a:r>
            <a:rPr lang="lv-LV" sz="1800" b="1" kern="1200">
              <a:latin typeface="Arial" panose="020B0604020202020204" pitchFamily="34" charset="0"/>
              <a:ea typeface="Tahoma" panose="020B0604030504040204" pitchFamily="34" charset="0"/>
              <a:cs typeface="Arial" panose="020B0604020202020204" pitchFamily="34" charset="0"/>
            </a:rPr>
            <a:t>Institūciju un organizāciju loma atbalsta nodrošināšanā </a:t>
          </a:r>
          <a:endParaRPr lang="en-US" sz="1800" b="1" kern="1200" dirty="0">
            <a:latin typeface="Arial" panose="020B0604020202020204" pitchFamily="34" charset="0"/>
            <a:ea typeface="Tahoma" panose="020B0604030504040204" pitchFamily="34" charset="0"/>
            <a:cs typeface="Arial" panose="020B0604020202020204" pitchFamily="34" charset="0"/>
          </a:endParaRPr>
        </a:p>
      </dsp:txBody>
      <dsp:txXfrm>
        <a:off x="847811" y="3244441"/>
        <a:ext cx="3499022" cy="1276425"/>
      </dsp:txXfrm>
    </dsp:sp>
    <dsp:sp modelId="{7CF45160-ADC8-420B-A31C-159C4C475174}">
      <dsp:nvSpPr>
        <dsp:cNvPr id="0" name=""/>
        <dsp:cNvSpPr/>
      </dsp:nvSpPr>
      <dsp:spPr>
        <a:xfrm>
          <a:off x="1215189" y="4807096"/>
          <a:ext cx="4860757" cy="1355847"/>
        </a:xfrm>
        <a:prstGeom prst="roundRect">
          <a:avLst>
            <a:gd name="adj" fmla="val 10000"/>
          </a:avLst>
        </a:prstGeom>
        <a:solidFill>
          <a:srgbClr val="114719"/>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120000"/>
            </a:lnSpc>
            <a:spcBef>
              <a:spcPct val="0"/>
            </a:spcBef>
            <a:spcAft>
              <a:spcPct val="35000"/>
            </a:spcAft>
            <a:buNone/>
          </a:pPr>
          <a:r>
            <a:rPr lang="lv-LV" sz="1800" b="1" kern="1200">
              <a:latin typeface="Arial" panose="020B0604020202020204" pitchFamily="34" charset="0"/>
              <a:ea typeface="Tahoma" panose="020B0604030504040204" pitchFamily="34" charset="0"/>
              <a:cs typeface="Arial" panose="020B0604020202020204" pitchFamily="34" charset="0"/>
            </a:rPr>
            <a:t>Konvencijas Nr. 190 ratifikācijas nepieciešamība; secinājumi un ieteikumi</a:t>
          </a:r>
          <a:endParaRPr lang="en-US" sz="1800" b="1" kern="1200" dirty="0">
            <a:latin typeface="Arial" panose="020B0604020202020204" pitchFamily="34" charset="0"/>
            <a:ea typeface="Tahoma" panose="020B0604030504040204" pitchFamily="34" charset="0"/>
            <a:cs typeface="Arial" panose="020B0604020202020204" pitchFamily="34" charset="0"/>
          </a:endParaRPr>
        </a:p>
      </dsp:txBody>
      <dsp:txXfrm>
        <a:off x="1254900" y="4846807"/>
        <a:ext cx="3492946" cy="1276425"/>
      </dsp:txXfrm>
    </dsp:sp>
    <dsp:sp modelId="{8A75E812-4B70-4250-877E-561A024FB7BE}">
      <dsp:nvSpPr>
        <dsp:cNvPr id="0" name=""/>
        <dsp:cNvSpPr/>
      </dsp:nvSpPr>
      <dsp:spPr>
        <a:xfrm>
          <a:off x="3979456" y="1038456"/>
          <a:ext cx="881300" cy="881300"/>
        </a:xfrm>
        <a:prstGeom prst="downArrow">
          <a:avLst>
            <a:gd name="adj1" fmla="val 55000"/>
            <a:gd name="adj2" fmla="val 45000"/>
          </a:avLst>
        </a:prstGeom>
        <a:solidFill>
          <a:schemeClr val="accent2">
            <a:tint val="40000"/>
            <a:alpha val="90000"/>
            <a:hueOff val="0"/>
            <a:satOff val="0"/>
            <a:lumOff val="0"/>
            <a:alphaOff val="0"/>
          </a:schemeClr>
        </a:solidFill>
        <a:ln w="1905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120000"/>
            </a:lnSpc>
            <a:spcBef>
              <a:spcPct val="0"/>
            </a:spcBef>
            <a:spcAft>
              <a:spcPct val="35000"/>
            </a:spcAft>
            <a:buNone/>
          </a:pPr>
          <a:endParaRPr lang="en-US" sz="2800" kern="1200">
            <a:latin typeface="Arial" panose="020B0604020202020204" pitchFamily="34" charset="0"/>
            <a:ea typeface="Tahoma" panose="020B0604030504040204" pitchFamily="34" charset="0"/>
            <a:cs typeface="Arial" panose="020B0604020202020204" pitchFamily="34" charset="0"/>
          </a:endParaRPr>
        </a:p>
      </dsp:txBody>
      <dsp:txXfrm>
        <a:off x="4177748" y="1038456"/>
        <a:ext cx="484716" cy="663178"/>
      </dsp:txXfrm>
    </dsp:sp>
    <dsp:sp modelId="{F182D24D-E1E5-43CE-8016-8264481E715C}">
      <dsp:nvSpPr>
        <dsp:cNvPr id="0" name=""/>
        <dsp:cNvSpPr/>
      </dsp:nvSpPr>
      <dsp:spPr>
        <a:xfrm>
          <a:off x="4386545" y="2640821"/>
          <a:ext cx="881300" cy="881300"/>
        </a:xfrm>
        <a:prstGeom prst="downArrow">
          <a:avLst>
            <a:gd name="adj1" fmla="val 55000"/>
            <a:gd name="adj2" fmla="val 45000"/>
          </a:avLst>
        </a:prstGeom>
        <a:solidFill>
          <a:schemeClr val="accent2">
            <a:tint val="40000"/>
            <a:alpha val="90000"/>
            <a:hueOff val="3367359"/>
            <a:satOff val="-31116"/>
            <a:lumOff val="-3508"/>
            <a:alphaOff val="0"/>
          </a:schemeClr>
        </a:solidFill>
        <a:ln w="19050" cap="flat" cmpd="sng" algn="ctr">
          <a:solidFill>
            <a:schemeClr val="accent2">
              <a:tint val="40000"/>
              <a:alpha val="90000"/>
              <a:hueOff val="3367359"/>
              <a:satOff val="-31116"/>
              <a:lumOff val="-350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120000"/>
            </a:lnSpc>
            <a:spcBef>
              <a:spcPct val="0"/>
            </a:spcBef>
            <a:spcAft>
              <a:spcPct val="35000"/>
            </a:spcAft>
            <a:buNone/>
          </a:pPr>
          <a:endParaRPr lang="en-US" sz="2800" kern="1200">
            <a:latin typeface="Arial" panose="020B0604020202020204" pitchFamily="34" charset="0"/>
            <a:ea typeface="Tahoma" panose="020B0604030504040204" pitchFamily="34" charset="0"/>
            <a:cs typeface="Arial" panose="020B0604020202020204" pitchFamily="34" charset="0"/>
          </a:endParaRPr>
        </a:p>
      </dsp:txBody>
      <dsp:txXfrm>
        <a:off x="4584837" y="2640821"/>
        <a:ext cx="484716" cy="663178"/>
      </dsp:txXfrm>
    </dsp:sp>
    <dsp:sp modelId="{DF8430E3-476F-4BD6-AD9B-AA106038FCEB}">
      <dsp:nvSpPr>
        <dsp:cNvPr id="0" name=""/>
        <dsp:cNvSpPr/>
      </dsp:nvSpPr>
      <dsp:spPr>
        <a:xfrm>
          <a:off x="4787557" y="4243186"/>
          <a:ext cx="881300" cy="881300"/>
        </a:xfrm>
        <a:prstGeom prst="downArrow">
          <a:avLst>
            <a:gd name="adj1" fmla="val 55000"/>
            <a:gd name="adj2" fmla="val 45000"/>
          </a:avLst>
        </a:prstGeom>
        <a:solidFill>
          <a:schemeClr val="accent2">
            <a:tint val="40000"/>
            <a:alpha val="90000"/>
            <a:hueOff val="6734718"/>
            <a:satOff val="-62232"/>
            <a:lumOff val="-7015"/>
            <a:alphaOff val="0"/>
          </a:schemeClr>
        </a:solidFill>
        <a:ln w="19050" cap="flat" cmpd="sng" algn="ctr">
          <a:solidFill>
            <a:schemeClr val="accent2">
              <a:tint val="40000"/>
              <a:alpha val="90000"/>
              <a:hueOff val="6734718"/>
              <a:satOff val="-62232"/>
              <a:lumOff val="-701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120000"/>
            </a:lnSpc>
            <a:spcBef>
              <a:spcPct val="0"/>
            </a:spcBef>
            <a:spcAft>
              <a:spcPct val="35000"/>
            </a:spcAft>
            <a:buNone/>
          </a:pPr>
          <a:endParaRPr lang="en-US" sz="2800" kern="1200">
            <a:latin typeface="Arial" panose="020B0604020202020204" pitchFamily="34" charset="0"/>
            <a:ea typeface="Tahoma" panose="020B0604030504040204" pitchFamily="34" charset="0"/>
            <a:cs typeface="Arial" panose="020B0604020202020204" pitchFamily="34" charset="0"/>
          </a:endParaRPr>
        </a:p>
      </dsp:txBody>
      <dsp:txXfrm>
        <a:off x="4985849" y="4243186"/>
        <a:ext cx="484716" cy="66317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066A5A-0E19-4D4F-AA8D-5C1079FA8C77}">
      <dsp:nvSpPr>
        <dsp:cNvPr id="0" name=""/>
        <dsp:cNvSpPr/>
      </dsp:nvSpPr>
      <dsp:spPr>
        <a:xfrm>
          <a:off x="1430452" y="2205"/>
          <a:ext cx="2715942" cy="1629565"/>
        </a:xfrm>
        <a:prstGeom prst="rect">
          <a:avLst/>
        </a:prstGeom>
        <a:solidFill>
          <a:schemeClr val="accent3"/>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lv-LV" sz="2500" b="1" kern="1200" dirty="0">
              <a:latin typeface="Arial" panose="020B0604020202020204" pitchFamily="34" charset="0"/>
              <a:cs typeface="Arial" panose="020B0604020202020204" pitchFamily="34" charset="0"/>
            </a:rPr>
            <a:t>Dokumentu analīze</a:t>
          </a:r>
        </a:p>
      </dsp:txBody>
      <dsp:txXfrm>
        <a:off x="1430452" y="2205"/>
        <a:ext cx="2715942" cy="1629565"/>
      </dsp:txXfrm>
    </dsp:sp>
    <dsp:sp modelId="{E18C3731-6001-4A81-8A14-A2E6A1E514D6}">
      <dsp:nvSpPr>
        <dsp:cNvPr id="0" name=""/>
        <dsp:cNvSpPr/>
      </dsp:nvSpPr>
      <dsp:spPr>
        <a:xfrm>
          <a:off x="4417988" y="2205"/>
          <a:ext cx="2715942" cy="1629565"/>
        </a:xfrm>
        <a:prstGeom prst="rect">
          <a:avLst/>
        </a:prstGeom>
        <a:solidFill>
          <a:schemeClr val="accent2"/>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lv-LV" sz="2500" b="1" kern="1200" dirty="0">
              <a:latin typeface="Arial" panose="020B0604020202020204" pitchFamily="34" charset="0"/>
              <a:ea typeface="Tahoma" panose="020B0604030504040204" pitchFamily="34" charset="0"/>
              <a:cs typeface="Arial" panose="020B0604020202020204" pitchFamily="34" charset="0"/>
            </a:rPr>
            <a:t>Nodarbināto aptauja</a:t>
          </a:r>
          <a:endParaRPr lang="lv-LV" sz="2500" b="1" kern="1200" dirty="0">
            <a:latin typeface="Arial" panose="020B0604020202020204" pitchFamily="34" charset="0"/>
            <a:cs typeface="Arial" panose="020B0604020202020204" pitchFamily="34" charset="0"/>
          </a:endParaRPr>
        </a:p>
      </dsp:txBody>
      <dsp:txXfrm>
        <a:off x="4417988" y="2205"/>
        <a:ext cx="2715942" cy="1629565"/>
      </dsp:txXfrm>
    </dsp:sp>
    <dsp:sp modelId="{DDAC991F-1573-42B5-AFAB-401828AD1711}">
      <dsp:nvSpPr>
        <dsp:cNvPr id="0" name=""/>
        <dsp:cNvSpPr/>
      </dsp:nvSpPr>
      <dsp:spPr>
        <a:xfrm>
          <a:off x="7405525" y="2205"/>
          <a:ext cx="2715942" cy="1629565"/>
        </a:xfrm>
        <a:prstGeom prst="rect">
          <a:avLst/>
        </a:prstGeom>
        <a:solidFill>
          <a:schemeClr val="accent6"/>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lv-LV" sz="2500" b="1" kern="1200" dirty="0">
              <a:latin typeface="Arial" panose="020B0604020202020204" pitchFamily="34" charset="0"/>
              <a:ea typeface="Tahoma" panose="020B0604030504040204" pitchFamily="34" charset="0"/>
              <a:cs typeface="Arial" panose="020B0604020202020204" pitchFamily="34" charset="0"/>
            </a:rPr>
            <a:t>Darba devēju aptauja</a:t>
          </a:r>
          <a:endParaRPr lang="lv-LV" sz="2500" b="1" kern="1200" dirty="0">
            <a:latin typeface="Arial" panose="020B0604020202020204" pitchFamily="34" charset="0"/>
            <a:cs typeface="Arial" panose="020B0604020202020204" pitchFamily="34" charset="0"/>
          </a:endParaRPr>
        </a:p>
      </dsp:txBody>
      <dsp:txXfrm>
        <a:off x="7405525" y="2205"/>
        <a:ext cx="2715942" cy="1629565"/>
      </dsp:txXfrm>
    </dsp:sp>
    <dsp:sp modelId="{A0029D38-54E0-4F58-AD0F-4781562E6720}">
      <dsp:nvSpPr>
        <dsp:cNvPr id="0" name=""/>
        <dsp:cNvSpPr/>
      </dsp:nvSpPr>
      <dsp:spPr>
        <a:xfrm>
          <a:off x="1430452" y="1903364"/>
          <a:ext cx="2715942" cy="1629565"/>
        </a:xfrm>
        <a:prstGeom prst="rect">
          <a:avLst/>
        </a:prstGeom>
        <a:solidFill>
          <a:schemeClr val="accent2"/>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lv-LV" sz="2500" b="1" kern="1200" dirty="0">
              <a:latin typeface="Arial" panose="020B0604020202020204" pitchFamily="34" charset="0"/>
              <a:ea typeface="Tahoma" panose="020B0604030504040204" pitchFamily="34" charset="0"/>
              <a:cs typeface="Arial" panose="020B0604020202020204" pitchFamily="34" charset="0"/>
            </a:rPr>
            <a:t>9 intervijas ar vardarbībā cietušajiem</a:t>
          </a:r>
          <a:endParaRPr lang="lv-LV" sz="2500" b="1" kern="1200" dirty="0">
            <a:latin typeface="Arial" panose="020B0604020202020204" pitchFamily="34" charset="0"/>
            <a:cs typeface="Arial" panose="020B0604020202020204" pitchFamily="34" charset="0"/>
          </a:endParaRPr>
        </a:p>
      </dsp:txBody>
      <dsp:txXfrm>
        <a:off x="1430452" y="1903364"/>
        <a:ext cx="2715942" cy="1629565"/>
      </dsp:txXfrm>
    </dsp:sp>
    <dsp:sp modelId="{FE9F4D0E-3BCB-4C94-93DC-34DE1B400E78}">
      <dsp:nvSpPr>
        <dsp:cNvPr id="0" name=""/>
        <dsp:cNvSpPr/>
      </dsp:nvSpPr>
      <dsp:spPr>
        <a:xfrm>
          <a:off x="4417988" y="1903364"/>
          <a:ext cx="2715942" cy="1629565"/>
        </a:xfrm>
        <a:prstGeom prst="rect">
          <a:avLst/>
        </a:prstGeom>
        <a:solidFill>
          <a:schemeClr val="accent6"/>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lv-LV" sz="2500" b="1" kern="1200" dirty="0">
              <a:latin typeface="Arial" panose="020B0604020202020204" pitchFamily="34" charset="0"/>
              <a:ea typeface="Tahoma" panose="020B0604030504040204" pitchFamily="34" charset="0"/>
              <a:cs typeface="Arial" panose="020B0604020202020204" pitchFamily="34" charset="0"/>
            </a:rPr>
            <a:t>44 intervijas ar  darba devējiem</a:t>
          </a:r>
          <a:endParaRPr lang="lv-LV" sz="2500" b="1" kern="1200" dirty="0">
            <a:latin typeface="Arial" panose="020B0604020202020204" pitchFamily="34" charset="0"/>
            <a:cs typeface="Arial" panose="020B0604020202020204" pitchFamily="34" charset="0"/>
          </a:endParaRPr>
        </a:p>
      </dsp:txBody>
      <dsp:txXfrm>
        <a:off x="4417988" y="1903364"/>
        <a:ext cx="2715942" cy="1629565"/>
      </dsp:txXfrm>
    </dsp:sp>
    <dsp:sp modelId="{91CC9683-157D-461B-B30A-3F0FDCE920DC}">
      <dsp:nvSpPr>
        <dsp:cNvPr id="0" name=""/>
        <dsp:cNvSpPr/>
      </dsp:nvSpPr>
      <dsp:spPr>
        <a:xfrm>
          <a:off x="7405525" y="1903364"/>
          <a:ext cx="2715942" cy="1629565"/>
        </a:xfrm>
        <a:prstGeom prst="rect">
          <a:avLst/>
        </a:prstGeom>
        <a:solidFill>
          <a:schemeClr val="accent6"/>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lv-LV" sz="2500" b="1" kern="1200" dirty="0">
              <a:solidFill>
                <a:schemeClr val="bg1"/>
              </a:solidFill>
              <a:latin typeface="Arial" panose="020B0604020202020204" pitchFamily="34" charset="0"/>
              <a:ea typeface="Tahoma" panose="020B0604030504040204" pitchFamily="34" charset="0"/>
              <a:cs typeface="Arial" panose="020B0604020202020204" pitchFamily="34" charset="0"/>
            </a:rPr>
            <a:t>5 darba devēju gadījumu izpēte</a:t>
          </a:r>
          <a:endParaRPr lang="lv-LV" sz="2500" b="1" kern="1200" dirty="0">
            <a:solidFill>
              <a:schemeClr val="bg1"/>
            </a:solidFill>
            <a:latin typeface="Arial" panose="020B0604020202020204" pitchFamily="34" charset="0"/>
            <a:cs typeface="Arial" panose="020B0604020202020204" pitchFamily="34" charset="0"/>
          </a:endParaRPr>
        </a:p>
      </dsp:txBody>
      <dsp:txXfrm>
        <a:off x="7405525" y="1903364"/>
        <a:ext cx="2715942" cy="1629565"/>
      </dsp:txXfrm>
    </dsp:sp>
    <dsp:sp modelId="{C4DAF871-8722-4217-9095-7C24860ACF8E}">
      <dsp:nvSpPr>
        <dsp:cNvPr id="0" name=""/>
        <dsp:cNvSpPr/>
      </dsp:nvSpPr>
      <dsp:spPr>
        <a:xfrm>
          <a:off x="1430452" y="3804524"/>
          <a:ext cx="2715942" cy="1629565"/>
        </a:xfrm>
        <a:prstGeom prst="rect">
          <a:avLst/>
        </a:prstGeom>
        <a:solidFill>
          <a:srgbClr val="FFC00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lv-LV" sz="2500" b="1" kern="1200" dirty="0">
              <a:solidFill>
                <a:schemeClr val="tx1"/>
              </a:solidFill>
              <a:latin typeface="Arial" panose="020B0604020202020204" pitchFamily="34" charset="0"/>
              <a:ea typeface="Tahoma" panose="020B0604030504040204" pitchFamily="34" charset="0"/>
              <a:cs typeface="Arial" panose="020B0604020202020204" pitchFamily="34" charset="0"/>
            </a:rPr>
            <a:t>20 intervijas ar institūciju un organizāciju pārstāvjiem</a:t>
          </a:r>
          <a:endParaRPr lang="lv-LV" sz="2500" b="1" kern="1200" dirty="0">
            <a:solidFill>
              <a:schemeClr val="tx1"/>
            </a:solidFill>
            <a:latin typeface="Arial" panose="020B0604020202020204" pitchFamily="34" charset="0"/>
            <a:cs typeface="Arial" panose="020B0604020202020204" pitchFamily="34" charset="0"/>
          </a:endParaRPr>
        </a:p>
      </dsp:txBody>
      <dsp:txXfrm>
        <a:off x="1430452" y="3804524"/>
        <a:ext cx="2715942" cy="1629565"/>
      </dsp:txXfrm>
    </dsp:sp>
    <dsp:sp modelId="{507841E5-EF86-42B2-A052-2FB7C3588204}">
      <dsp:nvSpPr>
        <dsp:cNvPr id="0" name=""/>
        <dsp:cNvSpPr/>
      </dsp:nvSpPr>
      <dsp:spPr>
        <a:xfrm>
          <a:off x="4417988" y="3804524"/>
          <a:ext cx="2715942" cy="1629565"/>
        </a:xfrm>
        <a:prstGeom prst="rect">
          <a:avLst/>
        </a:prstGeom>
        <a:solidFill>
          <a:srgbClr val="FFC00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lv-LV" sz="2500" b="1" kern="1200" dirty="0">
              <a:solidFill>
                <a:schemeClr val="tx1"/>
              </a:solidFill>
              <a:latin typeface="Arial" panose="020B0604020202020204" pitchFamily="34" charset="0"/>
              <a:ea typeface="Tahoma" panose="020B0604030504040204" pitchFamily="34" charset="0"/>
              <a:cs typeface="Arial" panose="020B0604020202020204" pitchFamily="34" charset="0"/>
            </a:rPr>
            <a:t>Statistikas datu analīze</a:t>
          </a:r>
          <a:endParaRPr lang="lv-LV" sz="2500" b="1" kern="1200" dirty="0">
            <a:solidFill>
              <a:schemeClr val="tx1"/>
            </a:solidFill>
            <a:latin typeface="Arial" panose="020B0604020202020204" pitchFamily="34" charset="0"/>
            <a:cs typeface="Arial" panose="020B0604020202020204" pitchFamily="34" charset="0"/>
          </a:endParaRPr>
        </a:p>
      </dsp:txBody>
      <dsp:txXfrm>
        <a:off x="4417988" y="3804524"/>
        <a:ext cx="2715942" cy="1629565"/>
      </dsp:txXfrm>
    </dsp:sp>
    <dsp:sp modelId="{D7304C54-CD52-4011-A52B-46A7BEA425FA}">
      <dsp:nvSpPr>
        <dsp:cNvPr id="0" name=""/>
        <dsp:cNvSpPr/>
      </dsp:nvSpPr>
      <dsp:spPr>
        <a:xfrm>
          <a:off x="7405525" y="3804524"/>
          <a:ext cx="2715942" cy="1629565"/>
        </a:xfrm>
        <a:prstGeom prst="rect">
          <a:avLst/>
        </a:prstGeom>
        <a:solidFill>
          <a:srgbClr val="FFC00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lv-LV" sz="2500" b="1" kern="1200" dirty="0">
              <a:solidFill>
                <a:schemeClr val="tx1"/>
              </a:solidFill>
              <a:latin typeface="Arial" panose="020B0604020202020204" pitchFamily="34" charset="0"/>
              <a:ea typeface="Tahoma" panose="020B0604030504040204" pitchFamily="34" charset="0"/>
              <a:cs typeface="Arial" panose="020B0604020202020204" pitchFamily="34" charset="0"/>
            </a:rPr>
            <a:t>Fokusgrupa ar institūciju un organizāciju pārstāvjiem</a:t>
          </a:r>
          <a:endParaRPr lang="lv-LV" sz="2500" b="1" kern="1200" dirty="0">
            <a:solidFill>
              <a:schemeClr val="tx1"/>
            </a:solidFill>
            <a:latin typeface="Arial" panose="020B0604020202020204" pitchFamily="34" charset="0"/>
            <a:cs typeface="Arial" panose="020B0604020202020204" pitchFamily="34" charset="0"/>
          </a:endParaRPr>
        </a:p>
      </dsp:txBody>
      <dsp:txXfrm>
        <a:off x="7405525" y="3804524"/>
        <a:ext cx="2715942" cy="162956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4ABD44-6EF0-48A7-8E3A-1848A2F4D74F}">
      <dsp:nvSpPr>
        <dsp:cNvPr id="0" name=""/>
        <dsp:cNvSpPr/>
      </dsp:nvSpPr>
      <dsp:spPr>
        <a:xfrm>
          <a:off x="1549148" y="1662085"/>
          <a:ext cx="982330" cy="71"/>
        </a:xfrm>
        <a:prstGeom prst="rect">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36A3E73-A826-4BD9-9459-8FAC94539F74}">
      <dsp:nvSpPr>
        <dsp:cNvPr id="0" name=""/>
        <dsp:cNvSpPr/>
      </dsp:nvSpPr>
      <dsp:spPr>
        <a:xfrm>
          <a:off x="2447279" y="1547484"/>
          <a:ext cx="129106" cy="242288"/>
        </a:xfrm>
        <a:prstGeom prst="chevron">
          <a:avLst>
            <a:gd name="adj" fmla="val 90000"/>
          </a:avLst>
        </a:prstGeom>
        <a:solidFill>
          <a:schemeClr val="accent2">
            <a:hueOff val="585783"/>
            <a:satOff val="-1681"/>
            <a:lumOff val="-2692"/>
            <a:alphaOff val="0"/>
          </a:schemeClr>
        </a:solidFill>
        <a:ln w="19050" cap="flat" cmpd="sng" algn="ctr">
          <a:solidFill>
            <a:schemeClr val="accent2">
              <a:hueOff val="585783"/>
              <a:satOff val="-1681"/>
              <a:lumOff val="-269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556" tIns="165100" rIns="44556" bIns="165100" numCol="1" spcCol="1270" anchor="t" anchorCtr="0">
          <a:noAutofit/>
        </a:bodyPr>
        <a:lstStyle/>
        <a:p>
          <a:pPr marL="0" lvl="0" indent="0" algn="ctr" defTabSz="800100">
            <a:lnSpc>
              <a:spcPct val="110000"/>
            </a:lnSpc>
            <a:spcBef>
              <a:spcPct val="0"/>
            </a:spcBef>
            <a:spcAft>
              <a:spcPct val="35000"/>
            </a:spcAft>
            <a:buNone/>
          </a:pPr>
          <a:r>
            <a:rPr lang="lv-LV" sz="1800" kern="1200" dirty="0">
              <a:latin typeface="Arial" panose="020B0604020202020204" pitchFamily="34" charset="0"/>
              <a:ea typeface="Tahoma" panose="020B0604030504040204" pitchFamily="34" charset="0"/>
              <a:cs typeface="Arial" panose="020B0604020202020204" pitchFamily="34" charset="0"/>
            </a:rPr>
            <a:t>Normatīvais regulējums un politikas plānošanas dokumenti kopumā paredz </a:t>
          </a:r>
          <a:r>
            <a:rPr lang="lv-LV" sz="1800" b="1" kern="1200" dirty="0">
              <a:latin typeface="Arial" panose="020B0604020202020204" pitchFamily="34" charset="0"/>
              <a:ea typeface="Tahoma" panose="020B0604030504040204" pitchFamily="34" charset="0"/>
              <a:cs typeface="Arial" panose="020B0604020202020204" pitchFamily="34" charset="0"/>
            </a:rPr>
            <a:t>tiesības uz drošu un veselībai nekaitīgu darba vidi.</a:t>
          </a:r>
          <a:endParaRPr lang="lv-LV" sz="1800" kern="1200" dirty="0">
            <a:latin typeface="Arial" panose="020B0604020202020204" pitchFamily="34" charset="0"/>
            <a:ea typeface="Tahoma" panose="020B0604030504040204" pitchFamily="34" charset="0"/>
            <a:cs typeface="Arial" panose="020B0604020202020204" pitchFamily="34" charset="0"/>
          </a:endParaRPr>
        </a:p>
      </dsp:txBody>
      <dsp:txXfrm>
        <a:off x="218919" y="2681050"/>
        <a:ext cx="2379791" cy="2349612"/>
      </dsp:txXfrm>
    </dsp:sp>
    <dsp:sp modelId="{C8AFD2C9-B33D-4136-BBDE-628A7144069C}">
      <dsp:nvSpPr>
        <dsp:cNvPr id="0" name=""/>
        <dsp:cNvSpPr/>
      </dsp:nvSpPr>
      <dsp:spPr>
        <a:xfrm>
          <a:off x="1006516" y="1259822"/>
          <a:ext cx="804598" cy="804598"/>
        </a:xfrm>
        <a:prstGeom prst="ellipse">
          <a:avLst/>
        </a:prstGeom>
        <a:solidFill>
          <a:schemeClr val="accent2">
            <a:hueOff val="1171566"/>
            <a:satOff val="-3362"/>
            <a:lumOff val="-5383"/>
            <a:alphaOff val="0"/>
          </a:schemeClr>
        </a:solidFill>
        <a:ln w="19050" cap="flat" cmpd="sng" algn="ctr">
          <a:solidFill>
            <a:schemeClr val="accent2">
              <a:hueOff val="1171566"/>
              <a:satOff val="-3362"/>
              <a:lumOff val="-538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223" tIns="31223" rIns="31223" bIns="31223" numCol="1" spcCol="1270" anchor="ctr" anchorCtr="0">
          <a:noAutofit/>
        </a:bodyPr>
        <a:lstStyle/>
        <a:p>
          <a:pPr marL="0" lvl="0" indent="0" algn="ctr" defTabSz="1600200">
            <a:lnSpc>
              <a:spcPct val="90000"/>
            </a:lnSpc>
            <a:spcBef>
              <a:spcPct val="0"/>
            </a:spcBef>
            <a:spcAft>
              <a:spcPct val="35000"/>
            </a:spcAft>
            <a:buNone/>
          </a:pPr>
          <a:r>
            <a:rPr lang="lv-LV" sz="3600" kern="1200">
              <a:latin typeface="Arial" panose="020B0604020202020204" pitchFamily="34" charset="0"/>
              <a:cs typeface="Arial" panose="020B0604020202020204" pitchFamily="34" charset="0"/>
            </a:rPr>
            <a:t>1</a:t>
          </a:r>
        </a:p>
      </dsp:txBody>
      <dsp:txXfrm>
        <a:off x="1124347" y="1377653"/>
        <a:ext cx="568936" cy="568936"/>
      </dsp:txXfrm>
    </dsp:sp>
    <dsp:sp modelId="{D2F3DEBB-685C-4C40-9D29-3428291E7863}">
      <dsp:nvSpPr>
        <dsp:cNvPr id="0" name=""/>
        <dsp:cNvSpPr/>
      </dsp:nvSpPr>
      <dsp:spPr>
        <a:xfrm>
          <a:off x="1408779" y="2136288"/>
          <a:ext cx="72" cy="471116"/>
        </a:xfrm>
        <a:prstGeom prst="rect">
          <a:avLst/>
        </a:prstGeom>
        <a:solidFill>
          <a:schemeClr val="accent2">
            <a:tint val="40000"/>
            <a:alpha val="90000"/>
            <a:hueOff val="0"/>
            <a:satOff val="0"/>
            <a:lumOff val="0"/>
            <a:alphaOff val="0"/>
          </a:schemeClr>
        </a:solidFill>
        <a:ln w="1905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762397E-1389-4C7C-B1D4-F80D0C6249DD}">
      <dsp:nvSpPr>
        <dsp:cNvPr id="0" name=""/>
        <dsp:cNvSpPr/>
      </dsp:nvSpPr>
      <dsp:spPr>
        <a:xfrm>
          <a:off x="145819" y="2607950"/>
          <a:ext cx="2525991" cy="2495812"/>
        </a:xfrm>
        <a:prstGeom prst="roundRect">
          <a:avLst>
            <a:gd name="adj" fmla="val 10000"/>
          </a:avLst>
        </a:prstGeom>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4556" tIns="165100" rIns="44556" bIns="165100" numCol="1" spcCol="1270" anchor="t" anchorCtr="0">
          <a:noAutofit/>
        </a:bodyPr>
        <a:lstStyle/>
        <a:p>
          <a:pPr marL="0" lvl="0" indent="0" algn="ctr" defTabSz="800100">
            <a:lnSpc>
              <a:spcPct val="110000"/>
            </a:lnSpc>
            <a:spcBef>
              <a:spcPct val="0"/>
            </a:spcBef>
            <a:spcAft>
              <a:spcPct val="35000"/>
            </a:spcAft>
            <a:buNone/>
          </a:pPr>
          <a:r>
            <a:rPr lang="lv-LV" sz="1800" kern="1200" dirty="0">
              <a:latin typeface="Arial" panose="020B0604020202020204" pitchFamily="34" charset="0"/>
              <a:ea typeface="Tahoma" panose="020B0604030504040204" pitchFamily="34" charset="0"/>
              <a:cs typeface="Arial" panose="020B0604020202020204" pitchFamily="34" charset="0"/>
            </a:rPr>
            <a:t>Normatīvais regulējums un politikas plānošanas dokumenti kopumā paredz </a:t>
          </a:r>
          <a:r>
            <a:rPr lang="lv-LV" sz="1800" b="1" kern="1200" dirty="0">
              <a:latin typeface="Arial" panose="020B0604020202020204" pitchFamily="34" charset="0"/>
              <a:ea typeface="Tahoma" panose="020B0604030504040204" pitchFamily="34" charset="0"/>
              <a:cs typeface="Arial" panose="020B0604020202020204" pitchFamily="34" charset="0"/>
            </a:rPr>
            <a:t>tiesības uz drošu un veselībai nekaitīgu darba vidi.</a:t>
          </a:r>
          <a:endParaRPr lang="lv-LV" sz="1800" kern="1200" dirty="0">
            <a:latin typeface="Arial" panose="020B0604020202020204" pitchFamily="34" charset="0"/>
            <a:ea typeface="Tahoma" panose="020B0604030504040204" pitchFamily="34" charset="0"/>
            <a:cs typeface="Arial" panose="020B0604020202020204" pitchFamily="34" charset="0"/>
          </a:endParaRPr>
        </a:p>
      </dsp:txBody>
      <dsp:txXfrm>
        <a:off x="218919" y="2681050"/>
        <a:ext cx="2379791" cy="2349612"/>
      </dsp:txXfrm>
    </dsp:sp>
    <dsp:sp modelId="{9887737F-5D11-429E-9884-67D42C1F3CB7}">
      <dsp:nvSpPr>
        <dsp:cNvPr id="0" name=""/>
        <dsp:cNvSpPr/>
      </dsp:nvSpPr>
      <dsp:spPr>
        <a:xfrm>
          <a:off x="2812144" y="1661788"/>
          <a:ext cx="2525991" cy="71"/>
        </a:xfrm>
        <a:prstGeom prst="rect">
          <a:avLst/>
        </a:prstGeom>
        <a:solidFill>
          <a:schemeClr val="accent2">
            <a:hueOff val="1757349"/>
            <a:satOff val="-5044"/>
            <a:lumOff val="-8075"/>
            <a:alphaOff val="0"/>
          </a:schemeClr>
        </a:solidFill>
        <a:ln w="19050" cap="flat" cmpd="sng" algn="ctr">
          <a:solidFill>
            <a:schemeClr val="accent2">
              <a:hueOff val="1757349"/>
              <a:satOff val="-5044"/>
              <a:lumOff val="-807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B4BF472-8E61-4BB8-8F5A-F0126A35B988}">
      <dsp:nvSpPr>
        <dsp:cNvPr id="0" name=""/>
        <dsp:cNvSpPr/>
      </dsp:nvSpPr>
      <dsp:spPr>
        <a:xfrm>
          <a:off x="5253936" y="1547187"/>
          <a:ext cx="129106" cy="242553"/>
        </a:xfrm>
        <a:prstGeom prst="chevron">
          <a:avLst>
            <a:gd name="adj" fmla="val 90000"/>
          </a:avLst>
        </a:prstGeom>
        <a:solidFill>
          <a:schemeClr val="accent2">
            <a:hueOff val="2343132"/>
            <a:satOff val="-6725"/>
            <a:lumOff val="-10767"/>
            <a:alphaOff val="0"/>
          </a:schemeClr>
        </a:solidFill>
        <a:ln w="19050" cap="flat" cmpd="sng" algn="ctr">
          <a:solidFill>
            <a:schemeClr val="accent2">
              <a:hueOff val="2343132"/>
              <a:satOff val="-6725"/>
              <a:lumOff val="-1076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556" tIns="165100" rIns="44556" bIns="165100" numCol="1" spcCol="1270" anchor="t" anchorCtr="0">
          <a:noAutofit/>
        </a:bodyPr>
        <a:lstStyle/>
        <a:p>
          <a:pPr marL="0" lvl="0" indent="0" algn="ctr" defTabSz="800100">
            <a:lnSpc>
              <a:spcPct val="110000"/>
            </a:lnSpc>
            <a:spcBef>
              <a:spcPct val="0"/>
            </a:spcBef>
            <a:spcAft>
              <a:spcPct val="35000"/>
            </a:spcAft>
            <a:buNone/>
          </a:pPr>
          <a:r>
            <a:rPr lang="lv-LV" sz="1800" kern="1200" dirty="0">
              <a:latin typeface="Arial" panose="020B0604020202020204" pitchFamily="34" charset="0"/>
              <a:ea typeface="Tahoma" panose="020B0604030504040204" pitchFamily="34" charset="0"/>
              <a:cs typeface="Arial" panose="020B0604020202020204" pitchFamily="34" charset="0"/>
            </a:rPr>
            <a:t>Normatīvais regulējums paredz </a:t>
          </a:r>
          <a:r>
            <a:rPr lang="lv-LV" sz="1800" b="1" kern="1200" dirty="0">
              <a:latin typeface="Arial" panose="020B0604020202020204" pitchFamily="34" charset="0"/>
              <a:ea typeface="Tahoma" panose="020B0604030504040204" pitchFamily="34" charset="0"/>
              <a:cs typeface="Arial" panose="020B0604020202020204" pitchFamily="34" charset="0"/>
            </a:rPr>
            <a:t>aizsardzības mehānismus un administratīvu atbildību </a:t>
          </a:r>
          <a:r>
            <a:rPr lang="lv-LV" sz="1800" kern="1200" dirty="0">
              <a:latin typeface="Arial" panose="020B0604020202020204" pitchFamily="34" charset="0"/>
              <a:ea typeface="Tahoma" panose="020B0604030504040204" pitchFamily="34" charset="0"/>
              <a:cs typeface="Arial" panose="020B0604020202020204" pitchFamily="34" charset="0"/>
            </a:rPr>
            <a:t>par darba tiesību pārkāpumiem.</a:t>
          </a:r>
        </a:p>
      </dsp:txBody>
      <dsp:txXfrm>
        <a:off x="3025577" y="2681050"/>
        <a:ext cx="2379791" cy="2349612"/>
      </dsp:txXfrm>
    </dsp:sp>
    <dsp:sp modelId="{C53467E3-49D7-4D60-9A37-E2083B48379C}">
      <dsp:nvSpPr>
        <dsp:cNvPr id="0" name=""/>
        <dsp:cNvSpPr/>
      </dsp:nvSpPr>
      <dsp:spPr>
        <a:xfrm>
          <a:off x="3813174" y="1259525"/>
          <a:ext cx="804598" cy="804598"/>
        </a:xfrm>
        <a:prstGeom prst="ellipse">
          <a:avLst/>
        </a:prstGeom>
        <a:solidFill>
          <a:schemeClr val="accent2">
            <a:hueOff val="2928915"/>
            <a:satOff val="-8406"/>
            <a:lumOff val="-13459"/>
            <a:alphaOff val="0"/>
          </a:schemeClr>
        </a:solidFill>
        <a:ln w="19050" cap="flat" cmpd="sng" algn="ctr">
          <a:solidFill>
            <a:schemeClr val="accent2">
              <a:hueOff val="2928915"/>
              <a:satOff val="-8406"/>
              <a:lumOff val="-1345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223" tIns="31223" rIns="31223" bIns="31223" numCol="1" spcCol="1270" anchor="ctr" anchorCtr="0">
          <a:noAutofit/>
        </a:bodyPr>
        <a:lstStyle/>
        <a:p>
          <a:pPr marL="0" lvl="0" indent="0" algn="ctr" defTabSz="1600200">
            <a:lnSpc>
              <a:spcPct val="90000"/>
            </a:lnSpc>
            <a:spcBef>
              <a:spcPct val="0"/>
            </a:spcBef>
            <a:spcAft>
              <a:spcPct val="35000"/>
            </a:spcAft>
            <a:buNone/>
          </a:pPr>
          <a:r>
            <a:rPr lang="lv-LV" sz="3600" kern="1200">
              <a:latin typeface="Arial" panose="020B0604020202020204" pitchFamily="34" charset="0"/>
              <a:cs typeface="Arial" panose="020B0604020202020204" pitchFamily="34" charset="0"/>
            </a:rPr>
            <a:t>2</a:t>
          </a:r>
        </a:p>
      </dsp:txBody>
      <dsp:txXfrm>
        <a:off x="3931005" y="1377356"/>
        <a:ext cx="568936" cy="568936"/>
      </dsp:txXfrm>
    </dsp:sp>
    <dsp:sp modelId="{329C99CC-1249-4348-865D-4202D8A17C82}">
      <dsp:nvSpPr>
        <dsp:cNvPr id="0" name=""/>
        <dsp:cNvSpPr/>
      </dsp:nvSpPr>
      <dsp:spPr>
        <a:xfrm>
          <a:off x="4215437" y="2136070"/>
          <a:ext cx="72" cy="471631"/>
        </a:xfrm>
        <a:prstGeom prst="rect">
          <a:avLst/>
        </a:prstGeom>
        <a:solidFill>
          <a:schemeClr val="accent2">
            <a:tint val="40000"/>
            <a:alpha val="90000"/>
            <a:hueOff val="2244906"/>
            <a:satOff val="-20744"/>
            <a:lumOff val="-2338"/>
            <a:alphaOff val="0"/>
          </a:schemeClr>
        </a:solidFill>
        <a:ln w="19050" cap="flat" cmpd="sng" algn="ctr">
          <a:solidFill>
            <a:schemeClr val="accent2">
              <a:tint val="40000"/>
              <a:alpha val="90000"/>
              <a:hueOff val="2244906"/>
              <a:satOff val="-20744"/>
              <a:lumOff val="-2338"/>
              <a:alphaOff val="0"/>
            </a:schemeClr>
          </a:solidFill>
          <a:prstDash val="solid"/>
          <a:miter lim="800000"/>
        </a:ln>
        <a:effectLst/>
      </dsp:spPr>
      <dsp:style>
        <a:lnRef idx="2">
          <a:scrgbClr r="0" g="0" b="0"/>
        </a:lnRef>
        <a:fillRef idx="1">
          <a:scrgbClr r="0" g="0" b="0"/>
        </a:fillRef>
        <a:effectRef idx="0">
          <a:scrgbClr r="0" g="0" b="0"/>
        </a:effectRef>
        <a:fontRef idx="minor"/>
      </dsp:style>
    </dsp:sp>
    <dsp:sp modelId="{8558A1A1-C3B0-46D3-8DA2-945302FC881D}">
      <dsp:nvSpPr>
        <dsp:cNvPr id="0" name=""/>
        <dsp:cNvSpPr/>
      </dsp:nvSpPr>
      <dsp:spPr>
        <a:xfrm>
          <a:off x="2952477" y="2607950"/>
          <a:ext cx="2525991" cy="2495812"/>
        </a:xfrm>
        <a:prstGeom prst="roundRect">
          <a:avLst>
            <a:gd name="adj" fmla="val 10000"/>
          </a:avLst>
        </a:prstGeom>
        <a:solidFill>
          <a:schemeClr val="lt1">
            <a:alpha val="90000"/>
            <a:hueOff val="0"/>
            <a:satOff val="0"/>
            <a:lumOff val="0"/>
            <a:alphaOff val="0"/>
          </a:schemeClr>
        </a:solidFill>
        <a:ln w="19050" cap="flat" cmpd="sng" algn="ctr">
          <a:solidFill>
            <a:schemeClr val="accent2">
              <a:hueOff val="2147871"/>
              <a:satOff val="-6164"/>
              <a:lumOff val="-987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4556" tIns="165100" rIns="44556" bIns="165100" numCol="1" spcCol="1270" anchor="t" anchorCtr="0">
          <a:noAutofit/>
        </a:bodyPr>
        <a:lstStyle/>
        <a:p>
          <a:pPr marL="0" lvl="0" indent="0" algn="ctr" defTabSz="800100">
            <a:lnSpc>
              <a:spcPct val="110000"/>
            </a:lnSpc>
            <a:spcBef>
              <a:spcPct val="0"/>
            </a:spcBef>
            <a:spcAft>
              <a:spcPct val="35000"/>
            </a:spcAft>
            <a:buNone/>
          </a:pPr>
          <a:r>
            <a:rPr lang="lv-LV" sz="1800" kern="1200" dirty="0">
              <a:latin typeface="Arial" panose="020B0604020202020204" pitchFamily="34" charset="0"/>
              <a:ea typeface="Tahoma" panose="020B0604030504040204" pitchFamily="34" charset="0"/>
              <a:cs typeface="Arial" panose="020B0604020202020204" pitchFamily="34" charset="0"/>
            </a:rPr>
            <a:t>Normatīvais regulējums paredz </a:t>
          </a:r>
          <a:r>
            <a:rPr lang="lv-LV" sz="1800" b="1" kern="1200" dirty="0">
              <a:latin typeface="Arial" panose="020B0604020202020204" pitchFamily="34" charset="0"/>
              <a:ea typeface="Tahoma" panose="020B0604030504040204" pitchFamily="34" charset="0"/>
              <a:cs typeface="Arial" panose="020B0604020202020204" pitchFamily="34" charset="0"/>
            </a:rPr>
            <a:t>aizsardzības mehānismus un administratīvu atbildību </a:t>
          </a:r>
          <a:r>
            <a:rPr lang="lv-LV" sz="1800" kern="1200" dirty="0">
              <a:latin typeface="Arial" panose="020B0604020202020204" pitchFamily="34" charset="0"/>
              <a:ea typeface="Tahoma" panose="020B0604030504040204" pitchFamily="34" charset="0"/>
              <a:cs typeface="Arial" panose="020B0604020202020204" pitchFamily="34" charset="0"/>
            </a:rPr>
            <a:t>par darba tiesību pārkāpumiem.</a:t>
          </a:r>
        </a:p>
      </dsp:txBody>
      <dsp:txXfrm>
        <a:off x="3025577" y="2681050"/>
        <a:ext cx="2379791" cy="2349612"/>
      </dsp:txXfrm>
    </dsp:sp>
    <dsp:sp modelId="{69711CE7-D0AB-4270-83EE-1E9B66B9CE66}">
      <dsp:nvSpPr>
        <dsp:cNvPr id="0" name=""/>
        <dsp:cNvSpPr/>
      </dsp:nvSpPr>
      <dsp:spPr>
        <a:xfrm>
          <a:off x="5618802" y="1661588"/>
          <a:ext cx="2525991" cy="71"/>
        </a:xfrm>
        <a:prstGeom prst="rect">
          <a:avLst/>
        </a:prstGeom>
        <a:solidFill>
          <a:schemeClr val="accent2">
            <a:hueOff val="3514698"/>
            <a:satOff val="-10087"/>
            <a:lumOff val="-16150"/>
            <a:alphaOff val="0"/>
          </a:schemeClr>
        </a:solidFill>
        <a:ln w="19050" cap="flat" cmpd="sng" algn="ctr">
          <a:solidFill>
            <a:schemeClr val="accent2">
              <a:hueOff val="3514698"/>
              <a:satOff val="-10087"/>
              <a:lumOff val="-1615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E19C6AB-E2FD-4BBE-9F2B-41AECFD93056}">
      <dsp:nvSpPr>
        <dsp:cNvPr id="0" name=""/>
        <dsp:cNvSpPr/>
      </dsp:nvSpPr>
      <dsp:spPr>
        <a:xfrm>
          <a:off x="8060593" y="1547000"/>
          <a:ext cx="129106" cy="242660"/>
        </a:xfrm>
        <a:prstGeom prst="chevron">
          <a:avLst>
            <a:gd name="adj" fmla="val 90000"/>
          </a:avLst>
        </a:prstGeom>
        <a:solidFill>
          <a:schemeClr val="accent2">
            <a:hueOff val="4100481"/>
            <a:satOff val="-11768"/>
            <a:lumOff val="-18842"/>
            <a:alphaOff val="0"/>
          </a:schemeClr>
        </a:solidFill>
        <a:ln w="19050" cap="flat" cmpd="sng" algn="ctr">
          <a:solidFill>
            <a:schemeClr val="accent2">
              <a:hueOff val="4100481"/>
              <a:satOff val="-11768"/>
              <a:lumOff val="-1884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556" tIns="165100" rIns="44556" bIns="165100" numCol="1" spcCol="1270" anchor="t" anchorCtr="0">
          <a:noAutofit/>
        </a:bodyPr>
        <a:lstStyle/>
        <a:p>
          <a:pPr marL="0" lvl="0" indent="0" algn="ctr" defTabSz="800100">
            <a:lnSpc>
              <a:spcPct val="110000"/>
            </a:lnSpc>
            <a:spcBef>
              <a:spcPct val="0"/>
            </a:spcBef>
            <a:spcAft>
              <a:spcPct val="35000"/>
            </a:spcAft>
            <a:buNone/>
          </a:pPr>
          <a:r>
            <a:rPr lang="lv-LV" sz="1800" kern="1200" dirty="0">
              <a:latin typeface="Arial" panose="020B0604020202020204" pitchFamily="34" charset="0"/>
              <a:ea typeface="Tahoma" panose="020B0604030504040204" pitchFamily="34" charset="0"/>
              <a:cs typeface="Arial" panose="020B0604020202020204" pitchFamily="34" charset="0"/>
            </a:rPr>
            <a:t>Darba devējiem un nodarbinātajiem </a:t>
          </a:r>
          <a:r>
            <a:rPr lang="lv-LV" sz="1800" b="1" kern="1200" dirty="0">
              <a:latin typeface="Arial" panose="020B0604020202020204" pitchFamily="34" charset="0"/>
              <a:ea typeface="Tahoma" panose="020B0604030504040204" pitchFamily="34" charset="0"/>
              <a:cs typeface="Arial" panose="020B0604020202020204" pitchFamily="34" charset="0"/>
            </a:rPr>
            <a:t>ne vienmēr ir skaidra </a:t>
          </a:r>
          <a:r>
            <a:rPr lang="lv-LV" sz="1800" kern="1200" dirty="0">
              <a:latin typeface="Arial" panose="020B0604020202020204" pitchFamily="34" charset="0"/>
              <a:ea typeface="Tahoma" panose="020B0604030504040204" pitchFamily="34" charset="0"/>
              <a:cs typeface="Arial" panose="020B0604020202020204" pitchFamily="34" charset="0"/>
            </a:rPr>
            <a:t>normatīvā regulējuma interpretācija.</a:t>
          </a:r>
        </a:p>
      </dsp:txBody>
      <dsp:txXfrm>
        <a:off x="5840848" y="2598277"/>
        <a:ext cx="2379791" cy="2349612"/>
      </dsp:txXfrm>
    </dsp:sp>
    <dsp:sp modelId="{58D72FDC-CACE-408D-BF32-171A817AD899}">
      <dsp:nvSpPr>
        <dsp:cNvPr id="0" name=""/>
        <dsp:cNvSpPr/>
      </dsp:nvSpPr>
      <dsp:spPr>
        <a:xfrm>
          <a:off x="6619831" y="1259324"/>
          <a:ext cx="804598" cy="804598"/>
        </a:xfrm>
        <a:prstGeom prst="ellipse">
          <a:avLst/>
        </a:prstGeom>
        <a:solidFill>
          <a:schemeClr val="accent2">
            <a:hueOff val="4686264"/>
            <a:satOff val="-13449"/>
            <a:lumOff val="-21534"/>
            <a:alphaOff val="0"/>
          </a:schemeClr>
        </a:solidFill>
        <a:ln w="19050" cap="flat" cmpd="sng" algn="ctr">
          <a:solidFill>
            <a:schemeClr val="accent2">
              <a:hueOff val="4686264"/>
              <a:satOff val="-13449"/>
              <a:lumOff val="-2153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223" tIns="31223" rIns="31223" bIns="31223" numCol="1" spcCol="1270" anchor="ctr" anchorCtr="0">
          <a:noAutofit/>
        </a:bodyPr>
        <a:lstStyle/>
        <a:p>
          <a:pPr marL="0" lvl="0" indent="0" algn="ctr" defTabSz="1600200">
            <a:lnSpc>
              <a:spcPct val="90000"/>
            </a:lnSpc>
            <a:spcBef>
              <a:spcPct val="0"/>
            </a:spcBef>
            <a:spcAft>
              <a:spcPct val="35000"/>
            </a:spcAft>
            <a:buNone/>
          </a:pPr>
          <a:r>
            <a:rPr lang="lv-LV" sz="3600" kern="1200">
              <a:latin typeface="Arial" panose="020B0604020202020204" pitchFamily="34" charset="0"/>
              <a:cs typeface="Arial" panose="020B0604020202020204" pitchFamily="34" charset="0"/>
            </a:rPr>
            <a:t>3</a:t>
          </a:r>
        </a:p>
      </dsp:txBody>
      <dsp:txXfrm>
        <a:off x="6737662" y="1377155"/>
        <a:ext cx="568936" cy="568936"/>
      </dsp:txXfrm>
    </dsp:sp>
    <dsp:sp modelId="{F30CA86C-3462-407A-8882-37DAE47A0401}">
      <dsp:nvSpPr>
        <dsp:cNvPr id="0" name=""/>
        <dsp:cNvSpPr/>
      </dsp:nvSpPr>
      <dsp:spPr>
        <a:xfrm>
          <a:off x="7022094" y="2135901"/>
          <a:ext cx="72" cy="471839"/>
        </a:xfrm>
        <a:prstGeom prst="rect">
          <a:avLst/>
        </a:prstGeom>
        <a:solidFill>
          <a:schemeClr val="accent2">
            <a:tint val="40000"/>
            <a:alpha val="90000"/>
            <a:hueOff val="4489812"/>
            <a:satOff val="-41488"/>
            <a:lumOff val="-4677"/>
            <a:alphaOff val="0"/>
          </a:schemeClr>
        </a:solidFill>
        <a:ln w="19050" cap="flat" cmpd="sng" algn="ctr">
          <a:solidFill>
            <a:schemeClr val="accent2">
              <a:tint val="40000"/>
              <a:alpha val="90000"/>
              <a:hueOff val="4489812"/>
              <a:satOff val="-41488"/>
              <a:lumOff val="-4677"/>
              <a:alphaOff val="0"/>
            </a:schemeClr>
          </a:solidFill>
          <a:prstDash val="solid"/>
          <a:miter lim="800000"/>
        </a:ln>
        <a:effectLst/>
      </dsp:spPr>
      <dsp:style>
        <a:lnRef idx="2">
          <a:scrgbClr r="0" g="0" b="0"/>
        </a:lnRef>
        <a:fillRef idx="1">
          <a:scrgbClr r="0" g="0" b="0"/>
        </a:fillRef>
        <a:effectRef idx="0">
          <a:scrgbClr r="0" g="0" b="0"/>
        </a:effectRef>
        <a:fontRef idx="minor"/>
      </dsp:style>
    </dsp:sp>
    <dsp:sp modelId="{B09EF157-0A2B-42E2-8368-C6CF16937C87}">
      <dsp:nvSpPr>
        <dsp:cNvPr id="0" name=""/>
        <dsp:cNvSpPr/>
      </dsp:nvSpPr>
      <dsp:spPr>
        <a:xfrm>
          <a:off x="5767748" y="2525177"/>
          <a:ext cx="2525991" cy="2495812"/>
        </a:xfrm>
        <a:prstGeom prst="roundRect">
          <a:avLst>
            <a:gd name="adj" fmla="val 10000"/>
          </a:avLst>
        </a:prstGeom>
        <a:solidFill>
          <a:schemeClr val="lt1">
            <a:alpha val="90000"/>
            <a:hueOff val="0"/>
            <a:satOff val="0"/>
            <a:lumOff val="0"/>
            <a:alphaOff val="0"/>
          </a:schemeClr>
        </a:solidFill>
        <a:ln w="19050" cap="flat" cmpd="sng" algn="ctr">
          <a:solidFill>
            <a:schemeClr val="accent2">
              <a:hueOff val="4295743"/>
              <a:satOff val="-12329"/>
              <a:lumOff val="-1973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4556" tIns="165100" rIns="44556" bIns="165100" numCol="1" spcCol="1270" anchor="t" anchorCtr="0">
          <a:noAutofit/>
        </a:bodyPr>
        <a:lstStyle/>
        <a:p>
          <a:pPr marL="0" lvl="0" indent="0" algn="ctr" defTabSz="800100">
            <a:lnSpc>
              <a:spcPct val="110000"/>
            </a:lnSpc>
            <a:spcBef>
              <a:spcPct val="0"/>
            </a:spcBef>
            <a:spcAft>
              <a:spcPct val="35000"/>
            </a:spcAft>
            <a:buNone/>
          </a:pPr>
          <a:r>
            <a:rPr lang="lv-LV" sz="1800" kern="1200" dirty="0">
              <a:latin typeface="Arial" panose="020B0604020202020204" pitchFamily="34" charset="0"/>
              <a:ea typeface="Tahoma" panose="020B0604030504040204" pitchFamily="34" charset="0"/>
              <a:cs typeface="Arial" panose="020B0604020202020204" pitchFamily="34" charset="0"/>
            </a:rPr>
            <a:t>Darba devējiem un nodarbinātajiem </a:t>
          </a:r>
          <a:r>
            <a:rPr lang="lv-LV" sz="1800" b="1" kern="1200" dirty="0">
              <a:latin typeface="Arial" panose="020B0604020202020204" pitchFamily="34" charset="0"/>
              <a:ea typeface="Tahoma" panose="020B0604030504040204" pitchFamily="34" charset="0"/>
              <a:cs typeface="Arial" panose="020B0604020202020204" pitchFamily="34" charset="0"/>
            </a:rPr>
            <a:t>ne vienmēr ir skaidra </a:t>
          </a:r>
          <a:r>
            <a:rPr lang="lv-LV" sz="1800" kern="1200" dirty="0">
              <a:latin typeface="Arial" panose="020B0604020202020204" pitchFamily="34" charset="0"/>
              <a:ea typeface="Tahoma" panose="020B0604030504040204" pitchFamily="34" charset="0"/>
              <a:cs typeface="Arial" panose="020B0604020202020204" pitchFamily="34" charset="0"/>
            </a:rPr>
            <a:t>normatīvā regulējuma interpretācija.</a:t>
          </a:r>
        </a:p>
      </dsp:txBody>
      <dsp:txXfrm>
        <a:off x="5840848" y="2598277"/>
        <a:ext cx="2379791" cy="2349612"/>
      </dsp:txXfrm>
    </dsp:sp>
    <dsp:sp modelId="{8F5D3B7A-3A6E-4C33-A884-D23327BCB2C5}">
      <dsp:nvSpPr>
        <dsp:cNvPr id="0" name=""/>
        <dsp:cNvSpPr/>
      </dsp:nvSpPr>
      <dsp:spPr>
        <a:xfrm>
          <a:off x="8425459" y="1661539"/>
          <a:ext cx="1403328" cy="71"/>
        </a:xfrm>
        <a:prstGeom prst="rect">
          <a:avLst/>
        </a:prstGeom>
        <a:solidFill>
          <a:schemeClr val="accent2">
            <a:hueOff val="5272048"/>
            <a:satOff val="-15131"/>
            <a:lumOff val="-24226"/>
            <a:alphaOff val="0"/>
          </a:schemeClr>
        </a:solidFill>
        <a:ln w="19050" cap="flat" cmpd="sng" algn="ctr">
          <a:solidFill>
            <a:schemeClr val="accent2">
              <a:hueOff val="5272048"/>
              <a:satOff val="-15131"/>
              <a:lumOff val="-2422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518EC6F-D82E-4939-98BA-1AB1620AF353}">
      <dsp:nvSpPr>
        <dsp:cNvPr id="0" name=""/>
        <dsp:cNvSpPr/>
      </dsp:nvSpPr>
      <dsp:spPr>
        <a:xfrm>
          <a:off x="9426489" y="1259276"/>
          <a:ext cx="804598" cy="804598"/>
        </a:xfrm>
        <a:prstGeom prst="ellipse">
          <a:avLst/>
        </a:prstGeom>
        <a:solidFill>
          <a:schemeClr val="accent2">
            <a:hueOff val="6443614"/>
            <a:satOff val="-18493"/>
            <a:lumOff val="-29609"/>
            <a:alphaOff val="0"/>
          </a:schemeClr>
        </a:solidFill>
        <a:ln w="19050" cap="flat" cmpd="sng" algn="ctr">
          <a:solidFill>
            <a:schemeClr val="accent2">
              <a:hueOff val="6443614"/>
              <a:satOff val="-18493"/>
              <a:lumOff val="-2960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223" tIns="31223" rIns="31223" bIns="31223" numCol="1" spcCol="1270" anchor="ctr" anchorCtr="0">
          <a:noAutofit/>
        </a:bodyPr>
        <a:lstStyle/>
        <a:p>
          <a:pPr marL="0" lvl="0" indent="0" algn="ctr" defTabSz="1600200">
            <a:lnSpc>
              <a:spcPct val="90000"/>
            </a:lnSpc>
            <a:spcBef>
              <a:spcPct val="0"/>
            </a:spcBef>
            <a:spcAft>
              <a:spcPct val="35000"/>
            </a:spcAft>
            <a:buNone/>
          </a:pPr>
          <a:r>
            <a:rPr lang="lv-LV" sz="3600" kern="1200">
              <a:latin typeface="Arial" panose="020B0604020202020204" pitchFamily="34" charset="0"/>
              <a:cs typeface="Arial" panose="020B0604020202020204" pitchFamily="34" charset="0"/>
            </a:rPr>
            <a:t>4</a:t>
          </a:r>
        </a:p>
      </dsp:txBody>
      <dsp:txXfrm>
        <a:off x="9544320" y="1377107"/>
        <a:ext cx="568936" cy="568936"/>
      </dsp:txXfrm>
    </dsp:sp>
    <dsp:sp modelId="{DB333246-6507-410D-9045-59B3B4A3F9F8}">
      <dsp:nvSpPr>
        <dsp:cNvPr id="0" name=""/>
        <dsp:cNvSpPr/>
      </dsp:nvSpPr>
      <dsp:spPr>
        <a:xfrm>
          <a:off x="9828752" y="2135866"/>
          <a:ext cx="72" cy="471922"/>
        </a:xfrm>
        <a:prstGeom prst="rect">
          <a:avLst/>
        </a:prstGeom>
        <a:solidFill>
          <a:schemeClr val="accent2">
            <a:tint val="40000"/>
            <a:alpha val="90000"/>
            <a:hueOff val="6734718"/>
            <a:satOff val="-62232"/>
            <a:lumOff val="-7015"/>
            <a:alphaOff val="0"/>
          </a:schemeClr>
        </a:solidFill>
        <a:ln w="19050" cap="flat" cmpd="sng" algn="ctr">
          <a:solidFill>
            <a:schemeClr val="accent2">
              <a:tint val="40000"/>
              <a:alpha val="90000"/>
              <a:hueOff val="6734718"/>
              <a:satOff val="-62232"/>
              <a:lumOff val="-7015"/>
              <a:alphaOff val="0"/>
            </a:schemeClr>
          </a:solidFill>
          <a:prstDash val="solid"/>
          <a:miter lim="800000"/>
        </a:ln>
        <a:effectLst/>
      </dsp:spPr>
      <dsp:style>
        <a:lnRef idx="2">
          <a:scrgbClr r="0" g="0" b="0"/>
        </a:lnRef>
        <a:fillRef idx="1">
          <a:scrgbClr r="0" g="0" b="0"/>
        </a:fillRef>
        <a:effectRef idx="0">
          <a:scrgbClr r="0" g="0" b="0"/>
        </a:effectRef>
        <a:fontRef idx="minor"/>
      </dsp:style>
    </dsp:sp>
    <dsp:sp modelId="{BDD17793-3EDE-4B4D-B942-5DBD9D3FD10E}">
      <dsp:nvSpPr>
        <dsp:cNvPr id="0" name=""/>
        <dsp:cNvSpPr/>
      </dsp:nvSpPr>
      <dsp:spPr>
        <a:xfrm>
          <a:off x="8565792" y="2607789"/>
          <a:ext cx="2525991" cy="2495812"/>
        </a:xfrm>
        <a:prstGeom prst="roundRect">
          <a:avLst>
            <a:gd name="adj" fmla="val 10000"/>
          </a:avLst>
        </a:prstGeom>
        <a:solidFill>
          <a:schemeClr val="lt1">
            <a:alpha val="90000"/>
            <a:hueOff val="0"/>
            <a:satOff val="0"/>
            <a:lumOff val="0"/>
            <a:alphaOff val="0"/>
          </a:schemeClr>
        </a:solidFill>
        <a:ln w="19050" cap="flat" cmpd="sng" algn="ctr">
          <a:solidFill>
            <a:schemeClr val="accent2">
              <a:hueOff val="6443614"/>
              <a:satOff val="-18493"/>
              <a:lumOff val="-2960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4556" tIns="165100" rIns="44556" bIns="165100" numCol="1" spcCol="1270" anchor="t" anchorCtr="0">
          <a:noAutofit/>
        </a:bodyPr>
        <a:lstStyle/>
        <a:p>
          <a:pPr marL="0" lvl="0" indent="0" algn="ctr" defTabSz="800100">
            <a:lnSpc>
              <a:spcPct val="110000"/>
            </a:lnSpc>
            <a:spcBef>
              <a:spcPct val="0"/>
            </a:spcBef>
            <a:spcAft>
              <a:spcPct val="35000"/>
            </a:spcAft>
            <a:buNone/>
          </a:pPr>
          <a:r>
            <a:rPr lang="lv-LV" sz="1800" kern="1200" dirty="0">
              <a:latin typeface="Arial" panose="020B0604020202020204" pitchFamily="34" charset="0"/>
              <a:ea typeface="Tahoma" panose="020B0604030504040204" pitchFamily="34" charset="0"/>
              <a:cs typeface="Arial" panose="020B0604020202020204" pitchFamily="34" charset="0"/>
            </a:rPr>
            <a:t>Psiholoģiskās vardarbības konstatēšana ir </a:t>
          </a:r>
          <a:r>
            <a:rPr lang="lv-LV" sz="1800" b="1" kern="1200" dirty="0">
              <a:latin typeface="Arial" panose="020B0604020202020204" pitchFamily="34" charset="0"/>
              <a:ea typeface="Tahoma" panose="020B0604030504040204" pitchFamily="34" charset="0"/>
              <a:cs typeface="Arial" panose="020B0604020202020204" pitchFamily="34" charset="0"/>
            </a:rPr>
            <a:t>atkarīga no konkrētās lietas apstākļu izvērtējuma un tiesas interpretācijas.</a:t>
          </a:r>
          <a:endParaRPr lang="lv-LV" sz="1800" kern="1200" dirty="0">
            <a:latin typeface="Arial" panose="020B0604020202020204" pitchFamily="34" charset="0"/>
            <a:ea typeface="Tahoma" panose="020B0604030504040204" pitchFamily="34" charset="0"/>
            <a:cs typeface="Arial" panose="020B0604020202020204" pitchFamily="34" charset="0"/>
          </a:endParaRPr>
        </a:p>
      </dsp:txBody>
      <dsp:txXfrm>
        <a:off x="8638892" y="2680889"/>
        <a:ext cx="2379791" cy="2349612"/>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24/layout/NumberedLinearArrowProcess">
  <dgm:title val=""/>
  <dgm:desc val=""/>
  <dgm:catLst>
    <dgm:cat type="process" pri="1700"/>
  </dgm:catLst>
  <dgm:sampData>
    <dgm:dataModel>
      <dgm:ptLst>
        <dgm:pt modelId="0" type="doc"/>
        <dgm:pt modelId="1">
          <dgm:prSet phldr="1"/>
        </dgm:pt>
        <dgm:pt modelId="2">
          <dgm:prSet phldr="1"/>
        </dgm:pt>
        <dgm:pt modelId="3">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3" destOrd="0" sibTransId="301"/>
      </dgm:cxnLst>
      <dgm:bg/>
      <dgm:whole/>
    </dgm:dataModel>
  </dgm:sampData>
  <dgm:style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43" srcId="4" destId="41" srcOrd="0" destOrd="0"/>
      </dgm:cxnLst>
      <dgm:bg/>
      <dgm:whole/>
    </dgm:dataModel>
  </dgm:clrData>
  <dgm:layoutNode name="linearFlow">
    <dgm:varLst>
      <dgm:dir/>
      <dgm:animLvl val="lvl"/>
      <dgm:resizeHandles val="exact"/>
    </dgm:varLst>
    <dgm:choose name="dirChoose">
      <dgm:if name="dirNorm" func="var" arg="dir" op="equ" val="norm">
        <dgm:alg type="lin">
          <dgm:param type="linDir" val="fromL"/>
          <dgm:param type="nodeVertAlign" val="t"/>
        </dgm:alg>
      </dgm:if>
      <dgm:else name="dirRev">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op="equ"/>
      <dgm:constr type="w" for="ch" forName="sibTransComposite" refType="w" refFor="ch" refForName="compositeNode" fact="0"/>
      <dgm:constr type="w" for="des" forName="parTx"/>
      <dgm:constr type="h" for="des" forName="parTx" op="equ"/>
      <dgm:constr type="h" for="des" forName="parSh" op="equ"/>
      <dgm:constr type="w" for="des" forName="nodeText"/>
      <dgm:constr type="h" for="des" forName="nodeText" op="equ"/>
      <dgm:constr type="w" for="des" forName="parSh"/>
      <dgm:constr type="w" for="des" forName="parSh" op="equ"/>
      <dgm:constr type="primFontSz" for="des" forName="parTx" val="29"/>
      <dgm:constr type="primFontSz" for="des" forName="parTx" op="equ"/>
      <dgm:constr type="primFontSz" for="des" forName="parSh" op="equ"/>
      <dgm:constr type="primFontSz" for="des" forName="nodeText" op="equ"/>
      <dgm:constr type="secFontSz" for="des" forName="nodeText" op="equ"/>
      <dgm:constr type="primFontSz" for="des" forName="sibTransNodeCircle" op="equ"/>
      <dgm:constr type="h" for="des" forName="sibTransNodeCircle" op="equ"/>
      <dgm:constr type="w" for="des" forName="sibTransNodeCircle" op="equ"/>
      <dgm:constr type="h" for="des" forName="parTx" refType="primFontSz" refFor="des" refForName="parTx" fact="1.5"/>
      <dgm:constr type="h" for="ch" forName="compositeNode" refType="h"/>
      <dgm:constr type="h" for="des" forName="parSh" refType="w"/>
      <dgm:constr type="h" for="des" forName="nodeText" refType="primFontSz" refFor="des" refForName="parTx" fact="1.7"/>
      <dgm:constr type="h" for="des" forName="parSh" refType="h" refFor="des" refForName="parTx" op="lte" fact="1.2"/>
      <dgm:constr type="h" for="des" forName="parSh" refType="h" refFor="des" refForName="parTx" op="gte" fact="1.2"/>
    </dgm:constrLst>
    <dgm:ruleLst>
      <dgm:rule type="primFontSz" for="des" forName="parSh" val="5" fact="NaN" max="NaN"/>
    </dgm:ruleLst>
    <dgm:forEach name="Name3" axis="ch" ptType="node">
      <dgm:layoutNode name="compositeNode">
        <dgm:alg type="composite"/>
        <dgm:shape xmlns:r="http://schemas.openxmlformats.org/officeDocument/2006/relationships" r:blip="">
          <dgm:adjLst/>
        </dgm:shape>
        <dgm:presOf/>
        <dgm:choose name="Name004">
          <dgm:if name="Name5" axis="self" ptType="node" func="cnt" op="equ" val="0">
            <dgm:constrLst>
              <dgm:constr type="w" for="ch" forName="parTx" refType="w"/>
              <dgm:constr type="w" for="ch" forName="parSh" refType="w" refFor="ch" refForName="parTx"/>
              <dgm:constr type="w" for="ch" forName="nodeText" refType="w" refFor="ch" refForName="parTx"/>
              <dgm:constr type="ctrX" for="ch" forName="nodeText" refType="w" fact="0.5"/>
              <dgm:constr type="t" for="ch" forName="nodeText" refType="b" refFor="ch" refForName="parSh"/>
            </dgm:constrLst>
          </dgm:if>
          <dgm:else name="Name6">
            <dgm:constrLst>
              <dgm:constr type="w" for="ch" forName="parTx" refType="w"/>
              <dgm:constr type="w" for="ch" forName="parSh" refType="w" refFor="ch" refForName="parTx"/>
              <dgm:constr type="w" for="ch" forName="nodeText" refType="w" refFor="ch" refForName="parTx" fact="0.9"/>
              <dgm:constr type="ctrX" for="ch" forName="nodeText" refType="w" fact="0.5"/>
              <dgm:constr type="t" for="ch" forName="nodeText" refType="b" refFor="ch" refForName="parSh"/>
            </dgm:constrLst>
          </dgm:else>
        </dgm:choose>
        <dgm:ruleLst>
          <dgm:rule type="h" val="INF" fact="NaN" max="NaN"/>
        </dgm:ruleLst>
        <dgm:layoutNode name="parTx">
          <dgm:varLst>
            <dgm:chMax val="0"/>
            <dgm:chPref val="0"/>
            <dgm:bulletEnabled val="1"/>
          </dgm:varLst>
          <dgm:alg type="tx"/>
          <dgm:shape xmlns:r="http://schemas.openxmlformats.org/officeDocument/2006/relationships" type="rect" r:blip="" zOrderOff="1" hideGeom="1">
            <dgm:adjLst/>
          </dgm:shape>
          <dgm:presOf/>
          <dgm:constrLst>
            <dgm:constr type="h" refType="w" op="lte" fact="0.4"/>
            <dgm:constr type="h"/>
          </dgm:constrLst>
          <dgm:ruleLst>
            <dgm:rule type="h" val="INF" fact="NaN" max="NaN"/>
          </dgm:ruleLst>
        </dgm:layoutNode>
        <dgm:layoutNode name="parSh">
          <dgm:alg type="composite"/>
          <dgm:shape xmlns:r="http://schemas.openxmlformats.org/officeDocument/2006/relationships" r:blip="">
            <dgm:adjLst/>
          </dgm:shape>
          <dgm:presOf axis="self" ptType="node"/>
          <dgm:choose name="casesForFirstAndLastNode">
            <dgm:if name="ifFirstNode" axis="self" ptType="node" func="pos" op="equ" val="1">
              <dgm:choose name="removeLineWhenOnlyOneNode">
                <dgm:if name="ifOnlyOneNode" axis="followSib" ptType="node" func="cnt" op="equ" val="0">
                  <dgm:constrLst>
                    <dgm:constr type="h"/>
                    <dgm:constr type="h" for="ch" forName="lineNode" val="0.002"/>
                    <dgm:constr type="w" for="ch" forName="lineNode" refType="w" fact="0"/>
                    <dgm:constr type="w" for="ch" forName="lineArrowNode" refType="w" fact="0"/>
                    <dgm:constr type="h" for="ch" forName="lineArrowNode" refType="h" fact="0"/>
                    <dgm:constr type="ctrY" for="ch" forName="lineNode" refType="ctrY" refFor="ch" refForName="sibTransNodeCircle"/>
                    <dgm:constr type="h" for="ch" forName="sibTransNodeCircle" refType="h" fact="0.608"/>
                    <dgm:constr type="h" for="ch" forName="sibTransNodeCircle" refType="w" op="lte" fact="0.54"/>
                    <dgm:constr type="w" for="ch" forName="sibTransNodeCircle" refType="h" refFor="ch" refForName="sibTransNodeCircle"/>
                    <dgm:constr type="ctrX" for="ch" forName="sibTransNodeCircle" refType="w" fact="0.5"/>
                    <dgm:constr type="ctrY" for="ch" forName="sibTransNodeCircle" refType="h" fact="0.25"/>
                    <dgm:constr type="t" for="ch" forName="spacerBetweenCircleAndCallout" refType="b" refFor="ch" refForName="sibTransNodeCircle"/>
                    <dgm:constr type="h" for="ch" forName="spacerBetweenCircleAndCallout" val="2"/>
                    <dgm:constr type="t" for="ch" forName="verticalConnector" refType="b" refFor="ch" refForName="spacerBetweenCircleAndCallout"/>
                    <dgm:constr type="h" for="ch" forName="verticalConnector" refType="h" fact="0.35"/>
                    <dgm:constr type="w" for="ch" forName="verticalConnector" val="0.002"/>
                    <dgm:constr type="ctrX" for="ch" forName="verticalConnector" refType="ctrX" refFor="ch" refForName="sibTransNodeCircle"/>
                  </dgm:constrLst>
                </dgm:if>
                <dgm:else name="ifMoreThanOneNode">
                  <dgm:choose name="firstNodeDirChoose">
                    <dgm:if name="firstNodeDirNorm" func="var" arg="dir" op="equ" val="norm">
                      <dgm:constrLst>
                        <dgm:constr type="h"/>
                        <dgm:constr type="h" for="ch" forName="lineNode" val="0.002"/>
                        <dgm:constr type="w" for="ch" forName="lineNode" refType="w" fact="0.35"/>
                        <dgm:constr type="l" for="ch" forName="lineNode" refType="w" fact="0.55"/>
                        <dgm:constr type="w" for="ch" forName="lineArrowNode" refType="w" fact="0.046"/>
                        <dgm:constr type="h" for="ch" forName="lineArrowNode" refType="h" fact="0.18"/>
                        <dgm:constr type="l" for="ch" forName="lineArrowNode" refType="w" fact="0.87"/>
                        <dgm:constr type="t" for="ch" forName="lineArrowNode" refType="h" fact="0.165"/>
                        <dgm:constr type="ctrY" for="ch" forName="lineNode" refType="ctrY" refFor="ch" refForName="sibTransNodeCircle"/>
                        <dgm:constr type="h" for="ch" forName="sibTransNodeCircle" refType="h" fact="0.608"/>
                        <dgm:constr type="h" for="ch" forName="sibTransNodeCircle" refType="w" op="lte" fact="0.54"/>
                        <dgm:constr type="w" for="ch" forName="sibTransNodeCircle" refType="h" refFor="ch" refForName="sibTransNodeCircle"/>
                        <dgm:constr type="ctrX" for="ch" forName="sibTransNodeCircle" refType="w" fact="0.5"/>
                        <dgm:constr type="ctrY" for="ch" forName="sibTransNodeCircle" refType="h" fact="0.25"/>
                        <dgm:constr type="t" for="ch" forName="spacerBetweenCircleAndCallout" refType="b" refFor="ch" refForName="sibTransNodeCircle"/>
                        <dgm:constr type="h" for="ch" forName="spacerBetweenCircleAndCallout" val="2"/>
                        <dgm:constr type="t" for="ch" forName="verticalConnector" refType="b" refFor="ch" refForName="spacerBetweenCircleAndCallout"/>
                        <dgm:constr type="h" for="ch" forName="verticalConnector" refType="h" fact="0.35"/>
                        <dgm:constr type="w" for="ch" forName="verticalConnector" val="0.002"/>
                        <dgm:constr type="ctrX" for="ch" forName="verticalConnector" refType="ctrX" refFor="ch" refForName="sibTransNodeCircle"/>
                      </dgm:constrLst>
                    </dgm:if>
                    <dgm:else name="firstNodeDirRev">
                      <dgm:constrLst>
                        <dgm:constr type="h"/>
                        <dgm:constr type="h" for="ch" forName="lineNode" val="0.002"/>
                        <dgm:constr type="w" for="ch" forName="lineNode" refType="w" fact="0.35"/>
                        <dgm:constr type="l" for="ch" forName="lineNode" refType="w" fact="0.1"/>
                        <dgm:constr type="w" for="ch" forName="lineArrowNode" refType="w" fact="0.046"/>
                        <dgm:constr type="h" for="ch" forName="lineArrowNode" refType="h" fact="0.18"/>
                        <dgm:constr type="l" for="ch" forName="lineArrowNode" refType="w" fact="0.084"/>
                        <dgm:constr type="t" for="ch" forName="lineArrowNode" refType="h" fact="0.165"/>
                        <dgm:constr type="ctrY" for="ch" forName="lineNode" refType="ctrY" refFor="ch" refForName="sibTransNodeCircle"/>
                        <dgm:constr type="h" for="ch" forName="sibTransNodeCircle" refType="h" fact="0.608"/>
                        <dgm:constr type="h" for="ch" forName="sibTransNodeCircle" refType="w" op="lte" fact="0.54"/>
                        <dgm:constr type="w" for="ch" forName="sibTransNodeCircle" refType="h" refFor="ch" refForName="sibTransNodeCircle"/>
                        <dgm:constr type="ctrX" for="ch" forName="sibTransNodeCircle" refType="w" fact="0.5"/>
                        <dgm:constr type="ctrY" for="ch" forName="sibTransNodeCircle" refType="h" fact="0.25"/>
                        <dgm:constr type="t" for="ch" forName="spacerBetweenCircleAndCallout" refType="b" refFor="ch" refForName="sibTransNodeCircle"/>
                        <dgm:constr type="h" for="ch" forName="spacerBetweenCircleAndCallout" val="2"/>
                        <dgm:constr type="t" for="ch" forName="verticalConnector" refType="b" refFor="ch" refForName="spacerBetweenCircleAndCallout"/>
                        <dgm:constr type="h" for="ch" forName="verticalConnector" refType="h" fact="0.35"/>
                        <dgm:constr type="w" for="ch" forName="verticalConnector" val="0.002"/>
                        <dgm:constr type="ctrX" for="ch" forName="verticalConnector" refType="ctrX" refFor="ch" refForName="sibTransNodeCircle"/>
                      </dgm:constrLst>
                    </dgm:else>
                  </dgm:choose>
                </dgm:else>
              </dgm:choose>
            </dgm:if>
            <dgm:if name="ifLastNode" axis="self" ptType="node" func="revPos" op="equ" val="1">
              <dgm:choose name="lastNodeDirChoose">
                <dgm:if name="lastNodeDirNorm" func="var" arg="dir" op="equ" val="norm">
                  <dgm:constrLst>
                    <dgm:constr type="h"/>
                    <dgm:constr type="h" for="ch" forName="lineNode" val="0.002"/>
                    <dgm:constr type="w" for="ch" forName="lineNode" refType="w" fact="0.5"/>
                    <dgm:constr type="w" for="ch" forName="lineArrowNode" refType="w" fact="0"/>
                    <dgm:constr type="h" for="ch" forName="lineArrowNode" refType="h" fact="0"/>
                    <dgm:constr type="ctrY" for="ch" forName="lineNode" refType="ctrY" refFor="ch" refForName="sibTransNodeCircle"/>
                    <dgm:constr type="h" for="ch" forName="sibTransNodeCircle" refType="h" fact="0.608"/>
                    <dgm:constr type="h" for="ch" forName="sibTransNodeCircle" refType="w" op="lte" fact="0.54"/>
                    <dgm:constr type="w" for="ch" forName="sibTransNodeCircle" refType="h" refFor="ch" refForName="sibTransNodeCircle"/>
                    <dgm:constr type="ctrX" for="ch" forName="sibTransNodeCircle" refType="w" fact="0.5"/>
                    <dgm:constr type="ctrY" for="ch" forName="sibTransNodeCircle" refType="h" fact="0.25"/>
                    <dgm:constr type="t" for="ch" forName="spacerBetweenCircleAndCallout" refType="b" refFor="ch" refForName="sibTransNodeCircle"/>
                    <dgm:constr type="h" for="ch" forName="spacerBetweenCircleAndCallout" val="2"/>
                    <dgm:constr type="t" for="ch" forName="verticalConnector" refType="b" refFor="ch" refForName="spacerBetweenCircleAndCallout"/>
                    <dgm:constr type="h" for="ch" forName="verticalConnector" refType="h" fact="0.35"/>
                    <dgm:constr type="w" for="ch" forName="verticalConnector" val="0.002"/>
                    <dgm:constr type="ctrX" for="ch" forName="verticalConnector" refType="ctrX" refFor="ch" refForName="sibTransNodeCircle"/>
                  </dgm:constrLst>
                </dgm:if>
                <dgm:else name="lastNodeDirRev">
                  <dgm:constrLst>
                    <dgm:constr type="h"/>
                    <dgm:constr type="h" for="ch" forName="lineNode" val="0.002"/>
                    <dgm:constr type="w" for="ch" forName="lineNode" refType="w" fact="0.5"/>
                    <dgm:constr type="l" for="ch" forName="lineNode" refType="w" fact="0.5"/>
                    <dgm:constr type="w" for="ch" forName="lineArrowNode" refType="w" fact="0"/>
                    <dgm:constr type="h" for="ch" forName="lineArrowNode" refType="h" fact="0"/>
                    <dgm:constr type="ctrY" for="ch" forName="lineNode" refType="ctrY" refFor="ch" refForName="sibTransNodeCircle"/>
                    <dgm:constr type="h" for="ch" forName="sibTransNodeCircle" refType="h" fact="0.608"/>
                    <dgm:constr type="h" for="ch" forName="sibTransNodeCircle" refType="w" op="lte" fact="0.54"/>
                    <dgm:constr type="w" for="ch" forName="sibTransNodeCircle" refType="h" refFor="ch" refForName="sibTransNodeCircle"/>
                    <dgm:constr type="ctrX" for="ch" forName="sibTransNodeCircle" refType="w" fact="0.5"/>
                    <dgm:constr type="ctrY" for="ch" forName="sibTransNodeCircle" refType="h" fact="0.25"/>
                    <dgm:constr type="t" for="ch" forName="spacerBetweenCircleAndCallout" refType="b" refFor="ch" refForName="sibTransNodeCircle"/>
                    <dgm:constr type="h" for="ch" forName="spacerBetweenCircleAndCallout" val="2"/>
                    <dgm:constr type="t" for="ch" forName="verticalConnector" refType="b" refFor="ch" refForName="spacerBetweenCircleAndCallout"/>
                    <dgm:constr type="h" for="ch" forName="verticalConnector" refType="h" fact="0.35"/>
                    <dgm:constr type="w" for="ch" forName="verticalConnector" val="0.002"/>
                    <dgm:constr type="ctrX" for="ch" forName="verticalConnector" refType="ctrX" refFor="ch" refForName="sibTransNodeCircle"/>
                  </dgm:constrLst>
                </dgm:else>
              </dgm:choose>
            </dgm:if>
            <dgm:else name="allOtherNodes">
              <dgm:choose name="middleNodeDirChoose">
                <dgm:if name="middleNodeDirNorm" func="var" arg="dir" op="equ" val="norm">
                  <dgm:constrLst>
                    <dgm:constr type="h"/>
                    <dgm:constr type="h" for="ch" forName="lineNode" val="0.002"/>
                    <dgm:constr type="w" for="ch" forName="lineNode" refType="w" fact="0.9"/>
                    <dgm:constr type="w" for="ch" forName="lineArrowNode" refType="w" fact="0.046"/>
                    <dgm:constr type="h" for="ch" forName="lineArrowNode" refType="h" fact="0.18"/>
                    <dgm:constr type="l" for="ch" forName="lineArrowNode" refType="w" fact="0.87"/>
                    <dgm:constr type="t" for="ch" forName="lineArrowNode" refType="h" fact="0.165"/>
                    <dgm:constr type="ctrY" for="ch" forName="lineNode" refType="ctrY" refFor="ch" refForName="sibTransNodeCircle"/>
                    <dgm:constr type="h" for="ch" forName="sibTransNodeCircle" refType="h" fact="0.608"/>
                    <dgm:constr type="h" for="ch" forName="sibTransNodeCircle" refType="w" op="lte" fact="0.54"/>
                    <dgm:constr type="w" for="ch" forName="sibTransNodeCircle" refType="h" refFor="ch" refForName="sibTransNodeCircle"/>
                    <dgm:constr type="ctrX" for="ch" forName="sibTransNodeCircle" refType="w" fact="0.5"/>
                    <dgm:constr type="ctrY" for="ch" forName="sibTransNodeCircle" refType="h" fact="0.25"/>
                    <dgm:constr type="t" for="ch" forName="spacerBetweenCircleAndCallout" refType="b" refFor="ch" refForName="sibTransNodeCircle"/>
                    <dgm:constr type="h" for="ch" forName="spacerBetweenCircleAndCallout" val="2"/>
                    <dgm:constr type="t" for="ch" forName="verticalConnector" refType="b" refFor="ch" refForName="spacerBetweenCircleAndCallout"/>
                    <dgm:constr type="h" for="ch" forName="verticalConnector" refType="h" fact="0.35"/>
                    <dgm:constr type="w" for="ch" forName="verticalConnector" val="0.002"/>
                    <dgm:constr type="ctrX" for="ch" forName="verticalConnector" refType="ctrX" refFor="ch" refForName="sibTransNodeCircle"/>
                  </dgm:constrLst>
                </dgm:if>
                <dgm:else name="middleNodeDirRev">
                  <dgm:constrLst>
                    <dgm:constr type="h"/>
                    <dgm:constr type="h" for="ch" forName="lineNode" val="0.002"/>
                    <dgm:constr type="w" for="ch" forName="lineNode" refType="w" fact="0.9"/>
                    <dgm:constr type="l" for="ch" forName="lineNode" refType="w" fact="0.1"/>
                    <dgm:constr type="w" for="ch" forName="lineArrowNode" refType="w" fact="0.046"/>
                    <dgm:constr type="h" for="ch" forName="lineArrowNode" refType="h" fact="0.18"/>
                    <dgm:constr type="l" for="ch" forName="lineArrowNode" refType="w" fact="0.084"/>
                    <dgm:constr type="t" for="ch" forName="lineArrowNode" refType="h" fact="0.165"/>
                    <dgm:constr type="ctrY" for="ch" forName="lineNode" refType="ctrY" refFor="ch" refForName="sibTransNodeCircle"/>
                    <dgm:constr type="h" for="ch" forName="sibTransNodeCircle" refType="h" fact="0.608"/>
                    <dgm:constr type="h" for="ch" forName="sibTransNodeCircle" refType="w" op="lte" fact="0.54"/>
                    <dgm:constr type="w" for="ch" forName="sibTransNodeCircle" refType="h" refFor="ch" refForName="sibTransNodeCircle"/>
                    <dgm:constr type="ctrX" for="ch" forName="sibTransNodeCircle" refType="w" fact="0.5"/>
                    <dgm:constr type="ctrY" for="ch" forName="sibTransNodeCircle" refType="h" fact="0.25"/>
                    <dgm:constr type="t" for="ch" forName="spacerBetweenCircleAndCallout" refType="b" refFor="ch" refForName="sibTransNodeCircle"/>
                    <dgm:constr type="h" for="ch" forName="spacerBetweenCircleAndCallout" val="2"/>
                    <dgm:constr type="t" for="ch" forName="verticalConnector" refType="b" refFor="ch" refForName="spacerBetweenCircleAndCallout"/>
                    <dgm:constr type="h" for="ch" forName="verticalConnector" refType="h" fact="0.35"/>
                    <dgm:constr type="w" for="ch" forName="verticalConnector" val="0.002"/>
                    <dgm:constr type="ctrX" for="ch" forName="verticalConnector" refType="ctrX" refFor="ch" refForName="sibTransNodeCircle"/>
                  </dgm:constrLst>
                </dgm:else>
              </dgm:choose>
            </dgm:else>
          </dgm:choose>
          <dgm:layoutNode name="lineNode" styleLbl="alignNode1">
            <dgm:alg type="sp"/>
            <dgm:shape xmlns:r="http://schemas.openxmlformats.org/officeDocument/2006/relationships" type="rect" r:blip="">
              <dgm:adjLst/>
            </dgm:shape>
            <dgm:presOf/>
            <dgm:constrLst/>
            <dgm:ruleLst/>
          </dgm:layoutNode>
          <dgm:layoutNode name="lineArrowNode" styleLbl="alignNode1">
            <dgm:alg type="sp"/>
            <dgm:choose name="arrowDirChoose">
              <dgm:if name="arrowNorm" func="var" arg="dir" op="equ" val="norm">
                <dgm:shape xmlns:r="http://schemas.openxmlformats.org/officeDocument/2006/relationships" type="chevron" r:blip="">
                  <dgm:adjLst>
                    <dgm:adj idx="1" val="0.9"/>
                  </dgm:adjLst>
                </dgm:shape>
              </dgm:if>
              <dgm:else name="arrowRev">
                <dgm:shape xmlns:r="http://schemas.openxmlformats.org/officeDocument/2006/relationships" rot="180" type="chevron" r:blip="">
                  <dgm:adjLst>
                    <dgm:adj idx="1" val="0.9"/>
                  </dgm:adjLst>
                </dgm:shape>
              </dgm:else>
            </dgm:choose>
            <dgm:presOf axis="self" ptType="node"/>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param type="parTxRTLAlign" val="l"/>
              </dgm:alg>
              <dgm:shape xmlns:r="http://schemas.openxmlformats.org/officeDocument/2006/relationships" type="ellipse" r:blip="">
                <dgm:adjLst/>
              </dgm:shape>
              <dgm:constrLst>
                <dgm:constr type="w" refType="h" op="equ"/>
                <dgm:constr type="primFontSz" val="60"/>
                <dgm:constr type="tMarg" refType="w" fact="0.11"/>
                <dgm:constr type="lMarg" refType="w" fact="0.11"/>
                <dgm:constr type="rMarg" refType="w" fact="0.11"/>
                <dgm:constr type="bMarg" refType="w" fact="0.11"/>
              </dgm:constrLst>
              <dgm:ruleLst>
                <dgm:rule type="primFontSz" val="14" fact="NaN" max="NaN"/>
              </dgm:ruleLst>
            </dgm:layoutNode>
            <dgm:layoutNode name="spacerBetweenCircleAndCallout">
              <dgm:varLst/>
              <dgm:presOf/>
              <dgm:alg type="sp"/>
              <dgm:shape xmlns:r="http://schemas.openxmlformats.org/officeDocument/2006/relationships" r:blip="">
                <dgm:adjLst/>
              </dgm:shape>
              <dgm:constrLst/>
              <dgm:ruleLst/>
            </dgm:layoutNode>
            <dgm:layoutNode name="verticalConnector" styleLbl="alignAccFollowNode1">
              <dgm:alg type="sp"/>
              <dgm:shape xmlns:r="http://schemas.openxmlformats.org/officeDocument/2006/relationships" type="rect" r:blip="">
                <dgm:adjLst/>
              </dgm:shape>
              <dgm:presOf/>
              <dgm:constrLst/>
              <dgm:ruleLst/>
            </dgm:layoutNode>
          </dgm:forEach>
          <dgm:presOf/>
          <dgm:ruleLst/>
        </dgm:layoutNode>
        <dgm:layoutNode name="nodeText" styleLbl="fgAcc1">
          <dgm:varLst>
            <dgm:bulletEnabled val="1"/>
          </dgm:varLst>
          <dgm:alg type="tx">
            <dgm:param type="parTxLTRAlign" val="ctr"/>
            <dgm:param type="parTxRTLAlign" val="r"/>
            <dgm:param type="txAnchorVert" val="t"/>
          </dgm:alg>
          <dgm:shape xmlns:r="http://schemas.openxmlformats.org/officeDocument/2006/relationships" type="roundRect" r:blip="">
            <dgm:adjLst>
              <dgm:adj idx="1" val="0.1"/>
            </dgm:adjLst>
          </dgm:shape>
          <dgm:presOf axis="desOrSelf" ptType="node"/>
          <dgm:constrLst>
            <dgm:constr type="secFontSz" val="16"/>
            <dgm:constr type="primFontSz" val="18"/>
            <dgm:constr type="h"/>
            <dgm:constr type="tMarg" val="13"/>
            <dgm:constr type="lMarg" refType="w" fact="0.05"/>
            <dgm:constr type="rMarg" refType="w" fact="0.05"/>
            <dgm:constr type="bMarg" val="13"/>
          </dgm:constrLst>
          <dgm:ruleLst>
            <dgm:rule type="secFontSz" val="11" fact="NaN" max="NaN"/>
            <dgm:rule type="primFontSz" val="11" fact="NaN" max="NaN"/>
            <dgm:rule type="h" val="INF" fact="NaN" max="NaN"/>
          </dgm:ruleLst>
        </dgm:layoutNode>
      </dgm:layoutNode>
      <dgm:forEach name="sibTransForEach" axis="followSib" ptType="sibTrans" cnt="1">
        <dgm:layoutNode name="sibTransComposite" styleLbl="alignAccFollowNode1">
          <dgm:alg type="sp"/>
          <dgm:shape xmlns:r="http://schemas.openxmlformats.org/officeDocument/2006/relationships" r:blip="">
            <dgm:adjLst/>
          </dgm:shape>
          <dgm:ruleLst/>
        </dgm:layoutNode>
        <dgm:ruleLst>
          <dgm:rule type="h" val="INF" fact="NaN" max="NaN"/>
        </dgm:ruleLst>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lv-LV"/>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896DD2F-A131-46EC-A103-DDC37629279A}" type="datetimeFigureOut">
              <a:rPr lang="lv-LV" smtClean="0"/>
              <a:t>25.08.2026</a:t>
            </a:fld>
            <a:endParaRPr lang="lv-LV"/>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lv-LV"/>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lv-LV"/>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254746F-CAE9-4A80-8C1E-B965B2ABC431}" type="slidenum">
              <a:rPr lang="lv-LV" smtClean="0"/>
              <a:t>‹#›</a:t>
            </a:fld>
            <a:endParaRPr lang="lv-LV"/>
          </a:p>
        </p:txBody>
      </p:sp>
    </p:spTree>
    <p:extLst>
      <p:ext uri="{BB962C8B-B14F-4D97-AF65-F5344CB8AC3E}">
        <p14:creationId xmlns:p14="http://schemas.microsoft.com/office/powerpoint/2010/main" val="9765062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5"/>
          </p:nvPr>
        </p:nvSpPr>
        <p:spPr/>
        <p:txBody>
          <a:bodyPr/>
          <a:lstStyle/>
          <a:p>
            <a:fld id="{4254746F-CAE9-4A80-8C1E-B965B2ABC431}" type="slidenum">
              <a:rPr lang="lv-LV" smtClean="0"/>
              <a:t>1</a:t>
            </a:fld>
            <a:endParaRPr lang="lv-LV"/>
          </a:p>
        </p:txBody>
      </p:sp>
    </p:spTree>
    <p:extLst>
      <p:ext uri="{BB962C8B-B14F-4D97-AF65-F5344CB8AC3E}">
        <p14:creationId xmlns:p14="http://schemas.microsoft.com/office/powerpoint/2010/main" val="15857795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5"/>
          </p:nvPr>
        </p:nvSpPr>
        <p:spPr/>
        <p:txBody>
          <a:bodyPr/>
          <a:lstStyle/>
          <a:p>
            <a:fld id="{4254746F-CAE9-4A80-8C1E-B965B2ABC431}" type="slidenum">
              <a:rPr lang="lv-LV" smtClean="0"/>
              <a:t>2</a:t>
            </a:fld>
            <a:endParaRPr lang="lv-LV"/>
          </a:p>
        </p:txBody>
      </p:sp>
    </p:spTree>
    <p:extLst>
      <p:ext uri="{BB962C8B-B14F-4D97-AF65-F5344CB8AC3E}">
        <p14:creationId xmlns:p14="http://schemas.microsoft.com/office/powerpoint/2010/main" val="9158024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5"/>
          </p:nvPr>
        </p:nvSpPr>
        <p:spPr/>
        <p:txBody>
          <a:bodyPr/>
          <a:lstStyle/>
          <a:p>
            <a:fld id="{4254746F-CAE9-4A80-8C1E-B965B2ABC431}" type="slidenum">
              <a:rPr lang="lv-LV" smtClean="0"/>
              <a:t>3</a:t>
            </a:fld>
            <a:endParaRPr lang="lv-LV"/>
          </a:p>
        </p:txBody>
      </p:sp>
    </p:spTree>
    <p:extLst>
      <p:ext uri="{BB962C8B-B14F-4D97-AF65-F5344CB8AC3E}">
        <p14:creationId xmlns:p14="http://schemas.microsoft.com/office/powerpoint/2010/main" val="41749300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1A3F4D-2EAE-97F6-B55C-CF34167B6FC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55B3D6-3451-D2E3-D098-6D827D1CE27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3A6B6DD-E7F0-E711-D257-70368CC44E26}"/>
              </a:ext>
            </a:extLst>
          </p:cNvPr>
          <p:cNvSpPr>
            <a:spLocks noGrp="1"/>
          </p:cNvSpPr>
          <p:nvPr>
            <p:ph type="body" idx="1"/>
          </p:nvPr>
        </p:nvSpPr>
        <p:spPr/>
        <p:txBody>
          <a:bodyPr/>
          <a:lstStyle/>
          <a:p>
            <a:endParaRPr lang="lv-LV" dirty="0"/>
          </a:p>
        </p:txBody>
      </p:sp>
      <p:sp>
        <p:nvSpPr>
          <p:cNvPr id="4" name="Slide Number Placeholder 3">
            <a:extLst>
              <a:ext uri="{FF2B5EF4-FFF2-40B4-BE49-F238E27FC236}">
                <a16:creationId xmlns:a16="http://schemas.microsoft.com/office/drawing/2014/main" id="{671D002E-3720-84D1-4365-23A94781C307}"/>
              </a:ext>
            </a:extLst>
          </p:cNvPr>
          <p:cNvSpPr>
            <a:spLocks noGrp="1"/>
          </p:cNvSpPr>
          <p:nvPr>
            <p:ph type="sldNum" sz="quarter" idx="5"/>
          </p:nvPr>
        </p:nvSpPr>
        <p:spPr/>
        <p:txBody>
          <a:bodyPr/>
          <a:lstStyle/>
          <a:p>
            <a:fld id="{4254746F-CAE9-4A80-8C1E-B965B2ABC431}" type="slidenum">
              <a:rPr lang="lv-LV" smtClean="0"/>
              <a:t>4</a:t>
            </a:fld>
            <a:endParaRPr lang="lv-LV"/>
          </a:p>
        </p:txBody>
      </p:sp>
    </p:spTree>
    <p:extLst>
      <p:ext uri="{BB962C8B-B14F-4D97-AF65-F5344CB8AC3E}">
        <p14:creationId xmlns:p14="http://schemas.microsoft.com/office/powerpoint/2010/main" val="11136588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5"/>
          </p:nvPr>
        </p:nvSpPr>
        <p:spPr/>
        <p:txBody>
          <a:bodyPr/>
          <a:lstStyle/>
          <a:p>
            <a:fld id="{4254746F-CAE9-4A80-8C1E-B965B2ABC431}" type="slidenum">
              <a:rPr lang="lv-LV" smtClean="0"/>
              <a:t>5</a:t>
            </a:fld>
            <a:endParaRPr lang="lv-LV"/>
          </a:p>
        </p:txBody>
      </p:sp>
    </p:spTree>
    <p:extLst>
      <p:ext uri="{BB962C8B-B14F-4D97-AF65-F5344CB8AC3E}">
        <p14:creationId xmlns:p14="http://schemas.microsoft.com/office/powerpoint/2010/main" val="2353481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30D91D-6E7D-C90D-D45E-3FF78183A7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CF2BEA-E63C-DAF1-9D35-5B2178A1809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827735A-A207-8DB7-1510-38714263E711}"/>
              </a:ext>
            </a:extLst>
          </p:cNvPr>
          <p:cNvSpPr>
            <a:spLocks noGrp="1"/>
          </p:cNvSpPr>
          <p:nvPr>
            <p:ph type="body" idx="1"/>
          </p:nvPr>
        </p:nvSpPr>
        <p:spPr/>
        <p:txBody>
          <a:bodyPr/>
          <a:lstStyle/>
          <a:p>
            <a:endParaRPr lang="lv-LV" dirty="0"/>
          </a:p>
        </p:txBody>
      </p:sp>
      <p:sp>
        <p:nvSpPr>
          <p:cNvPr id="4" name="Slide Number Placeholder 3">
            <a:extLst>
              <a:ext uri="{FF2B5EF4-FFF2-40B4-BE49-F238E27FC236}">
                <a16:creationId xmlns:a16="http://schemas.microsoft.com/office/drawing/2014/main" id="{603570D2-F80C-2982-8307-F45765134AD2}"/>
              </a:ext>
            </a:extLst>
          </p:cNvPr>
          <p:cNvSpPr>
            <a:spLocks noGrp="1"/>
          </p:cNvSpPr>
          <p:nvPr>
            <p:ph type="sldNum" sz="quarter" idx="5"/>
          </p:nvPr>
        </p:nvSpPr>
        <p:spPr/>
        <p:txBody>
          <a:bodyPr/>
          <a:lstStyle/>
          <a:p>
            <a:fld id="{4254746F-CAE9-4A80-8C1E-B965B2ABC431}" type="slidenum">
              <a:rPr lang="lv-LV" smtClean="0"/>
              <a:t>6</a:t>
            </a:fld>
            <a:endParaRPr lang="lv-LV"/>
          </a:p>
        </p:txBody>
      </p:sp>
    </p:spTree>
    <p:extLst>
      <p:ext uri="{BB962C8B-B14F-4D97-AF65-F5344CB8AC3E}">
        <p14:creationId xmlns:p14="http://schemas.microsoft.com/office/powerpoint/2010/main" val="42831998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4C25E1-E65B-72D8-C896-4D74F549A8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02C7C5-94A0-6829-578A-F273B318CD2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DE7EE7B-629B-D5ED-2EFA-968CA924774F}"/>
              </a:ext>
            </a:extLst>
          </p:cNvPr>
          <p:cNvSpPr>
            <a:spLocks noGrp="1"/>
          </p:cNvSpPr>
          <p:nvPr>
            <p:ph type="body" idx="1"/>
          </p:nvPr>
        </p:nvSpPr>
        <p:spPr/>
        <p:txBody>
          <a:bodyPr/>
          <a:lstStyle/>
          <a:p>
            <a:endParaRPr lang="lv-LV" dirty="0"/>
          </a:p>
        </p:txBody>
      </p:sp>
      <p:sp>
        <p:nvSpPr>
          <p:cNvPr id="4" name="Slide Number Placeholder 3">
            <a:extLst>
              <a:ext uri="{FF2B5EF4-FFF2-40B4-BE49-F238E27FC236}">
                <a16:creationId xmlns:a16="http://schemas.microsoft.com/office/drawing/2014/main" id="{E24ECB0B-F613-596E-5A36-631956E1FDA1}"/>
              </a:ext>
            </a:extLst>
          </p:cNvPr>
          <p:cNvSpPr>
            <a:spLocks noGrp="1"/>
          </p:cNvSpPr>
          <p:nvPr>
            <p:ph type="sldNum" sz="quarter" idx="5"/>
          </p:nvPr>
        </p:nvSpPr>
        <p:spPr/>
        <p:txBody>
          <a:bodyPr/>
          <a:lstStyle/>
          <a:p>
            <a:fld id="{4254746F-CAE9-4A80-8C1E-B965B2ABC431}" type="slidenum">
              <a:rPr lang="lv-LV" smtClean="0"/>
              <a:t>7</a:t>
            </a:fld>
            <a:endParaRPr lang="lv-LV"/>
          </a:p>
        </p:txBody>
      </p:sp>
    </p:spTree>
    <p:extLst>
      <p:ext uri="{BB962C8B-B14F-4D97-AF65-F5344CB8AC3E}">
        <p14:creationId xmlns:p14="http://schemas.microsoft.com/office/powerpoint/2010/main" val="27170213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81867F-C021-59CF-CCD7-B08084D583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6E3755-81F3-6BEC-C259-E6140EE3E97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A592354-5F01-CB4A-C705-0FD5C84E7E23}"/>
              </a:ext>
            </a:extLst>
          </p:cNvPr>
          <p:cNvSpPr>
            <a:spLocks noGrp="1"/>
          </p:cNvSpPr>
          <p:nvPr>
            <p:ph type="body" idx="1"/>
          </p:nvPr>
        </p:nvSpPr>
        <p:spPr/>
        <p:txBody>
          <a:bodyPr/>
          <a:lstStyle/>
          <a:p>
            <a:endParaRPr lang="lv-LV" dirty="0"/>
          </a:p>
        </p:txBody>
      </p:sp>
      <p:sp>
        <p:nvSpPr>
          <p:cNvPr id="4" name="Slide Number Placeholder 3">
            <a:extLst>
              <a:ext uri="{FF2B5EF4-FFF2-40B4-BE49-F238E27FC236}">
                <a16:creationId xmlns:a16="http://schemas.microsoft.com/office/drawing/2014/main" id="{EA5E6D70-1292-4DF8-0A73-2773B5DB02A0}"/>
              </a:ext>
            </a:extLst>
          </p:cNvPr>
          <p:cNvSpPr>
            <a:spLocks noGrp="1"/>
          </p:cNvSpPr>
          <p:nvPr>
            <p:ph type="sldNum" sz="quarter" idx="5"/>
          </p:nvPr>
        </p:nvSpPr>
        <p:spPr/>
        <p:txBody>
          <a:bodyPr/>
          <a:lstStyle/>
          <a:p>
            <a:fld id="{4254746F-CAE9-4A80-8C1E-B965B2ABC431}" type="slidenum">
              <a:rPr lang="lv-LV" smtClean="0"/>
              <a:t>8</a:t>
            </a:fld>
            <a:endParaRPr lang="lv-LV"/>
          </a:p>
        </p:txBody>
      </p:sp>
    </p:spTree>
    <p:extLst>
      <p:ext uri="{BB962C8B-B14F-4D97-AF65-F5344CB8AC3E}">
        <p14:creationId xmlns:p14="http://schemas.microsoft.com/office/powerpoint/2010/main" val="13817388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6AFE5E-B0A1-90E5-7D2B-E5336D25A4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B922E4-9F8F-E279-FFD3-417EBBB4870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E7AA8D0-5592-21EB-4304-346D373E83CE}"/>
              </a:ext>
            </a:extLst>
          </p:cNvPr>
          <p:cNvSpPr>
            <a:spLocks noGrp="1"/>
          </p:cNvSpPr>
          <p:nvPr>
            <p:ph type="body" idx="1"/>
          </p:nvPr>
        </p:nvSpPr>
        <p:spPr/>
        <p:txBody>
          <a:bodyPr/>
          <a:lstStyle/>
          <a:p>
            <a:endParaRPr lang="lv-LV" dirty="0"/>
          </a:p>
        </p:txBody>
      </p:sp>
      <p:sp>
        <p:nvSpPr>
          <p:cNvPr id="4" name="Slide Number Placeholder 3">
            <a:extLst>
              <a:ext uri="{FF2B5EF4-FFF2-40B4-BE49-F238E27FC236}">
                <a16:creationId xmlns:a16="http://schemas.microsoft.com/office/drawing/2014/main" id="{2467C0A3-D205-E087-27EC-62B26A99DA70}"/>
              </a:ext>
            </a:extLst>
          </p:cNvPr>
          <p:cNvSpPr>
            <a:spLocks noGrp="1"/>
          </p:cNvSpPr>
          <p:nvPr>
            <p:ph type="sldNum" sz="quarter" idx="5"/>
          </p:nvPr>
        </p:nvSpPr>
        <p:spPr/>
        <p:txBody>
          <a:bodyPr/>
          <a:lstStyle/>
          <a:p>
            <a:fld id="{4254746F-CAE9-4A80-8C1E-B965B2ABC431}" type="slidenum">
              <a:rPr lang="lv-LV" smtClean="0"/>
              <a:t>9</a:t>
            </a:fld>
            <a:endParaRPr lang="lv-LV"/>
          </a:p>
        </p:txBody>
      </p:sp>
    </p:spTree>
    <p:extLst>
      <p:ext uri="{BB962C8B-B14F-4D97-AF65-F5344CB8AC3E}">
        <p14:creationId xmlns:p14="http://schemas.microsoft.com/office/powerpoint/2010/main" val="20898397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81867F-C021-59CF-CCD7-B08084D583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6E3755-81F3-6BEC-C259-E6140EE3E97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A592354-5F01-CB4A-C705-0FD5C84E7E23}"/>
              </a:ext>
            </a:extLst>
          </p:cNvPr>
          <p:cNvSpPr>
            <a:spLocks noGrp="1"/>
          </p:cNvSpPr>
          <p:nvPr>
            <p:ph type="body" idx="1"/>
          </p:nvPr>
        </p:nvSpPr>
        <p:spPr/>
        <p:txBody>
          <a:bodyPr/>
          <a:lstStyle/>
          <a:p>
            <a:endParaRPr lang="lv-LV" dirty="0"/>
          </a:p>
        </p:txBody>
      </p:sp>
      <p:sp>
        <p:nvSpPr>
          <p:cNvPr id="4" name="Slide Number Placeholder 3">
            <a:extLst>
              <a:ext uri="{FF2B5EF4-FFF2-40B4-BE49-F238E27FC236}">
                <a16:creationId xmlns:a16="http://schemas.microsoft.com/office/drawing/2014/main" id="{EA5E6D70-1292-4DF8-0A73-2773B5DB02A0}"/>
              </a:ext>
            </a:extLst>
          </p:cNvPr>
          <p:cNvSpPr>
            <a:spLocks noGrp="1"/>
          </p:cNvSpPr>
          <p:nvPr>
            <p:ph type="sldNum" sz="quarter" idx="5"/>
          </p:nvPr>
        </p:nvSpPr>
        <p:spPr/>
        <p:txBody>
          <a:bodyPr/>
          <a:lstStyle/>
          <a:p>
            <a:fld id="{4254746F-CAE9-4A80-8C1E-B965B2ABC431}" type="slidenum">
              <a:rPr lang="lv-LV" smtClean="0"/>
              <a:t>10</a:t>
            </a:fld>
            <a:endParaRPr lang="lv-LV"/>
          </a:p>
        </p:txBody>
      </p:sp>
    </p:spTree>
    <p:extLst>
      <p:ext uri="{BB962C8B-B14F-4D97-AF65-F5344CB8AC3E}">
        <p14:creationId xmlns:p14="http://schemas.microsoft.com/office/powerpoint/2010/main" val="13817388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0BA5D1-35CD-9708-B57F-9F68263F3D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E96BA1-2230-97F5-CB04-E31CE0804F3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45BAA27-8403-D60B-6534-F4F53D7F957E}"/>
              </a:ext>
            </a:extLst>
          </p:cNvPr>
          <p:cNvSpPr>
            <a:spLocks noGrp="1"/>
          </p:cNvSpPr>
          <p:nvPr>
            <p:ph type="body" idx="1"/>
          </p:nvPr>
        </p:nvSpPr>
        <p:spPr/>
        <p:txBody>
          <a:bodyPr/>
          <a:lstStyle/>
          <a:p>
            <a:endParaRPr lang="lv-LV" dirty="0"/>
          </a:p>
        </p:txBody>
      </p:sp>
      <p:sp>
        <p:nvSpPr>
          <p:cNvPr id="4" name="Slide Number Placeholder 3">
            <a:extLst>
              <a:ext uri="{FF2B5EF4-FFF2-40B4-BE49-F238E27FC236}">
                <a16:creationId xmlns:a16="http://schemas.microsoft.com/office/drawing/2014/main" id="{2C8043B2-59F1-4D13-0060-8C0398768FAD}"/>
              </a:ext>
            </a:extLst>
          </p:cNvPr>
          <p:cNvSpPr>
            <a:spLocks noGrp="1"/>
          </p:cNvSpPr>
          <p:nvPr>
            <p:ph type="sldNum" sz="quarter" idx="5"/>
          </p:nvPr>
        </p:nvSpPr>
        <p:spPr/>
        <p:txBody>
          <a:bodyPr/>
          <a:lstStyle/>
          <a:p>
            <a:fld id="{4254746F-CAE9-4A80-8C1E-B965B2ABC431}" type="slidenum">
              <a:rPr lang="lv-LV" smtClean="0"/>
              <a:t>11</a:t>
            </a:fld>
            <a:endParaRPr lang="lv-LV"/>
          </a:p>
        </p:txBody>
      </p:sp>
    </p:spTree>
    <p:extLst>
      <p:ext uri="{BB962C8B-B14F-4D97-AF65-F5344CB8AC3E}">
        <p14:creationId xmlns:p14="http://schemas.microsoft.com/office/powerpoint/2010/main" val="3561202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FF688B-1350-90D6-CA0E-810FC728D00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010135-AA3D-F73E-BF38-3D783C0C12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CEE283-6A00-A52E-B534-43EB0721AD43}"/>
              </a:ext>
            </a:extLst>
          </p:cNvPr>
          <p:cNvSpPr>
            <a:spLocks noGrp="1"/>
          </p:cNvSpPr>
          <p:nvPr>
            <p:ph type="body" idx="1"/>
          </p:nvPr>
        </p:nvSpPr>
        <p:spPr/>
        <p:txBody>
          <a:bodyPr/>
          <a:lstStyle/>
          <a:p>
            <a:endParaRPr lang="lv-LV" dirty="0"/>
          </a:p>
        </p:txBody>
      </p:sp>
      <p:sp>
        <p:nvSpPr>
          <p:cNvPr id="4" name="Slide Number Placeholder 3">
            <a:extLst>
              <a:ext uri="{FF2B5EF4-FFF2-40B4-BE49-F238E27FC236}">
                <a16:creationId xmlns:a16="http://schemas.microsoft.com/office/drawing/2014/main" id="{B93FAEF1-5E45-08A0-9FEF-E34C449BAF45}"/>
              </a:ext>
            </a:extLst>
          </p:cNvPr>
          <p:cNvSpPr>
            <a:spLocks noGrp="1"/>
          </p:cNvSpPr>
          <p:nvPr>
            <p:ph type="sldNum" sz="quarter" idx="5"/>
          </p:nvPr>
        </p:nvSpPr>
        <p:spPr/>
        <p:txBody>
          <a:bodyPr/>
          <a:lstStyle/>
          <a:p>
            <a:fld id="{4254746F-CAE9-4A80-8C1E-B965B2ABC431}" type="slidenum">
              <a:rPr lang="lv-LV" smtClean="0"/>
              <a:t>12</a:t>
            </a:fld>
            <a:endParaRPr lang="lv-LV"/>
          </a:p>
        </p:txBody>
      </p:sp>
    </p:spTree>
    <p:extLst>
      <p:ext uri="{BB962C8B-B14F-4D97-AF65-F5344CB8AC3E}">
        <p14:creationId xmlns:p14="http://schemas.microsoft.com/office/powerpoint/2010/main" val="15314198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306362-1070-E1C1-B94F-4CAE7E1359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E2EDE2-1C89-0B5E-C6E8-EB2BE6A881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2531A93-CF2A-0EDC-C214-069DD6CE895A}"/>
              </a:ext>
            </a:extLst>
          </p:cNvPr>
          <p:cNvSpPr>
            <a:spLocks noGrp="1"/>
          </p:cNvSpPr>
          <p:nvPr>
            <p:ph type="body" idx="1"/>
          </p:nvPr>
        </p:nvSpPr>
        <p:spPr/>
        <p:txBody>
          <a:bodyPr/>
          <a:lstStyle/>
          <a:p>
            <a:endParaRPr lang="lv-LV" dirty="0"/>
          </a:p>
        </p:txBody>
      </p:sp>
      <p:sp>
        <p:nvSpPr>
          <p:cNvPr id="4" name="Slide Number Placeholder 3">
            <a:extLst>
              <a:ext uri="{FF2B5EF4-FFF2-40B4-BE49-F238E27FC236}">
                <a16:creationId xmlns:a16="http://schemas.microsoft.com/office/drawing/2014/main" id="{E71051CF-D42A-E602-39C8-A6B78816373C}"/>
              </a:ext>
            </a:extLst>
          </p:cNvPr>
          <p:cNvSpPr>
            <a:spLocks noGrp="1"/>
          </p:cNvSpPr>
          <p:nvPr>
            <p:ph type="sldNum" sz="quarter" idx="5"/>
          </p:nvPr>
        </p:nvSpPr>
        <p:spPr/>
        <p:txBody>
          <a:bodyPr/>
          <a:lstStyle/>
          <a:p>
            <a:fld id="{4254746F-CAE9-4A80-8C1E-B965B2ABC431}" type="slidenum">
              <a:rPr lang="lv-LV" smtClean="0"/>
              <a:t>13</a:t>
            </a:fld>
            <a:endParaRPr lang="lv-LV"/>
          </a:p>
        </p:txBody>
      </p:sp>
    </p:spTree>
    <p:extLst>
      <p:ext uri="{BB962C8B-B14F-4D97-AF65-F5344CB8AC3E}">
        <p14:creationId xmlns:p14="http://schemas.microsoft.com/office/powerpoint/2010/main" val="38687641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186BAB-752E-97AB-0C76-00A345A2EA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18525D-7833-10B8-A08C-BD8594D91B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9D4A3B5-7899-0B41-D0C8-FAA23FCE15DD}"/>
              </a:ext>
            </a:extLst>
          </p:cNvPr>
          <p:cNvSpPr>
            <a:spLocks noGrp="1"/>
          </p:cNvSpPr>
          <p:nvPr>
            <p:ph type="body" idx="1"/>
          </p:nvPr>
        </p:nvSpPr>
        <p:spPr/>
        <p:txBody>
          <a:bodyPr/>
          <a:lstStyle/>
          <a:p>
            <a:endParaRPr lang="lv-LV" dirty="0"/>
          </a:p>
        </p:txBody>
      </p:sp>
      <p:sp>
        <p:nvSpPr>
          <p:cNvPr id="4" name="Slide Number Placeholder 3">
            <a:extLst>
              <a:ext uri="{FF2B5EF4-FFF2-40B4-BE49-F238E27FC236}">
                <a16:creationId xmlns:a16="http://schemas.microsoft.com/office/drawing/2014/main" id="{7B74D715-8A5A-EC8B-F2A8-0ED4EBB82469}"/>
              </a:ext>
            </a:extLst>
          </p:cNvPr>
          <p:cNvSpPr>
            <a:spLocks noGrp="1"/>
          </p:cNvSpPr>
          <p:nvPr>
            <p:ph type="sldNum" sz="quarter" idx="5"/>
          </p:nvPr>
        </p:nvSpPr>
        <p:spPr/>
        <p:txBody>
          <a:bodyPr/>
          <a:lstStyle/>
          <a:p>
            <a:fld id="{4254746F-CAE9-4A80-8C1E-B965B2ABC431}" type="slidenum">
              <a:rPr lang="lv-LV" smtClean="0"/>
              <a:t>14</a:t>
            </a:fld>
            <a:endParaRPr lang="lv-LV"/>
          </a:p>
        </p:txBody>
      </p:sp>
    </p:spTree>
    <p:extLst>
      <p:ext uri="{BB962C8B-B14F-4D97-AF65-F5344CB8AC3E}">
        <p14:creationId xmlns:p14="http://schemas.microsoft.com/office/powerpoint/2010/main" val="35304372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242F11-826D-DDDB-4396-F036E01B85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BABDDB-D8D9-BF6C-06BD-087A3000A39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9211ADC-8793-07AF-2281-D15EF4881D82}"/>
              </a:ext>
            </a:extLst>
          </p:cNvPr>
          <p:cNvSpPr>
            <a:spLocks noGrp="1"/>
          </p:cNvSpPr>
          <p:nvPr>
            <p:ph type="body" idx="1"/>
          </p:nvPr>
        </p:nvSpPr>
        <p:spPr/>
        <p:txBody>
          <a:bodyPr/>
          <a:lstStyle/>
          <a:p>
            <a:endParaRPr lang="lv-LV" dirty="0"/>
          </a:p>
        </p:txBody>
      </p:sp>
      <p:sp>
        <p:nvSpPr>
          <p:cNvPr id="4" name="Slide Number Placeholder 3">
            <a:extLst>
              <a:ext uri="{FF2B5EF4-FFF2-40B4-BE49-F238E27FC236}">
                <a16:creationId xmlns:a16="http://schemas.microsoft.com/office/drawing/2014/main" id="{B9AE8A58-D393-5292-CE56-BD972F4A3A3A}"/>
              </a:ext>
            </a:extLst>
          </p:cNvPr>
          <p:cNvSpPr>
            <a:spLocks noGrp="1"/>
          </p:cNvSpPr>
          <p:nvPr>
            <p:ph type="sldNum" sz="quarter" idx="5"/>
          </p:nvPr>
        </p:nvSpPr>
        <p:spPr/>
        <p:txBody>
          <a:bodyPr/>
          <a:lstStyle/>
          <a:p>
            <a:fld id="{4254746F-CAE9-4A80-8C1E-B965B2ABC431}" type="slidenum">
              <a:rPr lang="lv-LV" smtClean="0"/>
              <a:t>15</a:t>
            </a:fld>
            <a:endParaRPr lang="lv-LV"/>
          </a:p>
        </p:txBody>
      </p:sp>
    </p:spTree>
    <p:extLst>
      <p:ext uri="{BB962C8B-B14F-4D97-AF65-F5344CB8AC3E}">
        <p14:creationId xmlns:p14="http://schemas.microsoft.com/office/powerpoint/2010/main" val="3660999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D62E2C-84E3-C88A-93BC-2A200B09FC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529ECE-9BB8-98AA-21C0-33C2A5D7BBE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BE579C9-6DA0-A415-F34C-905BC84C2EC2}"/>
              </a:ext>
            </a:extLst>
          </p:cNvPr>
          <p:cNvSpPr>
            <a:spLocks noGrp="1"/>
          </p:cNvSpPr>
          <p:nvPr>
            <p:ph type="body" idx="1"/>
          </p:nvPr>
        </p:nvSpPr>
        <p:spPr/>
        <p:txBody>
          <a:bodyPr/>
          <a:lstStyle/>
          <a:p>
            <a:endParaRPr lang="lv-LV" dirty="0"/>
          </a:p>
        </p:txBody>
      </p:sp>
      <p:sp>
        <p:nvSpPr>
          <p:cNvPr id="4" name="Slide Number Placeholder 3">
            <a:extLst>
              <a:ext uri="{FF2B5EF4-FFF2-40B4-BE49-F238E27FC236}">
                <a16:creationId xmlns:a16="http://schemas.microsoft.com/office/drawing/2014/main" id="{F445C809-695A-5ED8-C486-CB79005049C1}"/>
              </a:ext>
            </a:extLst>
          </p:cNvPr>
          <p:cNvSpPr>
            <a:spLocks noGrp="1"/>
          </p:cNvSpPr>
          <p:nvPr>
            <p:ph type="sldNum" sz="quarter" idx="5"/>
          </p:nvPr>
        </p:nvSpPr>
        <p:spPr/>
        <p:txBody>
          <a:bodyPr/>
          <a:lstStyle/>
          <a:p>
            <a:fld id="{4254746F-CAE9-4A80-8C1E-B965B2ABC431}" type="slidenum">
              <a:rPr lang="lv-LV" smtClean="0"/>
              <a:t>16</a:t>
            </a:fld>
            <a:endParaRPr lang="lv-LV"/>
          </a:p>
        </p:txBody>
      </p:sp>
    </p:spTree>
    <p:extLst>
      <p:ext uri="{BB962C8B-B14F-4D97-AF65-F5344CB8AC3E}">
        <p14:creationId xmlns:p14="http://schemas.microsoft.com/office/powerpoint/2010/main" val="27073457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763718-8421-A1A4-A0E1-087270F2FA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7A55281-5F21-15B6-34BB-C7C35D3D92B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BE91885-7F54-70FE-23B4-1B00BB5FFA8E}"/>
              </a:ext>
            </a:extLst>
          </p:cNvPr>
          <p:cNvSpPr>
            <a:spLocks noGrp="1"/>
          </p:cNvSpPr>
          <p:nvPr>
            <p:ph type="body" idx="1"/>
          </p:nvPr>
        </p:nvSpPr>
        <p:spPr/>
        <p:txBody>
          <a:bodyPr/>
          <a:lstStyle/>
          <a:p>
            <a:endParaRPr lang="lv-LV" dirty="0"/>
          </a:p>
        </p:txBody>
      </p:sp>
      <p:sp>
        <p:nvSpPr>
          <p:cNvPr id="4" name="Slide Number Placeholder 3">
            <a:extLst>
              <a:ext uri="{FF2B5EF4-FFF2-40B4-BE49-F238E27FC236}">
                <a16:creationId xmlns:a16="http://schemas.microsoft.com/office/drawing/2014/main" id="{35BB871F-CD65-6394-C73B-BFE287E31101}"/>
              </a:ext>
            </a:extLst>
          </p:cNvPr>
          <p:cNvSpPr>
            <a:spLocks noGrp="1"/>
          </p:cNvSpPr>
          <p:nvPr>
            <p:ph type="sldNum" sz="quarter" idx="5"/>
          </p:nvPr>
        </p:nvSpPr>
        <p:spPr/>
        <p:txBody>
          <a:bodyPr/>
          <a:lstStyle/>
          <a:p>
            <a:fld id="{4254746F-CAE9-4A80-8C1E-B965B2ABC431}" type="slidenum">
              <a:rPr lang="lv-LV" smtClean="0"/>
              <a:t>17</a:t>
            </a:fld>
            <a:endParaRPr lang="lv-LV"/>
          </a:p>
        </p:txBody>
      </p:sp>
    </p:spTree>
    <p:extLst>
      <p:ext uri="{BB962C8B-B14F-4D97-AF65-F5344CB8AC3E}">
        <p14:creationId xmlns:p14="http://schemas.microsoft.com/office/powerpoint/2010/main" val="22766249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19B18F-4BDB-B182-3715-925180A6EE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729FB5-B314-271F-5222-67D8109362F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F30278B-4505-4300-C0EF-052F4268ABF5}"/>
              </a:ext>
            </a:extLst>
          </p:cNvPr>
          <p:cNvSpPr>
            <a:spLocks noGrp="1"/>
          </p:cNvSpPr>
          <p:nvPr>
            <p:ph type="body" idx="1"/>
          </p:nvPr>
        </p:nvSpPr>
        <p:spPr/>
        <p:txBody>
          <a:bodyPr/>
          <a:lstStyle/>
          <a:p>
            <a:endParaRPr lang="lv-LV" dirty="0"/>
          </a:p>
        </p:txBody>
      </p:sp>
      <p:sp>
        <p:nvSpPr>
          <p:cNvPr id="4" name="Slide Number Placeholder 3">
            <a:extLst>
              <a:ext uri="{FF2B5EF4-FFF2-40B4-BE49-F238E27FC236}">
                <a16:creationId xmlns:a16="http://schemas.microsoft.com/office/drawing/2014/main" id="{1B536233-5B0C-D8DE-3878-636B5C3A7B50}"/>
              </a:ext>
            </a:extLst>
          </p:cNvPr>
          <p:cNvSpPr>
            <a:spLocks noGrp="1"/>
          </p:cNvSpPr>
          <p:nvPr>
            <p:ph type="sldNum" sz="quarter" idx="5"/>
          </p:nvPr>
        </p:nvSpPr>
        <p:spPr/>
        <p:txBody>
          <a:bodyPr/>
          <a:lstStyle/>
          <a:p>
            <a:fld id="{4254746F-CAE9-4A80-8C1E-B965B2ABC431}" type="slidenum">
              <a:rPr lang="lv-LV" smtClean="0"/>
              <a:t>18</a:t>
            </a:fld>
            <a:endParaRPr lang="lv-LV"/>
          </a:p>
        </p:txBody>
      </p:sp>
    </p:spTree>
    <p:extLst>
      <p:ext uri="{BB962C8B-B14F-4D97-AF65-F5344CB8AC3E}">
        <p14:creationId xmlns:p14="http://schemas.microsoft.com/office/powerpoint/2010/main" val="34306052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BC12F8-1F78-0710-16EF-11C5510519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017106-6F28-E6A0-832D-10D972F13D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5D0D950-836E-9D00-CC10-A51B359A448C}"/>
              </a:ext>
            </a:extLst>
          </p:cNvPr>
          <p:cNvSpPr>
            <a:spLocks noGrp="1"/>
          </p:cNvSpPr>
          <p:nvPr>
            <p:ph type="body" idx="1"/>
          </p:nvPr>
        </p:nvSpPr>
        <p:spPr/>
        <p:txBody>
          <a:bodyPr/>
          <a:lstStyle/>
          <a:p>
            <a:endParaRPr lang="lv-LV" dirty="0"/>
          </a:p>
        </p:txBody>
      </p:sp>
      <p:sp>
        <p:nvSpPr>
          <p:cNvPr id="4" name="Slide Number Placeholder 3">
            <a:extLst>
              <a:ext uri="{FF2B5EF4-FFF2-40B4-BE49-F238E27FC236}">
                <a16:creationId xmlns:a16="http://schemas.microsoft.com/office/drawing/2014/main" id="{C14E56D6-F8A9-2028-CDE0-C385ADE48B1F}"/>
              </a:ext>
            </a:extLst>
          </p:cNvPr>
          <p:cNvSpPr>
            <a:spLocks noGrp="1"/>
          </p:cNvSpPr>
          <p:nvPr>
            <p:ph type="sldNum" sz="quarter" idx="5"/>
          </p:nvPr>
        </p:nvSpPr>
        <p:spPr/>
        <p:txBody>
          <a:bodyPr/>
          <a:lstStyle/>
          <a:p>
            <a:fld id="{4254746F-CAE9-4A80-8C1E-B965B2ABC431}" type="slidenum">
              <a:rPr lang="lv-LV" smtClean="0"/>
              <a:t>19</a:t>
            </a:fld>
            <a:endParaRPr lang="lv-LV"/>
          </a:p>
        </p:txBody>
      </p:sp>
    </p:spTree>
    <p:extLst>
      <p:ext uri="{BB962C8B-B14F-4D97-AF65-F5344CB8AC3E}">
        <p14:creationId xmlns:p14="http://schemas.microsoft.com/office/powerpoint/2010/main" val="29382563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625D30-AB6B-1038-BFE5-082E9D15D4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598F7B-B472-F16E-E348-B429B6910F4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8C4BA74-BCF2-A182-EBD9-F545F1CA9E68}"/>
              </a:ext>
            </a:extLst>
          </p:cNvPr>
          <p:cNvSpPr>
            <a:spLocks noGrp="1"/>
          </p:cNvSpPr>
          <p:nvPr>
            <p:ph type="body" idx="1"/>
          </p:nvPr>
        </p:nvSpPr>
        <p:spPr/>
        <p:txBody>
          <a:bodyPr/>
          <a:lstStyle/>
          <a:p>
            <a:endParaRPr lang="lv-LV" dirty="0"/>
          </a:p>
        </p:txBody>
      </p:sp>
      <p:sp>
        <p:nvSpPr>
          <p:cNvPr id="4" name="Slide Number Placeholder 3">
            <a:extLst>
              <a:ext uri="{FF2B5EF4-FFF2-40B4-BE49-F238E27FC236}">
                <a16:creationId xmlns:a16="http://schemas.microsoft.com/office/drawing/2014/main" id="{B4199DC9-64C6-C2E0-CB4E-5243A07872DE}"/>
              </a:ext>
            </a:extLst>
          </p:cNvPr>
          <p:cNvSpPr>
            <a:spLocks noGrp="1"/>
          </p:cNvSpPr>
          <p:nvPr>
            <p:ph type="sldNum" sz="quarter" idx="5"/>
          </p:nvPr>
        </p:nvSpPr>
        <p:spPr/>
        <p:txBody>
          <a:bodyPr/>
          <a:lstStyle/>
          <a:p>
            <a:fld id="{4254746F-CAE9-4A80-8C1E-B965B2ABC431}" type="slidenum">
              <a:rPr lang="lv-LV" smtClean="0"/>
              <a:t>20</a:t>
            </a:fld>
            <a:endParaRPr lang="lv-LV"/>
          </a:p>
        </p:txBody>
      </p:sp>
    </p:spTree>
    <p:extLst>
      <p:ext uri="{BB962C8B-B14F-4D97-AF65-F5344CB8AC3E}">
        <p14:creationId xmlns:p14="http://schemas.microsoft.com/office/powerpoint/2010/main" val="31719583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445E25-E199-33A8-4762-5F1076BF9C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DA84BDB-EF84-86D4-72D0-44B3A14B551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63AAEDF-969C-CA2E-B217-DE4BE11976A2}"/>
              </a:ext>
            </a:extLst>
          </p:cNvPr>
          <p:cNvSpPr>
            <a:spLocks noGrp="1"/>
          </p:cNvSpPr>
          <p:nvPr>
            <p:ph type="body" idx="1"/>
          </p:nvPr>
        </p:nvSpPr>
        <p:spPr/>
        <p:txBody>
          <a:bodyPr/>
          <a:lstStyle/>
          <a:p>
            <a:endParaRPr lang="lv-LV" dirty="0"/>
          </a:p>
        </p:txBody>
      </p:sp>
      <p:sp>
        <p:nvSpPr>
          <p:cNvPr id="4" name="Slide Number Placeholder 3">
            <a:extLst>
              <a:ext uri="{FF2B5EF4-FFF2-40B4-BE49-F238E27FC236}">
                <a16:creationId xmlns:a16="http://schemas.microsoft.com/office/drawing/2014/main" id="{0BED329A-419C-2059-6E7D-FB58AD69EBCF}"/>
              </a:ext>
            </a:extLst>
          </p:cNvPr>
          <p:cNvSpPr>
            <a:spLocks noGrp="1"/>
          </p:cNvSpPr>
          <p:nvPr>
            <p:ph type="sldNum" sz="quarter" idx="5"/>
          </p:nvPr>
        </p:nvSpPr>
        <p:spPr/>
        <p:txBody>
          <a:bodyPr/>
          <a:lstStyle/>
          <a:p>
            <a:fld id="{4254746F-CAE9-4A80-8C1E-B965B2ABC431}" type="slidenum">
              <a:rPr lang="lv-LV" smtClean="0"/>
              <a:t>21</a:t>
            </a:fld>
            <a:endParaRPr lang="lv-LV"/>
          </a:p>
        </p:txBody>
      </p:sp>
    </p:spTree>
    <p:extLst>
      <p:ext uri="{BB962C8B-B14F-4D97-AF65-F5344CB8AC3E}">
        <p14:creationId xmlns:p14="http://schemas.microsoft.com/office/powerpoint/2010/main" val="34802208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4FEFF6-A7C9-BC38-275A-CA78BFB4D0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A3BB42-C97C-0036-CE67-24E53DEACA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05456D5-D2DC-FDD9-BD8A-841BDB1C2AB9}"/>
              </a:ext>
            </a:extLst>
          </p:cNvPr>
          <p:cNvSpPr>
            <a:spLocks noGrp="1"/>
          </p:cNvSpPr>
          <p:nvPr>
            <p:ph type="body" idx="1"/>
          </p:nvPr>
        </p:nvSpPr>
        <p:spPr/>
        <p:txBody>
          <a:bodyPr/>
          <a:lstStyle/>
          <a:p>
            <a:endParaRPr lang="lv-LV" dirty="0"/>
          </a:p>
        </p:txBody>
      </p:sp>
      <p:sp>
        <p:nvSpPr>
          <p:cNvPr id="4" name="Slide Number Placeholder 3">
            <a:extLst>
              <a:ext uri="{FF2B5EF4-FFF2-40B4-BE49-F238E27FC236}">
                <a16:creationId xmlns:a16="http://schemas.microsoft.com/office/drawing/2014/main" id="{4657F572-6E39-BAC5-C009-681F42CF0B47}"/>
              </a:ext>
            </a:extLst>
          </p:cNvPr>
          <p:cNvSpPr>
            <a:spLocks noGrp="1"/>
          </p:cNvSpPr>
          <p:nvPr>
            <p:ph type="sldNum" sz="quarter" idx="5"/>
          </p:nvPr>
        </p:nvSpPr>
        <p:spPr/>
        <p:txBody>
          <a:bodyPr/>
          <a:lstStyle/>
          <a:p>
            <a:fld id="{4254746F-CAE9-4A80-8C1E-B965B2ABC431}" type="slidenum">
              <a:rPr lang="lv-LV" smtClean="0"/>
              <a:t>22</a:t>
            </a:fld>
            <a:endParaRPr lang="lv-LV"/>
          </a:p>
        </p:txBody>
      </p:sp>
    </p:spTree>
    <p:extLst>
      <p:ext uri="{BB962C8B-B14F-4D97-AF65-F5344CB8AC3E}">
        <p14:creationId xmlns:p14="http://schemas.microsoft.com/office/powerpoint/2010/main" val="80640376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5D3057-8B3B-35F6-0444-AED48243DA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E2FDD0-92C1-8F31-7A7F-C630E2A9A10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B41FBF5-BA75-21D5-743B-31A17F6F64DD}"/>
              </a:ext>
            </a:extLst>
          </p:cNvPr>
          <p:cNvSpPr>
            <a:spLocks noGrp="1"/>
          </p:cNvSpPr>
          <p:nvPr>
            <p:ph type="body" idx="1"/>
          </p:nvPr>
        </p:nvSpPr>
        <p:spPr/>
        <p:txBody>
          <a:bodyPr/>
          <a:lstStyle/>
          <a:p>
            <a:endParaRPr lang="lv-LV" dirty="0"/>
          </a:p>
        </p:txBody>
      </p:sp>
      <p:sp>
        <p:nvSpPr>
          <p:cNvPr id="4" name="Slide Number Placeholder 3">
            <a:extLst>
              <a:ext uri="{FF2B5EF4-FFF2-40B4-BE49-F238E27FC236}">
                <a16:creationId xmlns:a16="http://schemas.microsoft.com/office/drawing/2014/main" id="{772034CA-837F-55F0-27BB-52DB1CCAE5E2}"/>
              </a:ext>
            </a:extLst>
          </p:cNvPr>
          <p:cNvSpPr>
            <a:spLocks noGrp="1"/>
          </p:cNvSpPr>
          <p:nvPr>
            <p:ph type="sldNum" sz="quarter" idx="5"/>
          </p:nvPr>
        </p:nvSpPr>
        <p:spPr/>
        <p:txBody>
          <a:bodyPr/>
          <a:lstStyle/>
          <a:p>
            <a:fld id="{4254746F-CAE9-4A80-8C1E-B965B2ABC431}" type="slidenum">
              <a:rPr lang="lv-LV" smtClean="0"/>
              <a:t>23</a:t>
            </a:fld>
            <a:endParaRPr lang="lv-LV"/>
          </a:p>
        </p:txBody>
      </p:sp>
    </p:spTree>
    <p:extLst>
      <p:ext uri="{BB962C8B-B14F-4D97-AF65-F5344CB8AC3E}">
        <p14:creationId xmlns:p14="http://schemas.microsoft.com/office/powerpoint/2010/main" val="38887165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CE3EE8-2CB1-CBF0-B124-A7B58BBF6C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3B5A70-DE90-24A4-97FC-672D1ED9695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FCE4183-99C1-E27A-11E0-603D85C61BC5}"/>
              </a:ext>
            </a:extLst>
          </p:cNvPr>
          <p:cNvSpPr>
            <a:spLocks noGrp="1"/>
          </p:cNvSpPr>
          <p:nvPr>
            <p:ph type="body" idx="1"/>
          </p:nvPr>
        </p:nvSpPr>
        <p:spPr/>
        <p:txBody>
          <a:bodyPr/>
          <a:lstStyle/>
          <a:p>
            <a:endParaRPr lang="lv-LV" dirty="0"/>
          </a:p>
        </p:txBody>
      </p:sp>
      <p:sp>
        <p:nvSpPr>
          <p:cNvPr id="4" name="Slide Number Placeholder 3">
            <a:extLst>
              <a:ext uri="{FF2B5EF4-FFF2-40B4-BE49-F238E27FC236}">
                <a16:creationId xmlns:a16="http://schemas.microsoft.com/office/drawing/2014/main" id="{0CCA7271-3530-B714-706B-DDF47E34A498}"/>
              </a:ext>
            </a:extLst>
          </p:cNvPr>
          <p:cNvSpPr>
            <a:spLocks noGrp="1"/>
          </p:cNvSpPr>
          <p:nvPr>
            <p:ph type="sldNum" sz="quarter" idx="5"/>
          </p:nvPr>
        </p:nvSpPr>
        <p:spPr/>
        <p:txBody>
          <a:bodyPr/>
          <a:lstStyle/>
          <a:p>
            <a:fld id="{4254746F-CAE9-4A80-8C1E-B965B2ABC431}" type="slidenum">
              <a:rPr lang="lv-LV" smtClean="0"/>
              <a:t>24</a:t>
            </a:fld>
            <a:endParaRPr lang="lv-LV"/>
          </a:p>
        </p:txBody>
      </p:sp>
    </p:spTree>
    <p:extLst>
      <p:ext uri="{BB962C8B-B14F-4D97-AF65-F5344CB8AC3E}">
        <p14:creationId xmlns:p14="http://schemas.microsoft.com/office/powerpoint/2010/main" val="40433310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23DA41-AB2B-83A1-64E4-3F416AB148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DA0DCF-1453-A907-FD2E-DF464007E10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3D921C-4B74-F032-02A3-A870FC81F632}"/>
              </a:ext>
            </a:extLst>
          </p:cNvPr>
          <p:cNvSpPr>
            <a:spLocks noGrp="1"/>
          </p:cNvSpPr>
          <p:nvPr>
            <p:ph type="body" idx="1"/>
          </p:nvPr>
        </p:nvSpPr>
        <p:spPr/>
        <p:txBody>
          <a:bodyPr/>
          <a:lstStyle/>
          <a:p>
            <a:endParaRPr lang="lv-LV" dirty="0"/>
          </a:p>
        </p:txBody>
      </p:sp>
      <p:sp>
        <p:nvSpPr>
          <p:cNvPr id="4" name="Slide Number Placeholder 3">
            <a:extLst>
              <a:ext uri="{FF2B5EF4-FFF2-40B4-BE49-F238E27FC236}">
                <a16:creationId xmlns:a16="http://schemas.microsoft.com/office/drawing/2014/main" id="{0FC2A69D-8E93-9A66-B682-00863C46E644}"/>
              </a:ext>
            </a:extLst>
          </p:cNvPr>
          <p:cNvSpPr>
            <a:spLocks noGrp="1"/>
          </p:cNvSpPr>
          <p:nvPr>
            <p:ph type="sldNum" sz="quarter" idx="5"/>
          </p:nvPr>
        </p:nvSpPr>
        <p:spPr/>
        <p:txBody>
          <a:bodyPr/>
          <a:lstStyle/>
          <a:p>
            <a:fld id="{4254746F-CAE9-4A80-8C1E-B965B2ABC431}" type="slidenum">
              <a:rPr lang="lv-LV" smtClean="0"/>
              <a:t>25</a:t>
            </a:fld>
            <a:endParaRPr lang="lv-LV"/>
          </a:p>
        </p:txBody>
      </p:sp>
    </p:spTree>
    <p:extLst>
      <p:ext uri="{BB962C8B-B14F-4D97-AF65-F5344CB8AC3E}">
        <p14:creationId xmlns:p14="http://schemas.microsoft.com/office/powerpoint/2010/main" val="409889350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CFDD7A-D024-99DA-4892-DB398DEBAB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CBF01F-4925-4AB7-CF99-BFAB09C742C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67B6DCD-162F-25CC-6ABE-5706F743129B}"/>
              </a:ext>
            </a:extLst>
          </p:cNvPr>
          <p:cNvSpPr>
            <a:spLocks noGrp="1"/>
          </p:cNvSpPr>
          <p:nvPr>
            <p:ph type="body" idx="1"/>
          </p:nvPr>
        </p:nvSpPr>
        <p:spPr/>
        <p:txBody>
          <a:bodyPr/>
          <a:lstStyle/>
          <a:p>
            <a:endParaRPr lang="lv-LV" dirty="0"/>
          </a:p>
        </p:txBody>
      </p:sp>
      <p:sp>
        <p:nvSpPr>
          <p:cNvPr id="4" name="Slide Number Placeholder 3">
            <a:extLst>
              <a:ext uri="{FF2B5EF4-FFF2-40B4-BE49-F238E27FC236}">
                <a16:creationId xmlns:a16="http://schemas.microsoft.com/office/drawing/2014/main" id="{C7EDC72D-D851-1DBA-7F6E-7F3607725D89}"/>
              </a:ext>
            </a:extLst>
          </p:cNvPr>
          <p:cNvSpPr>
            <a:spLocks noGrp="1"/>
          </p:cNvSpPr>
          <p:nvPr>
            <p:ph type="sldNum" sz="quarter" idx="5"/>
          </p:nvPr>
        </p:nvSpPr>
        <p:spPr/>
        <p:txBody>
          <a:bodyPr/>
          <a:lstStyle/>
          <a:p>
            <a:fld id="{4254746F-CAE9-4A80-8C1E-B965B2ABC431}" type="slidenum">
              <a:rPr lang="lv-LV" smtClean="0"/>
              <a:t>26</a:t>
            </a:fld>
            <a:endParaRPr lang="lv-LV"/>
          </a:p>
        </p:txBody>
      </p:sp>
    </p:spTree>
    <p:extLst>
      <p:ext uri="{BB962C8B-B14F-4D97-AF65-F5344CB8AC3E}">
        <p14:creationId xmlns:p14="http://schemas.microsoft.com/office/powerpoint/2010/main" val="376560755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B15A9A-9827-3A60-67A0-B6E8F390F8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CA8243-C18B-FE79-8714-D41EE6503E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EC3529-B196-8532-8BDF-CCDC2A57858C}"/>
              </a:ext>
            </a:extLst>
          </p:cNvPr>
          <p:cNvSpPr>
            <a:spLocks noGrp="1"/>
          </p:cNvSpPr>
          <p:nvPr>
            <p:ph type="body" idx="1"/>
          </p:nvPr>
        </p:nvSpPr>
        <p:spPr/>
        <p:txBody>
          <a:bodyPr/>
          <a:lstStyle/>
          <a:p>
            <a:endParaRPr lang="lv-LV" dirty="0"/>
          </a:p>
        </p:txBody>
      </p:sp>
      <p:sp>
        <p:nvSpPr>
          <p:cNvPr id="4" name="Slide Number Placeholder 3">
            <a:extLst>
              <a:ext uri="{FF2B5EF4-FFF2-40B4-BE49-F238E27FC236}">
                <a16:creationId xmlns:a16="http://schemas.microsoft.com/office/drawing/2014/main" id="{1CF29803-4CE8-FD86-0685-DD6D953FA306}"/>
              </a:ext>
            </a:extLst>
          </p:cNvPr>
          <p:cNvSpPr>
            <a:spLocks noGrp="1"/>
          </p:cNvSpPr>
          <p:nvPr>
            <p:ph type="sldNum" sz="quarter" idx="5"/>
          </p:nvPr>
        </p:nvSpPr>
        <p:spPr/>
        <p:txBody>
          <a:bodyPr/>
          <a:lstStyle/>
          <a:p>
            <a:fld id="{4254746F-CAE9-4A80-8C1E-B965B2ABC431}" type="slidenum">
              <a:rPr lang="lv-LV" smtClean="0"/>
              <a:t>27</a:t>
            </a:fld>
            <a:endParaRPr lang="lv-LV"/>
          </a:p>
        </p:txBody>
      </p:sp>
    </p:spTree>
    <p:extLst>
      <p:ext uri="{BB962C8B-B14F-4D97-AF65-F5344CB8AC3E}">
        <p14:creationId xmlns:p14="http://schemas.microsoft.com/office/powerpoint/2010/main" val="240752767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68EF64-505D-416E-1D3E-AF1BE513F3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05B29A-736B-98FF-C6DF-E20DAA14808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476D892-5B39-D2FC-D44F-5389CB3AAEF9}"/>
              </a:ext>
            </a:extLst>
          </p:cNvPr>
          <p:cNvSpPr>
            <a:spLocks noGrp="1"/>
          </p:cNvSpPr>
          <p:nvPr>
            <p:ph type="body" idx="1"/>
          </p:nvPr>
        </p:nvSpPr>
        <p:spPr/>
        <p:txBody>
          <a:bodyPr/>
          <a:lstStyle/>
          <a:p>
            <a:endParaRPr lang="lv-LV" dirty="0"/>
          </a:p>
        </p:txBody>
      </p:sp>
      <p:sp>
        <p:nvSpPr>
          <p:cNvPr id="4" name="Slide Number Placeholder 3">
            <a:extLst>
              <a:ext uri="{FF2B5EF4-FFF2-40B4-BE49-F238E27FC236}">
                <a16:creationId xmlns:a16="http://schemas.microsoft.com/office/drawing/2014/main" id="{E08E7790-1DB3-C576-50E8-96BF36ACA132}"/>
              </a:ext>
            </a:extLst>
          </p:cNvPr>
          <p:cNvSpPr>
            <a:spLocks noGrp="1"/>
          </p:cNvSpPr>
          <p:nvPr>
            <p:ph type="sldNum" sz="quarter" idx="5"/>
          </p:nvPr>
        </p:nvSpPr>
        <p:spPr/>
        <p:txBody>
          <a:bodyPr/>
          <a:lstStyle/>
          <a:p>
            <a:fld id="{4254746F-CAE9-4A80-8C1E-B965B2ABC431}" type="slidenum">
              <a:rPr lang="lv-LV" smtClean="0"/>
              <a:t>28</a:t>
            </a:fld>
            <a:endParaRPr lang="lv-LV"/>
          </a:p>
        </p:txBody>
      </p:sp>
    </p:spTree>
    <p:extLst>
      <p:ext uri="{BB962C8B-B14F-4D97-AF65-F5344CB8AC3E}">
        <p14:creationId xmlns:p14="http://schemas.microsoft.com/office/powerpoint/2010/main" val="44559188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113292-6105-3096-A430-2817D99902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8AB86D-3743-6D83-10B5-E11E0980A2E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AB92F7E-6998-644F-8C46-B3564F61631A}"/>
              </a:ext>
            </a:extLst>
          </p:cNvPr>
          <p:cNvSpPr>
            <a:spLocks noGrp="1"/>
          </p:cNvSpPr>
          <p:nvPr>
            <p:ph type="body" idx="1"/>
          </p:nvPr>
        </p:nvSpPr>
        <p:spPr/>
        <p:txBody>
          <a:bodyPr/>
          <a:lstStyle/>
          <a:p>
            <a:endParaRPr lang="lv-LV" dirty="0"/>
          </a:p>
        </p:txBody>
      </p:sp>
      <p:sp>
        <p:nvSpPr>
          <p:cNvPr id="4" name="Slide Number Placeholder 3">
            <a:extLst>
              <a:ext uri="{FF2B5EF4-FFF2-40B4-BE49-F238E27FC236}">
                <a16:creationId xmlns:a16="http://schemas.microsoft.com/office/drawing/2014/main" id="{95608ED3-9085-566B-42E7-56D54D7C8824}"/>
              </a:ext>
            </a:extLst>
          </p:cNvPr>
          <p:cNvSpPr>
            <a:spLocks noGrp="1"/>
          </p:cNvSpPr>
          <p:nvPr>
            <p:ph type="sldNum" sz="quarter" idx="5"/>
          </p:nvPr>
        </p:nvSpPr>
        <p:spPr/>
        <p:txBody>
          <a:bodyPr/>
          <a:lstStyle/>
          <a:p>
            <a:fld id="{4254746F-CAE9-4A80-8C1E-B965B2ABC431}" type="slidenum">
              <a:rPr lang="lv-LV" smtClean="0"/>
              <a:t>29</a:t>
            </a:fld>
            <a:endParaRPr lang="lv-LV"/>
          </a:p>
        </p:txBody>
      </p:sp>
    </p:spTree>
    <p:extLst>
      <p:ext uri="{BB962C8B-B14F-4D97-AF65-F5344CB8AC3E}">
        <p14:creationId xmlns:p14="http://schemas.microsoft.com/office/powerpoint/2010/main" val="3369241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5"/>
          </p:nvPr>
        </p:nvSpPr>
        <p:spPr/>
        <p:txBody>
          <a:bodyPr/>
          <a:lstStyle/>
          <a:p>
            <a:fld id="{4254746F-CAE9-4A80-8C1E-B965B2ABC431}" type="slidenum">
              <a:rPr lang="lv-LV" smtClean="0"/>
              <a:t>30</a:t>
            </a:fld>
            <a:endParaRPr lang="lv-LV"/>
          </a:p>
        </p:txBody>
      </p:sp>
    </p:spTree>
    <p:extLst>
      <p:ext uri="{BB962C8B-B14F-4D97-AF65-F5344CB8AC3E}">
        <p14:creationId xmlns:p14="http://schemas.microsoft.com/office/powerpoint/2010/main" val="3743591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C2DFBD-A224-2F74-5156-0E7EEAC26D7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lv-LV"/>
          </a:p>
        </p:txBody>
      </p:sp>
      <p:sp>
        <p:nvSpPr>
          <p:cNvPr id="3" name="Subtitle 2">
            <a:extLst>
              <a:ext uri="{FF2B5EF4-FFF2-40B4-BE49-F238E27FC236}">
                <a16:creationId xmlns:a16="http://schemas.microsoft.com/office/drawing/2014/main" id="{03B7BE86-B13E-2A79-F514-41366FD1D73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lv-LV"/>
          </a:p>
        </p:txBody>
      </p:sp>
      <p:sp>
        <p:nvSpPr>
          <p:cNvPr id="4" name="Date Placeholder 3">
            <a:extLst>
              <a:ext uri="{FF2B5EF4-FFF2-40B4-BE49-F238E27FC236}">
                <a16:creationId xmlns:a16="http://schemas.microsoft.com/office/drawing/2014/main" id="{C75B005E-5925-5D52-53DD-060DC3B41E14}"/>
              </a:ext>
            </a:extLst>
          </p:cNvPr>
          <p:cNvSpPr>
            <a:spLocks noGrp="1"/>
          </p:cNvSpPr>
          <p:nvPr>
            <p:ph type="dt" sz="half" idx="10"/>
          </p:nvPr>
        </p:nvSpPr>
        <p:spPr/>
        <p:txBody>
          <a:bodyPr/>
          <a:lstStyle/>
          <a:p>
            <a:fld id="{8C185BE8-4A2E-4962-B9CC-EE617478C106}" type="datetime1">
              <a:rPr lang="lv-LV" smtClean="0"/>
              <a:t>25.08.2026</a:t>
            </a:fld>
            <a:endParaRPr lang="lv-LV"/>
          </a:p>
        </p:txBody>
      </p:sp>
      <p:sp>
        <p:nvSpPr>
          <p:cNvPr id="5" name="Footer Placeholder 4">
            <a:extLst>
              <a:ext uri="{FF2B5EF4-FFF2-40B4-BE49-F238E27FC236}">
                <a16:creationId xmlns:a16="http://schemas.microsoft.com/office/drawing/2014/main" id="{5D21ECEC-2275-5DEF-8376-2EB840CCE0EF}"/>
              </a:ext>
            </a:extLst>
          </p:cNvPr>
          <p:cNvSpPr>
            <a:spLocks noGrp="1"/>
          </p:cNvSpPr>
          <p:nvPr>
            <p:ph type="ftr" sz="quarter" idx="11"/>
          </p:nvPr>
        </p:nvSpPr>
        <p:spPr/>
        <p:txBody>
          <a:bodyPr/>
          <a:lstStyle/>
          <a:p>
            <a:endParaRPr lang="lv-LV"/>
          </a:p>
        </p:txBody>
      </p:sp>
      <p:sp>
        <p:nvSpPr>
          <p:cNvPr id="6" name="Slide Number Placeholder 5">
            <a:extLst>
              <a:ext uri="{FF2B5EF4-FFF2-40B4-BE49-F238E27FC236}">
                <a16:creationId xmlns:a16="http://schemas.microsoft.com/office/drawing/2014/main" id="{13646D3E-27D0-3983-327A-E7DA76BED010}"/>
              </a:ext>
            </a:extLst>
          </p:cNvPr>
          <p:cNvSpPr>
            <a:spLocks noGrp="1"/>
          </p:cNvSpPr>
          <p:nvPr>
            <p:ph type="sldNum" sz="quarter" idx="12"/>
          </p:nvPr>
        </p:nvSpPr>
        <p:spPr/>
        <p:txBody>
          <a:bodyPr/>
          <a:lstStyle/>
          <a:p>
            <a:fld id="{5A924EB1-19F3-4E2A-A587-26261B8A9B53}" type="slidenum">
              <a:rPr lang="lv-LV" smtClean="0"/>
              <a:t>‹#›</a:t>
            </a:fld>
            <a:endParaRPr lang="lv-LV"/>
          </a:p>
        </p:txBody>
      </p:sp>
    </p:spTree>
    <p:extLst>
      <p:ext uri="{BB962C8B-B14F-4D97-AF65-F5344CB8AC3E}">
        <p14:creationId xmlns:p14="http://schemas.microsoft.com/office/powerpoint/2010/main" val="23566392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5C7C06-D1A5-CE49-0B8A-26816CF8C7A5}"/>
              </a:ext>
            </a:extLst>
          </p:cNvPr>
          <p:cNvSpPr>
            <a:spLocks noGrp="1"/>
          </p:cNvSpPr>
          <p:nvPr>
            <p:ph type="title"/>
          </p:nvPr>
        </p:nvSpPr>
        <p:spPr/>
        <p:txBody>
          <a:bodyPr/>
          <a:lstStyle/>
          <a:p>
            <a:r>
              <a:rPr lang="en-US"/>
              <a:t>Click to edit Master title style</a:t>
            </a:r>
            <a:endParaRPr lang="lv-LV"/>
          </a:p>
        </p:txBody>
      </p:sp>
      <p:sp>
        <p:nvSpPr>
          <p:cNvPr id="3" name="Content Placeholder 2">
            <a:extLst>
              <a:ext uri="{FF2B5EF4-FFF2-40B4-BE49-F238E27FC236}">
                <a16:creationId xmlns:a16="http://schemas.microsoft.com/office/drawing/2014/main" id="{7EE0AB6B-4F92-5EF6-3E74-668573F6EC5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a:extLst>
              <a:ext uri="{FF2B5EF4-FFF2-40B4-BE49-F238E27FC236}">
                <a16:creationId xmlns:a16="http://schemas.microsoft.com/office/drawing/2014/main" id="{96805AB8-687D-479C-7C38-607121A6916E}"/>
              </a:ext>
            </a:extLst>
          </p:cNvPr>
          <p:cNvSpPr>
            <a:spLocks noGrp="1"/>
          </p:cNvSpPr>
          <p:nvPr>
            <p:ph type="dt" sz="half" idx="10"/>
          </p:nvPr>
        </p:nvSpPr>
        <p:spPr/>
        <p:txBody>
          <a:bodyPr/>
          <a:lstStyle/>
          <a:p>
            <a:fld id="{9B5AC6E6-BF70-4D2A-B262-DCEF7F55762C}" type="datetime1">
              <a:rPr lang="lv-LV" smtClean="0"/>
              <a:t>25.08.2026</a:t>
            </a:fld>
            <a:endParaRPr lang="lv-LV"/>
          </a:p>
        </p:txBody>
      </p:sp>
      <p:sp>
        <p:nvSpPr>
          <p:cNvPr id="5" name="Footer Placeholder 4">
            <a:extLst>
              <a:ext uri="{FF2B5EF4-FFF2-40B4-BE49-F238E27FC236}">
                <a16:creationId xmlns:a16="http://schemas.microsoft.com/office/drawing/2014/main" id="{3B0D8F43-B312-1539-06B6-4F9D83AAC0A9}"/>
              </a:ext>
            </a:extLst>
          </p:cNvPr>
          <p:cNvSpPr>
            <a:spLocks noGrp="1"/>
          </p:cNvSpPr>
          <p:nvPr>
            <p:ph type="ftr" sz="quarter" idx="11"/>
          </p:nvPr>
        </p:nvSpPr>
        <p:spPr/>
        <p:txBody>
          <a:bodyPr/>
          <a:lstStyle/>
          <a:p>
            <a:endParaRPr lang="lv-LV"/>
          </a:p>
        </p:txBody>
      </p:sp>
      <p:sp>
        <p:nvSpPr>
          <p:cNvPr id="6" name="Slide Number Placeholder 5">
            <a:extLst>
              <a:ext uri="{FF2B5EF4-FFF2-40B4-BE49-F238E27FC236}">
                <a16:creationId xmlns:a16="http://schemas.microsoft.com/office/drawing/2014/main" id="{17DD4EA9-729F-7414-100D-A7D74CF85C71}"/>
              </a:ext>
            </a:extLst>
          </p:cNvPr>
          <p:cNvSpPr>
            <a:spLocks noGrp="1"/>
          </p:cNvSpPr>
          <p:nvPr>
            <p:ph type="sldNum" sz="quarter" idx="12"/>
          </p:nvPr>
        </p:nvSpPr>
        <p:spPr/>
        <p:txBody>
          <a:bodyPr/>
          <a:lstStyle/>
          <a:p>
            <a:fld id="{5A924EB1-19F3-4E2A-A587-26261B8A9B53}" type="slidenum">
              <a:rPr lang="lv-LV" smtClean="0"/>
              <a:t>‹#›</a:t>
            </a:fld>
            <a:endParaRPr lang="lv-LV"/>
          </a:p>
        </p:txBody>
      </p:sp>
    </p:spTree>
    <p:extLst>
      <p:ext uri="{BB962C8B-B14F-4D97-AF65-F5344CB8AC3E}">
        <p14:creationId xmlns:p14="http://schemas.microsoft.com/office/powerpoint/2010/main" val="3355334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345FE4-40E4-93B7-41DB-B110552B56D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lv-LV"/>
          </a:p>
        </p:txBody>
      </p:sp>
      <p:sp>
        <p:nvSpPr>
          <p:cNvPr id="3" name="Text Placeholder 2">
            <a:extLst>
              <a:ext uri="{FF2B5EF4-FFF2-40B4-BE49-F238E27FC236}">
                <a16:creationId xmlns:a16="http://schemas.microsoft.com/office/drawing/2014/main" id="{2BD10AED-D11F-77EC-CAE7-C9A162838C2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E616B57-01FF-E136-92FF-711AB527BC2D}"/>
              </a:ext>
            </a:extLst>
          </p:cNvPr>
          <p:cNvSpPr>
            <a:spLocks noGrp="1"/>
          </p:cNvSpPr>
          <p:nvPr>
            <p:ph type="dt" sz="half" idx="10"/>
          </p:nvPr>
        </p:nvSpPr>
        <p:spPr/>
        <p:txBody>
          <a:bodyPr/>
          <a:lstStyle/>
          <a:p>
            <a:fld id="{137AD1DA-E623-4824-95E5-31102AD6D159}" type="datetime1">
              <a:rPr lang="lv-LV" smtClean="0"/>
              <a:t>25.08.2026</a:t>
            </a:fld>
            <a:endParaRPr lang="lv-LV"/>
          </a:p>
        </p:txBody>
      </p:sp>
      <p:sp>
        <p:nvSpPr>
          <p:cNvPr id="5" name="Footer Placeholder 4">
            <a:extLst>
              <a:ext uri="{FF2B5EF4-FFF2-40B4-BE49-F238E27FC236}">
                <a16:creationId xmlns:a16="http://schemas.microsoft.com/office/drawing/2014/main" id="{ED3C1417-8624-97C3-6316-19E7EC02C8BA}"/>
              </a:ext>
            </a:extLst>
          </p:cNvPr>
          <p:cNvSpPr>
            <a:spLocks noGrp="1"/>
          </p:cNvSpPr>
          <p:nvPr>
            <p:ph type="ftr" sz="quarter" idx="11"/>
          </p:nvPr>
        </p:nvSpPr>
        <p:spPr/>
        <p:txBody>
          <a:bodyPr/>
          <a:lstStyle/>
          <a:p>
            <a:endParaRPr lang="lv-LV"/>
          </a:p>
        </p:txBody>
      </p:sp>
      <p:sp>
        <p:nvSpPr>
          <p:cNvPr id="6" name="Slide Number Placeholder 5">
            <a:extLst>
              <a:ext uri="{FF2B5EF4-FFF2-40B4-BE49-F238E27FC236}">
                <a16:creationId xmlns:a16="http://schemas.microsoft.com/office/drawing/2014/main" id="{DD8CFF54-02FF-6CBF-DCF5-C8D55E728242}"/>
              </a:ext>
            </a:extLst>
          </p:cNvPr>
          <p:cNvSpPr>
            <a:spLocks noGrp="1"/>
          </p:cNvSpPr>
          <p:nvPr>
            <p:ph type="sldNum" sz="quarter" idx="12"/>
          </p:nvPr>
        </p:nvSpPr>
        <p:spPr/>
        <p:txBody>
          <a:bodyPr/>
          <a:lstStyle/>
          <a:p>
            <a:fld id="{5A924EB1-19F3-4E2A-A587-26261B8A9B53}" type="slidenum">
              <a:rPr lang="lv-LV" smtClean="0"/>
              <a:t>‹#›</a:t>
            </a:fld>
            <a:endParaRPr lang="lv-LV"/>
          </a:p>
        </p:txBody>
      </p:sp>
    </p:spTree>
    <p:extLst>
      <p:ext uri="{BB962C8B-B14F-4D97-AF65-F5344CB8AC3E}">
        <p14:creationId xmlns:p14="http://schemas.microsoft.com/office/powerpoint/2010/main" val="41931287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F64B01-D7A0-541E-6353-6E036823E479}"/>
              </a:ext>
            </a:extLst>
          </p:cNvPr>
          <p:cNvSpPr>
            <a:spLocks noGrp="1"/>
          </p:cNvSpPr>
          <p:nvPr>
            <p:ph type="title"/>
          </p:nvPr>
        </p:nvSpPr>
        <p:spPr/>
        <p:txBody>
          <a:bodyPr/>
          <a:lstStyle/>
          <a:p>
            <a:r>
              <a:rPr lang="en-US"/>
              <a:t>Click to edit Master title style</a:t>
            </a:r>
            <a:endParaRPr lang="lv-LV"/>
          </a:p>
        </p:txBody>
      </p:sp>
      <p:sp>
        <p:nvSpPr>
          <p:cNvPr id="3" name="Content Placeholder 2">
            <a:extLst>
              <a:ext uri="{FF2B5EF4-FFF2-40B4-BE49-F238E27FC236}">
                <a16:creationId xmlns:a16="http://schemas.microsoft.com/office/drawing/2014/main" id="{53797E37-75CB-EE6D-114A-8C7E6662C78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Content Placeholder 3">
            <a:extLst>
              <a:ext uri="{FF2B5EF4-FFF2-40B4-BE49-F238E27FC236}">
                <a16:creationId xmlns:a16="http://schemas.microsoft.com/office/drawing/2014/main" id="{4088C8A4-FA1C-3A00-F55F-81530A712BB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5" name="Date Placeholder 4">
            <a:extLst>
              <a:ext uri="{FF2B5EF4-FFF2-40B4-BE49-F238E27FC236}">
                <a16:creationId xmlns:a16="http://schemas.microsoft.com/office/drawing/2014/main" id="{E04005DD-CCDC-DD2D-EBBF-C17AFC3E0586}"/>
              </a:ext>
            </a:extLst>
          </p:cNvPr>
          <p:cNvSpPr>
            <a:spLocks noGrp="1"/>
          </p:cNvSpPr>
          <p:nvPr>
            <p:ph type="dt" sz="half" idx="10"/>
          </p:nvPr>
        </p:nvSpPr>
        <p:spPr/>
        <p:txBody>
          <a:bodyPr/>
          <a:lstStyle/>
          <a:p>
            <a:fld id="{5F841D04-A202-4B81-84AC-336D5724C4B1}" type="datetime1">
              <a:rPr lang="lv-LV" smtClean="0"/>
              <a:t>25.08.2026</a:t>
            </a:fld>
            <a:endParaRPr lang="lv-LV"/>
          </a:p>
        </p:txBody>
      </p:sp>
      <p:sp>
        <p:nvSpPr>
          <p:cNvPr id="6" name="Footer Placeholder 5">
            <a:extLst>
              <a:ext uri="{FF2B5EF4-FFF2-40B4-BE49-F238E27FC236}">
                <a16:creationId xmlns:a16="http://schemas.microsoft.com/office/drawing/2014/main" id="{739DF7EC-422A-1FBD-E528-8EA1C21787BB}"/>
              </a:ext>
            </a:extLst>
          </p:cNvPr>
          <p:cNvSpPr>
            <a:spLocks noGrp="1"/>
          </p:cNvSpPr>
          <p:nvPr>
            <p:ph type="ftr" sz="quarter" idx="11"/>
          </p:nvPr>
        </p:nvSpPr>
        <p:spPr/>
        <p:txBody>
          <a:bodyPr/>
          <a:lstStyle/>
          <a:p>
            <a:endParaRPr lang="lv-LV"/>
          </a:p>
        </p:txBody>
      </p:sp>
      <p:sp>
        <p:nvSpPr>
          <p:cNvPr id="7" name="Slide Number Placeholder 6">
            <a:extLst>
              <a:ext uri="{FF2B5EF4-FFF2-40B4-BE49-F238E27FC236}">
                <a16:creationId xmlns:a16="http://schemas.microsoft.com/office/drawing/2014/main" id="{916C1228-5B5D-395B-5780-3BDACF56E906}"/>
              </a:ext>
            </a:extLst>
          </p:cNvPr>
          <p:cNvSpPr>
            <a:spLocks noGrp="1"/>
          </p:cNvSpPr>
          <p:nvPr>
            <p:ph type="sldNum" sz="quarter" idx="12"/>
          </p:nvPr>
        </p:nvSpPr>
        <p:spPr/>
        <p:txBody>
          <a:bodyPr/>
          <a:lstStyle/>
          <a:p>
            <a:fld id="{5A924EB1-19F3-4E2A-A587-26261B8A9B53}" type="slidenum">
              <a:rPr lang="lv-LV" smtClean="0"/>
              <a:t>‹#›</a:t>
            </a:fld>
            <a:endParaRPr lang="lv-LV"/>
          </a:p>
        </p:txBody>
      </p:sp>
    </p:spTree>
    <p:extLst>
      <p:ext uri="{BB962C8B-B14F-4D97-AF65-F5344CB8AC3E}">
        <p14:creationId xmlns:p14="http://schemas.microsoft.com/office/powerpoint/2010/main" val="16983290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74569D-CF4B-37E6-A52A-F8B59B352FD9}"/>
              </a:ext>
            </a:extLst>
          </p:cNvPr>
          <p:cNvSpPr>
            <a:spLocks noGrp="1"/>
          </p:cNvSpPr>
          <p:nvPr>
            <p:ph type="title"/>
          </p:nvPr>
        </p:nvSpPr>
        <p:spPr>
          <a:xfrm>
            <a:off x="839788" y="365125"/>
            <a:ext cx="10515600" cy="1325563"/>
          </a:xfrm>
        </p:spPr>
        <p:txBody>
          <a:bodyPr/>
          <a:lstStyle/>
          <a:p>
            <a:r>
              <a:rPr lang="en-US"/>
              <a:t>Click to edit Master title style</a:t>
            </a:r>
            <a:endParaRPr lang="lv-LV"/>
          </a:p>
        </p:txBody>
      </p:sp>
      <p:sp>
        <p:nvSpPr>
          <p:cNvPr id="3" name="Text Placeholder 2">
            <a:extLst>
              <a:ext uri="{FF2B5EF4-FFF2-40B4-BE49-F238E27FC236}">
                <a16:creationId xmlns:a16="http://schemas.microsoft.com/office/drawing/2014/main" id="{CF2D0785-5ACD-3560-01D3-55EF0E2B034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939C19F-75D5-A84C-8C5F-6E1EA17C2F6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5" name="Text Placeholder 4">
            <a:extLst>
              <a:ext uri="{FF2B5EF4-FFF2-40B4-BE49-F238E27FC236}">
                <a16:creationId xmlns:a16="http://schemas.microsoft.com/office/drawing/2014/main" id="{2F2AE1DF-480B-0FDB-5D86-F374CF5AEA7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17E9DA9-54B8-07EB-9FF1-3113FD9BA85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7" name="Date Placeholder 6">
            <a:extLst>
              <a:ext uri="{FF2B5EF4-FFF2-40B4-BE49-F238E27FC236}">
                <a16:creationId xmlns:a16="http://schemas.microsoft.com/office/drawing/2014/main" id="{01AE853A-66BC-811C-C65E-E5C7A1664172}"/>
              </a:ext>
            </a:extLst>
          </p:cNvPr>
          <p:cNvSpPr>
            <a:spLocks noGrp="1"/>
          </p:cNvSpPr>
          <p:nvPr>
            <p:ph type="dt" sz="half" idx="10"/>
          </p:nvPr>
        </p:nvSpPr>
        <p:spPr/>
        <p:txBody>
          <a:bodyPr/>
          <a:lstStyle/>
          <a:p>
            <a:fld id="{0D709C7A-E1F8-4CAE-A9F1-CDCDD2D08E7E}" type="datetime1">
              <a:rPr lang="lv-LV" smtClean="0"/>
              <a:t>25.08.2026</a:t>
            </a:fld>
            <a:endParaRPr lang="lv-LV"/>
          </a:p>
        </p:txBody>
      </p:sp>
      <p:sp>
        <p:nvSpPr>
          <p:cNvPr id="8" name="Footer Placeholder 7">
            <a:extLst>
              <a:ext uri="{FF2B5EF4-FFF2-40B4-BE49-F238E27FC236}">
                <a16:creationId xmlns:a16="http://schemas.microsoft.com/office/drawing/2014/main" id="{93EA21D7-3C88-FABB-716F-779835CF266A}"/>
              </a:ext>
            </a:extLst>
          </p:cNvPr>
          <p:cNvSpPr>
            <a:spLocks noGrp="1"/>
          </p:cNvSpPr>
          <p:nvPr>
            <p:ph type="ftr" sz="quarter" idx="11"/>
          </p:nvPr>
        </p:nvSpPr>
        <p:spPr/>
        <p:txBody>
          <a:bodyPr/>
          <a:lstStyle/>
          <a:p>
            <a:endParaRPr lang="lv-LV"/>
          </a:p>
        </p:txBody>
      </p:sp>
      <p:sp>
        <p:nvSpPr>
          <p:cNvPr id="9" name="Slide Number Placeholder 8">
            <a:extLst>
              <a:ext uri="{FF2B5EF4-FFF2-40B4-BE49-F238E27FC236}">
                <a16:creationId xmlns:a16="http://schemas.microsoft.com/office/drawing/2014/main" id="{7D6195BD-019F-12F3-9F10-FE5A17DF46CF}"/>
              </a:ext>
            </a:extLst>
          </p:cNvPr>
          <p:cNvSpPr>
            <a:spLocks noGrp="1"/>
          </p:cNvSpPr>
          <p:nvPr>
            <p:ph type="sldNum" sz="quarter" idx="12"/>
          </p:nvPr>
        </p:nvSpPr>
        <p:spPr/>
        <p:txBody>
          <a:bodyPr/>
          <a:lstStyle/>
          <a:p>
            <a:fld id="{5A924EB1-19F3-4E2A-A587-26261B8A9B53}" type="slidenum">
              <a:rPr lang="lv-LV" smtClean="0"/>
              <a:t>‹#›</a:t>
            </a:fld>
            <a:endParaRPr lang="lv-LV"/>
          </a:p>
        </p:txBody>
      </p:sp>
    </p:spTree>
    <p:extLst>
      <p:ext uri="{BB962C8B-B14F-4D97-AF65-F5344CB8AC3E}">
        <p14:creationId xmlns:p14="http://schemas.microsoft.com/office/powerpoint/2010/main" val="25721036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D0F019-1DA0-CF3D-B722-B80AF19F68A3}"/>
              </a:ext>
            </a:extLst>
          </p:cNvPr>
          <p:cNvSpPr>
            <a:spLocks noGrp="1"/>
          </p:cNvSpPr>
          <p:nvPr>
            <p:ph type="title"/>
          </p:nvPr>
        </p:nvSpPr>
        <p:spPr/>
        <p:txBody>
          <a:bodyPr/>
          <a:lstStyle/>
          <a:p>
            <a:r>
              <a:rPr lang="en-US"/>
              <a:t>Click to edit Master title style</a:t>
            </a:r>
            <a:endParaRPr lang="lv-LV"/>
          </a:p>
        </p:txBody>
      </p:sp>
      <p:sp>
        <p:nvSpPr>
          <p:cNvPr id="3" name="Date Placeholder 2">
            <a:extLst>
              <a:ext uri="{FF2B5EF4-FFF2-40B4-BE49-F238E27FC236}">
                <a16:creationId xmlns:a16="http://schemas.microsoft.com/office/drawing/2014/main" id="{F9F66F48-BB7A-128F-9640-9D3D4DC40370}"/>
              </a:ext>
            </a:extLst>
          </p:cNvPr>
          <p:cNvSpPr>
            <a:spLocks noGrp="1"/>
          </p:cNvSpPr>
          <p:nvPr>
            <p:ph type="dt" sz="half" idx="10"/>
          </p:nvPr>
        </p:nvSpPr>
        <p:spPr/>
        <p:txBody>
          <a:bodyPr/>
          <a:lstStyle/>
          <a:p>
            <a:fld id="{1FBFF650-0B4B-45A4-B2BC-4FC7371D8AB8}" type="datetime1">
              <a:rPr lang="lv-LV" smtClean="0"/>
              <a:t>25.08.2026</a:t>
            </a:fld>
            <a:endParaRPr lang="lv-LV"/>
          </a:p>
        </p:txBody>
      </p:sp>
      <p:sp>
        <p:nvSpPr>
          <p:cNvPr id="4" name="Footer Placeholder 3">
            <a:extLst>
              <a:ext uri="{FF2B5EF4-FFF2-40B4-BE49-F238E27FC236}">
                <a16:creationId xmlns:a16="http://schemas.microsoft.com/office/drawing/2014/main" id="{A0A1AF45-3243-2512-13F1-49CA621AB4E4}"/>
              </a:ext>
            </a:extLst>
          </p:cNvPr>
          <p:cNvSpPr>
            <a:spLocks noGrp="1"/>
          </p:cNvSpPr>
          <p:nvPr>
            <p:ph type="ftr" sz="quarter" idx="11"/>
          </p:nvPr>
        </p:nvSpPr>
        <p:spPr/>
        <p:txBody>
          <a:bodyPr/>
          <a:lstStyle/>
          <a:p>
            <a:endParaRPr lang="lv-LV"/>
          </a:p>
        </p:txBody>
      </p:sp>
      <p:sp>
        <p:nvSpPr>
          <p:cNvPr id="5" name="Slide Number Placeholder 4">
            <a:extLst>
              <a:ext uri="{FF2B5EF4-FFF2-40B4-BE49-F238E27FC236}">
                <a16:creationId xmlns:a16="http://schemas.microsoft.com/office/drawing/2014/main" id="{526E802F-4F7D-5551-461F-A55CA405064F}"/>
              </a:ext>
            </a:extLst>
          </p:cNvPr>
          <p:cNvSpPr>
            <a:spLocks noGrp="1"/>
          </p:cNvSpPr>
          <p:nvPr>
            <p:ph type="sldNum" sz="quarter" idx="12"/>
          </p:nvPr>
        </p:nvSpPr>
        <p:spPr/>
        <p:txBody>
          <a:bodyPr/>
          <a:lstStyle/>
          <a:p>
            <a:fld id="{5A924EB1-19F3-4E2A-A587-26261B8A9B53}" type="slidenum">
              <a:rPr lang="lv-LV" smtClean="0"/>
              <a:t>‹#›</a:t>
            </a:fld>
            <a:endParaRPr lang="lv-LV"/>
          </a:p>
        </p:txBody>
      </p:sp>
    </p:spTree>
    <p:extLst>
      <p:ext uri="{BB962C8B-B14F-4D97-AF65-F5344CB8AC3E}">
        <p14:creationId xmlns:p14="http://schemas.microsoft.com/office/powerpoint/2010/main" val="21683710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1EFF38B-582C-DE75-79B3-D4882B95528A}"/>
              </a:ext>
            </a:extLst>
          </p:cNvPr>
          <p:cNvSpPr>
            <a:spLocks noGrp="1"/>
          </p:cNvSpPr>
          <p:nvPr>
            <p:ph type="dt" sz="half" idx="10"/>
          </p:nvPr>
        </p:nvSpPr>
        <p:spPr/>
        <p:txBody>
          <a:bodyPr/>
          <a:lstStyle/>
          <a:p>
            <a:fld id="{0BA99FD2-3102-4244-8EB6-D0285057C9BE}" type="datetime1">
              <a:rPr lang="lv-LV" smtClean="0"/>
              <a:t>25.08.2026</a:t>
            </a:fld>
            <a:endParaRPr lang="lv-LV"/>
          </a:p>
        </p:txBody>
      </p:sp>
      <p:sp>
        <p:nvSpPr>
          <p:cNvPr id="3" name="Footer Placeholder 2">
            <a:extLst>
              <a:ext uri="{FF2B5EF4-FFF2-40B4-BE49-F238E27FC236}">
                <a16:creationId xmlns:a16="http://schemas.microsoft.com/office/drawing/2014/main" id="{1FD6CD30-2CB0-F796-6690-8740477DFA70}"/>
              </a:ext>
            </a:extLst>
          </p:cNvPr>
          <p:cNvSpPr>
            <a:spLocks noGrp="1"/>
          </p:cNvSpPr>
          <p:nvPr>
            <p:ph type="ftr" sz="quarter" idx="11"/>
          </p:nvPr>
        </p:nvSpPr>
        <p:spPr/>
        <p:txBody>
          <a:bodyPr/>
          <a:lstStyle/>
          <a:p>
            <a:endParaRPr lang="lv-LV"/>
          </a:p>
        </p:txBody>
      </p:sp>
      <p:sp>
        <p:nvSpPr>
          <p:cNvPr id="4" name="Slide Number Placeholder 3">
            <a:extLst>
              <a:ext uri="{FF2B5EF4-FFF2-40B4-BE49-F238E27FC236}">
                <a16:creationId xmlns:a16="http://schemas.microsoft.com/office/drawing/2014/main" id="{D9F3F620-1F1C-7DFC-8E60-C6BDBB739926}"/>
              </a:ext>
            </a:extLst>
          </p:cNvPr>
          <p:cNvSpPr>
            <a:spLocks noGrp="1"/>
          </p:cNvSpPr>
          <p:nvPr>
            <p:ph type="sldNum" sz="quarter" idx="12"/>
          </p:nvPr>
        </p:nvSpPr>
        <p:spPr/>
        <p:txBody>
          <a:bodyPr/>
          <a:lstStyle/>
          <a:p>
            <a:fld id="{5A924EB1-19F3-4E2A-A587-26261B8A9B53}" type="slidenum">
              <a:rPr lang="lv-LV" smtClean="0"/>
              <a:t>‹#›</a:t>
            </a:fld>
            <a:endParaRPr lang="lv-LV"/>
          </a:p>
        </p:txBody>
      </p:sp>
    </p:spTree>
    <p:extLst>
      <p:ext uri="{BB962C8B-B14F-4D97-AF65-F5344CB8AC3E}">
        <p14:creationId xmlns:p14="http://schemas.microsoft.com/office/powerpoint/2010/main" val="22947894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9F54A-CFD0-C49F-1482-429A273A9C0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lv-LV"/>
          </a:p>
        </p:txBody>
      </p:sp>
      <p:sp>
        <p:nvSpPr>
          <p:cNvPr id="3" name="Content Placeholder 2">
            <a:extLst>
              <a:ext uri="{FF2B5EF4-FFF2-40B4-BE49-F238E27FC236}">
                <a16:creationId xmlns:a16="http://schemas.microsoft.com/office/drawing/2014/main" id="{16137EDE-74DE-BD69-5ECE-C82FB3DBA95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Text Placeholder 3">
            <a:extLst>
              <a:ext uri="{FF2B5EF4-FFF2-40B4-BE49-F238E27FC236}">
                <a16:creationId xmlns:a16="http://schemas.microsoft.com/office/drawing/2014/main" id="{C0A88284-A955-8324-5CB2-B22D51C13E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A984868-96F8-5285-DEF8-0E6B2141FE68}"/>
              </a:ext>
            </a:extLst>
          </p:cNvPr>
          <p:cNvSpPr>
            <a:spLocks noGrp="1"/>
          </p:cNvSpPr>
          <p:nvPr>
            <p:ph type="dt" sz="half" idx="10"/>
          </p:nvPr>
        </p:nvSpPr>
        <p:spPr/>
        <p:txBody>
          <a:bodyPr/>
          <a:lstStyle/>
          <a:p>
            <a:fld id="{2EDBC67A-6F8B-4C3F-B736-3B0944895ADC}" type="datetime1">
              <a:rPr lang="lv-LV" smtClean="0"/>
              <a:t>25.08.2026</a:t>
            </a:fld>
            <a:endParaRPr lang="lv-LV"/>
          </a:p>
        </p:txBody>
      </p:sp>
      <p:sp>
        <p:nvSpPr>
          <p:cNvPr id="6" name="Footer Placeholder 5">
            <a:extLst>
              <a:ext uri="{FF2B5EF4-FFF2-40B4-BE49-F238E27FC236}">
                <a16:creationId xmlns:a16="http://schemas.microsoft.com/office/drawing/2014/main" id="{54FFB2F9-A7B3-FD3D-E171-57BDCBB42F89}"/>
              </a:ext>
            </a:extLst>
          </p:cNvPr>
          <p:cNvSpPr>
            <a:spLocks noGrp="1"/>
          </p:cNvSpPr>
          <p:nvPr>
            <p:ph type="ftr" sz="quarter" idx="11"/>
          </p:nvPr>
        </p:nvSpPr>
        <p:spPr/>
        <p:txBody>
          <a:bodyPr/>
          <a:lstStyle/>
          <a:p>
            <a:endParaRPr lang="lv-LV"/>
          </a:p>
        </p:txBody>
      </p:sp>
      <p:sp>
        <p:nvSpPr>
          <p:cNvPr id="7" name="Slide Number Placeholder 6">
            <a:extLst>
              <a:ext uri="{FF2B5EF4-FFF2-40B4-BE49-F238E27FC236}">
                <a16:creationId xmlns:a16="http://schemas.microsoft.com/office/drawing/2014/main" id="{AF97A7B3-0469-B747-C765-BBF6D774F2BE}"/>
              </a:ext>
            </a:extLst>
          </p:cNvPr>
          <p:cNvSpPr>
            <a:spLocks noGrp="1"/>
          </p:cNvSpPr>
          <p:nvPr>
            <p:ph type="sldNum" sz="quarter" idx="12"/>
          </p:nvPr>
        </p:nvSpPr>
        <p:spPr/>
        <p:txBody>
          <a:bodyPr/>
          <a:lstStyle/>
          <a:p>
            <a:fld id="{5A924EB1-19F3-4E2A-A587-26261B8A9B53}" type="slidenum">
              <a:rPr lang="lv-LV" smtClean="0"/>
              <a:t>‹#›</a:t>
            </a:fld>
            <a:endParaRPr lang="lv-LV"/>
          </a:p>
        </p:txBody>
      </p:sp>
    </p:spTree>
    <p:extLst>
      <p:ext uri="{BB962C8B-B14F-4D97-AF65-F5344CB8AC3E}">
        <p14:creationId xmlns:p14="http://schemas.microsoft.com/office/powerpoint/2010/main" val="36862561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54031B-60EF-998C-E142-B53FDB3A5A0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lv-LV"/>
          </a:p>
        </p:txBody>
      </p:sp>
      <p:sp>
        <p:nvSpPr>
          <p:cNvPr id="3" name="Picture Placeholder 2">
            <a:extLst>
              <a:ext uri="{FF2B5EF4-FFF2-40B4-BE49-F238E27FC236}">
                <a16:creationId xmlns:a16="http://schemas.microsoft.com/office/drawing/2014/main" id="{E65F604F-8D7B-CC87-D1DA-741C3A0A32E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v-LV"/>
          </a:p>
        </p:txBody>
      </p:sp>
      <p:sp>
        <p:nvSpPr>
          <p:cNvPr id="4" name="Text Placeholder 3">
            <a:extLst>
              <a:ext uri="{FF2B5EF4-FFF2-40B4-BE49-F238E27FC236}">
                <a16:creationId xmlns:a16="http://schemas.microsoft.com/office/drawing/2014/main" id="{C7FB1C3C-02E0-8BB2-80BE-75C0CC40320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758C3EC-E934-51EC-0E8A-B5EA751EE36E}"/>
              </a:ext>
            </a:extLst>
          </p:cNvPr>
          <p:cNvSpPr>
            <a:spLocks noGrp="1"/>
          </p:cNvSpPr>
          <p:nvPr>
            <p:ph type="dt" sz="half" idx="10"/>
          </p:nvPr>
        </p:nvSpPr>
        <p:spPr/>
        <p:txBody>
          <a:bodyPr/>
          <a:lstStyle/>
          <a:p>
            <a:fld id="{1B60B9F5-5A61-4AF2-AC71-F0305D68663C}" type="datetime1">
              <a:rPr lang="lv-LV" smtClean="0"/>
              <a:t>25.08.2026</a:t>
            </a:fld>
            <a:endParaRPr lang="lv-LV"/>
          </a:p>
        </p:txBody>
      </p:sp>
      <p:sp>
        <p:nvSpPr>
          <p:cNvPr id="6" name="Footer Placeholder 5">
            <a:extLst>
              <a:ext uri="{FF2B5EF4-FFF2-40B4-BE49-F238E27FC236}">
                <a16:creationId xmlns:a16="http://schemas.microsoft.com/office/drawing/2014/main" id="{C14DA3DE-25F8-557F-2A42-ECC5B69E3E78}"/>
              </a:ext>
            </a:extLst>
          </p:cNvPr>
          <p:cNvSpPr>
            <a:spLocks noGrp="1"/>
          </p:cNvSpPr>
          <p:nvPr>
            <p:ph type="ftr" sz="quarter" idx="11"/>
          </p:nvPr>
        </p:nvSpPr>
        <p:spPr/>
        <p:txBody>
          <a:bodyPr/>
          <a:lstStyle/>
          <a:p>
            <a:endParaRPr lang="lv-LV"/>
          </a:p>
        </p:txBody>
      </p:sp>
      <p:sp>
        <p:nvSpPr>
          <p:cNvPr id="7" name="Slide Number Placeholder 6">
            <a:extLst>
              <a:ext uri="{FF2B5EF4-FFF2-40B4-BE49-F238E27FC236}">
                <a16:creationId xmlns:a16="http://schemas.microsoft.com/office/drawing/2014/main" id="{2FFABD85-63B8-503B-93FA-9404A86EF0DF}"/>
              </a:ext>
            </a:extLst>
          </p:cNvPr>
          <p:cNvSpPr>
            <a:spLocks noGrp="1"/>
          </p:cNvSpPr>
          <p:nvPr>
            <p:ph type="sldNum" sz="quarter" idx="12"/>
          </p:nvPr>
        </p:nvSpPr>
        <p:spPr/>
        <p:txBody>
          <a:bodyPr/>
          <a:lstStyle/>
          <a:p>
            <a:fld id="{5A924EB1-19F3-4E2A-A587-26261B8A9B53}" type="slidenum">
              <a:rPr lang="lv-LV" smtClean="0"/>
              <a:t>‹#›</a:t>
            </a:fld>
            <a:endParaRPr lang="lv-LV"/>
          </a:p>
        </p:txBody>
      </p:sp>
    </p:spTree>
    <p:extLst>
      <p:ext uri="{BB962C8B-B14F-4D97-AF65-F5344CB8AC3E}">
        <p14:creationId xmlns:p14="http://schemas.microsoft.com/office/powerpoint/2010/main" val="12792588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2D14A2-29F0-20A9-3205-7B59D84FF566}"/>
              </a:ext>
            </a:extLst>
          </p:cNvPr>
          <p:cNvSpPr>
            <a:spLocks noGrp="1"/>
          </p:cNvSpPr>
          <p:nvPr>
            <p:ph type="title"/>
          </p:nvPr>
        </p:nvSpPr>
        <p:spPr/>
        <p:txBody>
          <a:bodyPr/>
          <a:lstStyle/>
          <a:p>
            <a:r>
              <a:rPr lang="en-US"/>
              <a:t>Click to edit Master title style</a:t>
            </a:r>
            <a:endParaRPr lang="lv-LV"/>
          </a:p>
        </p:txBody>
      </p:sp>
      <p:sp>
        <p:nvSpPr>
          <p:cNvPr id="3" name="Vertical Text Placeholder 2">
            <a:extLst>
              <a:ext uri="{FF2B5EF4-FFF2-40B4-BE49-F238E27FC236}">
                <a16:creationId xmlns:a16="http://schemas.microsoft.com/office/drawing/2014/main" id="{DF16BB5E-9362-BFA1-B7CA-6AA3584CE52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a:extLst>
              <a:ext uri="{FF2B5EF4-FFF2-40B4-BE49-F238E27FC236}">
                <a16:creationId xmlns:a16="http://schemas.microsoft.com/office/drawing/2014/main" id="{104207D0-F4A3-341B-08D9-8FD55B01A606}"/>
              </a:ext>
            </a:extLst>
          </p:cNvPr>
          <p:cNvSpPr>
            <a:spLocks noGrp="1"/>
          </p:cNvSpPr>
          <p:nvPr>
            <p:ph type="dt" sz="half" idx="10"/>
          </p:nvPr>
        </p:nvSpPr>
        <p:spPr/>
        <p:txBody>
          <a:bodyPr/>
          <a:lstStyle/>
          <a:p>
            <a:fld id="{0BD1B0CF-E00F-4AEC-A3D4-1435EF3FD90B}" type="datetime1">
              <a:rPr lang="lv-LV" smtClean="0"/>
              <a:t>25.08.2026</a:t>
            </a:fld>
            <a:endParaRPr lang="lv-LV"/>
          </a:p>
        </p:txBody>
      </p:sp>
      <p:sp>
        <p:nvSpPr>
          <p:cNvPr id="5" name="Footer Placeholder 4">
            <a:extLst>
              <a:ext uri="{FF2B5EF4-FFF2-40B4-BE49-F238E27FC236}">
                <a16:creationId xmlns:a16="http://schemas.microsoft.com/office/drawing/2014/main" id="{D0E61CA2-7113-83CE-03A3-5356E4D5FCE9}"/>
              </a:ext>
            </a:extLst>
          </p:cNvPr>
          <p:cNvSpPr>
            <a:spLocks noGrp="1"/>
          </p:cNvSpPr>
          <p:nvPr>
            <p:ph type="ftr" sz="quarter" idx="11"/>
          </p:nvPr>
        </p:nvSpPr>
        <p:spPr/>
        <p:txBody>
          <a:bodyPr/>
          <a:lstStyle/>
          <a:p>
            <a:endParaRPr lang="lv-LV"/>
          </a:p>
        </p:txBody>
      </p:sp>
      <p:sp>
        <p:nvSpPr>
          <p:cNvPr id="6" name="Slide Number Placeholder 5">
            <a:extLst>
              <a:ext uri="{FF2B5EF4-FFF2-40B4-BE49-F238E27FC236}">
                <a16:creationId xmlns:a16="http://schemas.microsoft.com/office/drawing/2014/main" id="{832FD9D8-EF61-7DFE-B484-B0BB7EA3BC3B}"/>
              </a:ext>
            </a:extLst>
          </p:cNvPr>
          <p:cNvSpPr>
            <a:spLocks noGrp="1"/>
          </p:cNvSpPr>
          <p:nvPr>
            <p:ph type="sldNum" sz="quarter" idx="12"/>
          </p:nvPr>
        </p:nvSpPr>
        <p:spPr/>
        <p:txBody>
          <a:bodyPr/>
          <a:lstStyle/>
          <a:p>
            <a:fld id="{5A924EB1-19F3-4E2A-A587-26261B8A9B53}" type="slidenum">
              <a:rPr lang="lv-LV" smtClean="0"/>
              <a:t>‹#›</a:t>
            </a:fld>
            <a:endParaRPr lang="lv-LV"/>
          </a:p>
        </p:txBody>
      </p:sp>
    </p:spTree>
    <p:extLst>
      <p:ext uri="{BB962C8B-B14F-4D97-AF65-F5344CB8AC3E}">
        <p14:creationId xmlns:p14="http://schemas.microsoft.com/office/powerpoint/2010/main" val="29347541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5214ADA-AFB6-0B51-5878-B5D22A9D6E9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lv-LV"/>
          </a:p>
        </p:txBody>
      </p:sp>
      <p:sp>
        <p:nvSpPr>
          <p:cNvPr id="3" name="Vertical Text Placeholder 2">
            <a:extLst>
              <a:ext uri="{FF2B5EF4-FFF2-40B4-BE49-F238E27FC236}">
                <a16:creationId xmlns:a16="http://schemas.microsoft.com/office/drawing/2014/main" id="{281C5D66-286A-CDE4-83D3-D5666DB85DD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a:extLst>
              <a:ext uri="{FF2B5EF4-FFF2-40B4-BE49-F238E27FC236}">
                <a16:creationId xmlns:a16="http://schemas.microsoft.com/office/drawing/2014/main" id="{182A13B5-31DE-196F-0924-D04D60308802}"/>
              </a:ext>
            </a:extLst>
          </p:cNvPr>
          <p:cNvSpPr>
            <a:spLocks noGrp="1"/>
          </p:cNvSpPr>
          <p:nvPr>
            <p:ph type="dt" sz="half" idx="10"/>
          </p:nvPr>
        </p:nvSpPr>
        <p:spPr/>
        <p:txBody>
          <a:bodyPr/>
          <a:lstStyle/>
          <a:p>
            <a:fld id="{C685D87C-B67C-41C7-888A-0A66B70C8B93}" type="datetime1">
              <a:rPr lang="lv-LV" smtClean="0"/>
              <a:t>25.08.2026</a:t>
            </a:fld>
            <a:endParaRPr lang="lv-LV"/>
          </a:p>
        </p:txBody>
      </p:sp>
      <p:sp>
        <p:nvSpPr>
          <p:cNvPr id="5" name="Footer Placeholder 4">
            <a:extLst>
              <a:ext uri="{FF2B5EF4-FFF2-40B4-BE49-F238E27FC236}">
                <a16:creationId xmlns:a16="http://schemas.microsoft.com/office/drawing/2014/main" id="{43CE0847-60F9-03C3-3FDE-26B8C6B4582F}"/>
              </a:ext>
            </a:extLst>
          </p:cNvPr>
          <p:cNvSpPr>
            <a:spLocks noGrp="1"/>
          </p:cNvSpPr>
          <p:nvPr>
            <p:ph type="ftr" sz="quarter" idx="11"/>
          </p:nvPr>
        </p:nvSpPr>
        <p:spPr/>
        <p:txBody>
          <a:bodyPr/>
          <a:lstStyle/>
          <a:p>
            <a:endParaRPr lang="lv-LV"/>
          </a:p>
        </p:txBody>
      </p:sp>
      <p:sp>
        <p:nvSpPr>
          <p:cNvPr id="6" name="Slide Number Placeholder 5">
            <a:extLst>
              <a:ext uri="{FF2B5EF4-FFF2-40B4-BE49-F238E27FC236}">
                <a16:creationId xmlns:a16="http://schemas.microsoft.com/office/drawing/2014/main" id="{5001960D-A036-38F2-C1C1-CA75501DF59E}"/>
              </a:ext>
            </a:extLst>
          </p:cNvPr>
          <p:cNvSpPr>
            <a:spLocks noGrp="1"/>
          </p:cNvSpPr>
          <p:nvPr>
            <p:ph type="sldNum" sz="quarter" idx="12"/>
          </p:nvPr>
        </p:nvSpPr>
        <p:spPr/>
        <p:txBody>
          <a:bodyPr/>
          <a:lstStyle/>
          <a:p>
            <a:fld id="{5A924EB1-19F3-4E2A-A587-26261B8A9B53}" type="slidenum">
              <a:rPr lang="lv-LV" smtClean="0"/>
              <a:t>‹#›</a:t>
            </a:fld>
            <a:endParaRPr lang="lv-LV"/>
          </a:p>
        </p:txBody>
      </p:sp>
    </p:spTree>
    <p:extLst>
      <p:ext uri="{BB962C8B-B14F-4D97-AF65-F5344CB8AC3E}">
        <p14:creationId xmlns:p14="http://schemas.microsoft.com/office/powerpoint/2010/main" val="37710482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24274C6-1E42-209C-08A3-807947A735F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lv-LV"/>
          </a:p>
        </p:txBody>
      </p:sp>
      <p:sp>
        <p:nvSpPr>
          <p:cNvPr id="3" name="Text Placeholder 2">
            <a:extLst>
              <a:ext uri="{FF2B5EF4-FFF2-40B4-BE49-F238E27FC236}">
                <a16:creationId xmlns:a16="http://schemas.microsoft.com/office/drawing/2014/main" id="{954444D2-3D6A-15DD-EAC5-5132FE96039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a:extLst>
              <a:ext uri="{FF2B5EF4-FFF2-40B4-BE49-F238E27FC236}">
                <a16:creationId xmlns:a16="http://schemas.microsoft.com/office/drawing/2014/main" id="{9526AE6D-DD86-A0AE-355A-AC49754298B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DF4814F-8DEC-4BBF-889E-573EFCF558EC}" type="datetime1">
              <a:rPr lang="lv-LV" smtClean="0"/>
              <a:t>25.08.2026</a:t>
            </a:fld>
            <a:endParaRPr lang="lv-LV"/>
          </a:p>
        </p:txBody>
      </p:sp>
      <p:sp>
        <p:nvSpPr>
          <p:cNvPr id="5" name="Footer Placeholder 4">
            <a:extLst>
              <a:ext uri="{FF2B5EF4-FFF2-40B4-BE49-F238E27FC236}">
                <a16:creationId xmlns:a16="http://schemas.microsoft.com/office/drawing/2014/main" id="{5831823B-D4C5-29AA-07B1-7F88383F1D0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lv-LV"/>
          </a:p>
        </p:txBody>
      </p:sp>
      <p:sp>
        <p:nvSpPr>
          <p:cNvPr id="6" name="Slide Number Placeholder 5">
            <a:extLst>
              <a:ext uri="{FF2B5EF4-FFF2-40B4-BE49-F238E27FC236}">
                <a16:creationId xmlns:a16="http://schemas.microsoft.com/office/drawing/2014/main" id="{E7A952D8-EE1E-007E-3668-DE35181E670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A924EB1-19F3-4E2A-A587-26261B8A9B53}" type="slidenum">
              <a:rPr lang="lv-LV" smtClean="0"/>
              <a:t>‹#›</a:t>
            </a:fld>
            <a:endParaRPr lang="lv-LV"/>
          </a:p>
        </p:txBody>
      </p:sp>
    </p:spTree>
    <p:extLst>
      <p:ext uri="{BB962C8B-B14F-4D97-AF65-F5344CB8AC3E}">
        <p14:creationId xmlns:p14="http://schemas.microsoft.com/office/powerpoint/2010/main" val="8457937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hyperlink" Target="mailto:info@ack.lv" TargetMode="External"/><Relationship Id="rId2" Type="http://schemas.openxmlformats.org/officeDocument/2006/relationships/notesSlide" Target="../notesSlides/notesSlide30.xml"/><Relationship Id="rId1" Type="http://schemas.openxmlformats.org/officeDocument/2006/relationships/slideLayout" Target="../slideLayouts/slideLayout6.xml"/><Relationship Id="rId4"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BBBBE-87BA-FC7B-35B0-7BCCE57444B7}"/>
              </a:ext>
            </a:extLst>
          </p:cNvPr>
          <p:cNvSpPr>
            <a:spLocks noGrp="1"/>
          </p:cNvSpPr>
          <p:nvPr>
            <p:ph type="ctrTitle"/>
          </p:nvPr>
        </p:nvSpPr>
        <p:spPr>
          <a:xfrm>
            <a:off x="1196741" y="1800885"/>
            <a:ext cx="9798518" cy="3027593"/>
          </a:xfrm>
        </p:spPr>
        <p:txBody>
          <a:bodyPr>
            <a:normAutofit/>
          </a:bodyPr>
          <a:lstStyle/>
          <a:p>
            <a:pPr>
              <a:lnSpc>
                <a:spcPct val="100000"/>
              </a:lnSpc>
            </a:pPr>
            <a:r>
              <a:rPr lang="lv-LV" b="1" dirty="0">
                <a:latin typeface="Arial" panose="020B0604020202020204" pitchFamily="34" charset="0"/>
                <a:ea typeface="Tahoma" panose="020B0604030504040204" pitchFamily="34" charset="0"/>
                <a:cs typeface="Arial" panose="020B0604020202020204" pitchFamily="34" charset="0"/>
              </a:rPr>
              <a:t>Pētījums par vardarbības izplatību darba vidē </a:t>
            </a:r>
            <a:br>
              <a:rPr lang="lv-LV" dirty="0">
                <a:latin typeface="Arial" panose="020B0604020202020204" pitchFamily="34" charset="0"/>
                <a:ea typeface="Tahoma" panose="020B0604030504040204" pitchFamily="34" charset="0"/>
                <a:cs typeface="Arial" panose="020B0604020202020204" pitchFamily="34" charset="0"/>
              </a:rPr>
            </a:br>
            <a:endParaRPr lang="lv-LV" dirty="0">
              <a:latin typeface="Arial" panose="020B0604020202020204" pitchFamily="34" charset="0"/>
              <a:ea typeface="Tahoma" panose="020B0604030504040204" pitchFamily="34" charset="0"/>
              <a:cs typeface="Arial" panose="020B0604020202020204" pitchFamily="34" charset="0"/>
            </a:endParaRPr>
          </a:p>
        </p:txBody>
      </p:sp>
      <p:sp>
        <p:nvSpPr>
          <p:cNvPr id="3" name="Subtitle 2">
            <a:extLst>
              <a:ext uri="{FF2B5EF4-FFF2-40B4-BE49-F238E27FC236}">
                <a16:creationId xmlns:a16="http://schemas.microsoft.com/office/drawing/2014/main" id="{AED0F5C8-7A39-56BD-3749-A321A52E2B46}"/>
              </a:ext>
            </a:extLst>
          </p:cNvPr>
          <p:cNvSpPr>
            <a:spLocks noGrp="1"/>
          </p:cNvSpPr>
          <p:nvPr>
            <p:ph type="subTitle" idx="1"/>
          </p:nvPr>
        </p:nvSpPr>
        <p:spPr>
          <a:xfrm>
            <a:off x="1524000" y="5361140"/>
            <a:ext cx="9144000" cy="806638"/>
          </a:xfrm>
        </p:spPr>
        <p:txBody>
          <a:bodyPr>
            <a:normAutofit/>
          </a:bodyPr>
          <a:lstStyle/>
          <a:p>
            <a:r>
              <a:rPr lang="lv-LV" sz="2000" dirty="0">
                <a:latin typeface="Arial" panose="020B0604020202020204" pitchFamily="34" charset="0"/>
                <a:ea typeface="Tahoma" panose="020B0604030504040204" pitchFamily="34" charset="0"/>
                <a:cs typeface="Arial" panose="020B0604020202020204" pitchFamily="34" charset="0"/>
              </a:rPr>
              <a:t>Pētījums veikts ESF+ projekta 4.3.4.3/1/24/I/001 “Izvērtējumi pierādījumos balstītas sociālās politikas pilnveidei” ietvaros</a:t>
            </a:r>
          </a:p>
        </p:txBody>
      </p:sp>
      <p:pic>
        <p:nvPicPr>
          <p:cNvPr id="5" name="Picture 4" descr="Logo">
            <a:extLst>
              <a:ext uri="{FF2B5EF4-FFF2-40B4-BE49-F238E27FC236}">
                <a16:creationId xmlns:a16="http://schemas.microsoft.com/office/drawing/2014/main" id="{EF0EDD4F-8516-6E05-EEDF-3A415D46DB1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10841" y="148084"/>
            <a:ext cx="4606330" cy="1652802"/>
          </a:xfrm>
          <a:prstGeom prst="rect">
            <a:avLst/>
          </a:prstGeom>
        </p:spPr>
      </p:pic>
      <p:sp>
        <p:nvSpPr>
          <p:cNvPr id="4" name="Slide Number Placeholder 3">
            <a:extLst>
              <a:ext uri="{FF2B5EF4-FFF2-40B4-BE49-F238E27FC236}">
                <a16:creationId xmlns:a16="http://schemas.microsoft.com/office/drawing/2014/main" id="{57AD069D-6644-A501-7520-E8E9EDA09454}"/>
              </a:ext>
            </a:extLst>
          </p:cNvPr>
          <p:cNvSpPr>
            <a:spLocks noGrp="1"/>
          </p:cNvSpPr>
          <p:nvPr>
            <p:ph type="sldNum" sz="quarter" idx="12"/>
          </p:nvPr>
        </p:nvSpPr>
        <p:spPr/>
        <p:txBody>
          <a:bodyPr/>
          <a:lstStyle/>
          <a:p>
            <a:fld id="{5A924EB1-19F3-4E2A-A587-26261B8A9B53}" type="slidenum">
              <a:rPr lang="lv-LV" smtClean="0"/>
              <a:t>1</a:t>
            </a:fld>
            <a:endParaRPr lang="lv-LV"/>
          </a:p>
        </p:txBody>
      </p:sp>
    </p:spTree>
    <p:extLst>
      <p:ext uri="{BB962C8B-B14F-4D97-AF65-F5344CB8AC3E}">
        <p14:creationId xmlns:p14="http://schemas.microsoft.com/office/powerpoint/2010/main" val="2600652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8DC5E1-7EF1-E27D-9AE9-BFF994DB6AE6}"/>
              </a:ext>
            </a:extLst>
          </p:cNvPr>
          <p:cNvSpPr>
            <a:spLocks noGrp="1"/>
          </p:cNvSpPr>
          <p:nvPr>
            <p:ph type="title"/>
          </p:nvPr>
        </p:nvSpPr>
        <p:spPr>
          <a:xfrm>
            <a:off x="533400" y="402449"/>
            <a:ext cx="4840266" cy="888470"/>
          </a:xfrm>
        </p:spPr>
        <p:txBody>
          <a:bodyPr>
            <a:normAutofit/>
          </a:bodyPr>
          <a:lstStyle/>
          <a:p>
            <a:r>
              <a:rPr lang="lv-LV" sz="2800" b="1" dirty="0">
                <a:latin typeface="Arial" panose="020B0604020202020204" pitchFamily="34" charset="0"/>
                <a:ea typeface="Tahoma" panose="020B0604030504040204" pitchFamily="34" charset="0"/>
                <a:cs typeface="Arial" panose="020B0604020202020204" pitchFamily="34" charset="0"/>
              </a:rPr>
              <a:t>Pētījuma mērķis</a:t>
            </a:r>
            <a:r>
              <a:rPr lang="lv-LV" sz="2800" dirty="0">
                <a:latin typeface="Arial" panose="020B0604020202020204" pitchFamily="34" charset="0"/>
                <a:ea typeface="Tahoma" panose="020B0604030504040204" pitchFamily="34" charset="0"/>
                <a:cs typeface="Arial" panose="020B0604020202020204" pitchFamily="34" charset="0"/>
              </a:rPr>
              <a:t>:</a:t>
            </a:r>
            <a:endParaRPr lang="lv-LV" sz="2800"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B58B393B-F416-64D2-E29E-73E9CE6DA7AB}"/>
              </a:ext>
            </a:extLst>
          </p:cNvPr>
          <p:cNvSpPr>
            <a:spLocks noGrp="1"/>
          </p:cNvSpPr>
          <p:nvPr>
            <p:ph sz="half" idx="1"/>
          </p:nvPr>
        </p:nvSpPr>
        <p:spPr>
          <a:xfrm>
            <a:off x="533400" y="1578279"/>
            <a:ext cx="5131914" cy="4778071"/>
          </a:xfrm>
        </p:spPr>
        <p:txBody>
          <a:bodyPr>
            <a:normAutofit/>
          </a:bodyPr>
          <a:lstStyle/>
          <a:p>
            <a:pPr>
              <a:lnSpc>
                <a:spcPct val="110000"/>
              </a:lnSpc>
              <a:spcBef>
                <a:spcPts val="600"/>
              </a:spcBef>
              <a:spcAft>
                <a:spcPts val="600"/>
              </a:spcAft>
              <a:buClr>
                <a:schemeClr val="accent2"/>
              </a:buClr>
              <a:buFont typeface="Wingdings" panose="05000000000000000000" pitchFamily="2" charset="2"/>
              <a:buChar char="§"/>
            </a:pPr>
            <a:r>
              <a:rPr lang="lv-LV" sz="2400" b="1" dirty="0">
                <a:latin typeface="Arial" panose="020B0604020202020204" pitchFamily="34" charset="0"/>
                <a:ea typeface="Tahoma" panose="020B0604030504040204" pitchFamily="34" charset="0"/>
                <a:cs typeface="Arial" panose="020B0604020202020204" pitchFamily="34" charset="0"/>
              </a:rPr>
              <a:t>Apzināt vardarbības izplatību </a:t>
            </a:r>
            <a:r>
              <a:rPr lang="lv-LV" sz="2400" dirty="0">
                <a:latin typeface="Arial" panose="020B0604020202020204" pitchFamily="34" charset="0"/>
                <a:ea typeface="Tahoma" panose="020B0604030504040204" pitchFamily="34" charset="0"/>
                <a:cs typeface="Arial" panose="020B0604020202020204" pitchFamily="34" charset="0"/>
              </a:rPr>
              <a:t>darba vidē Latvijā, analizējot tās cēloņus un sekas, kā arī šobrīd īstenotos pasākumus saistībā ar vardarbības prevenciju vai mazināšanu. </a:t>
            </a:r>
          </a:p>
          <a:p>
            <a:pPr>
              <a:lnSpc>
                <a:spcPct val="110000"/>
              </a:lnSpc>
              <a:spcBef>
                <a:spcPts val="600"/>
              </a:spcBef>
              <a:spcAft>
                <a:spcPts val="600"/>
              </a:spcAft>
              <a:buClr>
                <a:schemeClr val="accent2"/>
              </a:buClr>
              <a:buFont typeface="Wingdings" panose="05000000000000000000" pitchFamily="2" charset="2"/>
              <a:buChar char="§"/>
            </a:pPr>
            <a:r>
              <a:rPr lang="lv-LV" sz="2400" dirty="0">
                <a:latin typeface="Arial" panose="020B0604020202020204" pitchFamily="34" charset="0"/>
                <a:ea typeface="Tahoma" panose="020B0604030504040204" pitchFamily="34" charset="0"/>
                <a:cs typeface="Arial" panose="020B0604020202020204" pitchFamily="34" charset="0"/>
              </a:rPr>
              <a:t>Balstoties uz veikto analīzi, </a:t>
            </a:r>
            <a:r>
              <a:rPr lang="lv-LV" sz="2400" b="1" dirty="0">
                <a:latin typeface="Arial" panose="020B0604020202020204" pitchFamily="34" charset="0"/>
                <a:ea typeface="Tahoma" panose="020B0604030504040204" pitchFamily="34" charset="0"/>
                <a:cs typeface="Arial" panose="020B0604020202020204" pitchFamily="34" charset="0"/>
              </a:rPr>
              <a:t>izvērtēt Konvencijas ratifikācijas nepieciešamību</a:t>
            </a:r>
            <a:r>
              <a:rPr lang="lv-LV" sz="2400" dirty="0">
                <a:latin typeface="Arial" panose="020B0604020202020204" pitchFamily="34" charset="0"/>
                <a:ea typeface="Tahoma" panose="020B0604030504040204" pitchFamily="34" charset="0"/>
                <a:cs typeface="Arial" panose="020B0604020202020204" pitchFamily="34" charset="0"/>
              </a:rPr>
              <a:t>, sniedzot tās pamatojumu.</a:t>
            </a:r>
          </a:p>
          <a:p>
            <a:pPr marL="0" indent="0">
              <a:lnSpc>
                <a:spcPct val="120000"/>
              </a:lnSpc>
              <a:spcAft>
                <a:spcPts val="1200"/>
              </a:spcAft>
              <a:buNone/>
            </a:pPr>
            <a:endParaRPr lang="lv-LV" sz="3200" dirty="0">
              <a:latin typeface="Arial" panose="020B0604020202020204" pitchFamily="34" charset="0"/>
              <a:ea typeface="Tahoma" panose="020B0604030504040204" pitchFamily="34" charset="0"/>
              <a:cs typeface="Arial" panose="020B0604020202020204" pitchFamily="34" charset="0"/>
            </a:endParaRPr>
          </a:p>
        </p:txBody>
      </p:sp>
      <p:graphicFrame>
        <p:nvGraphicFramePr>
          <p:cNvPr id="11" name="Content Placeholder 6" descr="Normatīvo aktu un vardarbības izplatība darba vidē (t.sk. reprezentatīvas aptaujas)&#10;Darba devēju prakse vardarbības jautājumu prevencijai un risināšanai&#10;Institūciju un organizāciju loma atbalsta nodrošināšanā &#10;Konvencijas Nr. 190 ratifikācijas nepieciešamība; secinājumi un ieteikumi">
            <a:extLst>
              <a:ext uri="{FF2B5EF4-FFF2-40B4-BE49-F238E27FC236}">
                <a16:creationId xmlns:a16="http://schemas.microsoft.com/office/drawing/2014/main" id="{DA90F7C1-4EA4-9024-5145-4A144C7D2D84}"/>
              </a:ext>
            </a:extLst>
          </p:cNvPr>
          <p:cNvGraphicFramePr>
            <a:graphicFrameLocks noGrp="1"/>
          </p:cNvGraphicFramePr>
          <p:nvPr>
            <p:ph sz="half" idx="2"/>
            <p:extLst>
              <p:ext uri="{D42A27DB-BD31-4B8C-83A1-F6EECF244321}">
                <p14:modId xmlns:p14="http://schemas.microsoft.com/office/powerpoint/2010/main" val="3306894060"/>
              </p:ext>
            </p:extLst>
          </p:nvPr>
        </p:nvGraphicFramePr>
        <p:xfrm>
          <a:off x="5765533" y="402448"/>
          <a:ext cx="6075947" cy="61629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a:extLst>
              <a:ext uri="{FF2B5EF4-FFF2-40B4-BE49-F238E27FC236}">
                <a16:creationId xmlns:a16="http://schemas.microsoft.com/office/drawing/2014/main" id="{EC52F7B1-B701-EAD2-F41C-624BDE170B98}"/>
              </a:ext>
            </a:extLst>
          </p:cNvPr>
          <p:cNvSpPr>
            <a:spLocks noGrp="1"/>
          </p:cNvSpPr>
          <p:nvPr>
            <p:ph type="sldNum" sz="quarter" idx="12"/>
          </p:nvPr>
        </p:nvSpPr>
        <p:spPr/>
        <p:txBody>
          <a:bodyPr/>
          <a:lstStyle/>
          <a:p>
            <a:fld id="{5A924EB1-19F3-4E2A-A587-26261B8A9B53}" type="slidenum">
              <a:rPr lang="lv-LV" smtClean="0"/>
              <a:t>2</a:t>
            </a:fld>
            <a:endParaRPr lang="lv-LV"/>
          </a:p>
        </p:txBody>
      </p:sp>
    </p:spTree>
    <p:extLst>
      <p:ext uri="{BB962C8B-B14F-4D97-AF65-F5344CB8AC3E}">
        <p14:creationId xmlns:p14="http://schemas.microsoft.com/office/powerpoint/2010/main" val="38980997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858748-C9CB-8C89-54D0-C07DDF0CF6C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1761ECC-6B2E-B42F-20B7-8FC7A26FF965}"/>
              </a:ext>
            </a:extLst>
          </p:cNvPr>
          <p:cNvSpPr>
            <a:spLocks noGrp="1"/>
          </p:cNvSpPr>
          <p:nvPr>
            <p:ph type="title"/>
          </p:nvPr>
        </p:nvSpPr>
        <p:spPr>
          <a:xfrm>
            <a:off x="640080" y="358435"/>
            <a:ext cx="10615041" cy="613410"/>
          </a:xfrm>
        </p:spPr>
        <p:txBody>
          <a:bodyPr>
            <a:normAutofit/>
          </a:bodyPr>
          <a:lstStyle/>
          <a:p>
            <a:r>
              <a:rPr lang="lv-LV" sz="2800" b="1" dirty="0">
                <a:latin typeface="Arial" panose="020B0604020202020204" pitchFamily="34" charset="0"/>
                <a:ea typeface="Tahoma" panose="020B0604030504040204" pitchFamily="34" charset="0"/>
                <a:cs typeface="Arial" panose="020B0604020202020204" pitchFamily="34" charset="0"/>
              </a:rPr>
              <a:t>Izmantotās datu ieguves metodes:</a:t>
            </a:r>
          </a:p>
        </p:txBody>
      </p:sp>
      <p:sp>
        <p:nvSpPr>
          <p:cNvPr id="5" name="Slide Number Placeholder 4">
            <a:extLst>
              <a:ext uri="{FF2B5EF4-FFF2-40B4-BE49-F238E27FC236}">
                <a16:creationId xmlns:a16="http://schemas.microsoft.com/office/drawing/2014/main" id="{2E45CE5C-3007-972F-F9B8-D6A9376B3CCA}"/>
              </a:ext>
            </a:extLst>
          </p:cNvPr>
          <p:cNvSpPr>
            <a:spLocks noGrp="1"/>
          </p:cNvSpPr>
          <p:nvPr>
            <p:ph type="sldNum" sz="quarter" idx="12"/>
          </p:nvPr>
        </p:nvSpPr>
        <p:spPr/>
        <p:txBody>
          <a:bodyPr/>
          <a:lstStyle/>
          <a:p>
            <a:fld id="{5A924EB1-19F3-4E2A-A587-26261B8A9B53}" type="slidenum">
              <a:rPr lang="lv-LV" smtClean="0"/>
              <a:t>3</a:t>
            </a:fld>
            <a:endParaRPr lang="lv-LV"/>
          </a:p>
        </p:txBody>
      </p:sp>
      <p:graphicFrame>
        <p:nvGraphicFramePr>
          <p:cNvPr id="13" name="Diagram 12" descr="Normatīvo aktu, citu dokumentu, pētījumu analīze.&#10;Nodarbināto aptauja.&#10;Darba devēju aptauja.&#10;9 intervijas ar vardarbībā cietušām personām.&#10;44 intervijas ar uzņēmumu/organizāciju vadību.&#10;5 uzņēmumu/organizāciju gadījumu analīze. &#10;Intervijas ar vadību.&#10;Dokumentu analīze.&#10;Fokusgrupas diskusijas ar nodarbinātajiem.&#10;20 intervijas ar institūciju un organizāciju pārstāvjiem.&#10;Statistikas datu analīze.&#10;Fokusgrupas diskusija ar institūciju un organizāciju pārstāvjiem.">
            <a:extLst>
              <a:ext uri="{FF2B5EF4-FFF2-40B4-BE49-F238E27FC236}">
                <a16:creationId xmlns:a16="http://schemas.microsoft.com/office/drawing/2014/main" id="{2107AE9D-9A66-E9B1-A5C4-2659D0C12A95}"/>
              </a:ext>
            </a:extLst>
          </p:cNvPr>
          <p:cNvGraphicFramePr/>
          <p:nvPr>
            <p:extLst>
              <p:ext uri="{D42A27DB-BD31-4B8C-83A1-F6EECF244321}">
                <p14:modId xmlns:p14="http://schemas.microsoft.com/office/powerpoint/2010/main" val="1604092446"/>
              </p:ext>
            </p:extLst>
          </p:nvPr>
        </p:nvGraphicFramePr>
        <p:xfrm>
          <a:off x="640080" y="1164920"/>
          <a:ext cx="11551920" cy="543629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614882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BF8A3B-6F99-846B-0FF1-20212A84A5F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F5BA085-15CC-7507-C718-0C6DA3060B42}"/>
              </a:ext>
            </a:extLst>
          </p:cNvPr>
          <p:cNvSpPr>
            <a:spLocks noGrp="1"/>
          </p:cNvSpPr>
          <p:nvPr>
            <p:ph type="title"/>
          </p:nvPr>
        </p:nvSpPr>
        <p:spPr>
          <a:xfrm>
            <a:off x="411982" y="358435"/>
            <a:ext cx="10843139" cy="613410"/>
          </a:xfrm>
        </p:spPr>
        <p:txBody>
          <a:bodyPr>
            <a:normAutofit/>
          </a:bodyPr>
          <a:lstStyle/>
          <a:p>
            <a:r>
              <a:rPr lang="lv-LV" sz="2800" b="1" dirty="0">
                <a:latin typeface="Arial" panose="020B0604020202020204" pitchFamily="34" charset="0"/>
                <a:ea typeface="Tahoma" panose="020B0604030504040204" pitchFamily="34" charset="0"/>
                <a:cs typeface="Arial" panose="020B0604020202020204" pitchFamily="34" charset="0"/>
              </a:rPr>
              <a:t>Normatīvais regulējums</a:t>
            </a:r>
          </a:p>
        </p:txBody>
      </p:sp>
      <p:graphicFrame>
        <p:nvGraphicFramePr>
          <p:cNvPr id="5" name="Content Placeholder 4" descr="Normatīvais regulējums un politikas plānošanas dokumenti kopumā paredz tiesības uz drošu un veselībai nekaitīgu darba vidi.&#10;Normatīvais regulējums paredz aizsardzības mehānismus un administratīvu atbildību par darba tiesību pārkāpumiem.&#10;Normatīvajos aktos nav tiešas psiholoģiskās vardarbības definīcijas un nepārprotams tās aizliegums.&#10;Psiholoģiskās vardarbības konstatēšana ir būtiski atkarīga no konkrētās lietas apstākļu izvērtējuma un tiesas interpretācijas.">
            <a:extLst>
              <a:ext uri="{FF2B5EF4-FFF2-40B4-BE49-F238E27FC236}">
                <a16:creationId xmlns:a16="http://schemas.microsoft.com/office/drawing/2014/main" id="{5E2494B2-0507-5BE9-E3AD-6FC02072764E}"/>
              </a:ext>
            </a:extLst>
          </p:cNvPr>
          <p:cNvGraphicFramePr>
            <a:graphicFrameLocks noGrp="1"/>
          </p:cNvGraphicFramePr>
          <p:nvPr>
            <p:ph sz="half" idx="1"/>
            <p:extLst>
              <p:ext uri="{D42A27DB-BD31-4B8C-83A1-F6EECF244321}">
                <p14:modId xmlns:p14="http://schemas.microsoft.com/office/powerpoint/2010/main" val="3308503173"/>
              </p:ext>
            </p:extLst>
          </p:nvPr>
        </p:nvGraphicFramePr>
        <p:xfrm>
          <a:off x="486758" y="136526"/>
          <a:ext cx="11237604" cy="63630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Slide Number Placeholder 10">
            <a:extLst>
              <a:ext uri="{FF2B5EF4-FFF2-40B4-BE49-F238E27FC236}">
                <a16:creationId xmlns:a16="http://schemas.microsoft.com/office/drawing/2014/main" id="{7880E1BE-CD02-4B80-B348-D9DC7657C7EB}"/>
              </a:ext>
            </a:extLst>
          </p:cNvPr>
          <p:cNvSpPr>
            <a:spLocks noGrp="1"/>
          </p:cNvSpPr>
          <p:nvPr>
            <p:ph type="sldNum" sz="quarter" idx="12"/>
          </p:nvPr>
        </p:nvSpPr>
        <p:spPr/>
        <p:txBody>
          <a:bodyPr/>
          <a:lstStyle/>
          <a:p>
            <a:fld id="{5A924EB1-19F3-4E2A-A587-26261B8A9B53}" type="slidenum">
              <a:rPr lang="lv-LV" smtClean="0"/>
              <a:t>4</a:t>
            </a:fld>
            <a:endParaRPr lang="lv-LV"/>
          </a:p>
        </p:txBody>
      </p:sp>
    </p:spTree>
    <p:extLst>
      <p:ext uri="{BB962C8B-B14F-4D97-AF65-F5344CB8AC3E}">
        <p14:creationId xmlns:p14="http://schemas.microsoft.com/office/powerpoint/2010/main" val="12937657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0C216C-8A86-1E29-FB87-42B587D9668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D0CA4B1-4721-B1CC-2027-538F3F086DAA}"/>
              </a:ext>
            </a:extLst>
          </p:cNvPr>
          <p:cNvSpPr>
            <a:spLocks noGrp="1"/>
          </p:cNvSpPr>
          <p:nvPr>
            <p:ph type="title"/>
          </p:nvPr>
        </p:nvSpPr>
        <p:spPr>
          <a:xfrm>
            <a:off x="411982" y="530558"/>
            <a:ext cx="4902296" cy="613410"/>
          </a:xfrm>
        </p:spPr>
        <p:txBody>
          <a:bodyPr>
            <a:noAutofit/>
          </a:bodyPr>
          <a:lstStyle/>
          <a:p>
            <a:r>
              <a:rPr lang="lv-LV" sz="2600" b="1" dirty="0">
                <a:latin typeface="Arial" panose="020B0604020202020204" pitchFamily="34" charset="0"/>
                <a:ea typeface="Tahoma" panose="020B0604030504040204" pitchFamily="34" charset="0"/>
                <a:cs typeface="Arial" panose="020B0604020202020204" pitchFamily="34" charset="0"/>
              </a:rPr>
              <a:t>Vardarbības izplatība nodarbināto skatījumā (1)</a:t>
            </a:r>
          </a:p>
        </p:txBody>
      </p:sp>
      <p:sp>
        <p:nvSpPr>
          <p:cNvPr id="3" name="Content Placeholder 2">
            <a:extLst>
              <a:ext uri="{FF2B5EF4-FFF2-40B4-BE49-F238E27FC236}">
                <a16:creationId xmlns:a16="http://schemas.microsoft.com/office/drawing/2014/main" id="{D1E76957-05DC-5DD6-6228-764372162D76}"/>
              </a:ext>
            </a:extLst>
          </p:cNvPr>
          <p:cNvSpPr>
            <a:spLocks noGrp="1"/>
          </p:cNvSpPr>
          <p:nvPr>
            <p:ph sz="half" idx="1"/>
          </p:nvPr>
        </p:nvSpPr>
        <p:spPr>
          <a:xfrm>
            <a:off x="411982" y="1484555"/>
            <a:ext cx="4138503" cy="5015010"/>
          </a:xfrm>
        </p:spPr>
        <p:txBody>
          <a:bodyPr>
            <a:noAutofit/>
          </a:bodyPr>
          <a:lstStyle/>
          <a:p>
            <a:pPr>
              <a:lnSpc>
                <a:spcPct val="110000"/>
              </a:lnSpc>
              <a:spcBef>
                <a:spcPts val="1200"/>
              </a:spcBef>
              <a:spcAft>
                <a:spcPts val="600"/>
              </a:spcAft>
              <a:buClr>
                <a:schemeClr val="accent2"/>
              </a:buClr>
              <a:buFont typeface="Wingdings" panose="05000000000000000000" pitchFamily="2" charset="2"/>
              <a:buChar char="§"/>
            </a:pPr>
            <a:r>
              <a:rPr lang="lv-LV" sz="2100" b="1" dirty="0">
                <a:latin typeface="Arial" panose="020B0604020202020204" pitchFamily="34" charset="0"/>
                <a:ea typeface="Tahoma" panose="020B0604030504040204" pitchFamily="34" charset="0"/>
                <a:cs typeface="Arial" panose="020B0604020202020204" pitchFamily="34" charset="0"/>
              </a:rPr>
              <a:t>20,7 % nodarbinātie </a:t>
            </a:r>
            <a:r>
              <a:rPr lang="lv-LV" sz="2100" dirty="0">
                <a:latin typeface="Arial" panose="020B0604020202020204" pitchFamily="34" charset="0"/>
                <a:ea typeface="Tahoma" panose="020B0604030504040204" pitchFamily="34" charset="0"/>
                <a:cs typeface="Arial" panose="020B0604020202020204" pitchFamily="34" charset="0"/>
              </a:rPr>
              <a:t>savā</a:t>
            </a:r>
            <a:r>
              <a:rPr lang="lv-LV" sz="2100" b="1" dirty="0">
                <a:latin typeface="Arial" panose="020B0604020202020204" pitchFamily="34" charset="0"/>
                <a:ea typeface="Tahoma" panose="020B0604030504040204" pitchFamily="34" charset="0"/>
                <a:cs typeface="Arial" panose="020B0604020202020204" pitchFamily="34" charset="0"/>
              </a:rPr>
              <a:t> </a:t>
            </a:r>
            <a:r>
              <a:rPr lang="lv-LV" sz="2100" dirty="0">
                <a:latin typeface="Arial" panose="020B0604020202020204" pitchFamily="34" charset="0"/>
                <a:ea typeface="Tahoma" panose="020B0604030504040204" pitchFamily="34" charset="0"/>
                <a:cs typeface="Arial" panose="020B0604020202020204" pitchFamily="34" charset="0"/>
              </a:rPr>
              <a:t>darba dzīvē ir piedzīvojuši pret sevi vērstu vardarbību. </a:t>
            </a:r>
          </a:p>
          <a:p>
            <a:pPr>
              <a:lnSpc>
                <a:spcPct val="110000"/>
              </a:lnSpc>
              <a:spcBef>
                <a:spcPts val="1200"/>
              </a:spcBef>
              <a:spcAft>
                <a:spcPts val="600"/>
              </a:spcAft>
              <a:buClr>
                <a:schemeClr val="accent2"/>
              </a:buClr>
              <a:buFont typeface="Wingdings" panose="05000000000000000000" pitchFamily="2" charset="2"/>
              <a:buChar char="§"/>
            </a:pPr>
            <a:r>
              <a:rPr lang="lv-LV" sz="2100" b="1" dirty="0">
                <a:latin typeface="Arial" panose="020B0604020202020204" pitchFamily="34" charset="0"/>
                <a:ea typeface="Tahoma" panose="020B0604030504040204" pitchFamily="34" charset="0"/>
                <a:cs typeface="Arial" panose="020B0604020202020204" pitchFamily="34" charset="0"/>
              </a:rPr>
              <a:t>Visizplatītākā vardarbības forma </a:t>
            </a:r>
            <a:r>
              <a:rPr lang="lv-LV" sz="2100" dirty="0">
                <a:latin typeface="Arial" panose="020B0604020202020204" pitchFamily="34" charset="0"/>
                <a:ea typeface="Tahoma" panose="020B0604030504040204" pitchFamily="34" charset="0"/>
                <a:cs typeface="Arial" panose="020B0604020202020204" pitchFamily="34" charset="0"/>
              </a:rPr>
              <a:t>ir psiholoģiskā vardarbība un ekonomiskā vardarbība. Tās bieži atkārtojas.</a:t>
            </a:r>
          </a:p>
          <a:p>
            <a:pPr>
              <a:lnSpc>
                <a:spcPct val="110000"/>
              </a:lnSpc>
              <a:spcBef>
                <a:spcPts val="1200"/>
              </a:spcBef>
              <a:spcAft>
                <a:spcPts val="600"/>
              </a:spcAft>
              <a:buClr>
                <a:schemeClr val="accent2"/>
              </a:buClr>
              <a:buFont typeface="Wingdings" panose="05000000000000000000" pitchFamily="2" charset="2"/>
              <a:buChar char="§"/>
            </a:pPr>
            <a:r>
              <a:rPr lang="lv-LV" sz="2100" b="1" dirty="0">
                <a:latin typeface="Arial" panose="020B0604020202020204" pitchFamily="34" charset="0"/>
                <a:ea typeface="Tahoma" panose="020B0604030504040204" pitchFamily="34" charset="0"/>
                <a:cs typeface="Arial" panose="020B0604020202020204" pitchFamily="34" charset="0"/>
              </a:rPr>
              <a:t>Sievietes</a:t>
            </a:r>
            <a:r>
              <a:rPr lang="lv-LV" sz="2100" dirty="0">
                <a:latin typeface="Arial" panose="020B0604020202020204" pitchFamily="34" charset="0"/>
                <a:ea typeface="Tahoma" panose="020B0604030504040204" pitchFamily="34" charset="0"/>
                <a:cs typeface="Arial" panose="020B0604020202020204" pitchFamily="34" charset="0"/>
              </a:rPr>
              <a:t> (14,8 %) biežāk ir norāda uz piedzīvotu vardarbību, salīdzinot ar vīriešiem (9,0 %).</a:t>
            </a:r>
          </a:p>
        </p:txBody>
      </p:sp>
      <p:sp>
        <p:nvSpPr>
          <p:cNvPr id="11" name="Slide Number Placeholder 10">
            <a:extLst>
              <a:ext uri="{FF2B5EF4-FFF2-40B4-BE49-F238E27FC236}">
                <a16:creationId xmlns:a16="http://schemas.microsoft.com/office/drawing/2014/main" id="{64CF936E-9EE3-B2F3-A33B-8A8ED8CA855D}"/>
              </a:ext>
            </a:extLst>
          </p:cNvPr>
          <p:cNvSpPr>
            <a:spLocks noGrp="1"/>
          </p:cNvSpPr>
          <p:nvPr>
            <p:ph type="sldNum" sz="quarter" idx="12"/>
          </p:nvPr>
        </p:nvSpPr>
        <p:spPr/>
        <p:txBody>
          <a:bodyPr/>
          <a:lstStyle/>
          <a:p>
            <a:fld id="{5A924EB1-19F3-4E2A-A587-26261B8A9B53}" type="slidenum">
              <a:rPr lang="lv-LV" smtClean="0"/>
              <a:t>5</a:t>
            </a:fld>
            <a:endParaRPr lang="lv-LV"/>
          </a:p>
        </p:txBody>
      </p:sp>
      <p:graphicFrame>
        <p:nvGraphicFramePr>
          <p:cNvPr id="4" name="Chart 3" descr="Attēlā norādīts respondentu skaits, kuri ir saskārušies ar vardarbību darba vidē pēdējā gada laikā un pēdējo piecu gadu laikā. Papildus psiholoģiskai un ekonomiskai vardarbībai, retāk, bet tiek minēta digitāla vardarbība, fiziska ietekmēšana, seksuāla vardarbība, mantas bojāšana un cita veida vardarbība.">
            <a:extLst>
              <a:ext uri="{FF2B5EF4-FFF2-40B4-BE49-F238E27FC236}">
                <a16:creationId xmlns:a16="http://schemas.microsoft.com/office/drawing/2014/main" id="{67A63236-00C9-CA13-0540-066A27D243D8}"/>
              </a:ext>
              <a:ext uri="{C183D7F6-B498-43B3-948B-1728B52AA6E4}">
                <adec:decorative xmlns:adec="http://schemas.microsoft.com/office/drawing/2017/decorative" val="0"/>
              </a:ext>
            </a:extLst>
          </p:cNvPr>
          <p:cNvGraphicFramePr/>
          <p:nvPr>
            <p:extLst>
              <p:ext uri="{D42A27DB-BD31-4B8C-83A1-F6EECF244321}">
                <p14:modId xmlns:p14="http://schemas.microsoft.com/office/powerpoint/2010/main" val="3136402632"/>
              </p:ext>
            </p:extLst>
          </p:nvPr>
        </p:nvGraphicFramePr>
        <p:xfrm>
          <a:off x="4550485" y="136525"/>
          <a:ext cx="7508837" cy="658495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0498852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235629-97F4-CF3F-255E-F0948797009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65CA855-CA99-EBE6-33D3-A9E90DB1963C}"/>
              </a:ext>
            </a:extLst>
          </p:cNvPr>
          <p:cNvSpPr>
            <a:spLocks noGrp="1"/>
          </p:cNvSpPr>
          <p:nvPr>
            <p:ph type="title"/>
          </p:nvPr>
        </p:nvSpPr>
        <p:spPr>
          <a:xfrm>
            <a:off x="411982" y="358435"/>
            <a:ext cx="10843139" cy="613410"/>
          </a:xfrm>
        </p:spPr>
        <p:txBody>
          <a:bodyPr>
            <a:normAutofit/>
          </a:bodyPr>
          <a:lstStyle/>
          <a:p>
            <a:r>
              <a:rPr lang="lv-LV" sz="2800" b="1" dirty="0">
                <a:latin typeface="Arial" panose="020B0604020202020204" pitchFamily="34" charset="0"/>
                <a:ea typeface="Tahoma" panose="020B0604030504040204" pitchFamily="34" charset="0"/>
                <a:cs typeface="Arial" panose="020B0604020202020204" pitchFamily="34" charset="0"/>
              </a:rPr>
              <a:t>Vardarbības izplatība nodarbināto skatījumā (2)</a:t>
            </a:r>
          </a:p>
        </p:txBody>
      </p:sp>
      <p:sp>
        <p:nvSpPr>
          <p:cNvPr id="3" name="Content Placeholder 2">
            <a:extLst>
              <a:ext uri="{FF2B5EF4-FFF2-40B4-BE49-F238E27FC236}">
                <a16:creationId xmlns:a16="http://schemas.microsoft.com/office/drawing/2014/main" id="{7452B9BC-09F7-DCEA-D606-6ECF74DE5E89}"/>
              </a:ext>
            </a:extLst>
          </p:cNvPr>
          <p:cNvSpPr>
            <a:spLocks noGrp="1"/>
          </p:cNvSpPr>
          <p:nvPr>
            <p:ph sz="half" idx="1"/>
          </p:nvPr>
        </p:nvSpPr>
        <p:spPr>
          <a:xfrm>
            <a:off x="486758" y="1290918"/>
            <a:ext cx="5609242" cy="5208647"/>
          </a:xfrm>
        </p:spPr>
        <p:txBody>
          <a:bodyPr>
            <a:noAutofit/>
          </a:bodyPr>
          <a:lstStyle/>
          <a:p>
            <a:pPr>
              <a:lnSpc>
                <a:spcPct val="110000"/>
              </a:lnSpc>
              <a:spcBef>
                <a:spcPts val="1200"/>
              </a:spcBef>
              <a:spcAft>
                <a:spcPts val="600"/>
              </a:spcAft>
              <a:buClr>
                <a:schemeClr val="accent2"/>
              </a:buClr>
              <a:buFont typeface="Wingdings" panose="05000000000000000000" pitchFamily="2" charset="2"/>
              <a:buChar char="§"/>
            </a:pPr>
            <a:r>
              <a:rPr lang="lv-LV" sz="2400" b="1" dirty="0">
                <a:latin typeface="Arial" panose="020B0604020202020204" pitchFamily="34" charset="0"/>
                <a:ea typeface="Tahoma" panose="020B0604030504040204" pitchFamily="34" charset="0"/>
                <a:cs typeface="Arial" panose="020B0604020202020204" pitchFamily="34" charset="0"/>
              </a:rPr>
              <a:t>Visbiežāk vardarbīgi izturas </a:t>
            </a:r>
            <a:r>
              <a:rPr lang="lv-LV" sz="2400" dirty="0">
                <a:latin typeface="Arial" panose="020B0604020202020204" pitchFamily="34" charset="0"/>
                <a:ea typeface="Tahoma" panose="020B0604030504040204" pitchFamily="34" charset="0"/>
                <a:cs typeface="Arial" panose="020B0604020202020204" pitchFamily="34" charset="0"/>
              </a:rPr>
              <a:t>vadītāji. Gandrīz tikpat bieži – kolēģi.</a:t>
            </a:r>
          </a:p>
          <a:p>
            <a:pPr>
              <a:lnSpc>
                <a:spcPct val="110000"/>
              </a:lnSpc>
              <a:spcBef>
                <a:spcPts val="1200"/>
              </a:spcBef>
              <a:spcAft>
                <a:spcPts val="600"/>
              </a:spcAft>
              <a:buClr>
                <a:schemeClr val="accent2"/>
              </a:buClr>
              <a:buFont typeface="Wingdings" panose="05000000000000000000" pitchFamily="2" charset="2"/>
              <a:buChar char="§"/>
            </a:pPr>
            <a:r>
              <a:rPr lang="lv-LV" sz="2400" dirty="0">
                <a:latin typeface="Arial" panose="020B0604020202020204" pitchFamily="34" charset="0"/>
                <a:ea typeface="Tahoma" panose="020B0604030504040204" pitchFamily="34" charset="0"/>
                <a:cs typeface="Arial" panose="020B0604020202020204" pitchFamily="34" charset="0"/>
              </a:rPr>
              <a:t>Ir situācijas, kad par vardarbības upuri kļūst </a:t>
            </a:r>
            <a:r>
              <a:rPr lang="lv-LV" sz="2400" b="1" dirty="0">
                <a:latin typeface="Arial" panose="020B0604020202020204" pitchFamily="34" charset="0"/>
                <a:ea typeface="Tahoma" panose="020B0604030504040204" pitchFamily="34" charset="0"/>
                <a:cs typeface="Arial" panose="020B0604020202020204" pitchFamily="34" charset="0"/>
              </a:rPr>
              <a:t>vadītājs</a:t>
            </a:r>
            <a:r>
              <a:rPr lang="lv-LV" sz="2400" dirty="0">
                <a:latin typeface="Arial" panose="020B0604020202020204" pitchFamily="34" charset="0"/>
                <a:ea typeface="Tahoma" panose="020B0604030504040204" pitchFamily="34" charset="0"/>
                <a:cs typeface="Arial" panose="020B0604020202020204" pitchFamily="34" charset="0"/>
              </a:rPr>
              <a:t>.</a:t>
            </a:r>
          </a:p>
          <a:p>
            <a:pPr>
              <a:lnSpc>
                <a:spcPct val="110000"/>
              </a:lnSpc>
              <a:spcBef>
                <a:spcPts val="1200"/>
              </a:spcBef>
              <a:spcAft>
                <a:spcPts val="600"/>
              </a:spcAft>
              <a:buClr>
                <a:schemeClr val="accent2"/>
              </a:buClr>
              <a:buFont typeface="Wingdings" panose="05000000000000000000" pitchFamily="2" charset="2"/>
              <a:buChar char="§"/>
            </a:pPr>
            <a:r>
              <a:rPr lang="lv-LV" sz="2400" b="1" dirty="0">
                <a:latin typeface="Arial" panose="020B0604020202020204" pitchFamily="34" charset="0"/>
                <a:ea typeface="Tahoma" panose="020B0604030504040204" pitchFamily="34" charset="0"/>
                <a:cs typeface="Arial" panose="020B0604020202020204" pitchFamily="34" charset="0"/>
              </a:rPr>
              <a:t>Vardarbība ilgtermiņā negatīvi ietekmē </a:t>
            </a:r>
            <a:r>
              <a:rPr lang="lv-LV" sz="2400" dirty="0">
                <a:latin typeface="Arial" panose="020B0604020202020204" pitchFamily="34" charset="0"/>
                <a:ea typeface="Tahoma" panose="020B0604030504040204" pitchFamily="34" charset="0"/>
                <a:cs typeface="Arial" panose="020B0604020202020204" pitchFamily="34" charset="0"/>
              </a:rPr>
              <a:t>nodarbināto motivāciju, veselību un darba kvalitāti, veicina nodarbināto mainību.</a:t>
            </a:r>
          </a:p>
          <a:p>
            <a:pPr>
              <a:lnSpc>
                <a:spcPct val="110000"/>
              </a:lnSpc>
              <a:spcBef>
                <a:spcPts val="1200"/>
              </a:spcBef>
              <a:spcAft>
                <a:spcPts val="600"/>
              </a:spcAft>
              <a:buClr>
                <a:schemeClr val="accent2"/>
              </a:buClr>
              <a:buFont typeface="Wingdings" panose="05000000000000000000" pitchFamily="2" charset="2"/>
              <a:buChar char="§"/>
            </a:pPr>
            <a:endParaRPr lang="lv-LV" sz="2400" dirty="0">
              <a:latin typeface="Arial" panose="020B0604020202020204" pitchFamily="34" charset="0"/>
              <a:ea typeface="Tahoma" panose="020B0604030504040204" pitchFamily="34" charset="0"/>
              <a:cs typeface="Arial" panose="020B0604020202020204" pitchFamily="34" charset="0"/>
            </a:endParaRPr>
          </a:p>
        </p:txBody>
      </p:sp>
      <p:sp>
        <p:nvSpPr>
          <p:cNvPr id="11" name="Slide Number Placeholder 10">
            <a:extLst>
              <a:ext uri="{FF2B5EF4-FFF2-40B4-BE49-F238E27FC236}">
                <a16:creationId xmlns:a16="http://schemas.microsoft.com/office/drawing/2014/main" id="{5AC1E6FE-B6BA-4423-50B4-BA97413F9D45}"/>
              </a:ext>
            </a:extLst>
          </p:cNvPr>
          <p:cNvSpPr>
            <a:spLocks noGrp="1"/>
          </p:cNvSpPr>
          <p:nvPr>
            <p:ph type="sldNum" sz="quarter" idx="12"/>
          </p:nvPr>
        </p:nvSpPr>
        <p:spPr/>
        <p:txBody>
          <a:bodyPr/>
          <a:lstStyle/>
          <a:p>
            <a:fld id="{5A924EB1-19F3-4E2A-A587-26261B8A9B53}" type="slidenum">
              <a:rPr lang="lv-LV" smtClean="0"/>
              <a:t>6</a:t>
            </a:fld>
            <a:endParaRPr lang="lv-LV"/>
          </a:p>
        </p:txBody>
      </p:sp>
      <p:sp>
        <p:nvSpPr>
          <p:cNvPr id="5" name="Content Placeholder 2">
            <a:extLst>
              <a:ext uri="{FF2B5EF4-FFF2-40B4-BE49-F238E27FC236}">
                <a16:creationId xmlns:a16="http://schemas.microsoft.com/office/drawing/2014/main" id="{283BFDAD-64F9-78C3-BC3D-86CBC98A8865}"/>
              </a:ext>
            </a:extLst>
          </p:cNvPr>
          <p:cNvSpPr txBox="1">
            <a:spLocks/>
          </p:cNvSpPr>
          <p:nvPr/>
        </p:nvSpPr>
        <p:spPr>
          <a:xfrm>
            <a:off x="6265432" y="1290917"/>
            <a:ext cx="5596716" cy="520864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spcBef>
                <a:spcPts val="1200"/>
              </a:spcBef>
              <a:spcAft>
                <a:spcPts val="600"/>
              </a:spcAft>
              <a:buClr>
                <a:schemeClr val="accent2"/>
              </a:buClr>
              <a:buFont typeface="Wingdings" panose="05000000000000000000" pitchFamily="2" charset="2"/>
              <a:buChar char="§"/>
            </a:pPr>
            <a:r>
              <a:rPr lang="lv-LV" sz="2400" b="1" dirty="0">
                <a:latin typeface="Arial" panose="020B0604020202020204" pitchFamily="34" charset="0"/>
                <a:ea typeface="Tahoma" panose="020B0604030504040204" pitchFamily="34" charset="0"/>
                <a:cs typeface="Arial" panose="020B0604020202020204" pitchFamily="34" charset="0"/>
              </a:rPr>
              <a:t>Formālo atbalsta </a:t>
            </a:r>
            <a:r>
              <a:rPr lang="lv-LV" sz="2400" dirty="0">
                <a:latin typeface="Arial" panose="020B0604020202020204" pitchFamily="34" charset="0"/>
                <a:ea typeface="Tahoma" panose="020B0604030504040204" pitchFamily="34" charset="0"/>
                <a:cs typeface="Arial" panose="020B0604020202020204" pitchFamily="34" charset="0"/>
              </a:rPr>
              <a:t>mehānismu (institūciju) iesaiste vardarbības gadījumos ir zema. </a:t>
            </a:r>
          </a:p>
          <a:p>
            <a:pPr lvl="1">
              <a:lnSpc>
                <a:spcPct val="110000"/>
              </a:lnSpc>
              <a:spcBef>
                <a:spcPts val="1200"/>
              </a:spcBef>
              <a:spcAft>
                <a:spcPts val="600"/>
              </a:spcAft>
              <a:buClr>
                <a:schemeClr val="accent2"/>
              </a:buClr>
              <a:buFont typeface="Wingdings" panose="05000000000000000000" pitchFamily="2" charset="2"/>
              <a:buChar char="§"/>
            </a:pPr>
            <a:r>
              <a:rPr lang="lv-LV" sz="2000" dirty="0">
                <a:latin typeface="Arial" panose="020B0604020202020204" pitchFamily="34" charset="0"/>
                <a:ea typeface="Tahoma" panose="020B0604030504040204" pitchFamily="34" charset="0"/>
                <a:cs typeface="Arial" panose="020B0604020202020204" pitchFamily="34" charset="0"/>
              </a:rPr>
              <a:t>Lielākā daļa paļaujas uz sarunām ar ģimeni, draugiem vai kolēģiem.</a:t>
            </a:r>
          </a:p>
          <a:p>
            <a:pPr>
              <a:lnSpc>
                <a:spcPct val="110000"/>
              </a:lnSpc>
              <a:spcBef>
                <a:spcPts val="1200"/>
              </a:spcBef>
              <a:spcAft>
                <a:spcPts val="600"/>
              </a:spcAft>
              <a:buClr>
                <a:schemeClr val="accent2"/>
              </a:buClr>
              <a:buFont typeface="Wingdings" panose="05000000000000000000" pitchFamily="2" charset="2"/>
              <a:buChar char="§"/>
            </a:pPr>
            <a:r>
              <a:rPr lang="lv-LV" sz="2400" b="1" dirty="0">
                <a:latin typeface="Arial" panose="020B0604020202020204" pitchFamily="34" charset="0"/>
                <a:ea typeface="Tahoma" panose="020B0604030504040204" pitchFamily="34" charset="0"/>
                <a:cs typeface="Arial" panose="020B0604020202020204" pitchFamily="34" charset="0"/>
              </a:rPr>
              <a:t>Būtiskākie faktori institūciju neiesaistei: </a:t>
            </a:r>
            <a:r>
              <a:rPr lang="lv-LV" sz="2400" dirty="0">
                <a:latin typeface="Arial" panose="020B0604020202020204" pitchFamily="34" charset="0"/>
                <a:ea typeface="Tahoma" panose="020B0604030504040204" pitchFamily="34" charset="0"/>
                <a:cs typeface="Arial" panose="020B0604020202020204" pitchFamily="34" charset="0"/>
              </a:rPr>
              <a:t>zema uzticēšanās, bailes no negatīvām sekām, uzskats, ka ziņošana nemainīs situāciju, izaicinājums pierādīt vardarbības faktu.</a:t>
            </a:r>
          </a:p>
        </p:txBody>
      </p:sp>
    </p:spTree>
    <p:extLst>
      <p:ext uri="{BB962C8B-B14F-4D97-AF65-F5344CB8AC3E}">
        <p14:creationId xmlns:p14="http://schemas.microsoft.com/office/powerpoint/2010/main" val="3837677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737A2A-27F7-AAE5-1F41-3BA2451E59F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7FD54C7-3225-2B07-01FF-A3B215E68E71}"/>
              </a:ext>
            </a:extLst>
          </p:cNvPr>
          <p:cNvSpPr>
            <a:spLocks noGrp="1"/>
          </p:cNvSpPr>
          <p:nvPr>
            <p:ph type="title"/>
          </p:nvPr>
        </p:nvSpPr>
        <p:spPr>
          <a:xfrm>
            <a:off x="411983" y="358434"/>
            <a:ext cx="5596716" cy="728087"/>
          </a:xfrm>
        </p:spPr>
        <p:txBody>
          <a:bodyPr>
            <a:noAutofit/>
          </a:bodyPr>
          <a:lstStyle/>
          <a:p>
            <a:pPr>
              <a:lnSpc>
                <a:spcPct val="110000"/>
              </a:lnSpc>
            </a:pPr>
            <a:r>
              <a:rPr lang="lv-LV" sz="2800" b="1" dirty="0">
                <a:latin typeface="Arial" panose="020B0604020202020204" pitchFamily="34" charset="0"/>
                <a:ea typeface="Tahoma" panose="020B0604030504040204" pitchFamily="34" charset="0"/>
                <a:cs typeface="Arial" panose="020B0604020202020204" pitchFamily="34" charset="0"/>
              </a:rPr>
              <a:t>Vardarbības izplatība darba devēju skatījumā (3)</a:t>
            </a:r>
          </a:p>
        </p:txBody>
      </p:sp>
      <p:sp>
        <p:nvSpPr>
          <p:cNvPr id="3" name="Content Placeholder 2">
            <a:extLst>
              <a:ext uri="{FF2B5EF4-FFF2-40B4-BE49-F238E27FC236}">
                <a16:creationId xmlns:a16="http://schemas.microsoft.com/office/drawing/2014/main" id="{B7716F1C-252F-0C13-7959-699C13D829C8}"/>
              </a:ext>
            </a:extLst>
          </p:cNvPr>
          <p:cNvSpPr>
            <a:spLocks noGrp="1"/>
          </p:cNvSpPr>
          <p:nvPr>
            <p:ph sz="half" idx="1"/>
          </p:nvPr>
        </p:nvSpPr>
        <p:spPr>
          <a:xfrm>
            <a:off x="486758" y="1559859"/>
            <a:ext cx="5332602" cy="4939706"/>
          </a:xfrm>
        </p:spPr>
        <p:txBody>
          <a:bodyPr>
            <a:noAutofit/>
          </a:bodyPr>
          <a:lstStyle/>
          <a:p>
            <a:pPr>
              <a:lnSpc>
                <a:spcPct val="110000"/>
              </a:lnSpc>
              <a:spcBef>
                <a:spcPts val="600"/>
              </a:spcBef>
              <a:spcAft>
                <a:spcPts val="600"/>
              </a:spcAft>
              <a:buClr>
                <a:schemeClr val="accent2"/>
              </a:buClr>
              <a:buFont typeface="Wingdings" panose="05000000000000000000" pitchFamily="2" charset="2"/>
              <a:buChar char="§"/>
            </a:pPr>
            <a:r>
              <a:rPr lang="lv-LV" sz="2000" b="1" dirty="0">
                <a:latin typeface="Arial" panose="020B0604020202020204" pitchFamily="34" charset="0"/>
                <a:ea typeface="Tahoma" panose="020B0604030504040204" pitchFamily="34" charset="0"/>
                <a:cs typeface="Arial" panose="020B0604020202020204" pitchFamily="34" charset="0"/>
              </a:rPr>
              <a:t>Tikai 2,5 % darba devēju </a:t>
            </a:r>
            <a:r>
              <a:rPr lang="lv-LV" sz="2000" dirty="0">
                <a:latin typeface="Arial" panose="020B0604020202020204" pitchFamily="34" charset="0"/>
                <a:ea typeface="Tahoma" panose="020B0604030504040204" pitchFamily="34" charset="0"/>
                <a:cs typeface="Arial" panose="020B0604020202020204" pitchFamily="34" charset="0"/>
              </a:rPr>
              <a:t>norāda, ka uzņēmumā ir fiksēti vardarbības gadījumi. </a:t>
            </a:r>
          </a:p>
          <a:p>
            <a:pPr>
              <a:lnSpc>
                <a:spcPct val="110000"/>
              </a:lnSpc>
              <a:spcBef>
                <a:spcPts val="600"/>
              </a:spcBef>
              <a:spcAft>
                <a:spcPts val="600"/>
              </a:spcAft>
              <a:buClr>
                <a:schemeClr val="accent2"/>
              </a:buClr>
              <a:buFont typeface="Wingdings" panose="05000000000000000000" pitchFamily="2" charset="2"/>
              <a:buChar char="§"/>
            </a:pPr>
            <a:r>
              <a:rPr lang="lv-LV" sz="2000" b="1" dirty="0">
                <a:latin typeface="Arial" panose="020B0604020202020204" pitchFamily="34" charset="0"/>
                <a:ea typeface="Tahoma" panose="020B0604030504040204" pitchFamily="34" charset="0"/>
                <a:cs typeface="Arial" panose="020B0604020202020204" pitchFamily="34" charset="0"/>
              </a:rPr>
              <a:t>Gadījumi pārsvarā saistīti ar psiholoģisko vardarbību</a:t>
            </a:r>
            <a:r>
              <a:rPr lang="lv-LV" sz="2000" dirty="0">
                <a:latin typeface="Arial" panose="020B0604020202020204" pitchFamily="34" charset="0"/>
                <a:ea typeface="Tahoma" panose="020B0604030504040204" pitchFamily="34" charset="0"/>
                <a:cs typeface="Arial" panose="020B0604020202020204" pitchFamily="34" charset="0"/>
              </a:rPr>
              <a:t>, visbiežāk tiek pieminēta apvainošana un apsaukāšana.</a:t>
            </a:r>
          </a:p>
          <a:p>
            <a:pPr>
              <a:lnSpc>
                <a:spcPct val="110000"/>
              </a:lnSpc>
              <a:spcBef>
                <a:spcPts val="600"/>
              </a:spcBef>
              <a:spcAft>
                <a:spcPts val="600"/>
              </a:spcAft>
              <a:buClr>
                <a:schemeClr val="accent2"/>
              </a:buClr>
              <a:buFont typeface="Wingdings" panose="05000000000000000000" pitchFamily="2" charset="2"/>
              <a:buChar char="§"/>
            </a:pPr>
            <a:r>
              <a:rPr lang="lv-LV" sz="2000" b="1" dirty="0">
                <a:latin typeface="Arial" panose="020B0604020202020204" pitchFamily="34" charset="0"/>
                <a:ea typeface="Tahoma" panose="020B0604030504040204" pitchFamily="34" charset="0"/>
                <a:cs typeface="Arial" panose="020B0604020202020204" pitchFamily="34" charset="0"/>
              </a:rPr>
              <a:t>Veselības, sociālā aprūpē, tiesībsargājošo iestāžu darbā, pakalpojumu </a:t>
            </a:r>
            <a:r>
              <a:rPr lang="lv-LV" sz="2100" b="1" dirty="0">
                <a:latin typeface="Arial" panose="020B0604020202020204" pitchFamily="34" charset="0"/>
                <a:ea typeface="Tahoma" panose="020B0604030504040204" pitchFamily="34" charset="0"/>
                <a:cs typeface="Arial" panose="020B0604020202020204" pitchFamily="34" charset="0"/>
              </a:rPr>
              <a:t>jomā</a:t>
            </a:r>
            <a:r>
              <a:rPr lang="lv-LV" sz="2000" b="1" dirty="0">
                <a:latin typeface="Arial" panose="020B0604020202020204" pitchFamily="34" charset="0"/>
                <a:ea typeface="Tahoma" panose="020B0604030504040204" pitchFamily="34" charset="0"/>
                <a:cs typeface="Arial" panose="020B0604020202020204" pitchFamily="34" charset="0"/>
              </a:rPr>
              <a:t> </a:t>
            </a:r>
            <a:r>
              <a:rPr lang="lv-LV" sz="2000" dirty="0">
                <a:latin typeface="Arial" panose="020B0604020202020204" pitchFamily="34" charset="0"/>
                <a:ea typeface="Tahoma" panose="020B0604030504040204" pitchFamily="34" charset="0"/>
                <a:cs typeface="Arial" panose="020B0604020202020204" pitchFamily="34" charset="0"/>
              </a:rPr>
              <a:t>raksturīga vardarbība no klientiem.</a:t>
            </a:r>
          </a:p>
          <a:p>
            <a:pPr>
              <a:lnSpc>
                <a:spcPct val="110000"/>
              </a:lnSpc>
              <a:spcBef>
                <a:spcPts val="600"/>
              </a:spcBef>
              <a:spcAft>
                <a:spcPts val="600"/>
              </a:spcAft>
              <a:buClr>
                <a:schemeClr val="accent2"/>
              </a:buClr>
              <a:buFont typeface="Wingdings" panose="05000000000000000000" pitchFamily="2" charset="2"/>
              <a:buChar char="§"/>
            </a:pPr>
            <a:r>
              <a:rPr lang="lv-LV" sz="2000" b="1" dirty="0">
                <a:latin typeface="Arial" panose="020B0604020202020204" pitchFamily="34" charset="0"/>
                <a:ea typeface="Tahoma" panose="020B0604030504040204" pitchFamily="34" charset="0"/>
                <a:cs typeface="Arial" panose="020B0604020202020204" pitchFamily="34" charset="0"/>
              </a:rPr>
              <a:t>Trūkst vienotas izpratnes par vardarbību </a:t>
            </a:r>
            <a:r>
              <a:rPr lang="lv-LV" sz="2000" dirty="0">
                <a:latin typeface="Arial" panose="020B0604020202020204" pitchFamily="34" charset="0"/>
                <a:ea typeface="Tahoma" panose="020B0604030504040204" pitchFamily="34" charset="0"/>
                <a:cs typeface="Arial" panose="020B0604020202020204" pitchFamily="34" charset="0"/>
              </a:rPr>
              <a:t>un ir grūti to atpazīt, īpaši attiecībā uz psiholoģiskās vardarbības formām.</a:t>
            </a:r>
          </a:p>
          <a:p>
            <a:pPr>
              <a:lnSpc>
                <a:spcPct val="110000"/>
              </a:lnSpc>
              <a:spcBef>
                <a:spcPts val="600"/>
              </a:spcBef>
              <a:spcAft>
                <a:spcPts val="600"/>
              </a:spcAft>
              <a:buClr>
                <a:schemeClr val="accent2"/>
              </a:buClr>
              <a:buFont typeface="Wingdings" panose="05000000000000000000" pitchFamily="2" charset="2"/>
              <a:buChar char="§"/>
            </a:pPr>
            <a:endParaRPr lang="lv-LV" sz="2000" dirty="0">
              <a:latin typeface="Arial" panose="020B0604020202020204" pitchFamily="34" charset="0"/>
              <a:ea typeface="Tahoma" panose="020B0604030504040204" pitchFamily="34" charset="0"/>
              <a:cs typeface="Arial" panose="020B0604020202020204" pitchFamily="34" charset="0"/>
            </a:endParaRPr>
          </a:p>
        </p:txBody>
      </p:sp>
      <p:sp>
        <p:nvSpPr>
          <p:cNvPr id="11" name="Slide Number Placeholder 10">
            <a:extLst>
              <a:ext uri="{FF2B5EF4-FFF2-40B4-BE49-F238E27FC236}">
                <a16:creationId xmlns:a16="http://schemas.microsoft.com/office/drawing/2014/main" id="{672EEE87-082D-2DAC-33C0-31FF69FE536F}"/>
              </a:ext>
            </a:extLst>
          </p:cNvPr>
          <p:cNvSpPr>
            <a:spLocks noGrp="1"/>
          </p:cNvSpPr>
          <p:nvPr>
            <p:ph type="sldNum" sz="quarter" idx="12"/>
          </p:nvPr>
        </p:nvSpPr>
        <p:spPr/>
        <p:txBody>
          <a:bodyPr/>
          <a:lstStyle/>
          <a:p>
            <a:fld id="{5A924EB1-19F3-4E2A-A587-26261B8A9B53}" type="slidenum">
              <a:rPr lang="lv-LV" smtClean="0"/>
              <a:t>7</a:t>
            </a:fld>
            <a:endParaRPr lang="lv-LV"/>
          </a:p>
        </p:txBody>
      </p:sp>
      <p:sp>
        <p:nvSpPr>
          <p:cNvPr id="6" name="Content Placeholder 2">
            <a:extLst>
              <a:ext uri="{FF2B5EF4-FFF2-40B4-BE49-F238E27FC236}">
                <a16:creationId xmlns:a16="http://schemas.microsoft.com/office/drawing/2014/main" id="{1402CF92-657A-1197-E394-18E93CC5C026}"/>
              </a:ext>
            </a:extLst>
          </p:cNvPr>
          <p:cNvSpPr txBox="1">
            <a:spLocks/>
          </p:cNvSpPr>
          <p:nvPr/>
        </p:nvSpPr>
        <p:spPr>
          <a:xfrm>
            <a:off x="6265432" y="358435"/>
            <a:ext cx="5596716" cy="614112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spcBef>
                <a:spcPts val="600"/>
              </a:spcBef>
              <a:spcAft>
                <a:spcPts val="600"/>
              </a:spcAft>
              <a:buClr>
                <a:schemeClr val="accent2"/>
              </a:buClr>
              <a:buFont typeface="Wingdings" panose="05000000000000000000" pitchFamily="2" charset="2"/>
              <a:buChar char="§"/>
            </a:pPr>
            <a:r>
              <a:rPr lang="lv-LV" sz="2100" b="1" dirty="0">
                <a:latin typeface="Arial" panose="020B0604020202020204" pitchFamily="34" charset="0"/>
                <a:ea typeface="Tahoma" panose="020B0604030504040204" pitchFamily="34" charset="0"/>
                <a:cs typeface="Arial" panose="020B0604020202020204" pitchFamily="34" charset="0"/>
              </a:rPr>
              <a:t>Fiziska vardarbība, draudi, seksuāla piespiešana un citi acīmredzami pārkāpumi biežāk tiek uzskatīti par vardarbību </a:t>
            </a:r>
            <a:r>
              <a:rPr lang="lv-LV" sz="2100" dirty="0">
                <a:latin typeface="Arial" panose="020B0604020202020204" pitchFamily="34" charset="0"/>
                <a:ea typeface="Tahoma" panose="020B0604030504040204" pitchFamily="34" charset="0"/>
                <a:cs typeface="Arial" panose="020B0604020202020204" pitchFamily="34" charset="0"/>
              </a:rPr>
              <a:t>gan darba devēju, gan nodarbināto skatījumā. Savukārt psiholoģiskā vardarbība – biežāk </a:t>
            </a:r>
            <a:r>
              <a:rPr lang="lv-LV" sz="2400" dirty="0">
                <a:latin typeface="Arial" panose="020B0604020202020204" pitchFamily="34" charset="0"/>
                <a:ea typeface="Tahoma" panose="020B0604030504040204" pitchFamily="34" charset="0"/>
                <a:cs typeface="Arial" panose="020B0604020202020204" pitchFamily="34" charset="0"/>
              </a:rPr>
              <a:t>“</a:t>
            </a:r>
            <a:r>
              <a:rPr lang="lv-LV" sz="2100" dirty="0">
                <a:latin typeface="Arial" panose="020B0604020202020204" pitchFamily="34" charset="0"/>
                <a:ea typeface="Tahoma" panose="020B0604030504040204" pitchFamily="34" charset="0"/>
                <a:cs typeface="Arial" panose="020B0604020202020204" pitchFamily="34" charset="0"/>
              </a:rPr>
              <a:t>atkarībā no konteksta</a:t>
            </a:r>
            <a:r>
              <a:rPr lang="lv-LV" sz="2400" dirty="0">
                <a:latin typeface="Arial" panose="020B0604020202020204" pitchFamily="34" charset="0"/>
                <a:ea typeface="Tahoma" panose="020B0604030504040204" pitchFamily="34" charset="0"/>
                <a:cs typeface="Arial" panose="020B0604020202020204" pitchFamily="34" charset="0"/>
              </a:rPr>
              <a:t>”</a:t>
            </a:r>
            <a:r>
              <a:rPr lang="lv-LV" sz="2100" dirty="0">
                <a:latin typeface="Arial" panose="020B0604020202020204" pitchFamily="34" charset="0"/>
                <a:ea typeface="Tahoma" panose="020B0604030504040204" pitchFamily="34" charset="0"/>
                <a:cs typeface="Arial" panose="020B0604020202020204" pitchFamily="34" charset="0"/>
              </a:rPr>
              <a:t>.</a:t>
            </a:r>
          </a:p>
          <a:p>
            <a:pPr>
              <a:lnSpc>
                <a:spcPct val="110000"/>
              </a:lnSpc>
              <a:spcBef>
                <a:spcPts val="600"/>
              </a:spcBef>
              <a:spcAft>
                <a:spcPts val="600"/>
              </a:spcAft>
              <a:buClr>
                <a:schemeClr val="accent2"/>
              </a:buClr>
              <a:buFont typeface="Wingdings" panose="05000000000000000000" pitchFamily="2" charset="2"/>
              <a:buChar char="§"/>
            </a:pPr>
            <a:r>
              <a:rPr lang="lv-LV" sz="2100" b="1" dirty="0">
                <a:latin typeface="Arial" panose="020B0604020202020204" pitchFamily="34" charset="0"/>
                <a:ea typeface="Tahoma" panose="020B0604030504040204" pitchFamily="34" charset="0"/>
                <a:cs typeface="Arial" panose="020B0604020202020204" pitchFamily="34" charset="0"/>
              </a:rPr>
              <a:t>66,4 % darba devēju atzīst, ka viņiem nav izstrādāta kārtība </a:t>
            </a:r>
            <a:r>
              <a:rPr lang="lv-LV" sz="2100" dirty="0">
                <a:latin typeface="Arial" panose="020B0604020202020204" pitchFamily="34" charset="0"/>
                <a:ea typeface="Tahoma" panose="020B0604030504040204" pitchFamily="34" charset="0"/>
                <a:cs typeface="Arial" panose="020B0604020202020204" pitchFamily="34" charset="0"/>
              </a:rPr>
              <a:t>gadījumiem, kad darba vidē tiek konstatēta vardarbība, </a:t>
            </a:r>
          </a:p>
          <a:p>
            <a:pPr lvl="1">
              <a:lnSpc>
                <a:spcPct val="110000"/>
              </a:lnSpc>
              <a:spcBef>
                <a:spcPts val="600"/>
              </a:spcBef>
              <a:spcAft>
                <a:spcPts val="600"/>
              </a:spcAft>
              <a:buClr>
                <a:schemeClr val="accent2"/>
              </a:buClr>
              <a:buFont typeface="Wingdings" panose="05000000000000000000" pitchFamily="2" charset="2"/>
              <a:buChar char="§"/>
            </a:pPr>
            <a:r>
              <a:rPr lang="lv-LV" sz="2000" dirty="0">
                <a:latin typeface="Arial" panose="020B0604020202020204" pitchFamily="34" charset="0"/>
                <a:ea typeface="Tahoma" panose="020B0604030504040204" pitchFamily="34" charset="0"/>
                <a:cs typeface="Arial" panose="020B0604020202020204" pitchFamily="34" charset="0"/>
              </a:rPr>
              <a:t>15,2 % tā ir izstrādāta “daļēji” vai ir izstrādes procesā,</a:t>
            </a:r>
          </a:p>
          <a:p>
            <a:pPr lvl="1">
              <a:lnSpc>
                <a:spcPct val="110000"/>
              </a:lnSpc>
              <a:spcBef>
                <a:spcPts val="600"/>
              </a:spcBef>
              <a:spcAft>
                <a:spcPts val="600"/>
              </a:spcAft>
              <a:buClr>
                <a:schemeClr val="accent2"/>
              </a:buClr>
              <a:buFont typeface="Wingdings" panose="05000000000000000000" pitchFamily="2" charset="2"/>
              <a:buChar char="§"/>
            </a:pPr>
            <a:r>
              <a:rPr lang="lv-LV" sz="2000" dirty="0">
                <a:latin typeface="Arial" panose="020B0604020202020204" pitchFamily="34" charset="0"/>
                <a:ea typeface="Tahoma" panose="020B0604030504040204" pitchFamily="34" charset="0"/>
                <a:cs typeface="Arial" panose="020B0604020202020204" pitchFamily="34" charset="0"/>
              </a:rPr>
              <a:t>10,1 % šāda kārtība ir.</a:t>
            </a:r>
          </a:p>
          <a:p>
            <a:pPr>
              <a:lnSpc>
                <a:spcPct val="110000"/>
              </a:lnSpc>
              <a:spcBef>
                <a:spcPts val="600"/>
              </a:spcBef>
              <a:spcAft>
                <a:spcPts val="600"/>
              </a:spcAft>
              <a:buClr>
                <a:schemeClr val="accent2"/>
              </a:buClr>
              <a:buFont typeface="Wingdings" panose="05000000000000000000" pitchFamily="2" charset="2"/>
              <a:buChar char="§"/>
            </a:pPr>
            <a:r>
              <a:rPr lang="lv-LV" sz="2100" dirty="0">
                <a:latin typeface="Arial" panose="020B0604020202020204" pitchFamily="34" charset="0"/>
                <a:ea typeface="Tahoma" panose="020B0604030504040204" pitchFamily="34" charset="0"/>
                <a:cs typeface="Arial" panose="020B0604020202020204" pitchFamily="34" charset="0"/>
              </a:rPr>
              <a:t>Iespējamais skaidrojams –</a:t>
            </a:r>
            <a:r>
              <a:rPr lang="lv-LV" sz="2100" b="1" dirty="0">
                <a:latin typeface="Arial" panose="020B0604020202020204" pitchFamily="34" charset="0"/>
                <a:ea typeface="Tahoma" panose="020B0604030504040204" pitchFamily="34" charset="0"/>
                <a:cs typeface="Arial" panose="020B0604020202020204" pitchFamily="34" charset="0"/>
              </a:rPr>
              <a:t> izlasē dominē mikrouzņēmumi un mazie uzņēmumi.</a:t>
            </a:r>
          </a:p>
          <a:p>
            <a:pPr>
              <a:lnSpc>
                <a:spcPct val="110000"/>
              </a:lnSpc>
              <a:spcBef>
                <a:spcPts val="600"/>
              </a:spcBef>
              <a:spcAft>
                <a:spcPts val="600"/>
              </a:spcAft>
              <a:buClr>
                <a:schemeClr val="accent2"/>
              </a:buClr>
              <a:buFont typeface="Wingdings" panose="05000000000000000000" pitchFamily="2" charset="2"/>
              <a:buChar char="§"/>
            </a:pPr>
            <a:endParaRPr lang="lv-LV" sz="2400" dirty="0">
              <a:latin typeface="Arial" panose="020B0604020202020204" pitchFamily="34" charset="0"/>
              <a:ea typeface="Tahoma" panose="020B0604030504040204" pitchFamily="34" charset="0"/>
              <a:cs typeface="Arial" panose="020B0604020202020204" pitchFamily="34" charset="0"/>
            </a:endParaRPr>
          </a:p>
        </p:txBody>
      </p:sp>
    </p:spTree>
    <p:extLst>
      <p:ext uri="{BB962C8B-B14F-4D97-AF65-F5344CB8AC3E}">
        <p14:creationId xmlns:p14="http://schemas.microsoft.com/office/powerpoint/2010/main" val="7210798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810639-8F64-D13B-7EF8-85E2A43226D9}"/>
            </a:ext>
          </a:extLst>
        </p:cNvPr>
        <p:cNvGrpSpPr/>
        <p:nvPr/>
      </p:nvGrpSpPr>
      <p:grpSpPr>
        <a:xfrm>
          <a:off x="0" y="0"/>
          <a:ext cx="0" cy="0"/>
          <a:chOff x="0" y="0"/>
          <a:chExt cx="0" cy="0"/>
        </a:xfrm>
      </p:grpSpPr>
      <p:sp>
        <p:nvSpPr>
          <p:cNvPr id="2" name="Title 1" descr="Darba devēju kārtība vardarbības jautājumu prevencijai un risināšanai ">
            <a:extLst>
              <a:ext uri="{FF2B5EF4-FFF2-40B4-BE49-F238E27FC236}">
                <a16:creationId xmlns:a16="http://schemas.microsoft.com/office/drawing/2014/main" id="{C87BC40C-BB53-F896-F6F6-9BF8891AD141}"/>
              </a:ext>
            </a:extLst>
          </p:cNvPr>
          <p:cNvSpPr>
            <a:spLocks noGrp="1"/>
          </p:cNvSpPr>
          <p:nvPr>
            <p:ph type="title"/>
          </p:nvPr>
        </p:nvSpPr>
        <p:spPr>
          <a:xfrm>
            <a:off x="411983" y="358434"/>
            <a:ext cx="5601484" cy="1255213"/>
          </a:xfrm>
        </p:spPr>
        <p:txBody>
          <a:bodyPr>
            <a:noAutofit/>
          </a:bodyPr>
          <a:lstStyle/>
          <a:p>
            <a:pPr>
              <a:lnSpc>
                <a:spcPct val="110000"/>
              </a:lnSpc>
            </a:pPr>
            <a:r>
              <a:rPr lang="lv-LV" sz="2800" b="1" dirty="0">
                <a:latin typeface="Arial" panose="020B0604020202020204" pitchFamily="34" charset="0"/>
                <a:ea typeface="Tahoma" panose="020B0604030504040204" pitchFamily="34" charset="0"/>
                <a:cs typeface="Arial" panose="020B0604020202020204" pitchFamily="34" charset="0"/>
              </a:rPr>
              <a:t>Darba devēju kārtība vardarbības jautājumu prevencijai un risināšanai (1)</a:t>
            </a:r>
          </a:p>
        </p:txBody>
      </p:sp>
      <p:sp>
        <p:nvSpPr>
          <p:cNvPr id="3" name="Content Placeholder 2">
            <a:extLst>
              <a:ext uri="{FF2B5EF4-FFF2-40B4-BE49-F238E27FC236}">
                <a16:creationId xmlns:a16="http://schemas.microsoft.com/office/drawing/2014/main" id="{6BD75C85-6F1A-99D3-4387-695FCF477702}"/>
              </a:ext>
            </a:extLst>
          </p:cNvPr>
          <p:cNvSpPr>
            <a:spLocks noGrp="1"/>
          </p:cNvSpPr>
          <p:nvPr>
            <p:ph sz="half" idx="1"/>
          </p:nvPr>
        </p:nvSpPr>
        <p:spPr>
          <a:xfrm>
            <a:off x="486757" y="1893346"/>
            <a:ext cx="5672981" cy="4606219"/>
          </a:xfrm>
        </p:spPr>
        <p:txBody>
          <a:bodyPr>
            <a:noAutofit/>
          </a:bodyPr>
          <a:lstStyle/>
          <a:p>
            <a:pPr>
              <a:lnSpc>
                <a:spcPct val="110000"/>
              </a:lnSpc>
              <a:spcBef>
                <a:spcPts val="600"/>
              </a:spcBef>
              <a:spcAft>
                <a:spcPts val="600"/>
              </a:spcAft>
              <a:buClr>
                <a:srgbClr val="D75717"/>
              </a:buClr>
              <a:buFont typeface="Wingdings" panose="05000000000000000000" pitchFamily="2" charset="2"/>
              <a:buChar char="§"/>
            </a:pPr>
            <a:r>
              <a:rPr lang="lv-LV" sz="2200" b="1" dirty="0">
                <a:latin typeface="Arial" panose="020B0604020202020204" pitchFamily="34" charset="0"/>
                <a:cs typeface="Arial" panose="020B0604020202020204" pitchFamily="34" charset="0"/>
              </a:rPr>
              <a:t>14,9 %</a:t>
            </a:r>
            <a:r>
              <a:rPr lang="lv-LV" sz="2200" dirty="0">
                <a:latin typeface="Arial" panose="020B0604020202020204" pitchFamily="34" charset="0"/>
                <a:cs typeface="Arial" panose="020B0604020202020204" pitchFamily="34" charset="0"/>
              </a:rPr>
              <a:t> darba devēji uzskata, ka vardarbību darba vidē ir iespējams novērst ar preventīviem pasākumiem.</a:t>
            </a:r>
          </a:p>
          <a:p>
            <a:pPr>
              <a:lnSpc>
                <a:spcPct val="110000"/>
              </a:lnSpc>
              <a:spcBef>
                <a:spcPts val="600"/>
              </a:spcBef>
              <a:spcAft>
                <a:spcPts val="600"/>
              </a:spcAft>
              <a:buClr>
                <a:srgbClr val="D75717"/>
              </a:buClr>
              <a:buFont typeface="Wingdings" panose="05000000000000000000" pitchFamily="2" charset="2"/>
              <a:buChar char="§"/>
            </a:pPr>
            <a:r>
              <a:rPr lang="lv-LV" sz="2200" dirty="0">
                <a:latin typeface="Arial" panose="020B0604020202020204" pitchFamily="34" charset="0"/>
                <a:ea typeface="Tahoma" panose="020B0604030504040204" pitchFamily="34" charset="0"/>
                <a:cs typeface="Arial" panose="020B0604020202020204" pitchFamily="34" charset="0"/>
              </a:rPr>
              <a:t>Izplatītākie pasākumi:</a:t>
            </a:r>
          </a:p>
          <a:p>
            <a:pPr lvl="1">
              <a:lnSpc>
                <a:spcPct val="110000"/>
              </a:lnSpc>
              <a:spcBef>
                <a:spcPts val="600"/>
              </a:spcBef>
              <a:spcAft>
                <a:spcPts val="600"/>
              </a:spcAft>
              <a:buClr>
                <a:srgbClr val="D75717"/>
              </a:buClr>
              <a:buFont typeface="Wingdings" panose="05000000000000000000" pitchFamily="2" charset="2"/>
              <a:buChar char="§"/>
            </a:pPr>
            <a:r>
              <a:rPr lang="lv-LV" sz="2000" dirty="0">
                <a:latin typeface="Arial" panose="020B0604020202020204" pitchFamily="34" charset="0"/>
                <a:ea typeface="Tahoma" panose="020B0604030504040204" pitchFamily="34" charset="0"/>
                <a:cs typeface="Arial" panose="020B0604020202020204" pitchFamily="34" charset="0"/>
              </a:rPr>
              <a:t>Normu par cieņpilnu komunikāciju iekļaušana iekšējās darba kārtības noteikumos – 29,3 %.</a:t>
            </a:r>
          </a:p>
          <a:p>
            <a:pPr lvl="1">
              <a:lnSpc>
                <a:spcPct val="110000"/>
              </a:lnSpc>
              <a:spcBef>
                <a:spcPts val="600"/>
              </a:spcBef>
              <a:spcAft>
                <a:spcPts val="600"/>
              </a:spcAft>
              <a:buClr>
                <a:srgbClr val="D75717"/>
              </a:buClr>
              <a:buFont typeface="Wingdings" panose="05000000000000000000" pitchFamily="2" charset="2"/>
              <a:buChar char="§"/>
            </a:pPr>
            <a:r>
              <a:rPr lang="lv-LV" sz="2000" dirty="0">
                <a:latin typeface="Arial" panose="020B0604020202020204" pitchFamily="34" charset="0"/>
                <a:ea typeface="Tahoma" panose="020B0604030504040204" pitchFamily="34" charset="0"/>
                <a:cs typeface="Arial" panose="020B0604020202020204" pitchFamily="34" charset="0"/>
              </a:rPr>
              <a:t>Konfidencialitātes un anonimitātes nodrošināšana ziņotājiem – 28,0 %.</a:t>
            </a:r>
          </a:p>
          <a:p>
            <a:pPr lvl="1">
              <a:lnSpc>
                <a:spcPct val="110000"/>
              </a:lnSpc>
              <a:spcBef>
                <a:spcPts val="600"/>
              </a:spcBef>
              <a:spcAft>
                <a:spcPts val="600"/>
              </a:spcAft>
              <a:buClr>
                <a:srgbClr val="D75717"/>
              </a:buClr>
              <a:buFont typeface="Wingdings" panose="05000000000000000000" pitchFamily="2" charset="2"/>
              <a:buChar char="§"/>
            </a:pPr>
            <a:r>
              <a:rPr lang="lv-LV" sz="2000" dirty="0">
                <a:latin typeface="Arial" panose="020B0604020202020204" pitchFamily="34" charset="0"/>
                <a:ea typeface="Tahoma" panose="020B0604030504040204" pitchFamily="34" charset="0"/>
                <a:cs typeface="Arial" panose="020B0604020202020204" pitchFamily="34" charset="0"/>
              </a:rPr>
              <a:t>“Stingras personāla politikas” esamība ar nulles toleranci pret vardarbību – 23,5 %.</a:t>
            </a:r>
          </a:p>
        </p:txBody>
      </p:sp>
      <p:sp>
        <p:nvSpPr>
          <p:cNvPr id="11" name="Slide Number Placeholder 10">
            <a:extLst>
              <a:ext uri="{FF2B5EF4-FFF2-40B4-BE49-F238E27FC236}">
                <a16:creationId xmlns:a16="http://schemas.microsoft.com/office/drawing/2014/main" id="{C76B0701-23AD-72E1-9AB6-9879F20C87EA}"/>
              </a:ext>
            </a:extLst>
          </p:cNvPr>
          <p:cNvSpPr>
            <a:spLocks noGrp="1"/>
          </p:cNvSpPr>
          <p:nvPr>
            <p:ph type="sldNum" sz="quarter" idx="12"/>
          </p:nvPr>
        </p:nvSpPr>
        <p:spPr/>
        <p:txBody>
          <a:bodyPr/>
          <a:lstStyle/>
          <a:p>
            <a:fld id="{5A924EB1-19F3-4E2A-A587-26261B8A9B53}" type="slidenum">
              <a:rPr lang="lv-LV" smtClean="0"/>
              <a:t>8</a:t>
            </a:fld>
            <a:endParaRPr lang="lv-LV"/>
          </a:p>
        </p:txBody>
      </p:sp>
      <p:pic>
        <p:nvPicPr>
          <p:cNvPr id="6" name="Picture 5" descr="Darba devēju izmantotie pasākumi vardarbības prevencijai un risināšanai. Visbiežāk norādīta cieņpilnas komunikācijas normu iekļaušana iekšējās kārtības noteikumos – 29,3 %, konfidencialitātes un anonimitātes nodrošināšana – 28,0 %, savukārt 44,1 % darba devēju norāda, ka minētie mehānismi nav ieviesti.">
            <a:extLst>
              <a:ext uri="{FF2B5EF4-FFF2-40B4-BE49-F238E27FC236}">
                <a16:creationId xmlns:a16="http://schemas.microsoft.com/office/drawing/2014/main" id="{E4A7B465-E57F-2E25-5B98-F3EF2980E872}"/>
              </a:ext>
              <a:ext uri="{C183D7F6-B498-43B3-948B-1728B52AA6E4}">
                <adec:decorative xmlns:adec="http://schemas.microsoft.com/office/drawing/2017/decorative" val="0"/>
              </a:ext>
            </a:extLst>
          </p:cNvPr>
          <p:cNvPicPr>
            <a:picLocks noChangeAspect="1"/>
          </p:cNvPicPr>
          <p:nvPr/>
        </p:nvPicPr>
        <p:blipFill>
          <a:blip r:embed="rId3"/>
          <a:stretch>
            <a:fillRect/>
          </a:stretch>
        </p:blipFill>
        <p:spPr>
          <a:xfrm>
            <a:off x="6013466" y="136525"/>
            <a:ext cx="5985094" cy="6489743"/>
          </a:xfrm>
          <a:prstGeom prst="rect">
            <a:avLst/>
          </a:prstGeom>
        </p:spPr>
      </p:pic>
      <p:sp>
        <p:nvSpPr>
          <p:cNvPr id="7" name="TextBox 6">
            <a:extLst>
              <a:ext uri="{FF2B5EF4-FFF2-40B4-BE49-F238E27FC236}">
                <a16:creationId xmlns:a16="http://schemas.microsoft.com/office/drawing/2014/main" id="{FAF9BE5A-0306-6A03-D65A-CC687B50A0BA}"/>
              </a:ext>
              <a:ext uri="{C183D7F6-B498-43B3-948B-1728B52AA6E4}">
                <adec:decorative xmlns:adec="http://schemas.microsoft.com/office/drawing/2017/decorative" val="1"/>
              </a:ext>
            </a:extLst>
          </p:cNvPr>
          <p:cNvSpPr txBox="1"/>
          <p:nvPr/>
        </p:nvSpPr>
        <p:spPr>
          <a:xfrm>
            <a:off x="7002049" y="5981364"/>
            <a:ext cx="4253072" cy="369332"/>
          </a:xfrm>
          <a:prstGeom prst="rect">
            <a:avLst/>
          </a:prstGeom>
          <a:noFill/>
          <a:ln>
            <a:solidFill>
              <a:srgbClr val="800000"/>
            </a:solidFill>
          </a:ln>
        </p:spPr>
        <p:style>
          <a:lnRef idx="3">
            <a:schemeClr val="lt1"/>
          </a:lnRef>
          <a:fillRef idx="1">
            <a:schemeClr val="accent2"/>
          </a:fillRef>
          <a:effectRef idx="1">
            <a:schemeClr val="accent2"/>
          </a:effectRef>
          <a:fontRef idx="minor">
            <a:schemeClr val="lt1"/>
          </a:fontRef>
        </p:style>
        <p:txBody>
          <a:bodyPr wrap="square" rtlCol="0">
            <a:spAutoFit/>
          </a:bodyPr>
          <a:lstStyle/>
          <a:p>
            <a:endParaRPr lang="lv-LV" dirty="0"/>
          </a:p>
        </p:txBody>
      </p:sp>
    </p:spTree>
    <p:extLst>
      <p:ext uri="{BB962C8B-B14F-4D97-AF65-F5344CB8AC3E}">
        <p14:creationId xmlns:p14="http://schemas.microsoft.com/office/powerpoint/2010/main" val="31521746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45E1CB-E694-CB7A-4C77-B0577D7416F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43E32CF-35DE-AC3D-5556-14A7F466A27D}"/>
              </a:ext>
            </a:extLst>
          </p:cNvPr>
          <p:cNvSpPr>
            <a:spLocks noGrp="1"/>
          </p:cNvSpPr>
          <p:nvPr>
            <p:ph type="title"/>
          </p:nvPr>
        </p:nvSpPr>
        <p:spPr>
          <a:xfrm>
            <a:off x="411982" y="358434"/>
            <a:ext cx="10843139" cy="1104605"/>
          </a:xfrm>
        </p:spPr>
        <p:txBody>
          <a:bodyPr>
            <a:normAutofit/>
          </a:bodyPr>
          <a:lstStyle/>
          <a:p>
            <a:r>
              <a:rPr lang="lv-LV" sz="2800" b="1" dirty="0">
                <a:latin typeface="Arial" panose="020B0604020202020204" pitchFamily="34" charset="0"/>
                <a:ea typeface="Tahoma" panose="020B0604030504040204" pitchFamily="34" charset="0"/>
                <a:cs typeface="Arial" panose="020B0604020202020204" pitchFamily="34" charset="0"/>
              </a:rPr>
              <a:t>Darba devēju kārtība vardarbības jautājumu prevencijai un risināšanai (2)</a:t>
            </a:r>
          </a:p>
        </p:txBody>
      </p:sp>
      <p:sp>
        <p:nvSpPr>
          <p:cNvPr id="3" name="Content Placeholder 2">
            <a:extLst>
              <a:ext uri="{FF2B5EF4-FFF2-40B4-BE49-F238E27FC236}">
                <a16:creationId xmlns:a16="http://schemas.microsoft.com/office/drawing/2014/main" id="{DD02587A-66BA-85D8-F8AB-5136C76EACA1}"/>
              </a:ext>
            </a:extLst>
          </p:cNvPr>
          <p:cNvSpPr>
            <a:spLocks noGrp="1"/>
          </p:cNvSpPr>
          <p:nvPr>
            <p:ph sz="half" idx="1"/>
          </p:nvPr>
        </p:nvSpPr>
        <p:spPr>
          <a:xfrm>
            <a:off x="486758" y="1680210"/>
            <a:ext cx="6051828" cy="4819355"/>
          </a:xfrm>
        </p:spPr>
        <p:txBody>
          <a:bodyPr>
            <a:noAutofit/>
          </a:bodyPr>
          <a:lstStyle/>
          <a:p>
            <a:pPr>
              <a:lnSpc>
                <a:spcPct val="110000"/>
              </a:lnSpc>
              <a:spcBef>
                <a:spcPts val="600"/>
              </a:spcBef>
              <a:spcAft>
                <a:spcPts val="600"/>
              </a:spcAft>
              <a:buClr>
                <a:srgbClr val="D75717"/>
              </a:buClr>
              <a:buFont typeface="Wingdings" panose="05000000000000000000" pitchFamily="2" charset="2"/>
              <a:buChar char="§"/>
            </a:pPr>
            <a:r>
              <a:rPr lang="lv-LV" sz="2400" b="1" dirty="0">
                <a:latin typeface="Arial" panose="020B0604020202020204" pitchFamily="34" charset="0"/>
                <a:cs typeface="Arial" panose="020B0604020202020204" pitchFamily="34" charset="0"/>
              </a:rPr>
              <a:t>71,9 % norāda: nav nepieciešami preventīvi specifiski pasākumi. </a:t>
            </a:r>
            <a:r>
              <a:rPr lang="lv-LV" sz="2400" dirty="0">
                <a:latin typeface="Arial" panose="020B0604020202020204" pitchFamily="34" charset="0"/>
                <a:cs typeface="Arial" panose="020B0604020202020204" pitchFamily="34" charset="0"/>
              </a:rPr>
              <a:t>Iemesli:</a:t>
            </a:r>
          </a:p>
          <a:p>
            <a:pPr lvl="1">
              <a:lnSpc>
                <a:spcPct val="110000"/>
              </a:lnSpc>
              <a:spcBef>
                <a:spcPts val="600"/>
              </a:spcBef>
              <a:spcAft>
                <a:spcPts val="600"/>
              </a:spcAft>
              <a:buClr>
                <a:srgbClr val="D75717"/>
              </a:buClr>
              <a:buFont typeface="Wingdings" panose="05000000000000000000" pitchFamily="2" charset="2"/>
              <a:buChar char="§"/>
            </a:pPr>
            <a:r>
              <a:rPr lang="lv-LV" sz="2000" dirty="0">
                <a:latin typeface="Arial" panose="020B0604020202020204" pitchFamily="34" charset="0"/>
                <a:ea typeface="Tahoma" panose="020B0604030504040204" pitchFamily="34" charset="0"/>
                <a:cs typeface="Arial" panose="020B0604020202020204" pitchFamily="34" charset="0"/>
              </a:rPr>
              <a:t>mazs vai ģimenes tipa kolektīvs;</a:t>
            </a:r>
          </a:p>
          <a:p>
            <a:pPr lvl="1">
              <a:lnSpc>
                <a:spcPct val="110000"/>
              </a:lnSpc>
              <a:spcBef>
                <a:spcPts val="600"/>
              </a:spcBef>
              <a:spcAft>
                <a:spcPts val="600"/>
              </a:spcAft>
              <a:buClr>
                <a:srgbClr val="D75717"/>
              </a:buClr>
              <a:buFont typeface="Wingdings" panose="05000000000000000000" pitchFamily="2" charset="2"/>
              <a:buChar char="§"/>
            </a:pPr>
            <a:r>
              <a:rPr lang="lv-LV" sz="2000" dirty="0">
                <a:latin typeface="Arial" panose="020B0604020202020204" pitchFamily="34" charset="0"/>
                <a:ea typeface="Tahoma" panose="020B0604030504040204" pitchFamily="34" charset="0"/>
                <a:cs typeface="Arial" panose="020B0604020202020204" pitchFamily="34" charset="0"/>
              </a:rPr>
              <a:t>problēmas risina sarunās;</a:t>
            </a:r>
          </a:p>
          <a:p>
            <a:pPr lvl="1">
              <a:lnSpc>
                <a:spcPct val="110000"/>
              </a:lnSpc>
              <a:spcBef>
                <a:spcPts val="600"/>
              </a:spcBef>
              <a:spcAft>
                <a:spcPts val="600"/>
              </a:spcAft>
              <a:buClr>
                <a:srgbClr val="D75717"/>
              </a:buClr>
              <a:buFont typeface="Wingdings" panose="05000000000000000000" pitchFamily="2" charset="2"/>
              <a:buChar char="§"/>
            </a:pPr>
            <a:r>
              <a:rPr lang="lv-LV" sz="2000" dirty="0">
                <a:latin typeface="Arial" panose="020B0604020202020204" pitchFamily="34" charset="0"/>
                <a:ea typeface="Tahoma" panose="020B0604030504040204" pitchFamily="34" charset="0"/>
                <a:cs typeface="Arial" panose="020B0604020202020204" pitchFamily="34" charset="0"/>
              </a:rPr>
              <a:t>vardarbības gadījumu neesamība un zems risks;</a:t>
            </a:r>
          </a:p>
          <a:p>
            <a:pPr lvl="1">
              <a:lnSpc>
                <a:spcPct val="110000"/>
              </a:lnSpc>
              <a:spcBef>
                <a:spcPts val="600"/>
              </a:spcBef>
              <a:spcAft>
                <a:spcPts val="600"/>
              </a:spcAft>
              <a:buClr>
                <a:srgbClr val="D75717"/>
              </a:buClr>
              <a:buFont typeface="Wingdings" panose="05000000000000000000" pitchFamily="2" charset="2"/>
              <a:buChar char="§"/>
            </a:pPr>
            <a:r>
              <a:rPr lang="lv-LV" sz="2000" dirty="0">
                <a:latin typeface="Arial" panose="020B0604020202020204" pitchFamily="34" charset="0"/>
                <a:ea typeface="Tahoma" panose="020B0604030504040204" pitchFamily="34" charset="0"/>
                <a:cs typeface="Arial" panose="020B0604020202020204" pitchFamily="34" charset="0"/>
              </a:rPr>
              <a:t>esošie pasākumi tiek uzskatīti par pietiekamiem;</a:t>
            </a:r>
          </a:p>
          <a:p>
            <a:pPr lvl="1">
              <a:lnSpc>
                <a:spcPct val="110000"/>
              </a:lnSpc>
              <a:spcBef>
                <a:spcPts val="600"/>
              </a:spcBef>
              <a:spcAft>
                <a:spcPts val="600"/>
              </a:spcAft>
              <a:buClr>
                <a:srgbClr val="D75717"/>
              </a:buClr>
              <a:buFont typeface="Wingdings" panose="05000000000000000000" pitchFamily="2" charset="2"/>
              <a:buChar char="§"/>
            </a:pPr>
            <a:r>
              <a:rPr lang="lv-LV" sz="2000" dirty="0">
                <a:latin typeface="Arial" panose="020B0604020202020204" pitchFamily="34" charset="0"/>
                <a:ea typeface="Tahoma" panose="020B0604030504040204" pitchFamily="34" charset="0"/>
                <a:cs typeface="Arial" panose="020B0604020202020204" pitchFamily="34" charset="0"/>
              </a:rPr>
              <a:t>atbildība tiek saskatīta individuālā līmenī (vadītāja iesaiste) vai valsts normatīvajā regulējumā.</a:t>
            </a:r>
          </a:p>
        </p:txBody>
      </p:sp>
      <p:sp>
        <p:nvSpPr>
          <p:cNvPr id="11" name="Slide Number Placeholder 10">
            <a:extLst>
              <a:ext uri="{FF2B5EF4-FFF2-40B4-BE49-F238E27FC236}">
                <a16:creationId xmlns:a16="http://schemas.microsoft.com/office/drawing/2014/main" id="{42B47738-4940-F15D-7520-C77A4ECAF20D}"/>
              </a:ext>
            </a:extLst>
          </p:cNvPr>
          <p:cNvSpPr>
            <a:spLocks noGrp="1"/>
          </p:cNvSpPr>
          <p:nvPr>
            <p:ph type="sldNum" sz="quarter" idx="12"/>
          </p:nvPr>
        </p:nvSpPr>
        <p:spPr/>
        <p:txBody>
          <a:bodyPr/>
          <a:lstStyle/>
          <a:p>
            <a:fld id="{5A924EB1-19F3-4E2A-A587-26261B8A9B53}" type="slidenum">
              <a:rPr lang="lv-LV" smtClean="0"/>
              <a:t>9</a:t>
            </a:fld>
            <a:endParaRPr lang="lv-LV"/>
          </a:p>
        </p:txBody>
      </p:sp>
      <p:sp>
        <p:nvSpPr>
          <p:cNvPr id="4" name="TextBox 3">
            <a:extLst>
              <a:ext uri="{FF2B5EF4-FFF2-40B4-BE49-F238E27FC236}">
                <a16:creationId xmlns:a16="http://schemas.microsoft.com/office/drawing/2014/main" id="{8245BEB4-8735-3DFB-6240-57B3564A9F5F}"/>
              </a:ext>
            </a:extLst>
          </p:cNvPr>
          <p:cNvSpPr txBox="1"/>
          <p:nvPr/>
        </p:nvSpPr>
        <p:spPr>
          <a:xfrm>
            <a:off x="6538586" y="4208294"/>
            <a:ext cx="5381627" cy="2097434"/>
          </a:xfrm>
          <a:prstGeom prst="rect">
            <a:avLst/>
          </a:prstGeom>
          <a:noFill/>
        </p:spPr>
        <p:txBody>
          <a:bodyPr wrap="square" rtlCol="0">
            <a:spAutoFit/>
          </a:bodyPr>
          <a:lstStyle/>
          <a:p>
            <a:pPr>
              <a:lnSpc>
                <a:spcPct val="110000"/>
              </a:lnSpc>
              <a:spcBef>
                <a:spcPts val="600"/>
              </a:spcBef>
              <a:spcAft>
                <a:spcPts val="600"/>
              </a:spcAft>
            </a:pPr>
            <a:r>
              <a:rPr lang="lv-LV" sz="2000" b="1" dirty="0">
                <a:latin typeface="Arial" panose="020B0604020202020204" pitchFamily="34" charset="0"/>
                <a:cs typeface="Arial" panose="020B0604020202020204" pitchFamily="34" charset="0"/>
              </a:rPr>
              <a:t>Neliela daļa darba devēju atzīst, ka nākotnē var būt vajadzīgi papildu pasākumi </a:t>
            </a:r>
            <a:r>
              <a:rPr lang="lv-LV" sz="2000" dirty="0">
                <a:latin typeface="Arial" panose="020B0604020202020204" pitchFamily="34" charset="0"/>
                <a:cs typeface="Arial" panose="020B0604020202020204" pitchFamily="34" charset="0"/>
              </a:rPr>
              <a:t>– saistībā ar kolektīva izaugsmi, sociālās vides dinamiku, risku novēršanu, nodarbināto prasmju trūkumu un uzskatu, ka vardarbība nedrīkst kļūt par normu.</a:t>
            </a:r>
          </a:p>
        </p:txBody>
      </p:sp>
      <p:graphicFrame>
        <p:nvGraphicFramePr>
          <p:cNvPr id="5" name="Chart 4" descr="Darba devēju vērtējums par preventīvu pasākumu nepieciešamību vardarbības novēršanai: 71,9 % uzskata, ka pasākumi nav nepieciešami, 9,5 % – ka ir nepieciešami, bet 18,6 % grūti pateikt.">
            <a:extLst>
              <a:ext uri="{FF2B5EF4-FFF2-40B4-BE49-F238E27FC236}">
                <a16:creationId xmlns:a16="http://schemas.microsoft.com/office/drawing/2014/main" id="{97B940FC-824A-3D33-53DD-6B093B6CE2DA}"/>
              </a:ext>
              <a:ext uri="{C183D7F6-B498-43B3-948B-1728B52AA6E4}">
                <adec:decorative xmlns:adec="http://schemas.microsoft.com/office/drawing/2017/decorative" val="0"/>
              </a:ext>
            </a:extLst>
          </p:cNvPr>
          <p:cNvGraphicFramePr/>
          <p:nvPr>
            <p:extLst>
              <p:ext uri="{D42A27DB-BD31-4B8C-83A1-F6EECF244321}">
                <p14:modId xmlns:p14="http://schemas.microsoft.com/office/powerpoint/2010/main" val="545605499"/>
              </p:ext>
            </p:extLst>
          </p:nvPr>
        </p:nvGraphicFramePr>
        <p:xfrm>
          <a:off x="6422314" y="1172584"/>
          <a:ext cx="5109883" cy="289380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2082147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810639-8F64-D13B-7EF8-85E2A43226D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87BC40C-BB53-F896-F6F6-9BF8891AD141}"/>
              </a:ext>
            </a:extLst>
          </p:cNvPr>
          <p:cNvSpPr>
            <a:spLocks noGrp="1"/>
          </p:cNvSpPr>
          <p:nvPr>
            <p:ph type="title"/>
          </p:nvPr>
        </p:nvSpPr>
        <p:spPr>
          <a:xfrm>
            <a:off x="411982" y="358434"/>
            <a:ext cx="10843139" cy="1104605"/>
          </a:xfrm>
        </p:spPr>
        <p:txBody>
          <a:bodyPr>
            <a:normAutofit/>
          </a:bodyPr>
          <a:lstStyle/>
          <a:p>
            <a:r>
              <a:rPr lang="lv-LV" sz="2800" b="1" dirty="0">
                <a:latin typeface="Arial" panose="020B0604020202020204" pitchFamily="34" charset="0"/>
                <a:ea typeface="Tahoma" panose="020B0604030504040204" pitchFamily="34" charset="0"/>
                <a:cs typeface="Arial" panose="020B0604020202020204" pitchFamily="34" charset="0"/>
              </a:rPr>
              <a:t>Vardarbības novēršana un gadījumu risināšana: darba devēju interviju rezultāti (1)</a:t>
            </a:r>
          </a:p>
        </p:txBody>
      </p:sp>
      <p:sp>
        <p:nvSpPr>
          <p:cNvPr id="3" name="Content Placeholder 2">
            <a:extLst>
              <a:ext uri="{FF2B5EF4-FFF2-40B4-BE49-F238E27FC236}">
                <a16:creationId xmlns:a16="http://schemas.microsoft.com/office/drawing/2014/main" id="{6BD75C85-6F1A-99D3-4387-695FCF477702}"/>
              </a:ext>
            </a:extLst>
          </p:cNvPr>
          <p:cNvSpPr>
            <a:spLocks noGrp="1"/>
          </p:cNvSpPr>
          <p:nvPr>
            <p:ph sz="half" idx="1"/>
          </p:nvPr>
        </p:nvSpPr>
        <p:spPr>
          <a:xfrm>
            <a:off x="486758" y="1680210"/>
            <a:ext cx="5033932" cy="4819355"/>
          </a:xfrm>
        </p:spPr>
        <p:txBody>
          <a:bodyPr>
            <a:noAutofit/>
          </a:bodyPr>
          <a:lstStyle/>
          <a:p>
            <a:pPr marL="0" indent="0">
              <a:lnSpc>
                <a:spcPct val="110000"/>
              </a:lnSpc>
              <a:spcBef>
                <a:spcPts val="600"/>
              </a:spcBef>
              <a:spcAft>
                <a:spcPts val="600"/>
              </a:spcAft>
              <a:buClr>
                <a:srgbClr val="D75717"/>
              </a:buClr>
              <a:buNone/>
            </a:pPr>
            <a:r>
              <a:rPr lang="lv-LV" sz="2400" b="1" dirty="0">
                <a:latin typeface="Arial" panose="020B0604020202020204" pitchFamily="34" charset="0"/>
                <a:cs typeface="Arial" panose="020B0604020202020204" pitchFamily="34" charset="0"/>
              </a:rPr>
              <a:t>Dokumentācija:</a:t>
            </a:r>
            <a:endParaRPr lang="lv-LV" sz="2400" dirty="0">
              <a:latin typeface="Arial" panose="020B0604020202020204" pitchFamily="34" charset="0"/>
              <a:cs typeface="Arial" panose="020B0604020202020204" pitchFamily="34" charset="0"/>
            </a:endParaRPr>
          </a:p>
          <a:p>
            <a:pPr>
              <a:lnSpc>
                <a:spcPct val="110000"/>
              </a:lnSpc>
              <a:spcBef>
                <a:spcPts val="600"/>
              </a:spcBef>
              <a:spcAft>
                <a:spcPts val="600"/>
              </a:spcAft>
              <a:buClr>
                <a:srgbClr val="D75717"/>
              </a:buClr>
              <a:buFont typeface="Wingdings" panose="05000000000000000000" pitchFamily="2" charset="2"/>
              <a:buChar char="§"/>
            </a:pPr>
            <a:r>
              <a:rPr lang="lv-LV" sz="2200" dirty="0">
                <a:latin typeface="Arial" panose="020B0604020202020204" pitchFamily="34" charset="0"/>
                <a:ea typeface="Tahoma" panose="020B0604030504040204" pitchFamily="34" charset="0"/>
                <a:cs typeface="Arial" panose="020B0604020202020204" pitchFamily="34" charset="0"/>
              </a:rPr>
              <a:t>Detalizēti iekšējie noteikumi, kas regulāri pilnveidoti, kā arī mācības par drošu, iekļaujošu darba vidi.</a:t>
            </a:r>
          </a:p>
          <a:p>
            <a:pPr>
              <a:lnSpc>
                <a:spcPct val="110000"/>
              </a:lnSpc>
              <a:spcBef>
                <a:spcPts val="600"/>
              </a:spcBef>
              <a:spcAft>
                <a:spcPts val="600"/>
              </a:spcAft>
              <a:buClr>
                <a:srgbClr val="D75717"/>
              </a:buClr>
              <a:buFont typeface="Wingdings" panose="05000000000000000000" pitchFamily="2" charset="2"/>
              <a:buChar char="§"/>
            </a:pPr>
            <a:r>
              <a:rPr lang="lv-LV" sz="2200" dirty="0">
                <a:latin typeface="Arial" panose="020B0604020202020204" pitchFamily="34" charset="0"/>
                <a:ea typeface="Tahoma" panose="020B0604030504040204" pitchFamily="34" charset="0"/>
                <a:cs typeface="Arial" panose="020B0604020202020204" pitchFamily="34" charset="0"/>
              </a:rPr>
              <a:t>Rīcība sākas tikai pēc konkrēta gadījuma.</a:t>
            </a:r>
          </a:p>
          <a:p>
            <a:pPr>
              <a:lnSpc>
                <a:spcPct val="110000"/>
              </a:lnSpc>
              <a:spcBef>
                <a:spcPts val="600"/>
              </a:spcBef>
              <a:spcAft>
                <a:spcPts val="600"/>
              </a:spcAft>
              <a:buClr>
                <a:srgbClr val="D75717"/>
              </a:buClr>
              <a:buFont typeface="Wingdings" panose="05000000000000000000" pitchFamily="2" charset="2"/>
              <a:buChar char="§"/>
            </a:pPr>
            <a:r>
              <a:rPr lang="lv-LV" sz="2200" dirty="0">
                <a:latin typeface="Arial" panose="020B0604020202020204" pitchFamily="34" charset="0"/>
                <a:ea typeface="Tahoma" panose="020B0604030504040204" pitchFamily="34" charset="0"/>
                <a:cs typeface="Arial" panose="020B0604020202020204" pitchFamily="34" charset="0"/>
              </a:rPr>
              <a:t>Ieviestas formālās prasības – dokumenti un procesi; kamēr nav gadījumu, nav arī risinājumu.</a:t>
            </a:r>
          </a:p>
        </p:txBody>
      </p:sp>
      <p:sp>
        <p:nvSpPr>
          <p:cNvPr id="11" name="Slide Number Placeholder 10">
            <a:extLst>
              <a:ext uri="{FF2B5EF4-FFF2-40B4-BE49-F238E27FC236}">
                <a16:creationId xmlns:a16="http://schemas.microsoft.com/office/drawing/2014/main" id="{C76B0701-23AD-72E1-9AB6-9879F20C87EA}"/>
              </a:ext>
            </a:extLst>
          </p:cNvPr>
          <p:cNvSpPr>
            <a:spLocks noGrp="1"/>
          </p:cNvSpPr>
          <p:nvPr>
            <p:ph type="sldNum" sz="quarter" idx="12"/>
          </p:nvPr>
        </p:nvSpPr>
        <p:spPr/>
        <p:txBody>
          <a:bodyPr/>
          <a:lstStyle/>
          <a:p>
            <a:fld id="{5A924EB1-19F3-4E2A-A587-26261B8A9B53}" type="slidenum">
              <a:rPr lang="lv-LV" smtClean="0"/>
              <a:t>10</a:t>
            </a:fld>
            <a:endParaRPr lang="lv-LV"/>
          </a:p>
        </p:txBody>
      </p:sp>
      <p:sp>
        <p:nvSpPr>
          <p:cNvPr id="4" name="Content Placeholder 2">
            <a:extLst>
              <a:ext uri="{FF2B5EF4-FFF2-40B4-BE49-F238E27FC236}">
                <a16:creationId xmlns:a16="http://schemas.microsoft.com/office/drawing/2014/main" id="{B9457A53-66B4-9A2C-374B-B3FB4F5A03FD}"/>
              </a:ext>
            </a:extLst>
          </p:cNvPr>
          <p:cNvSpPr txBox="1">
            <a:spLocks/>
          </p:cNvSpPr>
          <p:nvPr/>
        </p:nvSpPr>
        <p:spPr>
          <a:xfrm>
            <a:off x="6093634" y="1680209"/>
            <a:ext cx="5033932" cy="481935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spcBef>
                <a:spcPts val="600"/>
              </a:spcBef>
              <a:spcAft>
                <a:spcPts val="600"/>
              </a:spcAft>
              <a:buClr>
                <a:srgbClr val="D75717"/>
              </a:buClr>
              <a:buNone/>
            </a:pPr>
            <a:r>
              <a:rPr lang="lv-LV" sz="2400" b="1" dirty="0">
                <a:latin typeface="Arial" panose="020B0604020202020204" pitchFamily="34" charset="0"/>
                <a:cs typeface="Arial" panose="020B0604020202020204" pitchFamily="34" charset="0"/>
              </a:rPr>
              <a:t>Darba vide:</a:t>
            </a:r>
            <a:endParaRPr lang="lv-LV" sz="2400" dirty="0">
              <a:latin typeface="Arial" panose="020B0604020202020204" pitchFamily="34" charset="0"/>
              <a:cs typeface="Arial" panose="020B0604020202020204" pitchFamily="34" charset="0"/>
            </a:endParaRPr>
          </a:p>
          <a:p>
            <a:pPr>
              <a:lnSpc>
                <a:spcPct val="110000"/>
              </a:lnSpc>
              <a:spcBef>
                <a:spcPts val="600"/>
              </a:spcBef>
              <a:spcAft>
                <a:spcPts val="600"/>
              </a:spcAft>
              <a:buClr>
                <a:srgbClr val="D75717"/>
              </a:buClr>
              <a:buFont typeface="Wingdings" panose="05000000000000000000" pitchFamily="2" charset="2"/>
              <a:buChar char="§"/>
            </a:pPr>
            <a:r>
              <a:rPr lang="lv-LV" sz="2200" dirty="0">
                <a:latin typeface="Arial" panose="020B0604020202020204" pitchFamily="34" charset="0"/>
                <a:cs typeface="Arial" panose="020B0604020202020204" pitchFamily="34" charset="0"/>
              </a:rPr>
              <a:t>Pozitīva darba vide un nodarbināto labbūtība.</a:t>
            </a:r>
          </a:p>
          <a:p>
            <a:pPr>
              <a:lnSpc>
                <a:spcPct val="110000"/>
              </a:lnSpc>
              <a:spcBef>
                <a:spcPts val="600"/>
              </a:spcBef>
              <a:spcAft>
                <a:spcPts val="600"/>
              </a:spcAft>
              <a:buClr>
                <a:srgbClr val="D75717"/>
              </a:buClr>
              <a:buFont typeface="Wingdings" panose="05000000000000000000" pitchFamily="2" charset="2"/>
              <a:buChar char="§"/>
            </a:pPr>
            <a:r>
              <a:rPr lang="lv-LV" sz="2200" dirty="0">
                <a:latin typeface="Arial" panose="020B0604020202020204" pitchFamily="34" charset="0"/>
                <a:cs typeface="Arial" panose="020B0604020202020204" pitchFamily="34" charset="0"/>
              </a:rPr>
              <a:t>Iekļaujošas, veselīgas vides veidošana kā būtiskākā pieeja.</a:t>
            </a:r>
          </a:p>
          <a:p>
            <a:pPr>
              <a:lnSpc>
                <a:spcPct val="110000"/>
              </a:lnSpc>
              <a:spcBef>
                <a:spcPts val="600"/>
              </a:spcBef>
              <a:spcAft>
                <a:spcPts val="600"/>
              </a:spcAft>
              <a:buClr>
                <a:srgbClr val="D75717"/>
              </a:buClr>
              <a:buFont typeface="Wingdings" panose="05000000000000000000" pitchFamily="2" charset="2"/>
              <a:buChar char="§"/>
            </a:pPr>
            <a:r>
              <a:rPr lang="lv-LV" sz="2200" dirty="0">
                <a:latin typeface="Arial" panose="020B0604020202020204" pitchFamily="34" charset="0"/>
                <a:cs typeface="Arial" panose="020B0604020202020204" pitchFamily="34" charset="0"/>
              </a:rPr>
              <a:t>Fiziskās un emocionālās vides uzlabošana (atpūtas telpas, uzticības tālrunis, drošības pogas).</a:t>
            </a:r>
          </a:p>
          <a:p>
            <a:pPr>
              <a:lnSpc>
                <a:spcPct val="110000"/>
              </a:lnSpc>
              <a:spcBef>
                <a:spcPts val="600"/>
              </a:spcBef>
              <a:spcAft>
                <a:spcPts val="600"/>
              </a:spcAft>
              <a:buClr>
                <a:srgbClr val="D75717"/>
              </a:buClr>
              <a:buFont typeface="Wingdings" panose="05000000000000000000" pitchFamily="2" charset="2"/>
              <a:buChar char="§"/>
            </a:pPr>
            <a:r>
              <a:rPr lang="lv-LV" sz="2200" dirty="0">
                <a:latin typeface="Arial" panose="020B0604020202020204" pitchFamily="34" charset="0"/>
                <a:cs typeface="Arial" panose="020B0604020202020204" pitchFamily="34" charset="0"/>
              </a:rPr>
              <a:t>Nodarbināto padomes, mentoru un vēstnieku tīkli.</a:t>
            </a:r>
          </a:p>
        </p:txBody>
      </p:sp>
    </p:spTree>
    <p:extLst>
      <p:ext uri="{BB962C8B-B14F-4D97-AF65-F5344CB8AC3E}">
        <p14:creationId xmlns:p14="http://schemas.microsoft.com/office/powerpoint/2010/main" val="5754636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5519AB-35F8-2E81-5724-FFDE2C0EEE8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7A73C78-563E-D8D9-6C61-E1E8E7E3CAE8}"/>
              </a:ext>
            </a:extLst>
          </p:cNvPr>
          <p:cNvSpPr>
            <a:spLocks noGrp="1"/>
          </p:cNvSpPr>
          <p:nvPr>
            <p:ph type="title"/>
          </p:nvPr>
        </p:nvSpPr>
        <p:spPr>
          <a:xfrm>
            <a:off x="411982" y="358434"/>
            <a:ext cx="10843139" cy="1104605"/>
          </a:xfrm>
        </p:spPr>
        <p:txBody>
          <a:bodyPr>
            <a:normAutofit/>
          </a:bodyPr>
          <a:lstStyle/>
          <a:p>
            <a:r>
              <a:rPr lang="lv-LV" sz="2800" b="1" dirty="0">
                <a:latin typeface="Arial" panose="020B0604020202020204" pitchFamily="34" charset="0"/>
                <a:ea typeface="Tahoma" panose="020B0604030504040204" pitchFamily="34" charset="0"/>
                <a:cs typeface="Arial" panose="020B0604020202020204" pitchFamily="34" charset="0"/>
              </a:rPr>
              <a:t>Vardarbības novēršana un gadījumu risināšana: darba devēju interviju rezultāti (2)</a:t>
            </a:r>
          </a:p>
        </p:txBody>
      </p:sp>
      <p:sp>
        <p:nvSpPr>
          <p:cNvPr id="3" name="Content Placeholder 2">
            <a:extLst>
              <a:ext uri="{FF2B5EF4-FFF2-40B4-BE49-F238E27FC236}">
                <a16:creationId xmlns:a16="http://schemas.microsoft.com/office/drawing/2014/main" id="{CE1AFFE8-E865-46EA-6CB1-D0347BB8A050}"/>
              </a:ext>
            </a:extLst>
          </p:cNvPr>
          <p:cNvSpPr>
            <a:spLocks noGrp="1"/>
          </p:cNvSpPr>
          <p:nvPr>
            <p:ph sz="half" idx="1"/>
          </p:nvPr>
        </p:nvSpPr>
        <p:spPr>
          <a:xfrm>
            <a:off x="486758" y="1680210"/>
            <a:ext cx="5033932" cy="4819355"/>
          </a:xfrm>
        </p:spPr>
        <p:txBody>
          <a:bodyPr>
            <a:noAutofit/>
          </a:bodyPr>
          <a:lstStyle/>
          <a:p>
            <a:pPr marL="0" indent="0">
              <a:lnSpc>
                <a:spcPct val="110000"/>
              </a:lnSpc>
              <a:spcBef>
                <a:spcPts val="600"/>
              </a:spcBef>
              <a:spcAft>
                <a:spcPts val="600"/>
              </a:spcAft>
              <a:buClr>
                <a:srgbClr val="D75717"/>
              </a:buClr>
              <a:buNone/>
            </a:pPr>
            <a:r>
              <a:rPr lang="lv-LV" sz="2400" b="1" dirty="0">
                <a:latin typeface="Arial" panose="020B0604020202020204" pitchFamily="34" charset="0"/>
                <a:cs typeface="Arial" panose="020B0604020202020204" pitchFamily="34" charset="0"/>
              </a:rPr>
              <a:t>Strukturēta konfliktu risināšanas pieeja:</a:t>
            </a:r>
            <a:endParaRPr lang="lv-LV" sz="2400" dirty="0">
              <a:latin typeface="Arial" panose="020B0604020202020204" pitchFamily="34" charset="0"/>
              <a:cs typeface="Arial" panose="020B0604020202020204" pitchFamily="34" charset="0"/>
            </a:endParaRPr>
          </a:p>
          <a:p>
            <a:pPr>
              <a:lnSpc>
                <a:spcPct val="110000"/>
              </a:lnSpc>
              <a:spcBef>
                <a:spcPts val="600"/>
              </a:spcBef>
              <a:spcAft>
                <a:spcPts val="600"/>
              </a:spcAft>
              <a:buClr>
                <a:srgbClr val="D75717"/>
              </a:buClr>
              <a:buFont typeface="Wingdings" panose="05000000000000000000" pitchFamily="2" charset="2"/>
              <a:buChar char="§"/>
            </a:pPr>
            <a:r>
              <a:rPr lang="lv-LV" sz="2200" dirty="0">
                <a:latin typeface="Arial" panose="020B0604020202020204" pitchFamily="34" charset="0"/>
                <a:ea typeface="Tahoma" panose="020B0604030504040204" pitchFamily="34" charset="0"/>
                <a:cs typeface="Arial" panose="020B0604020202020204" pitchFamily="34" charset="0"/>
              </a:rPr>
              <a:t>Augstas ētikas normas un nulles tolerance vardarbībai.</a:t>
            </a:r>
          </a:p>
          <a:p>
            <a:pPr>
              <a:lnSpc>
                <a:spcPct val="110000"/>
              </a:lnSpc>
              <a:spcBef>
                <a:spcPts val="600"/>
              </a:spcBef>
              <a:spcAft>
                <a:spcPts val="600"/>
              </a:spcAft>
              <a:buClr>
                <a:srgbClr val="D75717"/>
              </a:buClr>
              <a:buFont typeface="Wingdings" panose="05000000000000000000" pitchFamily="2" charset="2"/>
              <a:buChar char="§"/>
            </a:pPr>
            <a:r>
              <a:rPr lang="lv-LV" sz="2200" dirty="0">
                <a:latin typeface="Arial" panose="020B0604020202020204" pitchFamily="34" charset="0"/>
                <a:ea typeface="Tahoma" panose="020B0604030504040204" pitchFamily="34" charset="0"/>
                <a:cs typeface="Arial" panose="020B0604020202020204" pitchFamily="34" charset="0"/>
              </a:rPr>
              <a:t>Skaidri definēta vēlamā un nepieļaujamā rīcību.</a:t>
            </a:r>
          </a:p>
          <a:p>
            <a:pPr>
              <a:lnSpc>
                <a:spcPct val="110000"/>
              </a:lnSpc>
              <a:spcBef>
                <a:spcPts val="600"/>
              </a:spcBef>
              <a:spcAft>
                <a:spcPts val="600"/>
              </a:spcAft>
              <a:buClr>
                <a:srgbClr val="D75717"/>
              </a:buClr>
              <a:buFont typeface="Wingdings" panose="05000000000000000000" pitchFamily="2" charset="2"/>
              <a:buChar char="§"/>
            </a:pPr>
            <a:r>
              <a:rPr lang="lv-LV" sz="2200" dirty="0">
                <a:latin typeface="Arial" panose="020B0604020202020204" pitchFamily="34" charset="0"/>
                <a:ea typeface="Tahoma" panose="020B0604030504040204" pitchFamily="34" charset="0"/>
                <a:cs typeface="Arial" panose="020B0604020202020204" pitchFamily="34" charset="0"/>
              </a:rPr>
              <a:t>Konfidencialitātes un anonimitātes nodrošināšana gadījumu izskatīšanā.</a:t>
            </a:r>
          </a:p>
        </p:txBody>
      </p:sp>
      <p:sp>
        <p:nvSpPr>
          <p:cNvPr id="11" name="Slide Number Placeholder 10">
            <a:extLst>
              <a:ext uri="{FF2B5EF4-FFF2-40B4-BE49-F238E27FC236}">
                <a16:creationId xmlns:a16="http://schemas.microsoft.com/office/drawing/2014/main" id="{BB603504-091C-268C-5330-51D33A4AE45A}"/>
              </a:ext>
            </a:extLst>
          </p:cNvPr>
          <p:cNvSpPr>
            <a:spLocks noGrp="1"/>
          </p:cNvSpPr>
          <p:nvPr>
            <p:ph type="sldNum" sz="quarter" idx="12"/>
          </p:nvPr>
        </p:nvSpPr>
        <p:spPr/>
        <p:txBody>
          <a:bodyPr/>
          <a:lstStyle/>
          <a:p>
            <a:fld id="{5A924EB1-19F3-4E2A-A587-26261B8A9B53}" type="slidenum">
              <a:rPr lang="lv-LV" smtClean="0"/>
              <a:t>11</a:t>
            </a:fld>
            <a:endParaRPr lang="lv-LV"/>
          </a:p>
        </p:txBody>
      </p:sp>
      <p:sp>
        <p:nvSpPr>
          <p:cNvPr id="4" name="Content Placeholder 2">
            <a:extLst>
              <a:ext uri="{FF2B5EF4-FFF2-40B4-BE49-F238E27FC236}">
                <a16:creationId xmlns:a16="http://schemas.microsoft.com/office/drawing/2014/main" id="{8BB94803-1DFF-9C17-1661-45872818FCC7}"/>
              </a:ext>
            </a:extLst>
          </p:cNvPr>
          <p:cNvSpPr txBox="1">
            <a:spLocks/>
          </p:cNvSpPr>
          <p:nvPr/>
        </p:nvSpPr>
        <p:spPr>
          <a:xfrm>
            <a:off x="6093634" y="1680209"/>
            <a:ext cx="5033932" cy="481935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spcBef>
                <a:spcPts val="600"/>
              </a:spcBef>
              <a:spcAft>
                <a:spcPts val="600"/>
              </a:spcAft>
              <a:buClr>
                <a:srgbClr val="D75717"/>
              </a:buClr>
              <a:buNone/>
            </a:pPr>
            <a:r>
              <a:rPr lang="lv-LV" sz="2400" b="1" dirty="0">
                <a:latin typeface="Arial" panose="020B0604020202020204" pitchFamily="34" charset="0"/>
                <a:cs typeface="Arial" panose="020B0604020202020204" pitchFamily="34" charset="0"/>
              </a:rPr>
              <a:t>Nodarbināto attīstība:</a:t>
            </a:r>
          </a:p>
          <a:p>
            <a:pPr>
              <a:lnSpc>
                <a:spcPct val="110000"/>
              </a:lnSpc>
              <a:spcBef>
                <a:spcPts val="600"/>
              </a:spcBef>
              <a:spcAft>
                <a:spcPts val="600"/>
              </a:spcAft>
              <a:buClr>
                <a:srgbClr val="D75717"/>
              </a:buClr>
              <a:buFont typeface="Wingdings" panose="05000000000000000000" pitchFamily="2" charset="2"/>
              <a:buChar char="§"/>
            </a:pPr>
            <a:r>
              <a:rPr lang="lv-LV" sz="2200" dirty="0">
                <a:latin typeface="Arial" panose="020B0604020202020204" pitchFamily="34" charset="0"/>
                <a:cs typeface="Arial" panose="020B0604020202020204" pitchFamily="34" charset="0"/>
              </a:rPr>
              <a:t>Nodarbinātie aktīvi iesaistīti kopradē.</a:t>
            </a:r>
          </a:p>
          <a:p>
            <a:pPr>
              <a:lnSpc>
                <a:spcPct val="110000"/>
              </a:lnSpc>
              <a:spcBef>
                <a:spcPts val="600"/>
              </a:spcBef>
              <a:spcAft>
                <a:spcPts val="600"/>
              </a:spcAft>
              <a:buClr>
                <a:srgbClr val="D75717"/>
              </a:buClr>
              <a:buFont typeface="Wingdings" panose="05000000000000000000" pitchFamily="2" charset="2"/>
              <a:buChar char="§"/>
            </a:pPr>
            <a:r>
              <a:rPr lang="lv-LV" sz="2200" dirty="0">
                <a:latin typeface="Arial" panose="020B0604020202020204" pitchFamily="34" charset="0"/>
                <a:cs typeface="Arial" panose="020B0604020202020204" pitchFamily="34" charset="0"/>
              </a:rPr>
              <a:t>Prasmju pilnveide.</a:t>
            </a:r>
          </a:p>
          <a:p>
            <a:pPr>
              <a:lnSpc>
                <a:spcPct val="110000"/>
              </a:lnSpc>
              <a:spcBef>
                <a:spcPts val="600"/>
              </a:spcBef>
              <a:spcAft>
                <a:spcPts val="600"/>
              </a:spcAft>
              <a:buClr>
                <a:srgbClr val="D75717"/>
              </a:buClr>
              <a:buFont typeface="Wingdings" panose="05000000000000000000" pitchFamily="2" charset="2"/>
              <a:buChar char="§"/>
            </a:pPr>
            <a:r>
              <a:rPr lang="lv-LV" sz="2200" dirty="0">
                <a:latin typeface="Arial" panose="020B0604020202020204" pitchFamily="34" charset="0"/>
                <a:cs typeface="Arial" panose="020B0604020202020204" pitchFamily="34" charset="0"/>
              </a:rPr>
              <a:t>Praktiskas nodarbības.</a:t>
            </a:r>
          </a:p>
          <a:p>
            <a:pPr>
              <a:lnSpc>
                <a:spcPct val="110000"/>
              </a:lnSpc>
              <a:spcBef>
                <a:spcPts val="600"/>
              </a:spcBef>
              <a:spcAft>
                <a:spcPts val="600"/>
              </a:spcAft>
              <a:buClr>
                <a:srgbClr val="D75717"/>
              </a:buClr>
              <a:buFont typeface="Wingdings" panose="05000000000000000000" pitchFamily="2" charset="2"/>
              <a:buChar char="§"/>
            </a:pPr>
            <a:r>
              <a:rPr lang="lv-LV" sz="2200" dirty="0">
                <a:latin typeface="Arial" panose="020B0604020202020204" pitchFamily="34" charset="0"/>
                <a:cs typeface="Arial" panose="020B0604020202020204" pitchFamily="34" charset="0"/>
              </a:rPr>
              <a:t>Regulāra atgriezeniskā saite.</a:t>
            </a:r>
          </a:p>
          <a:p>
            <a:pPr>
              <a:lnSpc>
                <a:spcPct val="110000"/>
              </a:lnSpc>
              <a:spcBef>
                <a:spcPts val="600"/>
              </a:spcBef>
              <a:spcAft>
                <a:spcPts val="600"/>
              </a:spcAft>
              <a:buClr>
                <a:srgbClr val="D75717"/>
              </a:buClr>
              <a:buFont typeface="Wingdings" panose="05000000000000000000" pitchFamily="2" charset="2"/>
              <a:buChar char="§"/>
            </a:pPr>
            <a:r>
              <a:rPr lang="lv-LV" sz="2200" dirty="0">
                <a:latin typeface="Arial" panose="020B0604020202020204" pitchFamily="34" charset="0"/>
                <a:cs typeface="Arial" panose="020B0604020202020204" pitchFamily="34" charset="0"/>
              </a:rPr>
              <a:t>Atbalsta resursi: psihologa konsultācijas, </a:t>
            </a:r>
            <a:r>
              <a:rPr lang="lv-LV" sz="2200" dirty="0" err="1">
                <a:latin typeface="Arial" panose="020B0604020202020204" pitchFamily="34" charset="0"/>
                <a:cs typeface="Arial" panose="020B0604020202020204" pitchFamily="34" charset="0"/>
              </a:rPr>
              <a:t>koučings</a:t>
            </a:r>
            <a:r>
              <a:rPr lang="lv-LV" sz="2200" dirty="0">
                <a:latin typeface="Arial" panose="020B0604020202020204" pitchFamily="34" charset="0"/>
                <a:cs typeface="Arial" panose="020B0604020202020204" pitchFamily="34" charset="0"/>
              </a:rPr>
              <a:t>, </a:t>
            </a:r>
            <a:r>
              <a:rPr lang="lv-LV" sz="2200" dirty="0" err="1">
                <a:latin typeface="Arial" panose="020B0604020202020204" pitchFamily="34" charset="0"/>
                <a:cs typeface="Arial" panose="020B0604020202020204" pitchFamily="34" charset="0"/>
              </a:rPr>
              <a:t>mediācija</a:t>
            </a:r>
            <a:r>
              <a:rPr lang="lv-LV" sz="2200" dirty="0">
                <a:latin typeface="Arial" panose="020B0604020202020204" pitchFamily="34" charset="0"/>
                <a:cs typeface="Arial" panose="020B0604020202020204" pitchFamily="34" charset="0"/>
              </a:rPr>
              <a:t>, </a:t>
            </a:r>
            <a:r>
              <a:rPr lang="lv-LV" sz="2200" dirty="0" err="1">
                <a:latin typeface="Arial" panose="020B0604020202020204" pitchFamily="34" charset="0"/>
                <a:cs typeface="Arial" panose="020B0604020202020204" pitchFamily="34" charset="0"/>
              </a:rPr>
              <a:t>supervīzija</a:t>
            </a:r>
            <a:r>
              <a:rPr lang="lv-LV" sz="2200" dirty="0">
                <a:latin typeface="Arial" panose="020B0604020202020204" pitchFamily="34" charset="0"/>
                <a:cs typeface="Arial" panose="020B0604020202020204" pitchFamily="34" charset="0"/>
              </a:rPr>
              <a:t> u.c.</a:t>
            </a:r>
          </a:p>
        </p:txBody>
      </p:sp>
    </p:spTree>
    <p:extLst>
      <p:ext uri="{BB962C8B-B14F-4D97-AF65-F5344CB8AC3E}">
        <p14:creationId xmlns:p14="http://schemas.microsoft.com/office/powerpoint/2010/main" val="1478074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8F4002-12F4-887F-1BAA-2974A7AB4F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57D49F3-B881-0EE3-27C9-47A8DCCD74EE}"/>
              </a:ext>
            </a:extLst>
          </p:cNvPr>
          <p:cNvSpPr>
            <a:spLocks noGrp="1"/>
          </p:cNvSpPr>
          <p:nvPr>
            <p:ph type="title"/>
          </p:nvPr>
        </p:nvSpPr>
        <p:spPr>
          <a:xfrm>
            <a:off x="411982" y="358434"/>
            <a:ext cx="10843139" cy="1104605"/>
          </a:xfrm>
        </p:spPr>
        <p:txBody>
          <a:bodyPr>
            <a:normAutofit/>
          </a:bodyPr>
          <a:lstStyle/>
          <a:p>
            <a:r>
              <a:rPr lang="lv-LV" sz="2800" b="1" dirty="0">
                <a:latin typeface="Arial" panose="020B0604020202020204" pitchFamily="34" charset="0"/>
                <a:ea typeface="Tahoma" panose="020B0604030504040204" pitchFamily="34" charset="0"/>
                <a:cs typeface="Arial" panose="020B0604020202020204" pitchFamily="34" charset="0"/>
              </a:rPr>
              <a:t>Darba devēju labās prakses (1)</a:t>
            </a:r>
          </a:p>
        </p:txBody>
      </p:sp>
      <p:sp>
        <p:nvSpPr>
          <p:cNvPr id="3" name="Content Placeholder 2">
            <a:extLst>
              <a:ext uri="{FF2B5EF4-FFF2-40B4-BE49-F238E27FC236}">
                <a16:creationId xmlns:a16="http://schemas.microsoft.com/office/drawing/2014/main" id="{2701F5CC-AC48-9354-1AA6-D3CADA284E44}"/>
              </a:ext>
            </a:extLst>
          </p:cNvPr>
          <p:cNvSpPr>
            <a:spLocks noGrp="1"/>
          </p:cNvSpPr>
          <p:nvPr>
            <p:ph sz="half" idx="1"/>
          </p:nvPr>
        </p:nvSpPr>
        <p:spPr>
          <a:xfrm>
            <a:off x="486758" y="1680210"/>
            <a:ext cx="5033932" cy="4819355"/>
          </a:xfrm>
        </p:spPr>
        <p:txBody>
          <a:bodyPr>
            <a:noAutofit/>
          </a:bodyPr>
          <a:lstStyle/>
          <a:p>
            <a:pPr marL="0" indent="0">
              <a:lnSpc>
                <a:spcPct val="110000"/>
              </a:lnSpc>
              <a:spcBef>
                <a:spcPts val="600"/>
              </a:spcBef>
              <a:spcAft>
                <a:spcPts val="600"/>
              </a:spcAft>
              <a:buClr>
                <a:srgbClr val="D75717"/>
              </a:buClr>
              <a:buNone/>
            </a:pPr>
            <a:r>
              <a:rPr lang="lv-LV" sz="2400" b="1" dirty="0">
                <a:latin typeface="Arial" panose="020B0604020202020204" pitchFamily="34" charset="0"/>
                <a:cs typeface="Arial" panose="020B0604020202020204" pitchFamily="34" charset="0"/>
              </a:rPr>
              <a:t>Ētikas normas:</a:t>
            </a:r>
            <a:endParaRPr lang="lv-LV" sz="2400" dirty="0">
              <a:latin typeface="Arial" panose="020B0604020202020204" pitchFamily="34" charset="0"/>
              <a:cs typeface="Arial" panose="020B0604020202020204" pitchFamily="34" charset="0"/>
            </a:endParaRPr>
          </a:p>
          <a:p>
            <a:pPr>
              <a:lnSpc>
                <a:spcPct val="110000"/>
              </a:lnSpc>
              <a:spcBef>
                <a:spcPts val="600"/>
              </a:spcBef>
              <a:spcAft>
                <a:spcPts val="600"/>
              </a:spcAft>
              <a:buClr>
                <a:srgbClr val="D75717"/>
              </a:buClr>
              <a:buFont typeface="Wingdings" panose="05000000000000000000" pitchFamily="2" charset="2"/>
              <a:buChar char="§"/>
            </a:pPr>
            <a:r>
              <a:rPr lang="lv-LV" sz="2200" dirty="0">
                <a:latin typeface="Arial" panose="020B0604020202020204" pitchFamily="34" charset="0"/>
                <a:ea typeface="Tahoma" panose="020B0604030504040204" pitchFamily="34" charset="0"/>
                <a:cs typeface="Arial" panose="020B0604020202020204" pitchFamily="34" charset="0"/>
              </a:rPr>
              <a:t>Situācijas izpēte.</a:t>
            </a:r>
          </a:p>
          <a:p>
            <a:pPr>
              <a:lnSpc>
                <a:spcPct val="110000"/>
              </a:lnSpc>
              <a:spcBef>
                <a:spcPts val="600"/>
              </a:spcBef>
              <a:spcAft>
                <a:spcPts val="600"/>
              </a:spcAft>
              <a:buClr>
                <a:srgbClr val="D75717"/>
              </a:buClr>
              <a:buFont typeface="Wingdings" panose="05000000000000000000" pitchFamily="2" charset="2"/>
              <a:buChar char="§"/>
            </a:pPr>
            <a:r>
              <a:rPr lang="lv-LV" sz="2200" dirty="0">
                <a:latin typeface="Arial" panose="020B0604020202020204" pitchFamily="34" charset="0"/>
                <a:ea typeface="Tahoma" panose="020B0604030504040204" pitchFamily="34" charset="0"/>
                <a:cs typeface="Arial" panose="020B0604020202020204" pitchFamily="34" charset="0"/>
              </a:rPr>
              <a:t>Rakstisku lēmumu dokumentēšana e-pasta kopsavilkuma formā</a:t>
            </a:r>
          </a:p>
          <a:p>
            <a:pPr>
              <a:lnSpc>
                <a:spcPct val="110000"/>
              </a:lnSpc>
              <a:spcBef>
                <a:spcPts val="600"/>
              </a:spcBef>
              <a:spcAft>
                <a:spcPts val="600"/>
              </a:spcAft>
              <a:buClr>
                <a:srgbClr val="D75717"/>
              </a:buClr>
              <a:buFont typeface="Wingdings" panose="05000000000000000000" pitchFamily="2" charset="2"/>
              <a:buChar char="§"/>
            </a:pPr>
            <a:r>
              <a:rPr lang="lv-LV" sz="2200" dirty="0">
                <a:latin typeface="Arial" panose="020B0604020202020204" pitchFamily="34" charset="0"/>
                <a:ea typeface="Tahoma" panose="020B0604030504040204" pitchFamily="34" charset="0"/>
                <a:cs typeface="Arial" panose="020B0604020202020204" pitchFamily="34" charset="0"/>
              </a:rPr>
              <a:t>Notikumu gaitas fiksēšana un pierādījums.</a:t>
            </a:r>
          </a:p>
          <a:p>
            <a:pPr>
              <a:lnSpc>
                <a:spcPct val="110000"/>
              </a:lnSpc>
              <a:spcBef>
                <a:spcPts val="600"/>
              </a:spcBef>
              <a:spcAft>
                <a:spcPts val="600"/>
              </a:spcAft>
              <a:buClr>
                <a:srgbClr val="D75717"/>
              </a:buClr>
              <a:buFont typeface="Wingdings" panose="05000000000000000000" pitchFamily="2" charset="2"/>
              <a:buChar char="§"/>
            </a:pPr>
            <a:r>
              <a:rPr lang="lv-LV" sz="2200" dirty="0">
                <a:latin typeface="Arial" panose="020B0604020202020204" pitchFamily="34" charset="0"/>
                <a:ea typeface="Tahoma" panose="020B0604030504040204" pitchFamily="34" charset="0"/>
                <a:cs typeface="Arial" panose="020B0604020202020204" pitchFamily="34" charset="0"/>
              </a:rPr>
              <a:t>Konkrēti termiņi un turpmākie soļi.</a:t>
            </a:r>
          </a:p>
          <a:p>
            <a:pPr>
              <a:lnSpc>
                <a:spcPct val="110000"/>
              </a:lnSpc>
              <a:spcBef>
                <a:spcPts val="600"/>
              </a:spcBef>
              <a:spcAft>
                <a:spcPts val="600"/>
              </a:spcAft>
              <a:buClr>
                <a:srgbClr val="D75717"/>
              </a:buClr>
              <a:buFont typeface="Wingdings" panose="05000000000000000000" pitchFamily="2" charset="2"/>
              <a:buChar char="§"/>
            </a:pPr>
            <a:endParaRPr lang="lv-LV" sz="2200" dirty="0">
              <a:latin typeface="Arial" panose="020B0604020202020204" pitchFamily="34" charset="0"/>
              <a:ea typeface="Tahoma" panose="020B0604030504040204" pitchFamily="34" charset="0"/>
              <a:cs typeface="Arial" panose="020B0604020202020204" pitchFamily="34" charset="0"/>
            </a:endParaRPr>
          </a:p>
        </p:txBody>
      </p:sp>
      <p:sp>
        <p:nvSpPr>
          <p:cNvPr id="11" name="Slide Number Placeholder 10">
            <a:extLst>
              <a:ext uri="{FF2B5EF4-FFF2-40B4-BE49-F238E27FC236}">
                <a16:creationId xmlns:a16="http://schemas.microsoft.com/office/drawing/2014/main" id="{52E0362B-088D-1AB9-712B-EB10FD099AC1}"/>
              </a:ext>
            </a:extLst>
          </p:cNvPr>
          <p:cNvSpPr>
            <a:spLocks noGrp="1"/>
          </p:cNvSpPr>
          <p:nvPr>
            <p:ph type="sldNum" sz="quarter" idx="12"/>
          </p:nvPr>
        </p:nvSpPr>
        <p:spPr/>
        <p:txBody>
          <a:bodyPr/>
          <a:lstStyle/>
          <a:p>
            <a:fld id="{5A924EB1-19F3-4E2A-A587-26261B8A9B53}" type="slidenum">
              <a:rPr lang="lv-LV" smtClean="0"/>
              <a:t>12</a:t>
            </a:fld>
            <a:endParaRPr lang="lv-LV"/>
          </a:p>
        </p:txBody>
      </p:sp>
      <p:sp>
        <p:nvSpPr>
          <p:cNvPr id="4" name="Content Placeholder 2">
            <a:extLst>
              <a:ext uri="{FF2B5EF4-FFF2-40B4-BE49-F238E27FC236}">
                <a16:creationId xmlns:a16="http://schemas.microsoft.com/office/drawing/2014/main" id="{FC704E85-53D7-E659-9EDB-2271E1CA9828}"/>
              </a:ext>
            </a:extLst>
          </p:cNvPr>
          <p:cNvSpPr txBox="1">
            <a:spLocks/>
          </p:cNvSpPr>
          <p:nvPr/>
        </p:nvSpPr>
        <p:spPr>
          <a:xfrm>
            <a:off x="6093634" y="1680209"/>
            <a:ext cx="5033932" cy="481935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spcBef>
                <a:spcPts val="600"/>
              </a:spcBef>
              <a:spcAft>
                <a:spcPts val="600"/>
              </a:spcAft>
              <a:buClr>
                <a:srgbClr val="D75717"/>
              </a:buClr>
              <a:buNone/>
            </a:pPr>
            <a:r>
              <a:rPr lang="lv-LV" sz="2400" b="1" dirty="0">
                <a:latin typeface="Arial" panose="020B0604020202020204" pitchFamily="34" charset="0"/>
                <a:cs typeface="Arial" panose="020B0604020202020204" pitchFamily="34" charset="0"/>
              </a:rPr>
              <a:t>Psiholoģisko risku identificēšana un novērtēšana:</a:t>
            </a:r>
          </a:p>
          <a:p>
            <a:pPr>
              <a:lnSpc>
                <a:spcPct val="110000"/>
              </a:lnSpc>
              <a:spcBef>
                <a:spcPts val="600"/>
              </a:spcBef>
              <a:spcAft>
                <a:spcPts val="600"/>
              </a:spcAft>
              <a:buClr>
                <a:srgbClr val="D75717"/>
              </a:buClr>
              <a:buFont typeface="Wingdings" panose="05000000000000000000" pitchFamily="2" charset="2"/>
              <a:buChar char="§"/>
            </a:pPr>
            <a:r>
              <a:rPr lang="lv-LV" sz="2200" dirty="0">
                <a:latin typeface="Arial" panose="020B0604020202020204" pitchFamily="34" charset="0"/>
                <a:cs typeface="Arial" panose="020B0604020202020204" pitchFamily="34" charset="0"/>
              </a:rPr>
              <a:t>Katram amatam individuāli.</a:t>
            </a:r>
          </a:p>
          <a:p>
            <a:pPr>
              <a:lnSpc>
                <a:spcPct val="110000"/>
              </a:lnSpc>
              <a:spcBef>
                <a:spcPts val="600"/>
              </a:spcBef>
              <a:spcAft>
                <a:spcPts val="600"/>
              </a:spcAft>
              <a:buClr>
                <a:srgbClr val="D75717"/>
              </a:buClr>
              <a:buFont typeface="Wingdings" panose="05000000000000000000" pitchFamily="2" charset="2"/>
              <a:buChar char="§"/>
            </a:pPr>
            <a:r>
              <a:rPr lang="lv-LV" sz="2200" dirty="0">
                <a:latin typeface="Arial" panose="020B0604020202020204" pitchFamily="34" charset="0"/>
                <a:cs typeface="Arial" panose="020B0604020202020204" pitchFamily="34" charset="0"/>
              </a:rPr>
              <a:t>Konkrēti riska faktori un riska pakāpe.</a:t>
            </a:r>
          </a:p>
          <a:p>
            <a:pPr>
              <a:lnSpc>
                <a:spcPct val="110000"/>
              </a:lnSpc>
              <a:spcBef>
                <a:spcPts val="600"/>
              </a:spcBef>
              <a:spcAft>
                <a:spcPts val="600"/>
              </a:spcAft>
              <a:buClr>
                <a:srgbClr val="D75717"/>
              </a:buClr>
              <a:buFont typeface="Wingdings" panose="05000000000000000000" pitchFamily="2" charset="2"/>
              <a:buChar char="§"/>
            </a:pPr>
            <a:r>
              <a:rPr lang="lv-LV" sz="2200" dirty="0">
                <a:latin typeface="Arial" panose="020B0604020202020204" pitchFamily="34" charset="0"/>
                <a:cs typeface="Arial" panose="020B0604020202020204" pitchFamily="34" charset="0"/>
              </a:rPr>
              <a:t>Vardarbības riski no kolēģiem, klientiem, sadarbības partneriem un citām trešajām personām.</a:t>
            </a:r>
          </a:p>
          <a:p>
            <a:pPr>
              <a:lnSpc>
                <a:spcPct val="110000"/>
              </a:lnSpc>
              <a:spcBef>
                <a:spcPts val="600"/>
              </a:spcBef>
              <a:spcAft>
                <a:spcPts val="600"/>
              </a:spcAft>
              <a:buClr>
                <a:srgbClr val="D75717"/>
              </a:buClr>
              <a:buFont typeface="Wingdings" panose="05000000000000000000" pitchFamily="2" charset="2"/>
              <a:buChar char="§"/>
            </a:pPr>
            <a:r>
              <a:rPr lang="lv-LV" sz="2200" dirty="0">
                <a:latin typeface="Arial" panose="020B0604020202020204" pitchFamily="34" charset="0"/>
                <a:cs typeface="Arial" panose="020B0604020202020204" pitchFamily="34" charset="0"/>
              </a:rPr>
              <a:t>Preventīvie pasākumi psiholoģisko risku mazināšanai.</a:t>
            </a:r>
          </a:p>
        </p:txBody>
      </p:sp>
    </p:spTree>
    <p:extLst>
      <p:ext uri="{BB962C8B-B14F-4D97-AF65-F5344CB8AC3E}">
        <p14:creationId xmlns:p14="http://schemas.microsoft.com/office/powerpoint/2010/main" val="39167152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60605A-0E65-8FEF-8D05-BEB0F3C5D36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EBE2A6B-2760-3D7D-1095-600D051BDBB1}"/>
              </a:ext>
            </a:extLst>
          </p:cNvPr>
          <p:cNvSpPr>
            <a:spLocks noGrp="1"/>
          </p:cNvSpPr>
          <p:nvPr>
            <p:ph type="title"/>
          </p:nvPr>
        </p:nvSpPr>
        <p:spPr>
          <a:xfrm>
            <a:off x="411982" y="358434"/>
            <a:ext cx="10843139" cy="1104605"/>
          </a:xfrm>
        </p:spPr>
        <p:txBody>
          <a:bodyPr>
            <a:normAutofit/>
          </a:bodyPr>
          <a:lstStyle/>
          <a:p>
            <a:r>
              <a:rPr lang="lv-LV" sz="2800" b="1" dirty="0">
                <a:latin typeface="Arial" panose="020B0604020202020204" pitchFamily="34" charset="0"/>
                <a:ea typeface="Tahoma" panose="020B0604030504040204" pitchFamily="34" charset="0"/>
                <a:cs typeface="Arial" panose="020B0604020202020204" pitchFamily="34" charset="0"/>
              </a:rPr>
              <a:t>Darba devēju labās prakses (2)</a:t>
            </a:r>
          </a:p>
        </p:txBody>
      </p:sp>
      <p:sp>
        <p:nvSpPr>
          <p:cNvPr id="3" name="Content Placeholder 2">
            <a:extLst>
              <a:ext uri="{FF2B5EF4-FFF2-40B4-BE49-F238E27FC236}">
                <a16:creationId xmlns:a16="http://schemas.microsoft.com/office/drawing/2014/main" id="{5434D8AF-918C-78BD-86F7-D0C06B32D37C}"/>
              </a:ext>
            </a:extLst>
          </p:cNvPr>
          <p:cNvSpPr>
            <a:spLocks noGrp="1"/>
          </p:cNvSpPr>
          <p:nvPr>
            <p:ph sz="half" idx="1"/>
          </p:nvPr>
        </p:nvSpPr>
        <p:spPr>
          <a:xfrm>
            <a:off x="486758" y="1680210"/>
            <a:ext cx="5033932" cy="4819355"/>
          </a:xfrm>
        </p:spPr>
        <p:txBody>
          <a:bodyPr>
            <a:noAutofit/>
          </a:bodyPr>
          <a:lstStyle/>
          <a:p>
            <a:pPr marL="0" indent="0">
              <a:lnSpc>
                <a:spcPct val="110000"/>
              </a:lnSpc>
              <a:spcBef>
                <a:spcPts val="600"/>
              </a:spcBef>
              <a:spcAft>
                <a:spcPts val="600"/>
              </a:spcAft>
              <a:buClr>
                <a:srgbClr val="D75717"/>
              </a:buClr>
              <a:buNone/>
            </a:pPr>
            <a:r>
              <a:rPr lang="lv-LV" sz="2400" b="1" dirty="0">
                <a:latin typeface="Arial" panose="020B0604020202020204" pitchFamily="34" charset="0"/>
                <a:cs typeface="Arial" panose="020B0604020202020204" pitchFamily="34" charset="0"/>
              </a:rPr>
              <a:t>Kontrolpunkti domstarpību gadījumā:</a:t>
            </a:r>
            <a:endParaRPr lang="lv-LV" sz="2400" dirty="0">
              <a:latin typeface="Arial" panose="020B0604020202020204" pitchFamily="34" charset="0"/>
              <a:cs typeface="Arial" panose="020B0604020202020204" pitchFamily="34" charset="0"/>
            </a:endParaRPr>
          </a:p>
          <a:p>
            <a:pPr>
              <a:lnSpc>
                <a:spcPct val="110000"/>
              </a:lnSpc>
              <a:spcBef>
                <a:spcPts val="600"/>
              </a:spcBef>
              <a:spcAft>
                <a:spcPts val="600"/>
              </a:spcAft>
              <a:buClr>
                <a:srgbClr val="D75717"/>
              </a:buClr>
              <a:buFont typeface="Wingdings" panose="05000000000000000000" pitchFamily="2" charset="2"/>
              <a:buChar char="§"/>
            </a:pPr>
            <a:r>
              <a:rPr lang="lv-LV" sz="2200" dirty="0">
                <a:latin typeface="Arial" panose="020B0604020202020204" pitchFamily="34" charset="0"/>
                <a:ea typeface="Tahoma" panose="020B0604030504040204" pitchFamily="34" charset="0"/>
                <a:cs typeface="Arial" panose="020B0604020202020204" pitchFamily="34" charset="0"/>
              </a:rPr>
              <a:t>Vadītājs un nodarbinātais.</a:t>
            </a:r>
          </a:p>
          <a:p>
            <a:pPr>
              <a:lnSpc>
                <a:spcPct val="110000"/>
              </a:lnSpc>
              <a:spcBef>
                <a:spcPts val="600"/>
              </a:spcBef>
              <a:spcAft>
                <a:spcPts val="600"/>
              </a:spcAft>
              <a:buClr>
                <a:srgbClr val="D75717"/>
              </a:buClr>
              <a:buFont typeface="Wingdings" panose="05000000000000000000" pitchFamily="2" charset="2"/>
              <a:buChar char="§"/>
            </a:pPr>
            <a:r>
              <a:rPr lang="lv-LV" sz="2200" dirty="0">
                <a:latin typeface="Arial" panose="020B0604020202020204" pitchFamily="34" charset="0"/>
                <a:ea typeface="Tahoma" panose="020B0604030504040204" pitchFamily="34" charset="0"/>
                <a:cs typeface="Arial" panose="020B0604020202020204" pitchFamily="34" charset="0"/>
              </a:rPr>
              <a:t>Strukturēts un objektīvs process ar skaidri definētiem soļiem.</a:t>
            </a:r>
          </a:p>
          <a:p>
            <a:pPr>
              <a:lnSpc>
                <a:spcPct val="110000"/>
              </a:lnSpc>
              <a:spcBef>
                <a:spcPts val="600"/>
              </a:spcBef>
              <a:spcAft>
                <a:spcPts val="600"/>
              </a:spcAft>
              <a:buClr>
                <a:srgbClr val="D75717"/>
              </a:buClr>
              <a:buFont typeface="Wingdings" panose="05000000000000000000" pitchFamily="2" charset="2"/>
              <a:buChar char="§"/>
            </a:pPr>
            <a:r>
              <a:rPr lang="lv-LV" sz="2200" dirty="0">
                <a:latin typeface="Arial" panose="020B0604020202020204" pitchFamily="34" charset="0"/>
                <a:ea typeface="Tahoma" panose="020B0604030504040204" pitchFamily="34" charset="0"/>
                <a:cs typeface="Arial" panose="020B0604020202020204" pitchFamily="34" charset="0"/>
              </a:rPr>
              <a:t>1:1 sarunas un kopsavilkumi e-pastā.</a:t>
            </a:r>
          </a:p>
          <a:p>
            <a:pPr>
              <a:lnSpc>
                <a:spcPct val="110000"/>
              </a:lnSpc>
              <a:spcBef>
                <a:spcPts val="600"/>
              </a:spcBef>
              <a:spcAft>
                <a:spcPts val="600"/>
              </a:spcAft>
              <a:buClr>
                <a:srgbClr val="D75717"/>
              </a:buClr>
              <a:buFont typeface="Wingdings" panose="05000000000000000000" pitchFamily="2" charset="2"/>
              <a:buChar char="§"/>
            </a:pPr>
            <a:r>
              <a:rPr lang="lv-LV" sz="2200" dirty="0" err="1">
                <a:latin typeface="Arial" panose="020B0604020202020204" pitchFamily="34" charset="0"/>
                <a:ea typeface="Tahoma" panose="020B0604030504040204" pitchFamily="34" charset="0"/>
                <a:cs typeface="Arial" panose="020B0604020202020204" pitchFamily="34" charset="0"/>
              </a:rPr>
              <a:t>Mediācija</a:t>
            </a:r>
            <a:r>
              <a:rPr lang="lv-LV" sz="2200" dirty="0">
                <a:latin typeface="Arial" panose="020B0604020202020204" pitchFamily="34" charset="0"/>
                <a:ea typeface="Tahoma" panose="020B0604030504040204" pitchFamily="34" charset="0"/>
                <a:cs typeface="Arial" panose="020B0604020202020204" pitchFamily="34" charset="0"/>
              </a:rPr>
              <a:t>, personāla daļas pārstāvis, konkrēti uzdevumi un termiņi.</a:t>
            </a:r>
          </a:p>
          <a:p>
            <a:pPr marL="0" indent="0">
              <a:lnSpc>
                <a:spcPct val="110000"/>
              </a:lnSpc>
              <a:spcBef>
                <a:spcPts val="600"/>
              </a:spcBef>
              <a:spcAft>
                <a:spcPts val="600"/>
              </a:spcAft>
              <a:buClr>
                <a:srgbClr val="D75717"/>
              </a:buClr>
              <a:buNone/>
            </a:pPr>
            <a:endParaRPr lang="lv-LV" sz="2200" dirty="0">
              <a:latin typeface="Arial" panose="020B0604020202020204" pitchFamily="34" charset="0"/>
              <a:ea typeface="Tahoma" panose="020B0604030504040204" pitchFamily="34" charset="0"/>
              <a:cs typeface="Arial" panose="020B0604020202020204" pitchFamily="34" charset="0"/>
            </a:endParaRPr>
          </a:p>
        </p:txBody>
      </p:sp>
      <p:sp>
        <p:nvSpPr>
          <p:cNvPr id="11" name="Slide Number Placeholder 10">
            <a:extLst>
              <a:ext uri="{FF2B5EF4-FFF2-40B4-BE49-F238E27FC236}">
                <a16:creationId xmlns:a16="http://schemas.microsoft.com/office/drawing/2014/main" id="{0470FC07-E0D1-88BF-BF35-181A7D0D9E1B}"/>
              </a:ext>
            </a:extLst>
          </p:cNvPr>
          <p:cNvSpPr>
            <a:spLocks noGrp="1"/>
          </p:cNvSpPr>
          <p:nvPr>
            <p:ph type="sldNum" sz="quarter" idx="12"/>
          </p:nvPr>
        </p:nvSpPr>
        <p:spPr/>
        <p:txBody>
          <a:bodyPr/>
          <a:lstStyle/>
          <a:p>
            <a:fld id="{5A924EB1-19F3-4E2A-A587-26261B8A9B53}" type="slidenum">
              <a:rPr lang="lv-LV" smtClean="0"/>
              <a:t>13</a:t>
            </a:fld>
            <a:endParaRPr lang="lv-LV"/>
          </a:p>
        </p:txBody>
      </p:sp>
      <p:sp>
        <p:nvSpPr>
          <p:cNvPr id="4" name="Content Placeholder 2">
            <a:extLst>
              <a:ext uri="{FF2B5EF4-FFF2-40B4-BE49-F238E27FC236}">
                <a16:creationId xmlns:a16="http://schemas.microsoft.com/office/drawing/2014/main" id="{9E984FA7-8F40-D187-F78C-8147CA7DFB6C}"/>
              </a:ext>
            </a:extLst>
          </p:cNvPr>
          <p:cNvSpPr txBox="1">
            <a:spLocks/>
          </p:cNvSpPr>
          <p:nvPr/>
        </p:nvSpPr>
        <p:spPr>
          <a:xfrm>
            <a:off x="6093634" y="1680209"/>
            <a:ext cx="5033932" cy="481935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spcBef>
                <a:spcPts val="600"/>
              </a:spcBef>
              <a:spcAft>
                <a:spcPts val="600"/>
              </a:spcAft>
              <a:buClr>
                <a:srgbClr val="D75717"/>
              </a:buClr>
              <a:buNone/>
            </a:pPr>
            <a:r>
              <a:rPr lang="lv-LV" sz="2400" b="1" dirty="0" err="1">
                <a:latin typeface="Arial" panose="020B0604020202020204" pitchFamily="34" charset="0"/>
                <a:cs typeface="Arial" panose="020B0604020202020204" pitchFamily="34" charset="0"/>
              </a:rPr>
              <a:t>Labbūtības</a:t>
            </a:r>
            <a:r>
              <a:rPr lang="lv-LV" sz="2400" b="1" dirty="0">
                <a:latin typeface="Arial" panose="020B0604020202020204" pitchFamily="34" charset="0"/>
                <a:cs typeface="Arial" panose="020B0604020202020204" pitchFamily="34" charset="0"/>
              </a:rPr>
              <a:t> monitorings:</a:t>
            </a:r>
          </a:p>
          <a:p>
            <a:pPr>
              <a:lnSpc>
                <a:spcPct val="110000"/>
              </a:lnSpc>
              <a:spcBef>
                <a:spcPts val="600"/>
              </a:spcBef>
              <a:spcAft>
                <a:spcPts val="600"/>
              </a:spcAft>
              <a:buClr>
                <a:srgbClr val="D75717"/>
              </a:buClr>
              <a:buFont typeface="Wingdings" panose="05000000000000000000" pitchFamily="2" charset="2"/>
              <a:buChar char="§"/>
            </a:pPr>
            <a:r>
              <a:rPr lang="lv-LV" sz="2200" dirty="0">
                <a:latin typeface="Arial" panose="020B0604020202020204" pitchFamily="34" charset="0"/>
                <a:cs typeface="Arial" panose="020B0604020202020204" pitchFamily="34" charset="0"/>
              </a:rPr>
              <a:t>Nodarbinātie, t.sk. arī “ārštata” darbinieki.</a:t>
            </a:r>
          </a:p>
          <a:p>
            <a:pPr>
              <a:lnSpc>
                <a:spcPct val="110000"/>
              </a:lnSpc>
              <a:spcBef>
                <a:spcPts val="600"/>
              </a:spcBef>
              <a:spcAft>
                <a:spcPts val="600"/>
              </a:spcAft>
              <a:buClr>
                <a:srgbClr val="D75717"/>
              </a:buClr>
              <a:buFont typeface="Wingdings" panose="05000000000000000000" pitchFamily="2" charset="2"/>
              <a:buChar char="§"/>
            </a:pPr>
            <a:r>
              <a:rPr lang="lv-LV" sz="2200" dirty="0">
                <a:latin typeface="Arial" panose="020B0604020202020204" pitchFamily="34" charset="0"/>
                <a:cs typeface="Arial" panose="020B0604020202020204" pitchFamily="34" charset="0"/>
              </a:rPr>
              <a:t>“</a:t>
            </a:r>
            <a:r>
              <a:rPr lang="lv-LV" sz="2200" dirty="0" err="1">
                <a:latin typeface="Arial" panose="020B0604020202020204" pitchFamily="34" charset="0"/>
                <a:cs typeface="Arial" panose="020B0604020202020204" pitchFamily="34" charset="0"/>
              </a:rPr>
              <a:t>Exit</a:t>
            </a:r>
            <a:r>
              <a:rPr lang="lv-LV" sz="2200" dirty="0">
                <a:latin typeface="Arial" panose="020B0604020202020204" pitchFamily="34" charset="0"/>
                <a:cs typeface="Arial" panose="020B0604020202020204" pitchFamily="34" charset="0"/>
              </a:rPr>
              <a:t>” (darba noslēguma) intervijas.</a:t>
            </a:r>
          </a:p>
          <a:p>
            <a:pPr>
              <a:lnSpc>
                <a:spcPct val="110000"/>
              </a:lnSpc>
              <a:spcBef>
                <a:spcPts val="600"/>
              </a:spcBef>
              <a:spcAft>
                <a:spcPts val="600"/>
              </a:spcAft>
              <a:buClr>
                <a:srgbClr val="D75717"/>
              </a:buClr>
              <a:buFont typeface="Wingdings" panose="05000000000000000000" pitchFamily="2" charset="2"/>
              <a:buChar char="§"/>
            </a:pPr>
            <a:r>
              <a:rPr lang="lv-LV" sz="2200" dirty="0">
                <a:latin typeface="Arial" panose="020B0604020202020204" pitchFamily="34" charset="0"/>
                <a:cs typeface="Arial" panose="020B0604020202020204" pitchFamily="34" charset="0"/>
              </a:rPr>
              <a:t>Dažādas aptaujas (īsas, padziļinātas).</a:t>
            </a:r>
          </a:p>
          <a:p>
            <a:pPr>
              <a:lnSpc>
                <a:spcPct val="110000"/>
              </a:lnSpc>
              <a:spcBef>
                <a:spcPts val="600"/>
              </a:spcBef>
              <a:spcAft>
                <a:spcPts val="600"/>
              </a:spcAft>
              <a:buClr>
                <a:srgbClr val="D75717"/>
              </a:buClr>
              <a:buFont typeface="Wingdings" panose="05000000000000000000" pitchFamily="2" charset="2"/>
              <a:buChar char="§"/>
            </a:pPr>
            <a:r>
              <a:rPr lang="lv-LV" sz="2200" dirty="0">
                <a:latin typeface="Arial" panose="020B0604020202020204" pitchFamily="34" charset="0"/>
                <a:cs typeface="Arial" panose="020B0604020202020204" pitchFamily="34" charset="0"/>
              </a:rPr>
              <a:t>Problēmu identificēšana pirms to eskalācijas.</a:t>
            </a:r>
          </a:p>
        </p:txBody>
      </p:sp>
    </p:spTree>
    <p:extLst>
      <p:ext uri="{BB962C8B-B14F-4D97-AF65-F5344CB8AC3E}">
        <p14:creationId xmlns:p14="http://schemas.microsoft.com/office/powerpoint/2010/main" val="23628289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C4AD14-6DEA-AA1A-05B3-1F9F2EAFBB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3842093-ACCB-4A5A-9585-32BE35B0F5A2}"/>
              </a:ext>
            </a:extLst>
          </p:cNvPr>
          <p:cNvSpPr>
            <a:spLocks noGrp="1"/>
          </p:cNvSpPr>
          <p:nvPr>
            <p:ph type="title"/>
          </p:nvPr>
        </p:nvSpPr>
        <p:spPr>
          <a:xfrm>
            <a:off x="411982" y="358434"/>
            <a:ext cx="10843139" cy="1104605"/>
          </a:xfrm>
        </p:spPr>
        <p:txBody>
          <a:bodyPr>
            <a:normAutofit/>
          </a:bodyPr>
          <a:lstStyle/>
          <a:p>
            <a:r>
              <a:rPr lang="lv-LV" sz="2800" b="1" dirty="0">
                <a:latin typeface="Arial" panose="020B0604020202020204" pitchFamily="34" charset="0"/>
                <a:ea typeface="Tahoma" panose="020B0604030504040204" pitchFamily="34" charset="0"/>
                <a:cs typeface="Arial" panose="020B0604020202020204" pitchFamily="34" charset="0"/>
              </a:rPr>
              <a:t>Darba devēju labās prakses (3)</a:t>
            </a:r>
          </a:p>
        </p:txBody>
      </p:sp>
      <p:sp>
        <p:nvSpPr>
          <p:cNvPr id="3" name="Content Placeholder 2">
            <a:extLst>
              <a:ext uri="{FF2B5EF4-FFF2-40B4-BE49-F238E27FC236}">
                <a16:creationId xmlns:a16="http://schemas.microsoft.com/office/drawing/2014/main" id="{FFD3C350-109D-1AFC-4B66-8F77ACEA4F59}"/>
              </a:ext>
            </a:extLst>
          </p:cNvPr>
          <p:cNvSpPr>
            <a:spLocks noGrp="1"/>
          </p:cNvSpPr>
          <p:nvPr>
            <p:ph sz="half" idx="1"/>
          </p:nvPr>
        </p:nvSpPr>
        <p:spPr>
          <a:xfrm>
            <a:off x="486758" y="1680210"/>
            <a:ext cx="5033932" cy="4819355"/>
          </a:xfrm>
        </p:spPr>
        <p:txBody>
          <a:bodyPr>
            <a:noAutofit/>
          </a:bodyPr>
          <a:lstStyle/>
          <a:p>
            <a:pPr marL="0" indent="0">
              <a:lnSpc>
                <a:spcPct val="110000"/>
              </a:lnSpc>
              <a:spcBef>
                <a:spcPts val="600"/>
              </a:spcBef>
              <a:spcAft>
                <a:spcPts val="600"/>
              </a:spcAft>
              <a:buClr>
                <a:srgbClr val="D75717"/>
              </a:buClr>
              <a:buNone/>
            </a:pPr>
            <a:r>
              <a:rPr lang="lv-LV" sz="2400" b="1" dirty="0">
                <a:latin typeface="Arial" panose="020B0604020202020204" pitchFamily="34" charset="0"/>
                <a:cs typeface="Arial" panose="020B0604020202020204" pitchFamily="34" charset="0"/>
              </a:rPr>
              <a:t>Trīskārša jeb triangulācijas pieeja:</a:t>
            </a:r>
            <a:endParaRPr lang="lv-LV" sz="2400" dirty="0">
              <a:latin typeface="Arial" panose="020B0604020202020204" pitchFamily="34" charset="0"/>
              <a:cs typeface="Arial" panose="020B0604020202020204" pitchFamily="34" charset="0"/>
            </a:endParaRPr>
          </a:p>
          <a:p>
            <a:pPr>
              <a:lnSpc>
                <a:spcPct val="110000"/>
              </a:lnSpc>
              <a:spcBef>
                <a:spcPts val="600"/>
              </a:spcBef>
              <a:spcAft>
                <a:spcPts val="600"/>
              </a:spcAft>
              <a:buClr>
                <a:srgbClr val="D75717"/>
              </a:buClr>
              <a:buFont typeface="Wingdings" panose="05000000000000000000" pitchFamily="2" charset="2"/>
              <a:buChar char="§"/>
            </a:pPr>
            <a:r>
              <a:rPr lang="lv-LV" sz="2200" dirty="0">
                <a:latin typeface="Arial" panose="020B0604020202020204" pitchFamily="34" charset="0"/>
                <a:ea typeface="Tahoma" panose="020B0604030504040204" pitchFamily="34" charset="0"/>
                <a:cs typeface="Arial" panose="020B0604020202020204" pitchFamily="34" charset="0"/>
              </a:rPr>
              <a:t>Nepaļauties tikai uz vienu instrumentu.</a:t>
            </a:r>
          </a:p>
          <a:p>
            <a:pPr>
              <a:lnSpc>
                <a:spcPct val="110000"/>
              </a:lnSpc>
              <a:spcBef>
                <a:spcPts val="600"/>
              </a:spcBef>
              <a:spcAft>
                <a:spcPts val="600"/>
              </a:spcAft>
              <a:buClr>
                <a:srgbClr val="D75717"/>
              </a:buClr>
              <a:buFont typeface="Wingdings" panose="05000000000000000000" pitchFamily="2" charset="2"/>
              <a:buChar char="§"/>
            </a:pPr>
            <a:r>
              <a:rPr lang="lv-LV" sz="2200" dirty="0">
                <a:latin typeface="Arial" panose="020B0604020202020204" pitchFamily="34" charset="0"/>
                <a:ea typeface="Tahoma" panose="020B0604030504040204" pitchFamily="34" charset="0"/>
                <a:cs typeface="Arial" panose="020B0604020202020204" pitchFamily="34" charset="0"/>
              </a:rPr>
              <a:t>Aptaujas, intervijas un 360 grādu vērtējums.</a:t>
            </a:r>
          </a:p>
          <a:p>
            <a:pPr>
              <a:lnSpc>
                <a:spcPct val="110000"/>
              </a:lnSpc>
              <a:spcBef>
                <a:spcPts val="600"/>
              </a:spcBef>
              <a:spcAft>
                <a:spcPts val="600"/>
              </a:spcAft>
              <a:buClr>
                <a:srgbClr val="D75717"/>
              </a:buClr>
              <a:buFont typeface="Wingdings" panose="05000000000000000000" pitchFamily="2" charset="2"/>
              <a:buChar char="§"/>
            </a:pPr>
            <a:r>
              <a:rPr lang="lv-LV" sz="2200" dirty="0">
                <a:latin typeface="Arial" panose="020B0604020202020204" pitchFamily="34" charset="0"/>
                <a:ea typeface="Tahoma" panose="020B0604030504040204" pitchFamily="34" charset="0"/>
                <a:cs typeface="Arial" panose="020B0604020202020204" pitchFamily="34" charset="0"/>
              </a:rPr>
              <a:t>Dažāda satura un izmantoto metožu kombinācijas.</a:t>
            </a:r>
          </a:p>
          <a:p>
            <a:pPr>
              <a:lnSpc>
                <a:spcPct val="110000"/>
              </a:lnSpc>
              <a:spcBef>
                <a:spcPts val="600"/>
              </a:spcBef>
              <a:spcAft>
                <a:spcPts val="600"/>
              </a:spcAft>
              <a:buClr>
                <a:srgbClr val="D75717"/>
              </a:buClr>
              <a:buFont typeface="Wingdings" panose="05000000000000000000" pitchFamily="2" charset="2"/>
              <a:buChar char="§"/>
            </a:pPr>
            <a:r>
              <a:rPr lang="lv-LV" sz="2200" dirty="0">
                <a:latin typeface="Arial" panose="020B0604020202020204" pitchFamily="34" charset="0"/>
                <a:ea typeface="Tahoma" panose="020B0604030504040204" pitchFamily="34" charset="0"/>
                <a:cs typeface="Arial" panose="020B0604020202020204" pitchFamily="34" charset="0"/>
              </a:rPr>
              <a:t>Pilnīgāks un objektīvāks priekšstats par darba vidi.</a:t>
            </a:r>
          </a:p>
          <a:p>
            <a:pPr marL="0" indent="0">
              <a:lnSpc>
                <a:spcPct val="110000"/>
              </a:lnSpc>
              <a:spcBef>
                <a:spcPts val="600"/>
              </a:spcBef>
              <a:spcAft>
                <a:spcPts val="600"/>
              </a:spcAft>
              <a:buClr>
                <a:srgbClr val="D75717"/>
              </a:buClr>
              <a:buNone/>
            </a:pPr>
            <a:endParaRPr lang="lv-LV" sz="2200" dirty="0">
              <a:latin typeface="Arial" panose="020B0604020202020204" pitchFamily="34" charset="0"/>
              <a:ea typeface="Tahoma" panose="020B0604030504040204" pitchFamily="34" charset="0"/>
              <a:cs typeface="Arial" panose="020B0604020202020204" pitchFamily="34" charset="0"/>
            </a:endParaRPr>
          </a:p>
        </p:txBody>
      </p:sp>
      <p:sp>
        <p:nvSpPr>
          <p:cNvPr id="11" name="Slide Number Placeholder 10">
            <a:extLst>
              <a:ext uri="{FF2B5EF4-FFF2-40B4-BE49-F238E27FC236}">
                <a16:creationId xmlns:a16="http://schemas.microsoft.com/office/drawing/2014/main" id="{2930864D-A5DD-3639-9637-3B1A07BA0A06}"/>
              </a:ext>
            </a:extLst>
          </p:cNvPr>
          <p:cNvSpPr>
            <a:spLocks noGrp="1"/>
          </p:cNvSpPr>
          <p:nvPr>
            <p:ph type="sldNum" sz="quarter" idx="12"/>
          </p:nvPr>
        </p:nvSpPr>
        <p:spPr/>
        <p:txBody>
          <a:bodyPr/>
          <a:lstStyle/>
          <a:p>
            <a:fld id="{5A924EB1-19F3-4E2A-A587-26261B8A9B53}" type="slidenum">
              <a:rPr lang="lv-LV" smtClean="0"/>
              <a:t>14</a:t>
            </a:fld>
            <a:endParaRPr lang="lv-LV"/>
          </a:p>
        </p:txBody>
      </p:sp>
      <p:sp>
        <p:nvSpPr>
          <p:cNvPr id="4" name="Content Placeholder 2">
            <a:extLst>
              <a:ext uri="{FF2B5EF4-FFF2-40B4-BE49-F238E27FC236}">
                <a16:creationId xmlns:a16="http://schemas.microsoft.com/office/drawing/2014/main" id="{B5D1CE6B-49B4-C574-A6FB-10DACD1FBE98}"/>
              </a:ext>
            </a:extLst>
          </p:cNvPr>
          <p:cNvSpPr txBox="1">
            <a:spLocks/>
          </p:cNvSpPr>
          <p:nvPr/>
        </p:nvSpPr>
        <p:spPr>
          <a:xfrm>
            <a:off x="6093634" y="1680209"/>
            <a:ext cx="5033932" cy="481935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spcBef>
                <a:spcPts val="600"/>
              </a:spcBef>
              <a:spcAft>
                <a:spcPts val="600"/>
              </a:spcAft>
              <a:buClr>
                <a:srgbClr val="D75717"/>
              </a:buClr>
              <a:buNone/>
            </a:pPr>
            <a:r>
              <a:rPr lang="lv-LV" sz="2400" b="1" dirty="0">
                <a:latin typeface="Arial" panose="020B0604020202020204" pitchFamily="34" charset="0"/>
                <a:cs typeface="Arial" panose="020B0604020202020204" pitchFamily="34" charset="0"/>
              </a:rPr>
              <a:t>Ātra un konkrēta reakcija uz vardarbības gadījumiem:</a:t>
            </a:r>
          </a:p>
          <a:p>
            <a:pPr>
              <a:lnSpc>
                <a:spcPct val="110000"/>
              </a:lnSpc>
              <a:spcBef>
                <a:spcPts val="600"/>
              </a:spcBef>
              <a:spcAft>
                <a:spcPts val="600"/>
              </a:spcAft>
              <a:buClr>
                <a:srgbClr val="D75717"/>
              </a:buClr>
              <a:buFont typeface="Wingdings" panose="05000000000000000000" pitchFamily="2" charset="2"/>
              <a:buChar char="§"/>
            </a:pPr>
            <a:r>
              <a:rPr lang="lv-LV" sz="2200" dirty="0">
                <a:latin typeface="Arial" panose="020B0604020202020204" pitchFamily="34" charset="0"/>
                <a:cs typeface="Arial" panose="020B0604020202020204" pitchFamily="34" charset="0"/>
              </a:rPr>
              <a:t>Starp ziņošanu un atbalsta rīcību ne vairāk kā 24–72 stundas.</a:t>
            </a:r>
          </a:p>
          <a:p>
            <a:pPr>
              <a:lnSpc>
                <a:spcPct val="110000"/>
              </a:lnSpc>
              <a:spcBef>
                <a:spcPts val="600"/>
              </a:spcBef>
              <a:spcAft>
                <a:spcPts val="600"/>
              </a:spcAft>
              <a:buClr>
                <a:srgbClr val="D75717"/>
              </a:buClr>
              <a:buFont typeface="Wingdings" panose="05000000000000000000" pitchFamily="2" charset="2"/>
              <a:buChar char="§"/>
            </a:pPr>
            <a:r>
              <a:rPr lang="lv-LV" sz="2200" dirty="0">
                <a:latin typeface="Arial" panose="020B0604020202020204" pitchFamily="34" charset="0"/>
                <a:cs typeface="Arial" panose="020B0604020202020204" pitchFamily="34" charset="0"/>
              </a:rPr>
              <a:t>Stiprina uzticēšanos sistēmai.</a:t>
            </a:r>
          </a:p>
          <a:p>
            <a:pPr>
              <a:lnSpc>
                <a:spcPct val="110000"/>
              </a:lnSpc>
              <a:spcBef>
                <a:spcPts val="600"/>
              </a:spcBef>
              <a:spcAft>
                <a:spcPts val="600"/>
              </a:spcAft>
              <a:buClr>
                <a:srgbClr val="D75717"/>
              </a:buClr>
              <a:buFont typeface="Wingdings" panose="05000000000000000000" pitchFamily="2" charset="2"/>
              <a:buChar char="§"/>
            </a:pPr>
            <a:r>
              <a:rPr lang="lv-LV" sz="2200" dirty="0">
                <a:latin typeface="Arial" panose="020B0604020202020204" pitchFamily="34" charset="0"/>
                <a:cs typeface="Arial" panose="020B0604020202020204" pitchFamily="34" charset="0"/>
              </a:rPr>
              <a:t>Veicina nodarbināto gatavību ziņot.</a:t>
            </a:r>
          </a:p>
          <a:p>
            <a:pPr>
              <a:lnSpc>
                <a:spcPct val="110000"/>
              </a:lnSpc>
              <a:spcBef>
                <a:spcPts val="600"/>
              </a:spcBef>
              <a:spcAft>
                <a:spcPts val="600"/>
              </a:spcAft>
              <a:buClr>
                <a:srgbClr val="D75717"/>
              </a:buClr>
              <a:buFont typeface="Wingdings" panose="05000000000000000000" pitchFamily="2" charset="2"/>
              <a:buChar char="§"/>
            </a:pPr>
            <a:r>
              <a:rPr lang="lv-LV" sz="2200" dirty="0">
                <a:latin typeface="Arial" panose="020B0604020202020204" pitchFamily="34" charset="0"/>
                <a:cs typeface="Arial" panose="020B0604020202020204" pitchFamily="34" charset="0"/>
              </a:rPr>
              <a:t>Apliecina operatīvas reakcijas nozīmi.</a:t>
            </a:r>
          </a:p>
        </p:txBody>
      </p:sp>
    </p:spTree>
    <p:extLst>
      <p:ext uri="{BB962C8B-B14F-4D97-AF65-F5344CB8AC3E}">
        <p14:creationId xmlns:p14="http://schemas.microsoft.com/office/powerpoint/2010/main" val="10452034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70413A-C42A-9F0D-3A6A-C8F90D0F41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28762BF-B69D-471C-2D2B-07DA133D4DF7}"/>
              </a:ext>
            </a:extLst>
          </p:cNvPr>
          <p:cNvSpPr>
            <a:spLocks noGrp="1"/>
          </p:cNvSpPr>
          <p:nvPr>
            <p:ph type="title"/>
          </p:nvPr>
        </p:nvSpPr>
        <p:spPr>
          <a:xfrm>
            <a:off x="379710" y="358435"/>
            <a:ext cx="10843139" cy="1104605"/>
          </a:xfrm>
        </p:spPr>
        <p:txBody>
          <a:bodyPr>
            <a:normAutofit/>
          </a:bodyPr>
          <a:lstStyle/>
          <a:p>
            <a:r>
              <a:rPr lang="lv-LV" sz="2800" b="1" dirty="0">
                <a:latin typeface="Arial" panose="020B0604020202020204" pitchFamily="34" charset="0"/>
                <a:ea typeface="Tahoma" panose="020B0604030504040204" pitchFamily="34" charset="0"/>
                <a:cs typeface="Arial" panose="020B0604020202020204" pitchFamily="34" charset="0"/>
              </a:rPr>
              <a:t>Darba devēju labās prakses (4)</a:t>
            </a:r>
          </a:p>
        </p:txBody>
      </p:sp>
      <p:sp>
        <p:nvSpPr>
          <p:cNvPr id="3" name="Content Placeholder 2">
            <a:extLst>
              <a:ext uri="{FF2B5EF4-FFF2-40B4-BE49-F238E27FC236}">
                <a16:creationId xmlns:a16="http://schemas.microsoft.com/office/drawing/2014/main" id="{F8C0ED0B-4C58-549C-F872-688BD9381967}"/>
              </a:ext>
            </a:extLst>
          </p:cNvPr>
          <p:cNvSpPr>
            <a:spLocks noGrp="1"/>
          </p:cNvSpPr>
          <p:nvPr>
            <p:ph sz="half" idx="1"/>
          </p:nvPr>
        </p:nvSpPr>
        <p:spPr>
          <a:xfrm>
            <a:off x="486758" y="1680210"/>
            <a:ext cx="5033932" cy="4819355"/>
          </a:xfrm>
        </p:spPr>
        <p:txBody>
          <a:bodyPr>
            <a:noAutofit/>
          </a:bodyPr>
          <a:lstStyle/>
          <a:p>
            <a:pPr marL="0" indent="0">
              <a:lnSpc>
                <a:spcPct val="110000"/>
              </a:lnSpc>
              <a:spcBef>
                <a:spcPts val="600"/>
              </a:spcBef>
              <a:spcAft>
                <a:spcPts val="600"/>
              </a:spcAft>
              <a:buClr>
                <a:srgbClr val="D75717"/>
              </a:buClr>
              <a:buNone/>
            </a:pPr>
            <a:r>
              <a:rPr lang="lv-LV" sz="2400" b="1" dirty="0">
                <a:latin typeface="Arial" panose="020B0604020202020204" pitchFamily="34" charset="0"/>
                <a:cs typeface="Arial" panose="020B0604020202020204" pitchFamily="34" charset="0"/>
              </a:rPr>
              <a:t>Skaidri rīcības algoritmi augsta riska situācijām:</a:t>
            </a:r>
            <a:endParaRPr lang="lv-LV" sz="2400" dirty="0">
              <a:latin typeface="Arial" panose="020B0604020202020204" pitchFamily="34" charset="0"/>
              <a:cs typeface="Arial" panose="020B0604020202020204" pitchFamily="34" charset="0"/>
            </a:endParaRPr>
          </a:p>
          <a:p>
            <a:pPr>
              <a:lnSpc>
                <a:spcPct val="110000"/>
              </a:lnSpc>
              <a:spcBef>
                <a:spcPts val="600"/>
              </a:spcBef>
              <a:spcAft>
                <a:spcPts val="600"/>
              </a:spcAft>
              <a:buClr>
                <a:srgbClr val="D75717"/>
              </a:buClr>
              <a:buFont typeface="Wingdings" panose="05000000000000000000" pitchFamily="2" charset="2"/>
              <a:buChar char="§"/>
            </a:pPr>
            <a:r>
              <a:rPr lang="lv-LV" sz="2200" dirty="0">
                <a:latin typeface="Arial" panose="020B0604020202020204" pitchFamily="34" charset="0"/>
                <a:ea typeface="Tahoma" panose="020B0604030504040204" pitchFamily="34" charset="0"/>
                <a:cs typeface="Arial" panose="020B0604020202020204" pitchFamily="34" charset="0"/>
              </a:rPr>
              <a:t>Atsevišķa instrukcija ar konkrētiem soļiem kā rīkoties.</a:t>
            </a:r>
          </a:p>
          <a:p>
            <a:pPr>
              <a:lnSpc>
                <a:spcPct val="110000"/>
              </a:lnSpc>
              <a:spcBef>
                <a:spcPts val="600"/>
              </a:spcBef>
              <a:spcAft>
                <a:spcPts val="600"/>
              </a:spcAft>
              <a:buClr>
                <a:srgbClr val="D75717"/>
              </a:buClr>
              <a:buFont typeface="Wingdings" panose="05000000000000000000" pitchFamily="2" charset="2"/>
              <a:buChar char="§"/>
            </a:pPr>
            <a:r>
              <a:rPr lang="lv-LV" sz="2200" dirty="0">
                <a:latin typeface="Arial" panose="020B0604020202020204" pitchFamily="34" charset="0"/>
                <a:ea typeface="Tahoma" panose="020B0604030504040204" pitchFamily="34" charset="0"/>
                <a:cs typeface="Arial" panose="020B0604020202020204" pitchFamily="34" charset="0"/>
              </a:rPr>
              <a:t>“Pelēkais saraksts” ar potenciāli agresīviem klientiem.</a:t>
            </a:r>
          </a:p>
          <a:p>
            <a:pPr>
              <a:lnSpc>
                <a:spcPct val="110000"/>
              </a:lnSpc>
              <a:spcBef>
                <a:spcPts val="600"/>
              </a:spcBef>
              <a:spcAft>
                <a:spcPts val="600"/>
              </a:spcAft>
              <a:buClr>
                <a:srgbClr val="D75717"/>
              </a:buClr>
              <a:buFont typeface="Wingdings" panose="05000000000000000000" pitchFamily="2" charset="2"/>
              <a:buChar char="§"/>
            </a:pPr>
            <a:r>
              <a:rPr lang="lv-LV" sz="2200" dirty="0">
                <a:latin typeface="Arial" panose="020B0604020202020204" pitchFamily="34" charset="0"/>
                <a:ea typeface="Tahoma" panose="020B0604030504040204" pitchFamily="34" charset="0"/>
                <a:cs typeface="Arial" panose="020B0604020202020204" pitchFamily="34" charset="0"/>
              </a:rPr>
              <a:t>Rīcība pēc incidenta un atbalsta saņemšanas iespējas.</a:t>
            </a:r>
          </a:p>
          <a:p>
            <a:pPr>
              <a:lnSpc>
                <a:spcPct val="110000"/>
              </a:lnSpc>
              <a:spcBef>
                <a:spcPts val="600"/>
              </a:spcBef>
              <a:spcAft>
                <a:spcPts val="600"/>
              </a:spcAft>
              <a:buClr>
                <a:srgbClr val="D75717"/>
              </a:buClr>
              <a:buFont typeface="Wingdings" panose="05000000000000000000" pitchFamily="2" charset="2"/>
              <a:buChar char="§"/>
            </a:pPr>
            <a:r>
              <a:rPr lang="lv-LV" sz="2200" dirty="0">
                <a:latin typeface="Arial" panose="020B0604020202020204" pitchFamily="34" charset="0"/>
                <a:ea typeface="Tahoma" panose="020B0604030504040204" pitchFamily="34" charset="0"/>
                <a:cs typeface="Arial" panose="020B0604020202020204" pitchFamily="34" charset="0"/>
              </a:rPr>
              <a:t>Ļauj savlaicīgi sagatavoties iespējamajai situācijai.</a:t>
            </a:r>
          </a:p>
          <a:p>
            <a:pPr marL="0" indent="0">
              <a:lnSpc>
                <a:spcPct val="110000"/>
              </a:lnSpc>
              <a:spcBef>
                <a:spcPts val="600"/>
              </a:spcBef>
              <a:spcAft>
                <a:spcPts val="600"/>
              </a:spcAft>
              <a:buClr>
                <a:srgbClr val="D75717"/>
              </a:buClr>
              <a:buNone/>
            </a:pPr>
            <a:endParaRPr lang="lv-LV" sz="2200" dirty="0">
              <a:latin typeface="Arial" panose="020B0604020202020204" pitchFamily="34" charset="0"/>
              <a:ea typeface="Tahoma" panose="020B0604030504040204" pitchFamily="34" charset="0"/>
              <a:cs typeface="Arial" panose="020B0604020202020204" pitchFamily="34" charset="0"/>
            </a:endParaRPr>
          </a:p>
        </p:txBody>
      </p:sp>
      <p:sp>
        <p:nvSpPr>
          <p:cNvPr id="11" name="Slide Number Placeholder 10">
            <a:extLst>
              <a:ext uri="{FF2B5EF4-FFF2-40B4-BE49-F238E27FC236}">
                <a16:creationId xmlns:a16="http://schemas.microsoft.com/office/drawing/2014/main" id="{D027FF3E-8D7D-D1CD-BE15-753E4C014C20}"/>
              </a:ext>
            </a:extLst>
          </p:cNvPr>
          <p:cNvSpPr>
            <a:spLocks noGrp="1"/>
          </p:cNvSpPr>
          <p:nvPr>
            <p:ph type="sldNum" sz="quarter" idx="12"/>
          </p:nvPr>
        </p:nvSpPr>
        <p:spPr/>
        <p:txBody>
          <a:bodyPr/>
          <a:lstStyle/>
          <a:p>
            <a:fld id="{5A924EB1-19F3-4E2A-A587-26261B8A9B53}" type="slidenum">
              <a:rPr lang="lv-LV" smtClean="0"/>
              <a:t>15</a:t>
            </a:fld>
            <a:endParaRPr lang="lv-LV"/>
          </a:p>
        </p:txBody>
      </p:sp>
      <p:sp>
        <p:nvSpPr>
          <p:cNvPr id="4" name="Content Placeholder 2">
            <a:extLst>
              <a:ext uri="{FF2B5EF4-FFF2-40B4-BE49-F238E27FC236}">
                <a16:creationId xmlns:a16="http://schemas.microsoft.com/office/drawing/2014/main" id="{F4CC8559-462A-70CF-7506-7FC4F627A841}"/>
              </a:ext>
            </a:extLst>
          </p:cNvPr>
          <p:cNvSpPr txBox="1">
            <a:spLocks/>
          </p:cNvSpPr>
          <p:nvPr/>
        </p:nvSpPr>
        <p:spPr>
          <a:xfrm>
            <a:off x="6093634" y="1680209"/>
            <a:ext cx="5033932" cy="481935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spcBef>
                <a:spcPts val="600"/>
              </a:spcBef>
              <a:spcAft>
                <a:spcPts val="600"/>
              </a:spcAft>
              <a:buClr>
                <a:srgbClr val="D75717"/>
              </a:buClr>
              <a:buNone/>
            </a:pPr>
            <a:r>
              <a:rPr lang="lv-LV" sz="2400" b="1" dirty="0">
                <a:latin typeface="Arial" panose="020B0604020202020204" pitchFamily="34" charset="0"/>
                <a:cs typeface="Arial" panose="020B0604020202020204" pitchFamily="34" charset="0"/>
              </a:rPr>
              <a:t>Komplekss atbalsts cietušajiem:</a:t>
            </a:r>
          </a:p>
          <a:p>
            <a:pPr>
              <a:lnSpc>
                <a:spcPct val="110000"/>
              </a:lnSpc>
              <a:spcBef>
                <a:spcPts val="600"/>
              </a:spcBef>
              <a:spcAft>
                <a:spcPts val="600"/>
              </a:spcAft>
              <a:buClr>
                <a:srgbClr val="D75717"/>
              </a:buClr>
              <a:buFont typeface="Wingdings" panose="05000000000000000000" pitchFamily="2" charset="2"/>
              <a:buChar char="§"/>
            </a:pPr>
            <a:r>
              <a:rPr lang="lv-LV" sz="2200" dirty="0">
                <a:latin typeface="Arial" panose="020B0604020202020204" pitchFamily="34" charset="0"/>
                <a:cs typeface="Arial" panose="020B0604020202020204" pitchFamily="34" charset="0"/>
              </a:rPr>
              <a:t>Psihologa konsultācija, rehabilitācijas pakalpojumi.</a:t>
            </a:r>
          </a:p>
          <a:p>
            <a:pPr>
              <a:lnSpc>
                <a:spcPct val="110000"/>
              </a:lnSpc>
              <a:spcBef>
                <a:spcPts val="600"/>
              </a:spcBef>
              <a:spcAft>
                <a:spcPts val="600"/>
              </a:spcAft>
              <a:buClr>
                <a:srgbClr val="D75717"/>
              </a:buClr>
              <a:buFont typeface="Wingdings" panose="05000000000000000000" pitchFamily="2" charset="2"/>
              <a:buChar char="§"/>
            </a:pPr>
            <a:r>
              <a:rPr lang="lv-LV" sz="2200" dirty="0">
                <a:latin typeface="Arial" panose="020B0604020202020204" pitchFamily="34" charset="0"/>
                <a:cs typeface="Arial" panose="020B0604020202020204" pitchFamily="34" charset="0"/>
              </a:rPr>
              <a:t>Juridiska palīdzība.</a:t>
            </a:r>
          </a:p>
          <a:p>
            <a:pPr>
              <a:lnSpc>
                <a:spcPct val="110000"/>
              </a:lnSpc>
              <a:spcBef>
                <a:spcPts val="600"/>
              </a:spcBef>
              <a:spcAft>
                <a:spcPts val="600"/>
              </a:spcAft>
              <a:buClr>
                <a:srgbClr val="D75717"/>
              </a:buClr>
              <a:buFont typeface="Wingdings" panose="05000000000000000000" pitchFamily="2" charset="2"/>
              <a:buChar char="§"/>
            </a:pPr>
            <a:r>
              <a:rPr lang="lv-LV" sz="2200" dirty="0">
                <a:latin typeface="Arial" panose="020B0604020202020204" pitchFamily="34" charset="0"/>
                <a:cs typeface="Arial" panose="020B0604020202020204" pitchFamily="34" charset="0"/>
              </a:rPr>
              <a:t>Morāls atbalsts no vadības.</a:t>
            </a:r>
          </a:p>
          <a:p>
            <a:pPr>
              <a:lnSpc>
                <a:spcPct val="110000"/>
              </a:lnSpc>
              <a:spcBef>
                <a:spcPts val="600"/>
              </a:spcBef>
              <a:spcAft>
                <a:spcPts val="600"/>
              </a:spcAft>
              <a:buClr>
                <a:srgbClr val="D75717"/>
              </a:buClr>
              <a:buFont typeface="Wingdings" panose="05000000000000000000" pitchFamily="2" charset="2"/>
              <a:buChar char="§"/>
            </a:pPr>
            <a:r>
              <a:rPr lang="lv-LV" sz="2200" dirty="0">
                <a:latin typeface="Arial" panose="020B0604020202020204" pitchFamily="34" charset="0"/>
                <a:cs typeface="Arial" panose="020B0604020202020204" pitchFamily="34" charset="0"/>
              </a:rPr>
              <a:t>Pēc incidenta mazina traumu.</a:t>
            </a:r>
          </a:p>
        </p:txBody>
      </p:sp>
    </p:spTree>
    <p:extLst>
      <p:ext uri="{BB962C8B-B14F-4D97-AF65-F5344CB8AC3E}">
        <p14:creationId xmlns:p14="http://schemas.microsoft.com/office/powerpoint/2010/main" val="10451244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39CD79-A4F3-F2B7-DEB1-10CB0B6385D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7F75D0D-2B00-02C7-9759-45BA25E343FD}"/>
              </a:ext>
            </a:extLst>
          </p:cNvPr>
          <p:cNvSpPr>
            <a:spLocks noGrp="1"/>
          </p:cNvSpPr>
          <p:nvPr>
            <p:ph type="title"/>
          </p:nvPr>
        </p:nvSpPr>
        <p:spPr>
          <a:xfrm>
            <a:off x="411982" y="358434"/>
            <a:ext cx="10843139" cy="1104605"/>
          </a:xfrm>
        </p:spPr>
        <p:txBody>
          <a:bodyPr>
            <a:normAutofit/>
          </a:bodyPr>
          <a:lstStyle/>
          <a:p>
            <a:r>
              <a:rPr lang="lv-LV" sz="2800" b="1" dirty="0">
                <a:latin typeface="Arial" panose="020B0604020202020204" pitchFamily="34" charset="0"/>
                <a:ea typeface="Tahoma" panose="020B0604030504040204" pitchFamily="34" charset="0"/>
                <a:cs typeface="Arial" panose="020B0604020202020204" pitchFamily="34" charset="0"/>
              </a:rPr>
              <a:t>Darba devēju labās prakses (5)</a:t>
            </a:r>
          </a:p>
        </p:txBody>
      </p:sp>
      <p:sp>
        <p:nvSpPr>
          <p:cNvPr id="3" name="Content Placeholder 2">
            <a:extLst>
              <a:ext uri="{FF2B5EF4-FFF2-40B4-BE49-F238E27FC236}">
                <a16:creationId xmlns:a16="http://schemas.microsoft.com/office/drawing/2014/main" id="{D572F423-9EE2-47B5-0FD2-E84FED72BEBA}"/>
              </a:ext>
            </a:extLst>
          </p:cNvPr>
          <p:cNvSpPr>
            <a:spLocks noGrp="1"/>
          </p:cNvSpPr>
          <p:nvPr>
            <p:ph sz="half" idx="1"/>
          </p:nvPr>
        </p:nvSpPr>
        <p:spPr>
          <a:xfrm>
            <a:off x="486758" y="1680210"/>
            <a:ext cx="5033932" cy="4819355"/>
          </a:xfrm>
        </p:spPr>
        <p:txBody>
          <a:bodyPr>
            <a:noAutofit/>
          </a:bodyPr>
          <a:lstStyle/>
          <a:p>
            <a:pPr marL="0" indent="0">
              <a:lnSpc>
                <a:spcPct val="110000"/>
              </a:lnSpc>
              <a:spcBef>
                <a:spcPts val="600"/>
              </a:spcBef>
              <a:spcAft>
                <a:spcPts val="600"/>
              </a:spcAft>
              <a:buClr>
                <a:srgbClr val="D75717"/>
              </a:buClr>
              <a:buNone/>
            </a:pPr>
            <a:r>
              <a:rPr lang="lv-LV" sz="2400" b="1" dirty="0">
                <a:latin typeface="Arial" panose="020B0604020202020204" pitchFamily="34" charset="0"/>
                <a:cs typeface="Arial" panose="020B0604020202020204" pitchFamily="34" charset="0"/>
              </a:rPr>
              <a:t>Iekšējās kārtības noteikumi klientiem un apmeklētājiem:</a:t>
            </a:r>
            <a:endParaRPr lang="lv-LV" sz="2400" dirty="0">
              <a:latin typeface="Arial" panose="020B0604020202020204" pitchFamily="34" charset="0"/>
              <a:cs typeface="Arial" panose="020B0604020202020204" pitchFamily="34" charset="0"/>
            </a:endParaRPr>
          </a:p>
          <a:p>
            <a:pPr>
              <a:lnSpc>
                <a:spcPct val="110000"/>
              </a:lnSpc>
              <a:spcBef>
                <a:spcPts val="600"/>
              </a:spcBef>
              <a:spcAft>
                <a:spcPts val="600"/>
              </a:spcAft>
              <a:buClr>
                <a:srgbClr val="D75717"/>
              </a:buClr>
              <a:buFont typeface="Wingdings" panose="05000000000000000000" pitchFamily="2" charset="2"/>
              <a:buChar char="§"/>
            </a:pPr>
            <a:r>
              <a:rPr lang="lv-LV" sz="2200" dirty="0">
                <a:latin typeface="Arial" panose="020B0604020202020204" pitchFamily="34" charset="0"/>
                <a:ea typeface="Tahoma" panose="020B0604030504040204" pitchFamily="34" charset="0"/>
                <a:cs typeface="Arial" panose="020B0604020202020204" pitchFamily="34" charset="0"/>
              </a:rPr>
              <a:t>Vispārpieņemto uzvedības normu ievērošana.</a:t>
            </a:r>
          </a:p>
          <a:p>
            <a:pPr>
              <a:lnSpc>
                <a:spcPct val="110000"/>
              </a:lnSpc>
              <a:spcBef>
                <a:spcPts val="600"/>
              </a:spcBef>
              <a:spcAft>
                <a:spcPts val="600"/>
              </a:spcAft>
              <a:buClr>
                <a:srgbClr val="D75717"/>
              </a:buClr>
              <a:buFont typeface="Wingdings" panose="05000000000000000000" pitchFamily="2" charset="2"/>
              <a:buChar char="§"/>
            </a:pPr>
            <a:r>
              <a:rPr lang="lv-LV" sz="2200" dirty="0">
                <a:latin typeface="Arial" panose="020B0604020202020204" pitchFamily="34" charset="0"/>
                <a:ea typeface="Tahoma" panose="020B0604030504040204" pitchFamily="34" charset="0"/>
                <a:cs typeface="Arial" panose="020B0604020202020204" pitchFamily="34" charset="0"/>
              </a:rPr>
              <a:t>Kategorisks aizliegums agresīvai rīcībai un rupjiem vārdiem.</a:t>
            </a:r>
          </a:p>
          <a:p>
            <a:pPr>
              <a:lnSpc>
                <a:spcPct val="110000"/>
              </a:lnSpc>
              <a:spcBef>
                <a:spcPts val="600"/>
              </a:spcBef>
              <a:spcAft>
                <a:spcPts val="600"/>
              </a:spcAft>
              <a:buClr>
                <a:srgbClr val="D75717"/>
              </a:buClr>
              <a:buFont typeface="Wingdings" panose="05000000000000000000" pitchFamily="2" charset="2"/>
              <a:buChar char="§"/>
            </a:pPr>
            <a:r>
              <a:rPr lang="lv-LV" sz="2200" dirty="0">
                <a:latin typeface="Arial" panose="020B0604020202020204" pitchFamily="34" charset="0"/>
                <a:ea typeface="Tahoma" panose="020B0604030504040204" pitchFamily="34" charset="0"/>
                <a:cs typeface="Arial" panose="020B0604020202020204" pitchFamily="34" charset="0"/>
              </a:rPr>
              <a:t>Konkrētas sekas par pārkāpumiem.</a:t>
            </a:r>
          </a:p>
          <a:p>
            <a:pPr>
              <a:lnSpc>
                <a:spcPct val="110000"/>
              </a:lnSpc>
              <a:spcBef>
                <a:spcPts val="600"/>
              </a:spcBef>
              <a:spcAft>
                <a:spcPts val="600"/>
              </a:spcAft>
              <a:buClr>
                <a:srgbClr val="D75717"/>
              </a:buClr>
              <a:buFont typeface="Wingdings" panose="05000000000000000000" pitchFamily="2" charset="2"/>
              <a:buChar char="§"/>
            </a:pPr>
            <a:r>
              <a:rPr lang="lv-LV" sz="2200" dirty="0">
                <a:latin typeface="Arial" panose="020B0604020202020204" pitchFamily="34" charset="0"/>
                <a:ea typeface="Tahoma" panose="020B0604030504040204" pitchFamily="34" charset="0"/>
                <a:cs typeface="Arial" panose="020B0604020202020204" pitchFamily="34" charset="0"/>
              </a:rPr>
              <a:t>Var tikt izbeigta pakalpojuma sniegšana.</a:t>
            </a:r>
          </a:p>
          <a:p>
            <a:pPr marL="0" indent="0">
              <a:lnSpc>
                <a:spcPct val="110000"/>
              </a:lnSpc>
              <a:spcBef>
                <a:spcPts val="600"/>
              </a:spcBef>
              <a:spcAft>
                <a:spcPts val="600"/>
              </a:spcAft>
              <a:buClr>
                <a:srgbClr val="D75717"/>
              </a:buClr>
              <a:buNone/>
            </a:pPr>
            <a:endParaRPr lang="lv-LV" sz="2200" dirty="0">
              <a:latin typeface="Arial" panose="020B0604020202020204" pitchFamily="34" charset="0"/>
              <a:ea typeface="Tahoma" panose="020B0604030504040204" pitchFamily="34" charset="0"/>
              <a:cs typeface="Arial" panose="020B0604020202020204" pitchFamily="34" charset="0"/>
            </a:endParaRPr>
          </a:p>
        </p:txBody>
      </p:sp>
      <p:sp>
        <p:nvSpPr>
          <p:cNvPr id="11" name="Slide Number Placeholder 10">
            <a:extLst>
              <a:ext uri="{FF2B5EF4-FFF2-40B4-BE49-F238E27FC236}">
                <a16:creationId xmlns:a16="http://schemas.microsoft.com/office/drawing/2014/main" id="{808BEE9A-A062-69CD-82D9-DD947F6E33F2}"/>
              </a:ext>
            </a:extLst>
          </p:cNvPr>
          <p:cNvSpPr>
            <a:spLocks noGrp="1"/>
          </p:cNvSpPr>
          <p:nvPr>
            <p:ph type="sldNum" sz="quarter" idx="12"/>
          </p:nvPr>
        </p:nvSpPr>
        <p:spPr/>
        <p:txBody>
          <a:bodyPr/>
          <a:lstStyle/>
          <a:p>
            <a:fld id="{5A924EB1-19F3-4E2A-A587-26261B8A9B53}" type="slidenum">
              <a:rPr lang="lv-LV" smtClean="0"/>
              <a:t>16</a:t>
            </a:fld>
            <a:endParaRPr lang="lv-LV"/>
          </a:p>
        </p:txBody>
      </p:sp>
      <p:sp>
        <p:nvSpPr>
          <p:cNvPr id="5" name="Content Placeholder 2">
            <a:extLst>
              <a:ext uri="{FF2B5EF4-FFF2-40B4-BE49-F238E27FC236}">
                <a16:creationId xmlns:a16="http://schemas.microsoft.com/office/drawing/2014/main" id="{D8298B68-D5E0-25D9-2C1D-F888E306735C}"/>
              </a:ext>
            </a:extLst>
          </p:cNvPr>
          <p:cNvSpPr txBox="1">
            <a:spLocks/>
          </p:cNvSpPr>
          <p:nvPr/>
        </p:nvSpPr>
        <p:spPr>
          <a:xfrm>
            <a:off x="6093634" y="1680210"/>
            <a:ext cx="5033932" cy="481935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spcBef>
                <a:spcPts val="600"/>
              </a:spcBef>
              <a:spcAft>
                <a:spcPts val="600"/>
              </a:spcAft>
              <a:buClr>
                <a:srgbClr val="D75717"/>
              </a:buClr>
              <a:buFont typeface="Arial" panose="020B0604020202020204" pitchFamily="34" charset="0"/>
              <a:buNone/>
            </a:pPr>
            <a:r>
              <a:rPr lang="lv-LV" sz="2400" b="1" dirty="0">
                <a:latin typeface="Arial" panose="020B0604020202020204" pitchFamily="34" charset="0"/>
                <a:cs typeface="Arial" panose="020B0604020202020204" pitchFamily="34" charset="0"/>
              </a:rPr>
              <a:t>Vadības loma organizācijas kultūras maiņā:</a:t>
            </a:r>
            <a:endParaRPr lang="lv-LV" sz="2400" dirty="0">
              <a:latin typeface="Arial" panose="020B0604020202020204" pitchFamily="34" charset="0"/>
              <a:cs typeface="Arial" panose="020B0604020202020204" pitchFamily="34" charset="0"/>
            </a:endParaRPr>
          </a:p>
          <a:p>
            <a:pPr>
              <a:lnSpc>
                <a:spcPct val="110000"/>
              </a:lnSpc>
              <a:spcBef>
                <a:spcPts val="600"/>
              </a:spcBef>
              <a:spcAft>
                <a:spcPts val="600"/>
              </a:spcAft>
              <a:buClr>
                <a:srgbClr val="D75717"/>
              </a:buClr>
              <a:buFont typeface="Wingdings" panose="05000000000000000000" pitchFamily="2" charset="2"/>
              <a:buChar char="§"/>
            </a:pPr>
            <a:r>
              <a:rPr lang="lv-LV" sz="2200" dirty="0">
                <a:latin typeface="Arial" panose="020B0604020202020204" pitchFamily="34" charset="0"/>
                <a:ea typeface="Tahoma" panose="020B0604030504040204" pitchFamily="34" charset="0"/>
                <a:cs typeface="Arial" panose="020B0604020202020204" pitchFamily="34" charset="0"/>
              </a:rPr>
              <a:t>Personīgais piemērs un skaidra nulles tolerance.</a:t>
            </a:r>
          </a:p>
          <a:p>
            <a:pPr>
              <a:lnSpc>
                <a:spcPct val="110000"/>
              </a:lnSpc>
              <a:spcBef>
                <a:spcPts val="600"/>
              </a:spcBef>
              <a:spcAft>
                <a:spcPts val="600"/>
              </a:spcAft>
              <a:buClr>
                <a:srgbClr val="D75717"/>
              </a:buClr>
              <a:buFont typeface="Wingdings" panose="05000000000000000000" pitchFamily="2" charset="2"/>
              <a:buChar char="§"/>
            </a:pPr>
            <a:r>
              <a:rPr lang="lv-LV" sz="2200" dirty="0">
                <a:latin typeface="Arial" panose="020B0604020202020204" pitchFamily="34" charset="0"/>
                <a:ea typeface="Tahoma" panose="020B0604030504040204" pitchFamily="34" charset="0"/>
                <a:cs typeface="Arial" panose="020B0604020202020204" pitchFamily="34" charset="0"/>
              </a:rPr>
              <a:t>Iepriekš neatrisināto jautājumu risināšana.</a:t>
            </a:r>
          </a:p>
          <a:p>
            <a:pPr>
              <a:lnSpc>
                <a:spcPct val="110000"/>
              </a:lnSpc>
              <a:spcBef>
                <a:spcPts val="600"/>
              </a:spcBef>
              <a:spcAft>
                <a:spcPts val="600"/>
              </a:spcAft>
              <a:buClr>
                <a:srgbClr val="D75717"/>
              </a:buClr>
              <a:buFont typeface="Wingdings" panose="05000000000000000000" pitchFamily="2" charset="2"/>
              <a:buChar char="§"/>
            </a:pPr>
            <a:r>
              <a:rPr lang="lv-LV" sz="2200" dirty="0">
                <a:latin typeface="Arial" panose="020B0604020202020204" pitchFamily="34" charset="0"/>
                <a:ea typeface="Tahoma" panose="020B0604030504040204" pitchFamily="34" charset="0"/>
                <a:cs typeface="Arial" panose="020B0604020202020204" pitchFamily="34" charset="0"/>
              </a:rPr>
              <a:t>Dokumentu pilnveidošana un vienkāršošana.</a:t>
            </a:r>
          </a:p>
          <a:p>
            <a:pPr>
              <a:lnSpc>
                <a:spcPct val="110000"/>
              </a:lnSpc>
              <a:spcBef>
                <a:spcPts val="600"/>
              </a:spcBef>
              <a:spcAft>
                <a:spcPts val="600"/>
              </a:spcAft>
              <a:buClr>
                <a:srgbClr val="D75717"/>
              </a:buClr>
              <a:buFont typeface="Wingdings" panose="05000000000000000000" pitchFamily="2" charset="2"/>
              <a:buChar char="§"/>
            </a:pPr>
            <a:r>
              <a:rPr lang="lv-LV" sz="2200" dirty="0">
                <a:latin typeface="Arial" panose="020B0604020202020204" pitchFamily="34" charset="0"/>
                <a:ea typeface="Tahoma" panose="020B0604030504040204" pitchFamily="34" charset="0"/>
                <a:cs typeface="Arial" panose="020B0604020202020204" pitchFamily="34" charset="0"/>
              </a:rPr>
              <a:t>Mērķētas nodarbināto un vadītāju apmācības.</a:t>
            </a:r>
          </a:p>
        </p:txBody>
      </p:sp>
    </p:spTree>
    <p:extLst>
      <p:ext uri="{BB962C8B-B14F-4D97-AF65-F5344CB8AC3E}">
        <p14:creationId xmlns:p14="http://schemas.microsoft.com/office/powerpoint/2010/main" val="39459583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DC6DD7-B03C-C308-C319-8F30BE9C04C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429C36-AA1E-6861-FC93-E9208DDD15D3}"/>
              </a:ext>
            </a:extLst>
          </p:cNvPr>
          <p:cNvSpPr>
            <a:spLocks noGrp="1"/>
          </p:cNvSpPr>
          <p:nvPr>
            <p:ph type="title"/>
          </p:nvPr>
        </p:nvSpPr>
        <p:spPr>
          <a:xfrm>
            <a:off x="411982" y="358434"/>
            <a:ext cx="10843139" cy="1104605"/>
          </a:xfrm>
        </p:spPr>
        <p:txBody>
          <a:bodyPr>
            <a:normAutofit/>
          </a:bodyPr>
          <a:lstStyle/>
          <a:p>
            <a:r>
              <a:rPr lang="lv-LV" sz="2800" b="1" dirty="0">
                <a:latin typeface="Arial" panose="020B0604020202020204" pitchFamily="34" charset="0"/>
                <a:ea typeface="Tahoma" panose="020B0604030504040204" pitchFamily="34" charset="0"/>
                <a:cs typeface="Arial" panose="020B0604020202020204" pitchFamily="34" charset="0"/>
              </a:rPr>
              <a:t>Institūciju un organizāciju loma atbalsta nodrošināšanā no vardarbības darba vidē cietušajiem</a:t>
            </a:r>
          </a:p>
        </p:txBody>
      </p:sp>
      <p:sp>
        <p:nvSpPr>
          <p:cNvPr id="3" name="Content Placeholder 2">
            <a:extLst>
              <a:ext uri="{FF2B5EF4-FFF2-40B4-BE49-F238E27FC236}">
                <a16:creationId xmlns:a16="http://schemas.microsoft.com/office/drawing/2014/main" id="{46FB65F3-B944-C1FD-7627-6BE794AED85B}"/>
              </a:ext>
            </a:extLst>
          </p:cNvPr>
          <p:cNvSpPr>
            <a:spLocks noGrp="1"/>
          </p:cNvSpPr>
          <p:nvPr>
            <p:ph sz="half" idx="1"/>
          </p:nvPr>
        </p:nvSpPr>
        <p:spPr>
          <a:xfrm>
            <a:off x="486758" y="1680210"/>
            <a:ext cx="5033932" cy="4819355"/>
          </a:xfrm>
        </p:spPr>
        <p:txBody>
          <a:bodyPr>
            <a:noAutofit/>
          </a:bodyPr>
          <a:lstStyle/>
          <a:p>
            <a:pPr>
              <a:lnSpc>
                <a:spcPct val="110000"/>
              </a:lnSpc>
              <a:spcBef>
                <a:spcPts val="600"/>
              </a:spcBef>
              <a:spcAft>
                <a:spcPts val="600"/>
              </a:spcAft>
              <a:buClr>
                <a:schemeClr val="accent2"/>
              </a:buClr>
              <a:buFont typeface="Wingdings" panose="05000000000000000000" pitchFamily="2" charset="2"/>
              <a:buChar char="§"/>
            </a:pPr>
            <a:r>
              <a:rPr lang="lv-LV" sz="2400" b="1" dirty="0">
                <a:latin typeface="Arial" panose="020B0604020202020204" pitchFamily="34" charset="0"/>
                <a:ea typeface="Tahoma" panose="020B0604030504040204" pitchFamily="34" charset="0"/>
                <a:cs typeface="Arial" panose="020B0604020202020204" pitchFamily="34" charset="0"/>
              </a:rPr>
              <a:t>Iesaistīts plašs institūciju loks </a:t>
            </a:r>
            <a:r>
              <a:rPr lang="lv-LV" sz="2400" dirty="0">
                <a:latin typeface="Arial" panose="020B0604020202020204" pitchFamily="34" charset="0"/>
                <a:ea typeface="Tahoma" panose="020B0604030504040204" pitchFamily="34" charset="0"/>
                <a:cs typeface="Arial" panose="020B0604020202020204" pitchFamily="34" charset="0"/>
              </a:rPr>
              <a:t>(valsts un pašvaldību iestādes, organizācijas).</a:t>
            </a:r>
          </a:p>
          <a:p>
            <a:pPr>
              <a:lnSpc>
                <a:spcPct val="110000"/>
              </a:lnSpc>
              <a:spcBef>
                <a:spcPts val="600"/>
              </a:spcBef>
              <a:spcAft>
                <a:spcPts val="600"/>
              </a:spcAft>
              <a:buClr>
                <a:schemeClr val="accent2"/>
              </a:buClr>
              <a:buFont typeface="Wingdings" panose="05000000000000000000" pitchFamily="2" charset="2"/>
              <a:buChar char="§"/>
            </a:pPr>
            <a:r>
              <a:rPr lang="lv-LV" sz="2400" b="1" dirty="0">
                <a:latin typeface="Arial" panose="020B0604020202020204" pitchFamily="34" charset="0"/>
                <a:ea typeface="Tahoma" panose="020B0604030504040204" pitchFamily="34" charset="0"/>
                <a:cs typeface="Arial" panose="020B0604020202020204" pitchFamily="34" charset="0"/>
              </a:rPr>
              <a:t>Valsts institūciju pienākumi</a:t>
            </a:r>
            <a:r>
              <a:rPr lang="lv-LV" sz="2400" dirty="0">
                <a:latin typeface="Arial" panose="020B0604020202020204" pitchFamily="34" charset="0"/>
                <a:ea typeface="Tahoma" panose="020B0604030504040204" pitchFamily="34" charset="0"/>
                <a:cs typeface="Arial" panose="020B0604020202020204" pitchFamily="34" charset="0"/>
              </a:rPr>
              <a:t>: vardarbības prevencija, sabiedrības informēšana, situācijas uzraudzība un gadījumu izmeklēšana.</a:t>
            </a:r>
          </a:p>
        </p:txBody>
      </p:sp>
      <p:sp>
        <p:nvSpPr>
          <p:cNvPr id="11" name="Slide Number Placeholder 10">
            <a:extLst>
              <a:ext uri="{FF2B5EF4-FFF2-40B4-BE49-F238E27FC236}">
                <a16:creationId xmlns:a16="http://schemas.microsoft.com/office/drawing/2014/main" id="{11FB629F-7E8D-EDBE-E9C7-F7327BA41343}"/>
              </a:ext>
            </a:extLst>
          </p:cNvPr>
          <p:cNvSpPr>
            <a:spLocks noGrp="1"/>
          </p:cNvSpPr>
          <p:nvPr>
            <p:ph type="sldNum" sz="quarter" idx="12"/>
          </p:nvPr>
        </p:nvSpPr>
        <p:spPr/>
        <p:txBody>
          <a:bodyPr/>
          <a:lstStyle/>
          <a:p>
            <a:fld id="{5A924EB1-19F3-4E2A-A587-26261B8A9B53}" type="slidenum">
              <a:rPr lang="lv-LV" smtClean="0"/>
              <a:t>17</a:t>
            </a:fld>
            <a:endParaRPr lang="lv-LV"/>
          </a:p>
        </p:txBody>
      </p:sp>
      <p:sp>
        <p:nvSpPr>
          <p:cNvPr id="4" name="Content Placeholder 2">
            <a:extLst>
              <a:ext uri="{FF2B5EF4-FFF2-40B4-BE49-F238E27FC236}">
                <a16:creationId xmlns:a16="http://schemas.microsoft.com/office/drawing/2014/main" id="{1AEEDE8F-615B-A962-52D5-69879E3B497F}"/>
              </a:ext>
            </a:extLst>
          </p:cNvPr>
          <p:cNvSpPr txBox="1">
            <a:spLocks/>
          </p:cNvSpPr>
          <p:nvPr/>
        </p:nvSpPr>
        <p:spPr>
          <a:xfrm>
            <a:off x="6093634" y="1680209"/>
            <a:ext cx="5033932" cy="481935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spcBef>
                <a:spcPts val="600"/>
              </a:spcBef>
              <a:spcAft>
                <a:spcPts val="600"/>
              </a:spcAft>
              <a:buClr>
                <a:schemeClr val="accent2"/>
              </a:buClr>
              <a:buFont typeface="Wingdings" panose="05000000000000000000" pitchFamily="2" charset="2"/>
              <a:buChar char="§"/>
            </a:pPr>
            <a:r>
              <a:rPr lang="lv-LV" sz="2400" b="1" dirty="0">
                <a:latin typeface="Arial" panose="020B0604020202020204" pitchFamily="34" charset="0"/>
                <a:ea typeface="Tahoma" panose="020B0604030504040204" pitchFamily="34" charset="0"/>
                <a:cs typeface="Arial" panose="020B0604020202020204" pitchFamily="34" charset="0"/>
              </a:rPr>
              <a:t>Psihosociālu un praktisku atbalstu</a:t>
            </a:r>
            <a:r>
              <a:rPr lang="lv-LV" sz="2400" dirty="0">
                <a:latin typeface="Arial" panose="020B0604020202020204" pitchFamily="34" charset="0"/>
                <a:ea typeface="Tahoma" panose="020B0604030504040204" pitchFamily="34" charset="0"/>
                <a:cs typeface="Arial" panose="020B0604020202020204" pitchFamily="34" charset="0"/>
              </a:rPr>
              <a:t> pamatā sniedz NVO.</a:t>
            </a:r>
          </a:p>
          <a:p>
            <a:pPr lvl="1">
              <a:lnSpc>
                <a:spcPct val="110000"/>
              </a:lnSpc>
              <a:spcBef>
                <a:spcPts val="600"/>
              </a:spcBef>
              <a:spcAft>
                <a:spcPts val="600"/>
              </a:spcAft>
              <a:buClr>
                <a:schemeClr val="accent2"/>
              </a:buClr>
              <a:buFont typeface="Wingdings" panose="05000000000000000000" pitchFamily="2" charset="2"/>
              <a:buChar char="§"/>
            </a:pPr>
            <a:r>
              <a:rPr lang="lv-LV" sz="2000" dirty="0">
                <a:latin typeface="Arial" panose="020B0604020202020204" pitchFamily="34" charset="0"/>
                <a:ea typeface="Tahoma" panose="020B0604030504040204" pitchFamily="34" charset="0"/>
                <a:cs typeface="Arial" panose="020B0604020202020204" pitchFamily="34" charset="0"/>
              </a:rPr>
              <a:t>Atbalstu var sniegt arī sociālie dienesti, taču nodarbinātie šo iespēju izmanto reti.</a:t>
            </a:r>
          </a:p>
          <a:p>
            <a:pPr>
              <a:lnSpc>
                <a:spcPct val="110000"/>
              </a:lnSpc>
              <a:spcBef>
                <a:spcPts val="600"/>
              </a:spcBef>
              <a:spcAft>
                <a:spcPts val="600"/>
              </a:spcAft>
              <a:buClr>
                <a:schemeClr val="accent2"/>
              </a:buClr>
              <a:buFont typeface="Wingdings" panose="05000000000000000000" pitchFamily="2" charset="2"/>
              <a:buChar char="§"/>
            </a:pPr>
            <a:r>
              <a:rPr lang="lv-LV" sz="2400" b="1" dirty="0">
                <a:latin typeface="Arial" panose="020B0604020202020204" pitchFamily="34" charset="0"/>
                <a:ea typeface="Tahoma" panose="020B0604030504040204" pitchFamily="34" charset="0"/>
                <a:cs typeface="Arial" panose="020B0604020202020204" pitchFamily="34" charset="0"/>
              </a:rPr>
              <a:t>Institūciju atbildība un rīcības soļi nodarbinātajiem nav pietiekami skaidri</a:t>
            </a:r>
            <a:r>
              <a:rPr lang="lv-LV" sz="2400" dirty="0">
                <a:latin typeface="Arial" panose="020B0604020202020204" pitchFamily="34" charset="0"/>
                <a:ea typeface="Tahoma" panose="020B0604030504040204" pitchFamily="34" charset="0"/>
                <a:cs typeface="Arial" panose="020B0604020202020204" pitchFamily="34" charset="0"/>
              </a:rPr>
              <a:t>, publiskajā telpā trūkst viegli uztveramas informācijas.</a:t>
            </a:r>
          </a:p>
          <a:p>
            <a:pPr>
              <a:lnSpc>
                <a:spcPct val="110000"/>
              </a:lnSpc>
              <a:spcBef>
                <a:spcPts val="600"/>
              </a:spcBef>
              <a:spcAft>
                <a:spcPts val="600"/>
              </a:spcAft>
              <a:buClr>
                <a:schemeClr val="accent2"/>
              </a:buClr>
              <a:buFont typeface="Wingdings" panose="05000000000000000000" pitchFamily="2" charset="2"/>
              <a:buChar char="§"/>
            </a:pPr>
            <a:endParaRPr lang="lv-LV" sz="2400" dirty="0">
              <a:latin typeface="Arial" panose="020B0604020202020204" pitchFamily="34" charset="0"/>
              <a:ea typeface="Tahoma" panose="020B0604030504040204" pitchFamily="34" charset="0"/>
              <a:cs typeface="Arial" panose="020B0604020202020204" pitchFamily="34" charset="0"/>
            </a:endParaRPr>
          </a:p>
        </p:txBody>
      </p:sp>
    </p:spTree>
    <p:extLst>
      <p:ext uri="{BB962C8B-B14F-4D97-AF65-F5344CB8AC3E}">
        <p14:creationId xmlns:p14="http://schemas.microsoft.com/office/powerpoint/2010/main" val="42479637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D1EE51-055A-89AF-4342-93AB012BB9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4BC5115-C7F0-5F81-8AB7-C3371CA200E7}"/>
              </a:ext>
            </a:extLst>
          </p:cNvPr>
          <p:cNvSpPr>
            <a:spLocks noGrp="1"/>
          </p:cNvSpPr>
          <p:nvPr>
            <p:ph type="title"/>
          </p:nvPr>
        </p:nvSpPr>
        <p:spPr>
          <a:xfrm>
            <a:off x="232470" y="935915"/>
            <a:ext cx="2858341" cy="3420931"/>
          </a:xfrm>
        </p:spPr>
        <p:txBody>
          <a:bodyPr>
            <a:noAutofit/>
          </a:bodyPr>
          <a:lstStyle/>
          <a:p>
            <a:pPr algn="ctr"/>
            <a:r>
              <a:rPr lang="lv-LV" sz="2800" b="1" dirty="0">
                <a:latin typeface="Arial" panose="020B0604020202020204" pitchFamily="34" charset="0"/>
                <a:ea typeface="Tahoma" panose="020B0604030504040204" pitchFamily="34" charset="0"/>
                <a:cs typeface="Arial" panose="020B0604020202020204" pitchFamily="34" charset="0"/>
              </a:rPr>
              <a:t>Rīcības soļi un iesaistītās puses vardarbības darba vidē gadījumā</a:t>
            </a:r>
          </a:p>
        </p:txBody>
      </p:sp>
      <p:sp>
        <p:nvSpPr>
          <p:cNvPr id="11" name="Slide Number Placeholder 10">
            <a:extLst>
              <a:ext uri="{FF2B5EF4-FFF2-40B4-BE49-F238E27FC236}">
                <a16:creationId xmlns:a16="http://schemas.microsoft.com/office/drawing/2014/main" id="{380A81BB-16C9-0EDD-1756-230C2F91A67E}"/>
              </a:ext>
            </a:extLst>
          </p:cNvPr>
          <p:cNvSpPr>
            <a:spLocks noGrp="1"/>
          </p:cNvSpPr>
          <p:nvPr>
            <p:ph type="sldNum" sz="quarter" idx="12"/>
          </p:nvPr>
        </p:nvSpPr>
        <p:spPr/>
        <p:txBody>
          <a:bodyPr/>
          <a:lstStyle/>
          <a:p>
            <a:fld id="{5A924EB1-19F3-4E2A-A587-26261B8A9B53}" type="slidenum">
              <a:rPr lang="lv-LV" smtClean="0"/>
              <a:t>18</a:t>
            </a:fld>
            <a:endParaRPr lang="lv-LV"/>
          </a:p>
        </p:txBody>
      </p:sp>
      <p:pic>
        <p:nvPicPr>
          <p:cNvPr id="9" name="Picture 8" descr="Diagramma attēlo rīcības ceļu vardarbības gadījumā darba vidē. Process sākas ar vardarbības gadījumu, pēc kura darbinieks sniedz informāciju un rakstisku iesniegumu darba devējam. Tālāk darba devējs risina situāciju saskaņā ar Darba strīdu likumā noteikto kārtību. Ja situācija tiek atrisināta, darba apstākļi uzlabojas un vardarbība vairs nenotiek. Ja risinājuma nav, darbinieks pēc konsultācijas var vērsties Valsts darba inspekcijā, Tiesībsarga birojā vai tiesā, tostarp pieprasot morālā kaitējuma atlīdzību. Atsevišķos gadījumos, ja vardarbīgais ir darba devējs, iespējama tieša vēršanās šajās institūcijās. Ja nodarīti miesas bojājumi, noticis piespiedu seksuāls kontakts vai izteikti draudi dzīvībai un veselībai, paredzēta iesnieguma iesniegšana policijā. Diagrammas apakšdaļā norādīts papildu atbalsts: arodbiedrības, sociālajā dienestā, nevalstiskās organizācijas, ģimenes ārsts un privātie pakalpojumu sniedzēji, kas var sniegt juridisku, psiholoģisku un rehabilitācijas palīdzību.">
            <a:extLst>
              <a:ext uri="{FF2B5EF4-FFF2-40B4-BE49-F238E27FC236}">
                <a16:creationId xmlns:a16="http://schemas.microsoft.com/office/drawing/2014/main" id="{B08DCA30-937C-7BE1-C053-BA7507E36030}"/>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08293" y="293889"/>
            <a:ext cx="8351237" cy="6343579"/>
          </a:xfrm>
          <a:prstGeom prst="rect">
            <a:avLst/>
          </a:prstGeom>
          <a:noFill/>
          <a:ln>
            <a:noFill/>
          </a:ln>
        </p:spPr>
      </p:pic>
    </p:spTree>
    <p:extLst>
      <p:ext uri="{BB962C8B-B14F-4D97-AF65-F5344CB8AC3E}">
        <p14:creationId xmlns:p14="http://schemas.microsoft.com/office/powerpoint/2010/main" val="33104076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9FA26C-09A4-014A-F401-3A47E4D289C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9654D27-07B1-711E-657C-AADD8F76205D}"/>
              </a:ext>
            </a:extLst>
          </p:cNvPr>
          <p:cNvSpPr>
            <a:spLocks noGrp="1"/>
          </p:cNvSpPr>
          <p:nvPr>
            <p:ph type="title"/>
          </p:nvPr>
        </p:nvSpPr>
        <p:spPr>
          <a:xfrm>
            <a:off x="411982" y="358435"/>
            <a:ext cx="10843139" cy="728088"/>
          </a:xfrm>
        </p:spPr>
        <p:txBody>
          <a:bodyPr>
            <a:normAutofit/>
          </a:bodyPr>
          <a:lstStyle/>
          <a:p>
            <a:r>
              <a:rPr lang="lv-LV" sz="3200" b="1" dirty="0">
                <a:latin typeface="Arial" panose="020B0604020202020204" pitchFamily="34" charset="0"/>
                <a:ea typeface="Tahoma" panose="020B0604030504040204" pitchFamily="34" charset="0"/>
                <a:cs typeface="Arial" panose="020B0604020202020204" pitchFamily="34" charset="0"/>
              </a:rPr>
              <a:t>Konvencijas Nr. 190 ratifikācija un tās ieguvumi </a:t>
            </a:r>
          </a:p>
        </p:txBody>
      </p:sp>
      <p:sp>
        <p:nvSpPr>
          <p:cNvPr id="3" name="Content Placeholder 2">
            <a:extLst>
              <a:ext uri="{FF2B5EF4-FFF2-40B4-BE49-F238E27FC236}">
                <a16:creationId xmlns:a16="http://schemas.microsoft.com/office/drawing/2014/main" id="{B0AE34FA-D54D-1EC8-692D-DBD652266B4D}"/>
              </a:ext>
            </a:extLst>
          </p:cNvPr>
          <p:cNvSpPr>
            <a:spLocks noGrp="1"/>
          </p:cNvSpPr>
          <p:nvPr>
            <p:ph sz="half" idx="1"/>
          </p:nvPr>
        </p:nvSpPr>
        <p:spPr>
          <a:xfrm>
            <a:off x="6096000" y="1391920"/>
            <a:ext cx="5503337" cy="4853646"/>
          </a:xfrm>
        </p:spPr>
        <p:txBody>
          <a:bodyPr>
            <a:noAutofit/>
          </a:bodyPr>
          <a:lstStyle/>
          <a:p>
            <a:pPr marL="0" indent="0">
              <a:lnSpc>
                <a:spcPct val="110000"/>
              </a:lnSpc>
              <a:spcBef>
                <a:spcPts val="600"/>
              </a:spcBef>
              <a:spcAft>
                <a:spcPts val="600"/>
              </a:spcAft>
              <a:buClr>
                <a:schemeClr val="accent2"/>
              </a:buClr>
              <a:buNone/>
            </a:pPr>
            <a:r>
              <a:rPr lang="lv-LV" sz="2200" b="1" dirty="0">
                <a:latin typeface="Arial" panose="020B0604020202020204" pitchFamily="34" charset="0"/>
                <a:ea typeface="Tahoma" panose="020B0604030504040204" pitchFamily="34" charset="0"/>
                <a:cs typeface="Arial" panose="020B0604020202020204" pitchFamily="34" charset="0"/>
              </a:rPr>
              <a:t>Konvenciju Nr. 190 ir ieteicams ratificēt, jo:</a:t>
            </a:r>
          </a:p>
          <a:p>
            <a:pPr>
              <a:lnSpc>
                <a:spcPct val="110000"/>
              </a:lnSpc>
              <a:spcBef>
                <a:spcPts val="600"/>
              </a:spcBef>
              <a:spcAft>
                <a:spcPts val="600"/>
              </a:spcAft>
              <a:buClr>
                <a:schemeClr val="accent2"/>
              </a:buClr>
              <a:buFont typeface="Wingdings" panose="05000000000000000000" pitchFamily="2" charset="2"/>
              <a:buChar char="§"/>
            </a:pPr>
            <a:r>
              <a:rPr lang="lv-LV" sz="2200" dirty="0">
                <a:latin typeface="Arial" panose="020B0604020202020204" pitchFamily="34" charset="0"/>
                <a:ea typeface="Tahoma" panose="020B0604030504040204" pitchFamily="34" charset="0"/>
                <a:cs typeface="Arial" panose="020B0604020202020204" pitchFamily="34" charset="0"/>
              </a:rPr>
              <a:t>Tas ir starptautisku saistību un politiskās apņemšanās apliecinājums.</a:t>
            </a:r>
          </a:p>
          <a:p>
            <a:pPr>
              <a:lnSpc>
                <a:spcPct val="110000"/>
              </a:lnSpc>
              <a:spcBef>
                <a:spcPts val="600"/>
              </a:spcBef>
              <a:spcAft>
                <a:spcPts val="600"/>
              </a:spcAft>
              <a:buClr>
                <a:schemeClr val="accent2"/>
              </a:buClr>
              <a:buFont typeface="Wingdings" panose="05000000000000000000" pitchFamily="2" charset="2"/>
              <a:buChar char="§"/>
            </a:pPr>
            <a:r>
              <a:rPr lang="lv-LV" sz="2200" dirty="0">
                <a:latin typeface="Arial" panose="020B0604020202020204" pitchFamily="34" charset="0"/>
                <a:ea typeface="Tahoma" panose="020B0604030504040204" pitchFamily="34" charset="0"/>
                <a:cs typeface="Arial" panose="020B0604020202020204" pitchFamily="34" charset="0"/>
              </a:rPr>
              <a:t>Tiek aktualizēta vardarbības problēma.</a:t>
            </a:r>
          </a:p>
          <a:p>
            <a:pPr>
              <a:lnSpc>
                <a:spcPct val="110000"/>
              </a:lnSpc>
              <a:spcBef>
                <a:spcPts val="600"/>
              </a:spcBef>
              <a:spcAft>
                <a:spcPts val="600"/>
              </a:spcAft>
              <a:buClr>
                <a:schemeClr val="accent2"/>
              </a:buClr>
              <a:buFont typeface="Wingdings" panose="05000000000000000000" pitchFamily="2" charset="2"/>
              <a:buChar char="§"/>
            </a:pPr>
            <a:r>
              <a:rPr lang="lv-LV" sz="2200" dirty="0">
                <a:latin typeface="Arial" panose="020B0604020202020204" pitchFamily="34" charset="0"/>
                <a:ea typeface="Tahoma" panose="020B0604030504040204" pitchFamily="34" charset="0"/>
                <a:cs typeface="Arial" panose="020B0604020202020204" pitchFamily="34" charset="0"/>
              </a:rPr>
              <a:t>Tiek pievērsta uzmanība ar dzimumu saistītas vardarbības novēršanai. </a:t>
            </a:r>
          </a:p>
          <a:p>
            <a:pPr>
              <a:lnSpc>
                <a:spcPct val="110000"/>
              </a:lnSpc>
              <a:spcBef>
                <a:spcPts val="600"/>
              </a:spcBef>
              <a:spcAft>
                <a:spcPts val="600"/>
              </a:spcAft>
              <a:buClr>
                <a:schemeClr val="accent2"/>
              </a:buClr>
              <a:buFont typeface="Wingdings" panose="05000000000000000000" pitchFamily="2" charset="2"/>
              <a:buChar char="§"/>
            </a:pPr>
            <a:r>
              <a:rPr lang="lv-LV" sz="2200" dirty="0">
                <a:latin typeface="Arial" panose="020B0604020202020204" pitchFamily="34" charset="0"/>
                <a:ea typeface="Tahoma" panose="020B0604030504040204" pitchFamily="34" charset="0"/>
                <a:cs typeface="Arial" panose="020B0604020202020204" pitchFamily="34" charset="0"/>
              </a:rPr>
              <a:t>Tiek stiprināta nodarbināto aizsardzība.</a:t>
            </a:r>
          </a:p>
          <a:p>
            <a:pPr>
              <a:lnSpc>
                <a:spcPct val="110000"/>
              </a:lnSpc>
              <a:spcBef>
                <a:spcPts val="600"/>
              </a:spcBef>
              <a:spcAft>
                <a:spcPts val="600"/>
              </a:spcAft>
              <a:buClr>
                <a:schemeClr val="accent2"/>
              </a:buClr>
              <a:buFont typeface="Wingdings" panose="05000000000000000000" pitchFamily="2" charset="2"/>
              <a:buChar char="§"/>
            </a:pPr>
            <a:r>
              <a:rPr lang="lv-LV" sz="2200" dirty="0">
                <a:latin typeface="Arial" panose="020B0604020202020204" pitchFamily="34" charset="0"/>
                <a:ea typeface="Tahoma" panose="020B0604030504040204" pitchFamily="34" charset="0"/>
                <a:cs typeface="Arial" panose="020B0604020202020204" pitchFamily="34" charset="0"/>
              </a:rPr>
              <a:t>Tiek stiprināta preventīva pieeja. </a:t>
            </a:r>
          </a:p>
          <a:p>
            <a:pPr>
              <a:lnSpc>
                <a:spcPct val="110000"/>
              </a:lnSpc>
              <a:spcBef>
                <a:spcPts val="600"/>
              </a:spcBef>
              <a:spcAft>
                <a:spcPts val="600"/>
              </a:spcAft>
              <a:buClr>
                <a:schemeClr val="accent2"/>
              </a:buClr>
              <a:buFont typeface="Wingdings" panose="05000000000000000000" pitchFamily="2" charset="2"/>
              <a:buChar char="§"/>
            </a:pPr>
            <a:r>
              <a:rPr lang="lv-LV" sz="2200" dirty="0">
                <a:latin typeface="Arial" panose="020B0604020202020204" pitchFamily="34" charset="0"/>
                <a:ea typeface="Tahoma" panose="020B0604030504040204" pitchFamily="34" charset="0"/>
                <a:cs typeface="Arial" panose="020B0604020202020204" pitchFamily="34" charset="0"/>
              </a:rPr>
              <a:t>Tiek attīstīta atbalsta sistēma.</a:t>
            </a:r>
          </a:p>
        </p:txBody>
      </p:sp>
      <p:sp>
        <p:nvSpPr>
          <p:cNvPr id="11" name="Slide Number Placeholder 10">
            <a:extLst>
              <a:ext uri="{FF2B5EF4-FFF2-40B4-BE49-F238E27FC236}">
                <a16:creationId xmlns:a16="http://schemas.microsoft.com/office/drawing/2014/main" id="{ECB4149D-666A-3B6C-6EF8-89A280047AE9}"/>
              </a:ext>
            </a:extLst>
          </p:cNvPr>
          <p:cNvSpPr>
            <a:spLocks noGrp="1"/>
          </p:cNvSpPr>
          <p:nvPr>
            <p:ph type="sldNum" sz="quarter" idx="12"/>
          </p:nvPr>
        </p:nvSpPr>
        <p:spPr/>
        <p:txBody>
          <a:bodyPr/>
          <a:lstStyle/>
          <a:p>
            <a:fld id="{5A924EB1-19F3-4E2A-A587-26261B8A9B53}" type="slidenum">
              <a:rPr lang="lv-LV" smtClean="0"/>
              <a:t>19</a:t>
            </a:fld>
            <a:endParaRPr lang="lv-LV"/>
          </a:p>
        </p:txBody>
      </p:sp>
      <p:sp>
        <p:nvSpPr>
          <p:cNvPr id="4" name="Content Placeholder 2">
            <a:extLst>
              <a:ext uri="{FF2B5EF4-FFF2-40B4-BE49-F238E27FC236}">
                <a16:creationId xmlns:a16="http://schemas.microsoft.com/office/drawing/2014/main" id="{AF18DCEE-7D8F-F221-BC75-1F79D579283D}"/>
              </a:ext>
            </a:extLst>
          </p:cNvPr>
          <p:cNvSpPr txBox="1">
            <a:spLocks/>
          </p:cNvSpPr>
          <p:nvPr/>
        </p:nvSpPr>
        <p:spPr>
          <a:xfrm>
            <a:off x="592663" y="1391920"/>
            <a:ext cx="5174428" cy="485364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spcBef>
                <a:spcPts val="600"/>
              </a:spcBef>
              <a:spcAft>
                <a:spcPts val="600"/>
              </a:spcAft>
              <a:buClr>
                <a:schemeClr val="accent2"/>
              </a:buClr>
              <a:buNone/>
            </a:pPr>
            <a:r>
              <a:rPr lang="lv-LV" sz="2200" b="1" dirty="0">
                <a:latin typeface="Arial" panose="020B0604020202020204" pitchFamily="34" charset="0"/>
                <a:ea typeface="Tahoma" panose="020B0604030504040204" pitchFamily="34" charset="0"/>
                <a:cs typeface="Arial" panose="020B0604020202020204" pitchFamily="34" charset="0"/>
              </a:rPr>
              <a:t>Citu valstu pieredze rāda, ka vardarbības jautājumus ir iespējams sekmīgi risināt gan ratificējot Konvenciju Nr. 190, gan arī bez tās </a:t>
            </a:r>
            <a:r>
              <a:rPr lang="lv-LV" sz="2200" dirty="0">
                <a:latin typeface="Arial" panose="020B0604020202020204" pitchFamily="34" charset="0"/>
                <a:ea typeface="Tahoma" panose="020B0604030504040204" pitchFamily="34" charset="0"/>
                <a:cs typeface="Arial" panose="020B0604020202020204" pitchFamily="34" charset="0"/>
              </a:rPr>
              <a:t>– pilnveidojot nacionālo regulējumu, stiprinot iesaistīto pušu kapacitāti, pilnveidojot metodisko atbalstu, stiprinot atbalstu no vardarbības cietušām personām. </a:t>
            </a:r>
          </a:p>
        </p:txBody>
      </p:sp>
    </p:spTree>
    <p:extLst>
      <p:ext uri="{BB962C8B-B14F-4D97-AF65-F5344CB8AC3E}">
        <p14:creationId xmlns:p14="http://schemas.microsoft.com/office/powerpoint/2010/main" val="17217834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058B9A-80C0-3049-AEC6-383CA4BBB03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BD6ADE2-4B86-C8C7-5E98-450EC0816BB4}"/>
              </a:ext>
            </a:extLst>
          </p:cNvPr>
          <p:cNvSpPr>
            <a:spLocks noGrp="1"/>
          </p:cNvSpPr>
          <p:nvPr>
            <p:ph type="title"/>
          </p:nvPr>
        </p:nvSpPr>
        <p:spPr>
          <a:xfrm>
            <a:off x="411982" y="358434"/>
            <a:ext cx="10843139" cy="919221"/>
          </a:xfrm>
        </p:spPr>
        <p:txBody>
          <a:bodyPr>
            <a:normAutofit/>
          </a:bodyPr>
          <a:lstStyle/>
          <a:p>
            <a:r>
              <a:rPr lang="lv-LV" sz="3200" b="1" dirty="0">
                <a:latin typeface="Arial" panose="020B0604020202020204" pitchFamily="34" charset="0"/>
                <a:ea typeface="Tahoma" panose="020B0604030504040204" pitchFamily="34" charset="0"/>
                <a:cs typeface="Arial" panose="020B0604020202020204" pitchFamily="34" charset="0"/>
              </a:rPr>
              <a:t>Izaicinājumi Konvencijas Nr. 190 ratifikācijas gadījumā</a:t>
            </a:r>
          </a:p>
        </p:txBody>
      </p:sp>
      <p:sp>
        <p:nvSpPr>
          <p:cNvPr id="3" name="Content Placeholder 2">
            <a:extLst>
              <a:ext uri="{FF2B5EF4-FFF2-40B4-BE49-F238E27FC236}">
                <a16:creationId xmlns:a16="http://schemas.microsoft.com/office/drawing/2014/main" id="{EEF054FD-6E39-C00D-E88F-39CB66A5246C}"/>
              </a:ext>
            </a:extLst>
          </p:cNvPr>
          <p:cNvSpPr>
            <a:spLocks noGrp="1"/>
          </p:cNvSpPr>
          <p:nvPr>
            <p:ph sz="half" idx="1"/>
          </p:nvPr>
        </p:nvSpPr>
        <p:spPr>
          <a:xfrm>
            <a:off x="768488" y="1624405"/>
            <a:ext cx="9935372" cy="4875160"/>
          </a:xfrm>
        </p:spPr>
        <p:txBody>
          <a:bodyPr>
            <a:noAutofit/>
          </a:bodyPr>
          <a:lstStyle/>
          <a:p>
            <a:pPr>
              <a:lnSpc>
                <a:spcPct val="110000"/>
              </a:lnSpc>
              <a:spcBef>
                <a:spcPts val="600"/>
              </a:spcBef>
              <a:spcAft>
                <a:spcPts val="600"/>
              </a:spcAft>
              <a:buClr>
                <a:schemeClr val="accent2"/>
              </a:buClr>
              <a:buFont typeface="Wingdings" panose="05000000000000000000" pitchFamily="2" charset="2"/>
              <a:buChar char="§"/>
            </a:pPr>
            <a:r>
              <a:rPr lang="lv-LV" sz="2400" dirty="0">
                <a:latin typeface="Arial" panose="020B0604020202020204" pitchFamily="34" charset="0"/>
                <a:ea typeface="Tahoma" panose="020B0604030504040204" pitchFamily="34" charset="0"/>
                <a:cs typeface="Arial" panose="020B0604020202020204" pitchFamily="34" charset="0"/>
              </a:rPr>
              <a:t>Spēkā esošā normatīvā regulējuma pilnveidošana.</a:t>
            </a:r>
          </a:p>
          <a:p>
            <a:pPr>
              <a:lnSpc>
                <a:spcPct val="110000"/>
              </a:lnSpc>
              <a:spcBef>
                <a:spcPts val="600"/>
              </a:spcBef>
              <a:spcAft>
                <a:spcPts val="600"/>
              </a:spcAft>
              <a:buClr>
                <a:schemeClr val="accent2"/>
              </a:buClr>
              <a:buFont typeface="Wingdings" panose="05000000000000000000" pitchFamily="2" charset="2"/>
              <a:buChar char="§"/>
            </a:pPr>
            <a:r>
              <a:rPr lang="lv-LV" sz="2400" dirty="0">
                <a:latin typeface="Arial" panose="020B0604020202020204" pitchFamily="34" charset="0"/>
                <a:ea typeface="Tahoma" panose="020B0604030504040204" pitchFamily="34" charset="0"/>
                <a:cs typeface="Arial" panose="020B0604020202020204" pitchFamily="34" charset="0"/>
              </a:rPr>
              <a:t>Konvencijas ieviešanas praktisko priekšnosacījumu nodrošināšana.</a:t>
            </a:r>
          </a:p>
          <a:p>
            <a:pPr>
              <a:lnSpc>
                <a:spcPct val="110000"/>
              </a:lnSpc>
              <a:spcBef>
                <a:spcPts val="600"/>
              </a:spcBef>
              <a:spcAft>
                <a:spcPts val="600"/>
              </a:spcAft>
              <a:buClr>
                <a:schemeClr val="accent2"/>
              </a:buClr>
              <a:buFont typeface="Wingdings" panose="05000000000000000000" pitchFamily="2" charset="2"/>
              <a:buChar char="§"/>
            </a:pPr>
            <a:r>
              <a:rPr lang="lv-LV" sz="2400" dirty="0">
                <a:latin typeface="Arial" panose="020B0604020202020204" pitchFamily="34" charset="0"/>
                <a:ea typeface="Tahoma" panose="020B0604030504040204" pitchFamily="34" charset="0"/>
                <a:cs typeface="Arial" panose="020B0604020202020204" pitchFamily="34" charset="0"/>
              </a:rPr>
              <a:t>Papildu izmaksas un resursu nepieciešamība valsts pārvaldē.</a:t>
            </a:r>
          </a:p>
          <a:p>
            <a:pPr>
              <a:lnSpc>
                <a:spcPct val="110000"/>
              </a:lnSpc>
              <a:spcBef>
                <a:spcPts val="600"/>
              </a:spcBef>
              <a:spcAft>
                <a:spcPts val="600"/>
              </a:spcAft>
              <a:buClr>
                <a:schemeClr val="accent2"/>
              </a:buClr>
              <a:buFont typeface="Wingdings" panose="05000000000000000000" pitchFamily="2" charset="2"/>
              <a:buChar char="§"/>
            </a:pPr>
            <a:r>
              <a:rPr lang="lv-LV" sz="2400" dirty="0">
                <a:latin typeface="Arial" panose="020B0604020202020204" pitchFamily="34" charset="0"/>
                <a:ea typeface="Tahoma" panose="020B0604030504040204" pitchFamily="34" charset="0"/>
                <a:cs typeface="Arial" panose="020B0604020202020204" pitchFamily="34" charset="0"/>
              </a:rPr>
              <a:t>Papildu izmaksas un resursu nepieciešamība darba devējiem.</a:t>
            </a:r>
          </a:p>
          <a:p>
            <a:pPr>
              <a:lnSpc>
                <a:spcPct val="110000"/>
              </a:lnSpc>
              <a:spcBef>
                <a:spcPts val="600"/>
              </a:spcBef>
              <a:spcAft>
                <a:spcPts val="600"/>
              </a:spcAft>
              <a:buClr>
                <a:schemeClr val="accent2"/>
              </a:buClr>
              <a:buFont typeface="Wingdings" panose="05000000000000000000" pitchFamily="2" charset="2"/>
              <a:buChar char="§"/>
            </a:pPr>
            <a:r>
              <a:rPr lang="lv-LV" sz="2400" dirty="0">
                <a:latin typeface="Arial" panose="020B0604020202020204" pitchFamily="34" charset="0"/>
                <a:ea typeface="Tahoma" panose="020B0604030504040204" pitchFamily="34" charset="0"/>
                <a:cs typeface="Arial" panose="020B0604020202020204" pitchFamily="34" charset="0"/>
              </a:rPr>
              <a:t>Sociālā dialoga nodrošināšana jautājumos, kuros viedokļi atšķiras.</a:t>
            </a:r>
          </a:p>
          <a:p>
            <a:pPr>
              <a:lnSpc>
                <a:spcPct val="110000"/>
              </a:lnSpc>
              <a:spcBef>
                <a:spcPts val="600"/>
              </a:spcBef>
              <a:spcAft>
                <a:spcPts val="600"/>
              </a:spcAft>
              <a:buClr>
                <a:schemeClr val="accent2"/>
              </a:buClr>
              <a:buFont typeface="Wingdings" panose="05000000000000000000" pitchFamily="2" charset="2"/>
              <a:buChar char="§"/>
            </a:pPr>
            <a:endParaRPr lang="lv-LV" sz="2400" dirty="0">
              <a:latin typeface="Arial" panose="020B0604020202020204" pitchFamily="34" charset="0"/>
              <a:ea typeface="Tahoma" panose="020B0604030504040204" pitchFamily="34" charset="0"/>
              <a:cs typeface="Arial" panose="020B0604020202020204" pitchFamily="34" charset="0"/>
            </a:endParaRPr>
          </a:p>
        </p:txBody>
      </p:sp>
      <p:sp>
        <p:nvSpPr>
          <p:cNvPr id="11" name="Slide Number Placeholder 10">
            <a:extLst>
              <a:ext uri="{FF2B5EF4-FFF2-40B4-BE49-F238E27FC236}">
                <a16:creationId xmlns:a16="http://schemas.microsoft.com/office/drawing/2014/main" id="{7045D5CE-F7E9-E32E-109B-6009AA392AD4}"/>
              </a:ext>
            </a:extLst>
          </p:cNvPr>
          <p:cNvSpPr>
            <a:spLocks noGrp="1"/>
          </p:cNvSpPr>
          <p:nvPr>
            <p:ph type="sldNum" sz="quarter" idx="12"/>
          </p:nvPr>
        </p:nvSpPr>
        <p:spPr/>
        <p:txBody>
          <a:bodyPr/>
          <a:lstStyle/>
          <a:p>
            <a:fld id="{5A924EB1-19F3-4E2A-A587-26261B8A9B53}" type="slidenum">
              <a:rPr lang="lv-LV" smtClean="0"/>
              <a:t>20</a:t>
            </a:fld>
            <a:endParaRPr lang="lv-LV"/>
          </a:p>
        </p:txBody>
      </p:sp>
    </p:spTree>
    <p:extLst>
      <p:ext uri="{BB962C8B-B14F-4D97-AF65-F5344CB8AC3E}">
        <p14:creationId xmlns:p14="http://schemas.microsoft.com/office/powerpoint/2010/main" val="11398631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BB2F87-F7F8-89EF-D48A-EF6736CDB43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7387C08-E93C-6F29-D5B1-1F246DFB8B03}"/>
              </a:ext>
            </a:extLst>
          </p:cNvPr>
          <p:cNvSpPr>
            <a:spLocks noGrp="1"/>
          </p:cNvSpPr>
          <p:nvPr>
            <p:ph type="title"/>
          </p:nvPr>
        </p:nvSpPr>
        <p:spPr>
          <a:xfrm>
            <a:off x="411982" y="358435"/>
            <a:ext cx="10843139" cy="660788"/>
          </a:xfrm>
        </p:spPr>
        <p:txBody>
          <a:bodyPr>
            <a:normAutofit/>
          </a:bodyPr>
          <a:lstStyle/>
          <a:p>
            <a:r>
              <a:rPr lang="lv-LV" sz="2800" b="1" dirty="0">
                <a:latin typeface="Arial" panose="020B0604020202020204" pitchFamily="34" charset="0"/>
                <a:ea typeface="Tahoma" panose="020B0604030504040204" pitchFamily="34" charset="0"/>
                <a:cs typeface="Arial" panose="020B0604020202020204" pitchFamily="34" charset="0"/>
              </a:rPr>
              <a:t>Priekšlikumi normatīvajam regulējumam (1)</a:t>
            </a:r>
          </a:p>
        </p:txBody>
      </p:sp>
      <p:sp>
        <p:nvSpPr>
          <p:cNvPr id="3" name="Content Placeholder 2">
            <a:extLst>
              <a:ext uri="{FF2B5EF4-FFF2-40B4-BE49-F238E27FC236}">
                <a16:creationId xmlns:a16="http://schemas.microsoft.com/office/drawing/2014/main" id="{F47B8612-75AF-D9F6-FEC8-900CA01F9868}"/>
              </a:ext>
            </a:extLst>
          </p:cNvPr>
          <p:cNvSpPr>
            <a:spLocks noGrp="1"/>
          </p:cNvSpPr>
          <p:nvPr>
            <p:ph sz="half" idx="1"/>
          </p:nvPr>
        </p:nvSpPr>
        <p:spPr>
          <a:xfrm>
            <a:off x="486757" y="1241130"/>
            <a:ext cx="10953403" cy="5258435"/>
          </a:xfrm>
        </p:spPr>
        <p:txBody>
          <a:bodyPr>
            <a:noAutofit/>
          </a:bodyPr>
          <a:lstStyle/>
          <a:p>
            <a:pPr marL="0" indent="0">
              <a:lnSpc>
                <a:spcPct val="110000"/>
              </a:lnSpc>
              <a:spcBef>
                <a:spcPts val="600"/>
              </a:spcBef>
              <a:spcAft>
                <a:spcPts val="600"/>
              </a:spcAft>
              <a:buClr>
                <a:schemeClr val="accent2"/>
              </a:buClr>
              <a:buNone/>
            </a:pPr>
            <a:r>
              <a:rPr lang="lv-LV" sz="2200" b="1" dirty="0">
                <a:latin typeface="Arial" panose="020B0604020202020204" pitchFamily="34" charset="0"/>
                <a:ea typeface="Tahoma" panose="020B0604030504040204" pitchFamily="34" charset="0"/>
                <a:cs typeface="Arial" panose="020B0604020202020204" pitchFamily="34" charset="0"/>
              </a:rPr>
              <a:t>Politikas plānošana: </a:t>
            </a:r>
            <a:r>
              <a:rPr lang="lv-LV" sz="2200" dirty="0">
                <a:latin typeface="Arial" panose="020B0604020202020204" pitchFamily="34" charset="0"/>
                <a:ea typeface="Tahoma" panose="020B0604030504040204" pitchFamily="34" charset="0"/>
                <a:cs typeface="Arial" panose="020B0604020202020204" pitchFamily="34" charset="0"/>
              </a:rPr>
              <a:t>Iekļaut vardarbības un uzmākšanās novēršanu darba vidē kā atsevišķu virzienu politikas plānošanas dokumentos.</a:t>
            </a:r>
          </a:p>
          <a:p>
            <a:pPr marL="0" indent="0">
              <a:lnSpc>
                <a:spcPct val="110000"/>
              </a:lnSpc>
              <a:spcBef>
                <a:spcPts val="600"/>
              </a:spcBef>
              <a:spcAft>
                <a:spcPts val="600"/>
              </a:spcAft>
              <a:buClr>
                <a:schemeClr val="accent2"/>
              </a:buClr>
              <a:buNone/>
            </a:pPr>
            <a:endParaRPr lang="lv-LV" sz="2200" dirty="0">
              <a:latin typeface="Arial" panose="020B0604020202020204" pitchFamily="34" charset="0"/>
              <a:ea typeface="Tahoma" panose="020B0604030504040204" pitchFamily="34" charset="0"/>
              <a:cs typeface="Arial" panose="020B0604020202020204" pitchFamily="34" charset="0"/>
            </a:endParaRPr>
          </a:p>
          <a:p>
            <a:pPr marL="0" indent="0">
              <a:lnSpc>
                <a:spcPct val="110000"/>
              </a:lnSpc>
              <a:spcBef>
                <a:spcPts val="600"/>
              </a:spcBef>
              <a:spcAft>
                <a:spcPts val="600"/>
              </a:spcAft>
              <a:buClr>
                <a:schemeClr val="accent2"/>
              </a:buClr>
              <a:buNone/>
            </a:pPr>
            <a:r>
              <a:rPr lang="lv-LV" sz="2200" b="1" dirty="0">
                <a:latin typeface="Arial" panose="020B0604020202020204" pitchFamily="34" charset="0"/>
                <a:ea typeface="Tahoma" panose="020B0604030504040204" pitchFamily="34" charset="0"/>
                <a:cs typeface="Arial" panose="020B0604020202020204" pitchFamily="34" charset="0"/>
              </a:rPr>
              <a:t>Normatīvā regulējuma pilnveide:</a:t>
            </a:r>
          </a:p>
          <a:p>
            <a:pPr lvl="1">
              <a:lnSpc>
                <a:spcPct val="110000"/>
              </a:lnSpc>
              <a:spcBef>
                <a:spcPts val="600"/>
              </a:spcBef>
              <a:spcAft>
                <a:spcPts val="600"/>
              </a:spcAft>
              <a:buClr>
                <a:schemeClr val="accent2"/>
              </a:buClr>
              <a:buFont typeface="Wingdings" panose="05000000000000000000" pitchFamily="2" charset="2"/>
              <a:buChar char="§"/>
            </a:pPr>
            <a:r>
              <a:rPr lang="lv-LV" sz="2200" dirty="0">
                <a:latin typeface="Arial" panose="020B0604020202020204" pitchFamily="34" charset="0"/>
                <a:ea typeface="Tahoma" panose="020B0604030504040204" pitchFamily="34" charset="0"/>
                <a:cs typeface="Arial" panose="020B0604020202020204" pitchFamily="34" charset="0"/>
              </a:rPr>
              <a:t>Darba aizsardzības likumā definēt vardarbību un tās formas.</a:t>
            </a:r>
          </a:p>
          <a:p>
            <a:pPr lvl="1">
              <a:lnSpc>
                <a:spcPct val="110000"/>
              </a:lnSpc>
              <a:spcBef>
                <a:spcPts val="600"/>
              </a:spcBef>
              <a:spcAft>
                <a:spcPts val="600"/>
              </a:spcAft>
              <a:buClr>
                <a:schemeClr val="accent2"/>
              </a:buClr>
              <a:buFont typeface="Wingdings" panose="05000000000000000000" pitchFamily="2" charset="2"/>
              <a:buChar char="§"/>
            </a:pPr>
            <a:r>
              <a:rPr lang="lv-LV" sz="2200" dirty="0">
                <a:latin typeface="Arial" panose="020B0604020202020204" pitchFamily="34" charset="0"/>
                <a:ea typeface="Tahoma" panose="020B0604030504040204" pitchFamily="34" charset="0"/>
                <a:cs typeface="Arial" panose="020B0604020202020204" pitchFamily="34" charset="0"/>
              </a:rPr>
              <a:t>Darba aizsardzības likumā ietvert plašāku nodarbināto tvērumu: aizsardzību attiecināt arī uz darba pretendentiem, praktikantiem, mācekļiem, brīvprātīgajiem, bijušajiem darbiniekiem un darba devēja pilnvarotajām personām.</a:t>
            </a:r>
          </a:p>
          <a:p>
            <a:pPr lvl="1">
              <a:lnSpc>
                <a:spcPct val="110000"/>
              </a:lnSpc>
              <a:spcBef>
                <a:spcPts val="600"/>
              </a:spcBef>
              <a:spcAft>
                <a:spcPts val="600"/>
              </a:spcAft>
              <a:buClr>
                <a:schemeClr val="accent2"/>
              </a:buClr>
              <a:buFont typeface="Wingdings" panose="05000000000000000000" pitchFamily="2" charset="2"/>
              <a:buChar char="§"/>
            </a:pPr>
            <a:r>
              <a:rPr lang="lv-LV" sz="2200" dirty="0">
                <a:latin typeface="Arial" panose="020B0604020202020204" pitchFamily="34" charset="0"/>
                <a:ea typeface="Tahoma" panose="020B0604030504040204" pitchFamily="34" charset="0"/>
                <a:cs typeface="Arial" panose="020B0604020202020204" pitchFamily="34" charset="0"/>
              </a:rPr>
              <a:t>Darba aizsardzības likumā aizsardzību attiecināt uz plašāku darba vidi:  komandējumiem, mācībām, darba pasākumiem, digitālo vidi, darba devēja nodrošinātu dzīvesvietu un ceļu uz darbu un no darba. </a:t>
            </a:r>
          </a:p>
        </p:txBody>
      </p:sp>
      <p:sp>
        <p:nvSpPr>
          <p:cNvPr id="11" name="Slide Number Placeholder 10">
            <a:extLst>
              <a:ext uri="{FF2B5EF4-FFF2-40B4-BE49-F238E27FC236}">
                <a16:creationId xmlns:a16="http://schemas.microsoft.com/office/drawing/2014/main" id="{D0CFB494-63BF-5891-EF98-3E732EC18B87}"/>
              </a:ext>
            </a:extLst>
          </p:cNvPr>
          <p:cNvSpPr>
            <a:spLocks noGrp="1"/>
          </p:cNvSpPr>
          <p:nvPr>
            <p:ph type="sldNum" sz="quarter" idx="12"/>
          </p:nvPr>
        </p:nvSpPr>
        <p:spPr/>
        <p:txBody>
          <a:bodyPr/>
          <a:lstStyle/>
          <a:p>
            <a:fld id="{5A924EB1-19F3-4E2A-A587-26261B8A9B53}" type="slidenum">
              <a:rPr lang="lv-LV" smtClean="0"/>
              <a:t>21</a:t>
            </a:fld>
            <a:endParaRPr lang="lv-LV"/>
          </a:p>
        </p:txBody>
      </p:sp>
    </p:spTree>
    <p:extLst>
      <p:ext uri="{BB962C8B-B14F-4D97-AF65-F5344CB8AC3E}">
        <p14:creationId xmlns:p14="http://schemas.microsoft.com/office/powerpoint/2010/main" val="11630746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9A8265-15C1-8AC0-004A-3B6CC24F331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8A7A386-ED7B-ED58-7753-57F3B218425C}"/>
              </a:ext>
            </a:extLst>
          </p:cNvPr>
          <p:cNvSpPr>
            <a:spLocks noGrp="1"/>
          </p:cNvSpPr>
          <p:nvPr>
            <p:ph type="title"/>
          </p:nvPr>
        </p:nvSpPr>
        <p:spPr>
          <a:xfrm>
            <a:off x="411982" y="358434"/>
            <a:ext cx="10843139" cy="906695"/>
          </a:xfrm>
        </p:spPr>
        <p:txBody>
          <a:bodyPr>
            <a:normAutofit/>
          </a:bodyPr>
          <a:lstStyle/>
          <a:p>
            <a:r>
              <a:rPr lang="lv-LV" sz="2800" b="1" dirty="0">
                <a:latin typeface="Arial" panose="020B0604020202020204" pitchFamily="34" charset="0"/>
                <a:ea typeface="Tahoma" panose="020B0604030504040204" pitchFamily="34" charset="0"/>
                <a:cs typeface="Arial" panose="020B0604020202020204" pitchFamily="34" charset="0"/>
              </a:rPr>
              <a:t>Priekšlikumi normatīvajam regulējumam (2)</a:t>
            </a:r>
          </a:p>
        </p:txBody>
      </p:sp>
      <p:sp>
        <p:nvSpPr>
          <p:cNvPr id="3" name="Content Placeholder 2">
            <a:extLst>
              <a:ext uri="{FF2B5EF4-FFF2-40B4-BE49-F238E27FC236}">
                <a16:creationId xmlns:a16="http://schemas.microsoft.com/office/drawing/2014/main" id="{0F662340-566C-65CF-DE47-499BB377849B}"/>
              </a:ext>
            </a:extLst>
          </p:cNvPr>
          <p:cNvSpPr>
            <a:spLocks noGrp="1"/>
          </p:cNvSpPr>
          <p:nvPr>
            <p:ph sz="half" idx="1"/>
          </p:nvPr>
        </p:nvSpPr>
        <p:spPr>
          <a:xfrm>
            <a:off x="486757" y="1415442"/>
            <a:ext cx="11024661" cy="5084124"/>
          </a:xfrm>
        </p:spPr>
        <p:txBody>
          <a:bodyPr>
            <a:noAutofit/>
          </a:bodyPr>
          <a:lstStyle/>
          <a:p>
            <a:pPr lvl="1">
              <a:lnSpc>
                <a:spcPct val="110000"/>
              </a:lnSpc>
              <a:spcBef>
                <a:spcPts val="600"/>
              </a:spcBef>
              <a:spcAft>
                <a:spcPts val="600"/>
              </a:spcAft>
              <a:buClr>
                <a:schemeClr val="accent2"/>
              </a:buClr>
              <a:buFont typeface="Wingdings" panose="05000000000000000000" pitchFamily="2" charset="2"/>
              <a:buChar char="§"/>
            </a:pPr>
            <a:r>
              <a:rPr lang="lv-LV" sz="2200" dirty="0">
                <a:latin typeface="Arial" panose="020B0604020202020204" pitchFamily="34" charset="0"/>
                <a:ea typeface="Tahoma" panose="020B0604030504040204" pitchFamily="34" charset="0"/>
                <a:cs typeface="Arial" panose="020B0604020202020204" pitchFamily="34" charset="0"/>
              </a:rPr>
              <a:t>MK noteikumos Nr. 660 precizēt jau ietvertās psiholoģisko un emocionālo darba vides risku novērtēšanas prasības</a:t>
            </a:r>
            <a:r>
              <a:rPr lang="lv-LV" sz="2200">
                <a:latin typeface="Arial" panose="020B0604020202020204" pitchFamily="34" charset="0"/>
                <a:ea typeface="Tahoma" panose="020B0604030504040204" pitchFamily="34" charset="0"/>
                <a:cs typeface="Arial" panose="020B0604020202020204" pitchFamily="34" charset="0"/>
              </a:rPr>
              <a:t>. Sadaļā “vardarbība” iekļaut </a:t>
            </a:r>
            <a:r>
              <a:rPr lang="lv-LV" sz="2200" dirty="0">
                <a:latin typeface="Arial" panose="020B0604020202020204" pitchFamily="34" charset="0"/>
                <a:ea typeface="Tahoma" panose="020B0604030504040204" pitchFamily="34" charset="0"/>
                <a:cs typeface="Arial" panose="020B0604020202020204" pitchFamily="34" charset="0"/>
              </a:rPr>
              <a:t>psiholoģisko </a:t>
            </a:r>
            <a:r>
              <a:rPr lang="lv-LV" sz="2200">
                <a:latin typeface="Arial" panose="020B0604020202020204" pitchFamily="34" charset="0"/>
                <a:ea typeface="Tahoma" panose="020B0604030504040204" pitchFamily="34" charset="0"/>
                <a:cs typeface="Arial" panose="020B0604020202020204" pitchFamily="34" charset="0"/>
              </a:rPr>
              <a:t>un ekonomisko </a:t>
            </a:r>
            <a:r>
              <a:rPr lang="lv-LV" sz="2200" dirty="0">
                <a:latin typeface="Arial" panose="020B0604020202020204" pitchFamily="34" charset="0"/>
                <a:ea typeface="Tahoma" panose="020B0604030504040204" pitchFamily="34" charset="0"/>
                <a:cs typeface="Arial" panose="020B0604020202020204" pitchFamily="34" charset="0"/>
              </a:rPr>
              <a:t>vardarbību kā </a:t>
            </a:r>
            <a:r>
              <a:rPr lang="lv-LV" sz="2200">
                <a:latin typeface="Arial" panose="020B0604020202020204" pitchFamily="34" charset="0"/>
                <a:ea typeface="Tahoma" panose="020B0604030504040204" pitchFamily="34" charset="0"/>
                <a:cs typeface="Arial" panose="020B0604020202020204" pitchFamily="34" charset="0"/>
              </a:rPr>
              <a:t>atsevišķus </a:t>
            </a:r>
            <a:r>
              <a:rPr lang="lv-LV" sz="2200" dirty="0">
                <a:latin typeface="Arial" panose="020B0604020202020204" pitchFamily="34" charset="0"/>
                <a:ea typeface="Tahoma" panose="020B0604030504040204" pitchFamily="34" charset="0"/>
                <a:cs typeface="Arial" panose="020B0604020202020204" pitchFamily="34" charset="0"/>
              </a:rPr>
              <a:t>darba vides riska </a:t>
            </a:r>
            <a:r>
              <a:rPr lang="lv-LV" sz="2200">
                <a:latin typeface="Arial" panose="020B0604020202020204" pitchFamily="34" charset="0"/>
                <a:ea typeface="Tahoma" panose="020B0604030504040204" pitchFamily="34" charset="0"/>
                <a:cs typeface="Arial" panose="020B0604020202020204" pitchFamily="34" charset="0"/>
              </a:rPr>
              <a:t>faktorus</a:t>
            </a:r>
            <a:r>
              <a:rPr lang="lv-LV" sz="2200" dirty="0">
                <a:latin typeface="Arial" panose="020B0604020202020204" pitchFamily="34" charset="0"/>
                <a:ea typeface="Tahoma" panose="020B0604030504040204" pitchFamily="34" charset="0"/>
                <a:cs typeface="Arial" panose="020B0604020202020204" pitchFamily="34" charset="0"/>
              </a:rPr>
              <a:t>, kā arī </a:t>
            </a:r>
            <a:r>
              <a:rPr lang="lv-LV" sz="2200">
                <a:latin typeface="Arial" panose="020B0604020202020204" pitchFamily="34" charset="0"/>
                <a:ea typeface="Tahoma" panose="020B0604030504040204" pitchFamily="34" charset="0"/>
                <a:cs typeface="Arial" panose="020B0604020202020204" pitchFamily="34" charset="0"/>
              </a:rPr>
              <a:t>paredzēt digitālajā vidē īstenotās </a:t>
            </a:r>
            <a:r>
              <a:rPr lang="lv-LV" sz="2200" dirty="0">
                <a:latin typeface="Arial" panose="020B0604020202020204" pitchFamily="34" charset="0"/>
                <a:ea typeface="Tahoma" panose="020B0604030504040204" pitchFamily="34" charset="0"/>
                <a:cs typeface="Arial" panose="020B0604020202020204" pitchFamily="34" charset="0"/>
              </a:rPr>
              <a:t>vardarbības risku novērtēšanu</a:t>
            </a:r>
            <a:r>
              <a:rPr lang="lv-LV" sz="2200">
                <a:latin typeface="Arial" panose="020B0604020202020204" pitchFamily="34" charset="0"/>
                <a:ea typeface="Tahoma" panose="020B0604030504040204" pitchFamily="34" charset="0"/>
                <a:cs typeface="Arial" panose="020B0604020202020204" pitchFamily="34" charset="0"/>
              </a:rPr>
              <a:t>.</a:t>
            </a:r>
            <a:endParaRPr lang="lv-LV" sz="2200" dirty="0">
              <a:latin typeface="Arial" panose="020B0604020202020204" pitchFamily="34" charset="0"/>
              <a:ea typeface="Tahoma" panose="020B0604030504040204" pitchFamily="34" charset="0"/>
              <a:cs typeface="Arial" panose="020B0604020202020204" pitchFamily="34" charset="0"/>
            </a:endParaRPr>
          </a:p>
          <a:p>
            <a:pPr lvl="1">
              <a:lnSpc>
                <a:spcPct val="110000"/>
              </a:lnSpc>
              <a:spcBef>
                <a:spcPts val="600"/>
              </a:spcBef>
              <a:spcAft>
                <a:spcPts val="600"/>
              </a:spcAft>
              <a:buClr>
                <a:schemeClr val="accent2"/>
              </a:buClr>
              <a:buFont typeface="Wingdings" panose="05000000000000000000" pitchFamily="2" charset="2"/>
              <a:buChar char="§"/>
            </a:pPr>
            <a:r>
              <a:rPr lang="lv-LV" sz="2200" dirty="0">
                <a:latin typeface="Arial" panose="020B0604020202020204" pitchFamily="34" charset="0"/>
                <a:ea typeface="Tahoma" panose="020B0604030504040204" pitchFamily="34" charset="0"/>
                <a:cs typeface="Arial" panose="020B0604020202020204" pitchFamily="34" charset="0"/>
              </a:rPr>
              <a:t>Darba aizsardzības likumā noteikt darba devēja pienākumus vardarbības novēršanā, ziņojumu un sūdzību izskatīšanā, kā arī gadījumu izvērtēšanā un izmeklēšanā.</a:t>
            </a:r>
          </a:p>
          <a:p>
            <a:pPr lvl="1">
              <a:lnSpc>
                <a:spcPct val="110000"/>
              </a:lnSpc>
              <a:spcBef>
                <a:spcPts val="600"/>
              </a:spcBef>
              <a:spcAft>
                <a:spcPts val="600"/>
              </a:spcAft>
              <a:buClr>
                <a:schemeClr val="accent2"/>
              </a:buClr>
              <a:buFont typeface="Wingdings" panose="05000000000000000000" pitchFamily="2" charset="2"/>
              <a:buChar char="§"/>
            </a:pPr>
            <a:r>
              <a:rPr lang="lv-LV" sz="2200" dirty="0">
                <a:latin typeface="Arial" panose="020B0604020202020204" pitchFamily="34" charset="0"/>
                <a:ea typeface="Tahoma" panose="020B0604030504040204" pitchFamily="34" charset="0"/>
                <a:cs typeface="Arial" panose="020B0604020202020204" pitchFamily="34" charset="0"/>
              </a:rPr>
              <a:t>Papildināt Darba aizsardzības likumu, paredzot darba devēja pienākumu, konstatējot vardarbības ģimenē faktu un tās ietekmi uz nodarbinātās personas darba drošību vai darba izpildi, ar personas piekrišanu informēt kompetentās institūcijas.</a:t>
            </a:r>
          </a:p>
        </p:txBody>
      </p:sp>
      <p:sp>
        <p:nvSpPr>
          <p:cNvPr id="11" name="Slide Number Placeholder 10">
            <a:extLst>
              <a:ext uri="{FF2B5EF4-FFF2-40B4-BE49-F238E27FC236}">
                <a16:creationId xmlns:a16="http://schemas.microsoft.com/office/drawing/2014/main" id="{9E74932F-4137-0D2E-0509-FD3072C524AE}"/>
              </a:ext>
            </a:extLst>
          </p:cNvPr>
          <p:cNvSpPr>
            <a:spLocks noGrp="1"/>
          </p:cNvSpPr>
          <p:nvPr>
            <p:ph type="sldNum" sz="quarter" idx="12"/>
          </p:nvPr>
        </p:nvSpPr>
        <p:spPr/>
        <p:txBody>
          <a:bodyPr/>
          <a:lstStyle/>
          <a:p>
            <a:fld id="{5A924EB1-19F3-4E2A-A587-26261B8A9B53}" type="slidenum">
              <a:rPr lang="lv-LV" smtClean="0"/>
              <a:t>22</a:t>
            </a:fld>
            <a:endParaRPr lang="lv-LV"/>
          </a:p>
        </p:txBody>
      </p:sp>
    </p:spTree>
    <p:extLst>
      <p:ext uri="{BB962C8B-B14F-4D97-AF65-F5344CB8AC3E}">
        <p14:creationId xmlns:p14="http://schemas.microsoft.com/office/powerpoint/2010/main" val="21195220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8E6BF8-477B-2C51-7C87-E7DF203771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85738B-61CE-C7D1-6AC1-E93DD1DBF5FD}"/>
              </a:ext>
            </a:extLst>
          </p:cNvPr>
          <p:cNvSpPr>
            <a:spLocks noGrp="1"/>
          </p:cNvSpPr>
          <p:nvPr>
            <p:ph type="title"/>
          </p:nvPr>
        </p:nvSpPr>
        <p:spPr>
          <a:xfrm>
            <a:off x="411982" y="358434"/>
            <a:ext cx="10843139" cy="906695"/>
          </a:xfrm>
        </p:spPr>
        <p:txBody>
          <a:bodyPr>
            <a:normAutofit/>
          </a:bodyPr>
          <a:lstStyle/>
          <a:p>
            <a:r>
              <a:rPr lang="lv-LV" sz="2800" b="1" dirty="0">
                <a:latin typeface="Arial" panose="020B0604020202020204" pitchFamily="34" charset="0"/>
                <a:ea typeface="Tahoma" panose="020B0604030504040204" pitchFamily="34" charset="0"/>
                <a:cs typeface="Arial" panose="020B0604020202020204" pitchFamily="34" charset="0"/>
              </a:rPr>
              <a:t>Priekšlikumi normatīvajam regulējumam (3)</a:t>
            </a:r>
          </a:p>
        </p:txBody>
      </p:sp>
      <p:sp>
        <p:nvSpPr>
          <p:cNvPr id="3" name="Content Placeholder 2">
            <a:extLst>
              <a:ext uri="{FF2B5EF4-FFF2-40B4-BE49-F238E27FC236}">
                <a16:creationId xmlns:a16="http://schemas.microsoft.com/office/drawing/2014/main" id="{B1894815-9834-8B47-0464-FE108323226D}"/>
              </a:ext>
            </a:extLst>
          </p:cNvPr>
          <p:cNvSpPr>
            <a:spLocks noGrp="1"/>
          </p:cNvSpPr>
          <p:nvPr>
            <p:ph sz="half" idx="1"/>
          </p:nvPr>
        </p:nvSpPr>
        <p:spPr>
          <a:xfrm>
            <a:off x="486757" y="1415442"/>
            <a:ext cx="11024661" cy="5084124"/>
          </a:xfrm>
        </p:spPr>
        <p:txBody>
          <a:bodyPr>
            <a:noAutofit/>
          </a:bodyPr>
          <a:lstStyle/>
          <a:p>
            <a:pPr lvl="1">
              <a:lnSpc>
                <a:spcPct val="110000"/>
              </a:lnSpc>
              <a:spcBef>
                <a:spcPts val="600"/>
              </a:spcBef>
              <a:spcAft>
                <a:spcPts val="600"/>
              </a:spcAft>
              <a:buClr>
                <a:schemeClr val="accent2"/>
              </a:buClr>
              <a:buFont typeface="Wingdings" panose="05000000000000000000" pitchFamily="2" charset="2"/>
              <a:buChar char="§"/>
            </a:pPr>
            <a:r>
              <a:rPr lang="lv-LV" sz="2200" dirty="0">
                <a:latin typeface="Arial" panose="020B0604020202020204" pitchFamily="34" charset="0"/>
                <a:ea typeface="Tahoma" panose="020B0604030504040204" pitchFamily="34" charset="0"/>
                <a:cs typeface="Arial" panose="020B0604020202020204" pitchFamily="34" charset="0"/>
              </a:rPr>
              <a:t>Izvērtēt nepieciešamību pilnveidot Trauksmes celšanas likumu, attiecinot drošas ziņošanas iespējas un aizsardzību pēc ziņošanas arī uz vardarbības gadījumiem darba vidē.</a:t>
            </a:r>
          </a:p>
          <a:p>
            <a:pPr lvl="1">
              <a:lnSpc>
                <a:spcPct val="110000"/>
              </a:lnSpc>
              <a:spcBef>
                <a:spcPts val="600"/>
              </a:spcBef>
              <a:spcAft>
                <a:spcPts val="600"/>
              </a:spcAft>
              <a:buClr>
                <a:schemeClr val="accent2"/>
              </a:buClr>
              <a:buFont typeface="Wingdings" panose="05000000000000000000" pitchFamily="2" charset="2"/>
              <a:buChar char="§"/>
            </a:pPr>
            <a:r>
              <a:rPr lang="lv-LV" sz="2200" dirty="0">
                <a:latin typeface="Arial" panose="020B0604020202020204" pitchFamily="34" charset="0"/>
                <a:ea typeface="Tahoma" panose="020B0604030504040204" pitchFamily="34" charset="0"/>
                <a:cs typeface="Arial" panose="020B0604020202020204" pitchFamily="34" charset="0"/>
              </a:rPr>
              <a:t>Precizēt Darba aizsardzības likumu, nosakot, ka aizsardzība pret vardarbību, kā arī tiesības ziņot par šādiem gadījumiem un saņemt konsultācijas un atbalstu ir arī personām, kuras faktiski veic darbu darba devēja labā, lai arī ar tām nav noslēgts rakstveida darba līgums vai darba devējs nav izpildījis normatīvajos aktos noteiktos nodarbinātības reģistrācijas pienākumus.</a:t>
            </a:r>
          </a:p>
        </p:txBody>
      </p:sp>
      <p:sp>
        <p:nvSpPr>
          <p:cNvPr id="11" name="Slide Number Placeholder 10">
            <a:extLst>
              <a:ext uri="{FF2B5EF4-FFF2-40B4-BE49-F238E27FC236}">
                <a16:creationId xmlns:a16="http://schemas.microsoft.com/office/drawing/2014/main" id="{2C85C072-6D48-59B7-A63E-DF6482FE1978}"/>
              </a:ext>
            </a:extLst>
          </p:cNvPr>
          <p:cNvSpPr>
            <a:spLocks noGrp="1"/>
          </p:cNvSpPr>
          <p:nvPr>
            <p:ph type="sldNum" sz="quarter" idx="12"/>
          </p:nvPr>
        </p:nvSpPr>
        <p:spPr/>
        <p:txBody>
          <a:bodyPr/>
          <a:lstStyle/>
          <a:p>
            <a:fld id="{5A924EB1-19F3-4E2A-A587-26261B8A9B53}" type="slidenum">
              <a:rPr lang="lv-LV" smtClean="0"/>
              <a:t>23</a:t>
            </a:fld>
            <a:endParaRPr lang="lv-LV"/>
          </a:p>
        </p:txBody>
      </p:sp>
    </p:spTree>
    <p:extLst>
      <p:ext uri="{BB962C8B-B14F-4D97-AF65-F5344CB8AC3E}">
        <p14:creationId xmlns:p14="http://schemas.microsoft.com/office/powerpoint/2010/main" val="33614060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B7F598-F419-DE0F-B7C2-9EE80E79F5D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123BDB4-265F-D5F7-C7A8-590B350A7774}"/>
              </a:ext>
            </a:extLst>
          </p:cNvPr>
          <p:cNvSpPr>
            <a:spLocks noGrp="1"/>
          </p:cNvSpPr>
          <p:nvPr>
            <p:ph type="title"/>
          </p:nvPr>
        </p:nvSpPr>
        <p:spPr>
          <a:xfrm>
            <a:off x="411982" y="358434"/>
            <a:ext cx="10843139" cy="906695"/>
          </a:xfrm>
        </p:spPr>
        <p:txBody>
          <a:bodyPr>
            <a:noAutofit/>
          </a:bodyPr>
          <a:lstStyle/>
          <a:p>
            <a:r>
              <a:rPr lang="lv-LV" sz="2800" b="1" dirty="0">
                <a:latin typeface="Arial" panose="020B0604020202020204" pitchFamily="34" charset="0"/>
                <a:ea typeface="Tahoma" panose="020B0604030504040204" pitchFamily="34" charset="0"/>
                <a:cs typeface="Arial" panose="020B0604020202020204" pitchFamily="34" charset="0"/>
              </a:rPr>
              <a:t>Priekšlikumi vardarbības darba vidē prevencijā un gadījumu risināšanā nacionālā mērogā (1)</a:t>
            </a:r>
          </a:p>
        </p:txBody>
      </p:sp>
      <p:sp>
        <p:nvSpPr>
          <p:cNvPr id="3" name="Content Placeholder 2">
            <a:extLst>
              <a:ext uri="{FF2B5EF4-FFF2-40B4-BE49-F238E27FC236}">
                <a16:creationId xmlns:a16="http://schemas.microsoft.com/office/drawing/2014/main" id="{CC2A380C-0AAC-FD63-2FB8-837F36D89992}"/>
              </a:ext>
            </a:extLst>
          </p:cNvPr>
          <p:cNvSpPr>
            <a:spLocks noGrp="1"/>
          </p:cNvSpPr>
          <p:nvPr>
            <p:ph sz="half" idx="1"/>
          </p:nvPr>
        </p:nvSpPr>
        <p:spPr>
          <a:xfrm>
            <a:off x="486757" y="1540701"/>
            <a:ext cx="11146443" cy="4958865"/>
          </a:xfrm>
        </p:spPr>
        <p:txBody>
          <a:bodyPr>
            <a:noAutofit/>
          </a:bodyPr>
          <a:lstStyle/>
          <a:p>
            <a:pPr lvl="1">
              <a:lnSpc>
                <a:spcPct val="110000"/>
              </a:lnSpc>
              <a:spcBef>
                <a:spcPts val="600"/>
              </a:spcBef>
              <a:spcAft>
                <a:spcPts val="600"/>
              </a:spcAft>
              <a:buClr>
                <a:schemeClr val="accent2"/>
              </a:buClr>
              <a:buFont typeface="Wingdings" panose="05000000000000000000" pitchFamily="2" charset="2"/>
              <a:buChar char="§"/>
            </a:pPr>
            <a:r>
              <a:rPr lang="lv-LV" sz="2100" dirty="0">
                <a:latin typeface="Arial" panose="020B0604020202020204" pitchFamily="34" charset="0"/>
                <a:ea typeface="Tahoma" panose="020B0604030504040204" pitchFamily="34" charset="0"/>
                <a:cs typeface="Arial" panose="020B0604020202020204" pitchFamily="34" charset="0"/>
              </a:rPr>
              <a:t>Izstrādāt vienotas starpnozaru vadlīnijas darba devējiem par vardarbības prevenciju un novēršanu darba vidē.</a:t>
            </a:r>
          </a:p>
          <a:p>
            <a:pPr lvl="1">
              <a:lnSpc>
                <a:spcPct val="110000"/>
              </a:lnSpc>
              <a:spcBef>
                <a:spcPts val="600"/>
              </a:spcBef>
              <a:spcAft>
                <a:spcPts val="600"/>
              </a:spcAft>
              <a:buClr>
                <a:schemeClr val="accent2"/>
              </a:buClr>
              <a:buFont typeface="Wingdings" panose="05000000000000000000" pitchFamily="2" charset="2"/>
              <a:buChar char="§"/>
            </a:pPr>
            <a:r>
              <a:rPr lang="lv-LV" sz="2100" dirty="0">
                <a:latin typeface="Arial" panose="020B0604020202020204" pitchFamily="34" charset="0"/>
                <a:ea typeface="Tahoma" panose="020B0604030504040204" pitchFamily="34" charset="0"/>
                <a:cs typeface="Arial" panose="020B0604020202020204" pitchFamily="34" charset="0"/>
              </a:rPr>
              <a:t>Izstrādāt vadlīnijas vardarbības prevencijai un novēršanai tajās nozarēs, kurās nodarbinātie saskaras ar paaugstinātu klientu vai citu trešo personu vardarbības risku, piemēram, veselības un sociālajā aprūpē, izglītībā, tiesībaizsardzībā un citās jomās.</a:t>
            </a:r>
          </a:p>
          <a:p>
            <a:pPr lvl="1">
              <a:lnSpc>
                <a:spcPct val="110000"/>
              </a:lnSpc>
              <a:spcBef>
                <a:spcPts val="600"/>
              </a:spcBef>
              <a:spcAft>
                <a:spcPts val="600"/>
              </a:spcAft>
              <a:buClr>
                <a:schemeClr val="accent2"/>
              </a:buClr>
              <a:buFont typeface="Wingdings" panose="05000000000000000000" pitchFamily="2" charset="2"/>
              <a:buChar char="§"/>
            </a:pPr>
            <a:r>
              <a:rPr lang="lv-LV" sz="2100" dirty="0">
                <a:latin typeface="Arial" panose="020B0604020202020204" pitchFamily="34" charset="0"/>
                <a:ea typeface="Tahoma" panose="020B0604030504040204" pitchFamily="34" charset="0"/>
                <a:cs typeface="Arial" panose="020B0604020202020204" pitchFamily="34" charset="0"/>
              </a:rPr>
              <a:t>Veselības aprūpes nozarē sadarbībā ar profesionālajām organizācijām būtu nepieciešams veidot vienotu rīcības kārtību pacientu agresīvas rīcības gadījumiem, ņemot vērā veselības aprūpes nepārtrauktības nodrošināšanas prasības.</a:t>
            </a:r>
          </a:p>
          <a:p>
            <a:pPr lvl="1">
              <a:lnSpc>
                <a:spcPct val="110000"/>
              </a:lnSpc>
              <a:spcBef>
                <a:spcPts val="600"/>
              </a:spcBef>
              <a:spcAft>
                <a:spcPts val="600"/>
              </a:spcAft>
              <a:buClr>
                <a:schemeClr val="accent2"/>
              </a:buClr>
              <a:buFont typeface="Wingdings" panose="05000000000000000000" pitchFamily="2" charset="2"/>
              <a:buChar char="§"/>
            </a:pPr>
            <a:r>
              <a:rPr lang="lv-LV" sz="2100" dirty="0">
                <a:latin typeface="Arial" panose="020B0604020202020204" pitchFamily="34" charset="0"/>
                <a:ea typeface="Tahoma" panose="020B0604030504040204" pitchFamily="34" charset="0"/>
                <a:cs typeface="Arial" panose="020B0604020202020204" pitchFamily="34" charset="0"/>
              </a:rPr>
              <a:t>Izveidot starpinstitucionālu koordinācijas mehānismu starp valsts pārvaldes iestādēm, kas ir atbildīgas par vardarbības gadījumu fiksēšanu un risināšanu, lai nodrošinātu efektīvu sadarbību un vienotu pieeju vardarbības novēršanai un gadījumu risināšanai.</a:t>
            </a:r>
          </a:p>
        </p:txBody>
      </p:sp>
      <p:sp>
        <p:nvSpPr>
          <p:cNvPr id="11" name="Slide Number Placeholder 10">
            <a:extLst>
              <a:ext uri="{FF2B5EF4-FFF2-40B4-BE49-F238E27FC236}">
                <a16:creationId xmlns:a16="http://schemas.microsoft.com/office/drawing/2014/main" id="{783F34D8-80B3-58F5-9016-6C2C55958835}"/>
              </a:ext>
            </a:extLst>
          </p:cNvPr>
          <p:cNvSpPr>
            <a:spLocks noGrp="1"/>
          </p:cNvSpPr>
          <p:nvPr>
            <p:ph type="sldNum" sz="quarter" idx="12"/>
          </p:nvPr>
        </p:nvSpPr>
        <p:spPr/>
        <p:txBody>
          <a:bodyPr/>
          <a:lstStyle/>
          <a:p>
            <a:fld id="{5A924EB1-19F3-4E2A-A587-26261B8A9B53}" type="slidenum">
              <a:rPr lang="lv-LV" smtClean="0"/>
              <a:t>24</a:t>
            </a:fld>
            <a:endParaRPr lang="lv-LV"/>
          </a:p>
        </p:txBody>
      </p:sp>
    </p:spTree>
    <p:extLst>
      <p:ext uri="{BB962C8B-B14F-4D97-AF65-F5344CB8AC3E}">
        <p14:creationId xmlns:p14="http://schemas.microsoft.com/office/powerpoint/2010/main" val="39771020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31ED28-AE50-4C9D-8F52-7EE40AD499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E6A7FEF-C1D7-0EE9-A42E-C2C6689CAD3E}"/>
              </a:ext>
            </a:extLst>
          </p:cNvPr>
          <p:cNvSpPr>
            <a:spLocks noGrp="1"/>
          </p:cNvSpPr>
          <p:nvPr>
            <p:ph type="title"/>
          </p:nvPr>
        </p:nvSpPr>
        <p:spPr>
          <a:xfrm>
            <a:off x="411982" y="358434"/>
            <a:ext cx="10843139" cy="906695"/>
          </a:xfrm>
        </p:spPr>
        <p:txBody>
          <a:bodyPr>
            <a:noAutofit/>
          </a:bodyPr>
          <a:lstStyle/>
          <a:p>
            <a:r>
              <a:rPr lang="lv-LV" sz="2800" b="1" dirty="0">
                <a:latin typeface="Arial" panose="020B0604020202020204" pitchFamily="34" charset="0"/>
                <a:ea typeface="Tahoma" panose="020B0604030504040204" pitchFamily="34" charset="0"/>
                <a:cs typeface="Arial" panose="020B0604020202020204" pitchFamily="34" charset="0"/>
              </a:rPr>
              <a:t>Priekšlikumi vardarbības darba vidē prevencijā un gadījumu risināšanā nacionālā mērogā (2)</a:t>
            </a:r>
          </a:p>
        </p:txBody>
      </p:sp>
      <p:sp>
        <p:nvSpPr>
          <p:cNvPr id="3" name="Content Placeholder 2">
            <a:extLst>
              <a:ext uri="{FF2B5EF4-FFF2-40B4-BE49-F238E27FC236}">
                <a16:creationId xmlns:a16="http://schemas.microsoft.com/office/drawing/2014/main" id="{E2570C3C-0AA0-BC40-C300-A08F033C123B}"/>
              </a:ext>
            </a:extLst>
          </p:cNvPr>
          <p:cNvSpPr>
            <a:spLocks noGrp="1"/>
          </p:cNvSpPr>
          <p:nvPr>
            <p:ph sz="half" idx="1"/>
          </p:nvPr>
        </p:nvSpPr>
        <p:spPr>
          <a:xfrm>
            <a:off x="486757" y="1540701"/>
            <a:ext cx="11024661" cy="4958865"/>
          </a:xfrm>
        </p:spPr>
        <p:txBody>
          <a:bodyPr>
            <a:noAutofit/>
          </a:bodyPr>
          <a:lstStyle/>
          <a:p>
            <a:pPr lvl="1">
              <a:lnSpc>
                <a:spcPct val="110000"/>
              </a:lnSpc>
              <a:spcBef>
                <a:spcPts val="600"/>
              </a:spcBef>
              <a:spcAft>
                <a:spcPts val="600"/>
              </a:spcAft>
              <a:buClr>
                <a:schemeClr val="accent2"/>
              </a:buClr>
              <a:buFont typeface="Wingdings" panose="05000000000000000000" pitchFamily="2" charset="2"/>
              <a:buChar char="§"/>
            </a:pPr>
            <a:r>
              <a:rPr lang="lv-LV" sz="2100" dirty="0">
                <a:latin typeface="Arial" panose="020B0604020202020204" pitchFamily="34" charset="0"/>
                <a:ea typeface="Tahoma" panose="020B0604030504040204" pitchFamily="34" charset="0"/>
                <a:cs typeface="Arial" panose="020B0604020202020204" pitchFamily="34" charset="0"/>
              </a:rPr>
              <a:t>Izveidot un regulāri aktualizēt valsts mēroga datu apkopojumu par vardarbības izplatību darba vidē, kurā būtu iekļaujami dati no VDI, Tiesībsarga biroja, Valsts policijas un citām institūcijām.</a:t>
            </a:r>
          </a:p>
          <a:p>
            <a:pPr lvl="1">
              <a:lnSpc>
                <a:spcPct val="110000"/>
              </a:lnSpc>
              <a:spcBef>
                <a:spcPts val="600"/>
              </a:spcBef>
              <a:spcAft>
                <a:spcPts val="600"/>
              </a:spcAft>
              <a:buClr>
                <a:schemeClr val="accent2"/>
              </a:buClr>
              <a:buFont typeface="Wingdings" panose="05000000000000000000" pitchFamily="2" charset="2"/>
              <a:buChar char="§"/>
            </a:pPr>
            <a:r>
              <a:rPr lang="lv-LV" sz="2100" dirty="0">
                <a:latin typeface="Arial" panose="020B0604020202020204" pitchFamily="34" charset="0"/>
                <a:ea typeface="Tahoma" panose="020B0604030504040204" pitchFamily="34" charset="0"/>
                <a:cs typeface="Arial" panose="020B0604020202020204" pitchFamily="34" charset="0"/>
              </a:rPr>
              <a:t>Centrālās statistikas pārvaldes Darbaspēka apsekojumā būtu iekļaujami jautājumi par vardarbības izpausmēm darba vidē.</a:t>
            </a:r>
          </a:p>
          <a:p>
            <a:pPr lvl="1">
              <a:lnSpc>
                <a:spcPct val="110000"/>
              </a:lnSpc>
              <a:spcBef>
                <a:spcPts val="600"/>
              </a:spcBef>
              <a:spcAft>
                <a:spcPts val="600"/>
              </a:spcAft>
              <a:buClr>
                <a:schemeClr val="accent2"/>
              </a:buClr>
              <a:buFont typeface="Wingdings" panose="05000000000000000000" pitchFamily="2" charset="2"/>
              <a:buChar char="§"/>
            </a:pPr>
            <a:r>
              <a:rPr lang="lv-LV" sz="2100" dirty="0">
                <a:latin typeface="Arial" panose="020B0604020202020204" pitchFamily="34" charset="0"/>
                <a:ea typeface="Tahoma" panose="020B0604030504040204" pitchFamily="34" charset="0"/>
                <a:cs typeface="Arial" panose="020B0604020202020204" pitchFamily="34" charset="0"/>
              </a:rPr>
              <a:t>Regulāri organizēt mācības valsts un pašvaldību institūciju darbiniekiem, kuri iesaistās vardarbības gadījumu novēršanā, izvērtēšanā vai risināšanā, piemēram, VDI, Tiesībsarga biroja speciālistiem, tiesnešiem u.c. </a:t>
            </a:r>
          </a:p>
          <a:p>
            <a:pPr lvl="1">
              <a:lnSpc>
                <a:spcPct val="110000"/>
              </a:lnSpc>
              <a:spcBef>
                <a:spcPts val="600"/>
              </a:spcBef>
              <a:spcAft>
                <a:spcPts val="600"/>
              </a:spcAft>
              <a:buClr>
                <a:schemeClr val="accent2"/>
              </a:buClr>
              <a:buFont typeface="Wingdings" panose="05000000000000000000" pitchFamily="2" charset="2"/>
              <a:buChar char="§"/>
            </a:pPr>
            <a:r>
              <a:rPr lang="lv-LV" sz="2100" dirty="0">
                <a:latin typeface="Arial" panose="020B0604020202020204" pitchFamily="34" charset="0"/>
                <a:ea typeface="Tahoma" panose="020B0604030504040204" pitchFamily="34" charset="0"/>
                <a:cs typeface="Arial" panose="020B0604020202020204" pitchFamily="34" charset="0"/>
              </a:rPr>
              <a:t>Izstrādāt un īstenot mācības/izglītojošus seminārus darba devējiem, vadītājiem un personāla vadības speciālistiem par vardarbības risku novērtēšanu un izpausmju atpazīšanu, psiholoģiski drošas darba vides veidošanu, gadījumu risināšanu, nodarbināto atbalstīšanu pēc vardarbības gadījumiem u.c. jautājumiem.</a:t>
            </a:r>
          </a:p>
        </p:txBody>
      </p:sp>
      <p:sp>
        <p:nvSpPr>
          <p:cNvPr id="11" name="Slide Number Placeholder 10">
            <a:extLst>
              <a:ext uri="{FF2B5EF4-FFF2-40B4-BE49-F238E27FC236}">
                <a16:creationId xmlns:a16="http://schemas.microsoft.com/office/drawing/2014/main" id="{3EB9EB5B-5418-15F2-FA6B-B119DE79286D}"/>
              </a:ext>
            </a:extLst>
          </p:cNvPr>
          <p:cNvSpPr>
            <a:spLocks noGrp="1"/>
          </p:cNvSpPr>
          <p:nvPr>
            <p:ph type="sldNum" sz="quarter" idx="12"/>
          </p:nvPr>
        </p:nvSpPr>
        <p:spPr/>
        <p:txBody>
          <a:bodyPr/>
          <a:lstStyle/>
          <a:p>
            <a:fld id="{5A924EB1-19F3-4E2A-A587-26261B8A9B53}" type="slidenum">
              <a:rPr lang="lv-LV" smtClean="0"/>
              <a:t>25</a:t>
            </a:fld>
            <a:endParaRPr lang="lv-LV"/>
          </a:p>
        </p:txBody>
      </p:sp>
    </p:spTree>
    <p:extLst>
      <p:ext uri="{BB962C8B-B14F-4D97-AF65-F5344CB8AC3E}">
        <p14:creationId xmlns:p14="http://schemas.microsoft.com/office/powerpoint/2010/main" val="29061312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13D8BE-0B3E-2F88-7631-F761BC8E65C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E8B8A27-888E-088B-F965-CF0410FD7E80}"/>
              </a:ext>
            </a:extLst>
          </p:cNvPr>
          <p:cNvSpPr>
            <a:spLocks noGrp="1"/>
          </p:cNvSpPr>
          <p:nvPr>
            <p:ph type="title"/>
          </p:nvPr>
        </p:nvSpPr>
        <p:spPr>
          <a:xfrm>
            <a:off x="411982" y="358434"/>
            <a:ext cx="10843139" cy="906695"/>
          </a:xfrm>
        </p:spPr>
        <p:txBody>
          <a:bodyPr>
            <a:noAutofit/>
          </a:bodyPr>
          <a:lstStyle/>
          <a:p>
            <a:r>
              <a:rPr lang="lv-LV" sz="2800" b="1" dirty="0">
                <a:latin typeface="Arial" panose="020B0604020202020204" pitchFamily="34" charset="0"/>
                <a:ea typeface="Tahoma" panose="020B0604030504040204" pitchFamily="34" charset="0"/>
                <a:cs typeface="Arial" panose="020B0604020202020204" pitchFamily="34" charset="0"/>
              </a:rPr>
              <a:t>Priekšlikumi vardarbības darba vidē prevencijā un gadījumu risināšanā nacionālā mērogā (3)</a:t>
            </a:r>
          </a:p>
        </p:txBody>
      </p:sp>
      <p:sp>
        <p:nvSpPr>
          <p:cNvPr id="3" name="Content Placeholder 2">
            <a:extLst>
              <a:ext uri="{FF2B5EF4-FFF2-40B4-BE49-F238E27FC236}">
                <a16:creationId xmlns:a16="http://schemas.microsoft.com/office/drawing/2014/main" id="{D39095EC-C951-C33F-45C4-1E3F1050EBF0}"/>
              </a:ext>
            </a:extLst>
          </p:cNvPr>
          <p:cNvSpPr>
            <a:spLocks noGrp="1"/>
          </p:cNvSpPr>
          <p:nvPr>
            <p:ph sz="half" idx="1"/>
          </p:nvPr>
        </p:nvSpPr>
        <p:spPr>
          <a:xfrm>
            <a:off x="486757" y="1540701"/>
            <a:ext cx="11024661" cy="4958865"/>
          </a:xfrm>
        </p:spPr>
        <p:txBody>
          <a:bodyPr>
            <a:noAutofit/>
          </a:bodyPr>
          <a:lstStyle/>
          <a:p>
            <a:pPr lvl="1">
              <a:lnSpc>
                <a:spcPct val="110000"/>
              </a:lnSpc>
              <a:spcBef>
                <a:spcPts val="600"/>
              </a:spcBef>
              <a:spcAft>
                <a:spcPts val="600"/>
              </a:spcAft>
              <a:buClr>
                <a:schemeClr val="accent2"/>
              </a:buClr>
              <a:buFont typeface="Wingdings" panose="05000000000000000000" pitchFamily="2" charset="2"/>
              <a:buChar char="§"/>
            </a:pPr>
            <a:r>
              <a:rPr lang="lv-LV" sz="2100" dirty="0">
                <a:latin typeface="Arial" panose="020B0604020202020204" pitchFamily="34" charset="0"/>
                <a:ea typeface="Tahoma" panose="020B0604030504040204" pitchFamily="34" charset="0"/>
                <a:cs typeface="Arial" panose="020B0604020202020204" pitchFamily="34" charset="0"/>
              </a:rPr>
              <a:t>Izstrādāt publiski pieejamu digitālu pašmācības rīku par vardarbības atpazīšanu, novēršanu un rīcību vardarbības gadījumos darba vidē, nodrošinot tā pieejamību dažādām mērķgrupām.</a:t>
            </a:r>
          </a:p>
          <a:p>
            <a:pPr lvl="1">
              <a:lnSpc>
                <a:spcPct val="110000"/>
              </a:lnSpc>
              <a:spcBef>
                <a:spcPts val="600"/>
              </a:spcBef>
              <a:spcAft>
                <a:spcPts val="600"/>
              </a:spcAft>
              <a:buClr>
                <a:schemeClr val="accent2"/>
              </a:buClr>
              <a:buFont typeface="Wingdings" panose="05000000000000000000" pitchFamily="2" charset="2"/>
              <a:buChar char="§"/>
            </a:pPr>
            <a:r>
              <a:rPr lang="lv-LV" sz="2100" dirty="0">
                <a:latin typeface="Arial" panose="020B0604020202020204" pitchFamily="34" charset="0"/>
                <a:ea typeface="Tahoma" panose="020B0604030504040204" pitchFamily="34" charset="0"/>
                <a:cs typeface="Arial" panose="020B0604020202020204" pitchFamily="34" charset="0"/>
              </a:rPr>
              <a:t>Izvērtēt nepieciešamību aktualizēt darba aizsardzības jomas profesionālās kvalifikācijas prasības un atbilstošo izglītības programmu saturu, tajās skaidrāk iekļaujot nepieciešamās kompetences vardarbības risku identificēšanā, novērtēšanā, novēršanā un vardarbības gadījumu pārvaldībā.</a:t>
            </a:r>
          </a:p>
          <a:p>
            <a:pPr lvl="1">
              <a:lnSpc>
                <a:spcPct val="110000"/>
              </a:lnSpc>
              <a:spcBef>
                <a:spcPts val="600"/>
              </a:spcBef>
              <a:spcAft>
                <a:spcPts val="600"/>
              </a:spcAft>
              <a:buClr>
                <a:schemeClr val="accent2"/>
              </a:buClr>
              <a:buFont typeface="Wingdings" panose="05000000000000000000" pitchFamily="2" charset="2"/>
              <a:buChar char="§"/>
            </a:pPr>
            <a:r>
              <a:rPr lang="lv-LV" sz="2100" dirty="0">
                <a:latin typeface="Arial" panose="020B0604020202020204" pitchFamily="34" charset="0"/>
                <a:ea typeface="Tahoma" panose="020B0604030504040204" pitchFamily="34" charset="0"/>
                <a:cs typeface="Arial" panose="020B0604020202020204" pitchFamily="34" charset="0"/>
              </a:rPr>
              <a:t>Izglītības nozarē izvērtēt iespēju pakāpeniski pilnveidot izglītības programmu saturu visos izglītības līmeņos, iekļaujot vecumposmam atbilstošas zināšanas un prasmes par vardarbības atpazīšanu, personīgo robežu ievērošanu, cieņpilnu komunikāciju u.c. jautājumiem.</a:t>
            </a:r>
          </a:p>
        </p:txBody>
      </p:sp>
      <p:sp>
        <p:nvSpPr>
          <p:cNvPr id="11" name="Slide Number Placeholder 10">
            <a:extLst>
              <a:ext uri="{FF2B5EF4-FFF2-40B4-BE49-F238E27FC236}">
                <a16:creationId xmlns:a16="http://schemas.microsoft.com/office/drawing/2014/main" id="{FA3F2303-5450-DC46-851E-AC06FC127E78}"/>
              </a:ext>
            </a:extLst>
          </p:cNvPr>
          <p:cNvSpPr>
            <a:spLocks noGrp="1"/>
          </p:cNvSpPr>
          <p:nvPr>
            <p:ph type="sldNum" sz="quarter" idx="12"/>
          </p:nvPr>
        </p:nvSpPr>
        <p:spPr/>
        <p:txBody>
          <a:bodyPr/>
          <a:lstStyle/>
          <a:p>
            <a:fld id="{5A924EB1-19F3-4E2A-A587-26261B8A9B53}" type="slidenum">
              <a:rPr lang="lv-LV" smtClean="0"/>
              <a:t>26</a:t>
            </a:fld>
            <a:endParaRPr lang="lv-LV"/>
          </a:p>
        </p:txBody>
      </p:sp>
    </p:spTree>
    <p:extLst>
      <p:ext uri="{BB962C8B-B14F-4D97-AF65-F5344CB8AC3E}">
        <p14:creationId xmlns:p14="http://schemas.microsoft.com/office/powerpoint/2010/main" val="30769362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FD4D16-D1E7-23DC-928B-1EEE4F7174E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D350AF7-0C11-AECA-42B9-2FA81BBB818D}"/>
              </a:ext>
            </a:extLst>
          </p:cNvPr>
          <p:cNvSpPr>
            <a:spLocks noGrp="1"/>
          </p:cNvSpPr>
          <p:nvPr>
            <p:ph type="title"/>
          </p:nvPr>
        </p:nvSpPr>
        <p:spPr>
          <a:xfrm>
            <a:off x="411982" y="358434"/>
            <a:ext cx="10843139" cy="906695"/>
          </a:xfrm>
        </p:spPr>
        <p:txBody>
          <a:bodyPr>
            <a:noAutofit/>
          </a:bodyPr>
          <a:lstStyle/>
          <a:p>
            <a:r>
              <a:rPr lang="lv-LV" sz="2800" b="1" dirty="0">
                <a:latin typeface="Arial" panose="020B0604020202020204" pitchFamily="34" charset="0"/>
                <a:ea typeface="Tahoma" panose="020B0604030504040204" pitchFamily="34" charset="0"/>
                <a:cs typeface="Arial" panose="020B0604020202020204" pitchFamily="34" charset="0"/>
              </a:rPr>
              <a:t>Priekšlikumi vardarbības darba vidē prevencijā un gadījumu risināšanā nacionālā mērogā (4)</a:t>
            </a:r>
          </a:p>
        </p:txBody>
      </p:sp>
      <p:sp>
        <p:nvSpPr>
          <p:cNvPr id="3" name="Content Placeholder 2">
            <a:extLst>
              <a:ext uri="{FF2B5EF4-FFF2-40B4-BE49-F238E27FC236}">
                <a16:creationId xmlns:a16="http://schemas.microsoft.com/office/drawing/2014/main" id="{F092948E-6938-DD00-7439-DBE05A97F90E}"/>
              </a:ext>
            </a:extLst>
          </p:cNvPr>
          <p:cNvSpPr>
            <a:spLocks noGrp="1"/>
          </p:cNvSpPr>
          <p:nvPr>
            <p:ph sz="half" idx="1"/>
          </p:nvPr>
        </p:nvSpPr>
        <p:spPr>
          <a:xfrm>
            <a:off x="486757" y="1540701"/>
            <a:ext cx="11024661" cy="4958865"/>
          </a:xfrm>
        </p:spPr>
        <p:txBody>
          <a:bodyPr>
            <a:noAutofit/>
          </a:bodyPr>
          <a:lstStyle/>
          <a:p>
            <a:pPr lvl="1">
              <a:lnSpc>
                <a:spcPct val="110000"/>
              </a:lnSpc>
              <a:spcBef>
                <a:spcPts val="600"/>
              </a:spcBef>
              <a:spcAft>
                <a:spcPts val="600"/>
              </a:spcAft>
              <a:buClr>
                <a:schemeClr val="accent2"/>
              </a:buClr>
              <a:buFont typeface="Wingdings" panose="05000000000000000000" pitchFamily="2" charset="2"/>
              <a:buChar char="§"/>
            </a:pPr>
            <a:r>
              <a:rPr lang="lv-LV" sz="2100" dirty="0">
                <a:latin typeface="Arial" panose="020B0604020202020204" pitchFamily="34" charset="0"/>
                <a:ea typeface="Tahoma" panose="020B0604030504040204" pitchFamily="34" charset="0"/>
                <a:cs typeface="Arial" panose="020B0604020202020204" pitchFamily="34" charset="0"/>
              </a:rPr>
              <a:t>Regulāri īstenot sabiedrības informēšanas un izglītošanas pasākumus, iesaistot VDI, Rīgas Stradiņa universitātes Darba drošības un vides veselības institūtu, Tiesībsarga biroju, sociālos partnerus, pašvaldības un NVO, ar mērķi veicināt izpratni par vardarbības izpausmēm darba vidē, mazināt vardarbības normalizēšanu, skaidrot pieejamos atbalsta mehānismus u.c.</a:t>
            </a:r>
          </a:p>
          <a:p>
            <a:pPr lvl="1">
              <a:lnSpc>
                <a:spcPct val="110000"/>
              </a:lnSpc>
              <a:spcBef>
                <a:spcPts val="600"/>
              </a:spcBef>
              <a:spcAft>
                <a:spcPts val="600"/>
              </a:spcAft>
              <a:buClr>
                <a:schemeClr val="accent2"/>
              </a:buClr>
              <a:buFont typeface="Wingdings" panose="05000000000000000000" pitchFamily="2" charset="2"/>
              <a:buChar char="§"/>
            </a:pPr>
            <a:r>
              <a:rPr lang="lv-LV" sz="2100" dirty="0">
                <a:latin typeface="Arial" panose="020B0604020202020204" pitchFamily="34" charset="0"/>
                <a:ea typeface="Tahoma" panose="020B0604030504040204" pitchFamily="34" charset="0"/>
                <a:cs typeface="Arial" panose="020B0604020202020204" pitchFamily="34" charset="0"/>
              </a:rPr>
              <a:t>Izstrādāt procesu shēmas (infografikas) par iesaistīto institūciju lomu, kompetenci un sadarbību vardarbības gadījumu risināšanā un atbalsta sniegšanā.</a:t>
            </a:r>
          </a:p>
          <a:p>
            <a:pPr lvl="1">
              <a:lnSpc>
                <a:spcPct val="110000"/>
              </a:lnSpc>
              <a:spcBef>
                <a:spcPts val="600"/>
              </a:spcBef>
              <a:spcAft>
                <a:spcPts val="600"/>
              </a:spcAft>
              <a:buClr>
                <a:schemeClr val="accent2"/>
              </a:buClr>
              <a:buFont typeface="Wingdings" panose="05000000000000000000" pitchFamily="2" charset="2"/>
              <a:buChar char="§"/>
            </a:pPr>
            <a:r>
              <a:rPr lang="lv-LV" sz="2100" dirty="0">
                <a:latin typeface="Arial" panose="020B0604020202020204" pitchFamily="34" charset="0"/>
                <a:ea typeface="Tahoma" panose="020B0604030504040204" pitchFamily="34" charset="0"/>
                <a:cs typeface="Arial" panose="020B0604020202020204" pitchFamily="34" charset="0"/>
              </a:rPr>
              <a:t>Attīstīt ziņošanas un konsultatīvā atbalsta mehānismus, tostarp uzticības tālruni vai saziņas platformu (piemēram, WhatsApp), pašnovērtējuma rīkus un citu informatīvu atbalstu, kas palīdz personām atpazīt vardarbības pazīmes, izvērtēt situāciju un saņemt informāciju par turpmākās rīcības iespējām.</a:t>
            </a:r>
          </a:p>
          <a:p>
            <a:pPr lvl="1">
              <a:lnSpc>
                <a:spcPct val="110000"/>
              </a:lnSpc>
              <a:spcBef>
                <a:spcPts val="600"/>
              </a:spcBef>
              <a:spcAft>
                <a:spcPts val="600"/>
              </a:spcAft>
              <a:buClr>
                <a:schemeClr val="accent2"/>
              </a:buClr>
              <a:buFont typeface="Wingdings" panose="05000000000000000000" pitchFamily="2" charset="2"/>
              <a:buChar char="§"/>
            </a:pPr>
            <a:r>
              <a:rPr lang="lv-LV" sz="2100" dirty="0">
                <a:latin typeface="Arial" panose="020B0604020202020204" pitchFamily="34" charset="0"/>
                <a:ea typeface="Tahoma" panose="020B0604030504040204" pitchFamily="34" charset="0"/>
                <a:cs typeface="Arial" panose="020B0604020202020204" pitchFamily="34" charset="0"/>
              </a:rPr>
              <a:t>Veicināt psihosociālā un juridiskā atbalsta pakalpojumu piekļūstamību personām, kuras cietušas no vardarbības darba vidē.</a:t>
            </a:r>
          </a:p>
          <a:p>
            <a:pPr lvl="1">
              <a:lnSpc>
                <a:spcPct val="110000"/>
              </a:lnSpc>
              <a:spcBef>
                <a:spcPts val="600"/>
              </a:spcBef>
              <a:spcAft>
                <a:spcPts val="600"/>
              </a:spcAft>
              <a:buClr>
                <a:schemeClr val="accent2"/>
              </a:buClr>
              <a:buFont typeface="Wingdings" panose="05000000000000000000" pitchFamily="2" charset="2"/>
              <a:buChar char="§"/>
            </a:pPr>
            <a:endParaRPr lang="lv-LV" sz="2200" dirty="0">
              <a:latin typeface="Arial" panose="020B0604020202020204" pitchFamily="34" charset="0"/>
              <a:ea typeface="Tahoma" panose="020B0604030504040204" pitchFamily="34" charset="0"/>
              <a:cs typeface="Arial" panose="020B0604020202020204" pitchFamily="34" charset="0"/>
            </a:endParaRPr>
          </a:p>
        </p:txBody>
      </p:sp>
      <p:sp>
        <p:nvSpPr>
          <p:cNvPr id="11" name="Slide Number Placeholder 10">
            <a:extLst>
              <a:ext uri="{FF2B5EF4-FFF2-40B4-BE49-F238E27FC236}">
                <a16:creationId xmlns:a16="http://schemas.microsoft.com/office/drawing/2014/main" id="{9B238956-D0EB-999F-E8CD-175801DE2828}"/>
              </a:ext>
            </a:extLst>
          </p:cNvPr>
          <p:cNvSpPr>
            <a:spLocks noGrp="1"/>
          </p:cNvSpPr>
          <p:nvPr>
            <p:ph type="sldNum" sz="quarter" idx="12"/>
          </p:nvPr>
        </p:nvSpPr>
        <p:spPr/>
        <p:txBody>
          <a:bodyPr/>
          <a:lstStyle/>
          <a:p>
            <a:fld id="{5A924EB1-19F3-4E2A-A587-26261B8A9B53}" type="slidenum">
              <a:rPr lang="lv-LV" smtClean="0"/>
              <a:t>27</a:t>
            </a:fld>
            <a:endParaRPr lang="lv-LV"/>
          </a:p>
        </p:txBody>
      </p:sp>
    </p:spTree>
    <p:extLst>
      <p:ext uri="{BB962C8B-B14F-4D97-AF65-F5344CB8AC3E}">
        <p14:creationId xmlns:p14="http://schemas.microsoft.com/office/powerpoint/2010/main" val="28004679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02E6B1-769E-4F8A-6A47-AD0FF074FCE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A249B2-B2F6-9C61-DA16-3B0F067B3375}"/>
              </a:ext>
            </a:extLst>
          </p:cNvPr>
          <p:cNvSpPr>
            <a:spLocks noGrp="1"/>
          </p:cNvSpPr>
          <p:nvPr>
            <p:ph type="title"/>
          </p:nvPr>
        </p:nvSpPr>
        <p:spPr>
          <a:xfrm>
            <a:off x="411982" y="358434"/>
            <a:ext cx="10843139" cy="835665"/>
          </a:xfrm>
        </p:spPr>
        <p:txBody>
          <a:bodyPr>
            <a:noAutofit/>
          </a:bodyPr>
          <a:lstStyle/>
          <a:p>
            <a:r>
              <a:rPr lang="lv-LV" sz="2800" b="1" dirty="0">
                <a:latin typeface="Arial" panose="020B0604020202020204" pitchFamily="34" charset="0"/>
                <a:ea typeface="Tahoma" panose="020B0604030504040204" pitchFamily="34" charset="0"/>
                <a:cs typeface="Arial" panose="020B0604020202020204" pitchFamily="34" charset="0"/>
              </a:rPr>
              <a:t>Priekšlikumi darba devējiem vardarbības darba vidē prevencijā un gadījumu risināšanā (1)</a:t>
            </a:r>
          </a:p>
        </p:txBody>
      </p:sp>
      <p:sp>
        <p:nvSpPr>
          <p:cNvPr id="3" name="Content Placeholder 2">
            <a:extLst>
              <a:ext uri="{FF2B5EF4-FFF2-40B4-BE49-F238E27FC236}">
                <a16:creationId xmlns:a16="http://schemas.microsoft.com/office/drawing/2014/main" id="{69447596-DE51-96D2-6CF1-99B2AD823DF7}"/>
              </a:ext>
            </a:extLst>
          </p:cNvPr>
          <p:cNvSpPr>
            <a:spLocks noGrp="1"/>
          </p:cNvSpPr>
          <p:nvPr>
            <p:ph sz="half" idx="1"/>
          </p:nvPr>
        </p:nvSpPr>
        <p:spPr>
          <a:xfrm>
            <a:off x="581303" y="1395128"/>
            <a:ext cx="11024661" cy="4961222"/>
          </a:xfrm>
        </p:spPr>
        <p:txBody>
          <a:bodyPr>
            <a:noAutofit/>
          </a:bodyPr>
          <a:lstStyle/>
          <a:p>
            <a:pPr lvl="1">
              <a:lnSpc>
                <a:spcPct val="110000"/>
              </a:lnSpc>
              <a:spcBef>
                <a:spcPts val="600"/>
              </a:spcBef>
              <a:spcAft>
                <a:spcPts val="600"/>
              </a:spcAft>
              <a:buClr>
                <a:srgbClr val="D75717"/>
              </a:buClr>
              <a:buFont typeface="Wingdings" panose="05000000000000000000" pitchFamily="2" charset="2"/>
              <a:buChar char="§"/>
            </a:pPr>
            <a:r>
              <a:rPr lang="lv-LV" dirty="0">
                <a:latin typeface="Arial" panose="020B0604020202020204" pitchFamily="34" charset="0"/>
                <a:cs typeface="Arial" panose="020B0604020202020204" pitchFamily="34" charset="0"/>
              </a:rPr>
              <a:t>Pilnveidot iekšējos dokumentus, ietverot skaidras vardarbības definīcijas un praksē balstītus nepieļaujamas rīcības piemērus.</a:t>
            </a:r>
          </a:p>
          <a:p>
            <a:pPr lvl="1">
              <a:lnSpc>
                <a:spcPct val="110000"/>
              </a:lnSpc>
              <a:spcBef>
                <a:spcPts val="600"/>
              </a:spcBef>
              <a:spcAft>
                <a:spcPts val="600"/>
              </a:spcAft>
              <a:buClr>
                <a:srgbClr val="D75717"/>
              </a:buClr>
              <a:buFont typeface="Wingdings" panose="05000000000000000000" pitchFamily="2" charset="2"/>
              <a:buChar char="§"/>
            </a:pPr>
            <a:r>
              <a:rPr lang="lv-LV" dirty="0">
                <a:latin typeface="Arial" panose="020B0604020202020204" pitchFamily="34" charset="0"/>
                <a:cs typeface="Arial" panose="020B0604020202020204" pitchFamily="34" charset="0"/>
              </a:rPr>
              <a:t>Izstrādāt nodarbinātajiem saprotamus rīcības algoritmus vardarbības situācijām.</a:t>
            </a:r>
          </a:p>
          <a:p>
            <a:pPr lvl="1">
              <a:lnSpc>
                <a:spcPct val="110000"/>
              </a:lnSpc>
              <a:spcBef>
                <a:spcPts val="600"/>
              </a:spcBef>
              <a:spcAft>
                <a:spcPts val="600"/>
              </a:spcAft>
              <a:buClr>
                <a:srgbClr val="D75717"/>
              </a:buClr>
              <a:buFont typeface="Wingdings" panose="05000000000000000000" pitchFamily="2" charset="2"/>
              <a:buChar char="§"/>
            </a:pPr>
            <a:r>
              <a:rPr lang="lv-LV" dirty="0">
                <a:latin typeface="Arial" panose="020B0604020202020204" pitchFamily="34" charset="0"/>
                <a:cs typeface="Arial" panose="020B0604020202020204" pitchFamily="34" charset="0"/>
              </a:rPr>
              <a:t>Ieviest neatkarīgus vardarbības gadījumu izskatīšanas mehānismus.</a:t>
            </a:r>
          </a:p>
          <a:p>
            <a:pPr lvl="1">
              <a:lnSpc>
                <a:spcPct val="110000"/>
              </a:lnSpc>
              <a:spcBef>
                <a:spcPts val="600"/>
              </a:spcBef>
              <a:spcAft>
                <a:spcPts val="600"/>
              </a:spcAft>
              <a:buClr>
                <a:srgbClr val="D75717"/>
              </a:buClr>
              <a:buFont typeface="Wingdings" panose="05000000000000000000" pitchFamily="2" charset="2"/>
              <a:buChar char="§"/>
            </a:pPr>
            <a:r>
              <a:rPr lang="lv-LV" dirty="0">
                <a:latin typeface="Arial" panose="020B0604020202020204" pitchFamily="34" charset="0"/>
                <a:cs typeface="Arial" panose="020B0604020202020204" pitchFamily="34" charset="0"/>
              </a:rPr>
              <a:t>Nodrošināt cietušajiem atbalsta pasākumus pēc vardarbības gadījumiem.</a:t>
            </a:r>
          </a:p>
          <a:p>
            <a:pPr lvl="1">
              <a:lnSpc>
                <a:spcPct val="110000"/>
              </a:lnSpc>
              <a:spcBef>
                <a:spcPts val="600"/>
              </a:spcBef>
              <a:spcAft>
                <a:spcPts val="600"/>
              </a:spcAft>
              <a:buClr>
                <a:srgbClr val="D75717"/>
              </a:buClr>
              <a:buFont typeface="Wingdings" panose="05000000000000000000" pitchFamily="2" charset="2"/>
              <a:buChar char="§"/>
            </a:pPr>
            <a:r>
              <a:rPr lang="lv-LV" dirty="0">
                <a:latin typeface="Arial" panose="020B0604020202020204" pitchFamily="34" charset="0"/>
                <a:cs typeface="Arial" panose="020B0604020202020204" pitchFamily="34" charset="0"/>
              </a:rPr>
              <a:t>Regulāri īstenot nodarbināto atgriezeniskās saites un darba vides monitoringu.</a:t>
            </a:r>
          </a:p>
          <a:p>
            <a:pPr lvl="1">
              <a:lnSpc>
                <a:spcPct val="110000"/>
              </a:lnSpc>
              <a:spcBef>
                <a:spcPts val="600"/>
              </a:spcBef>
              <a:spcAft>
                <a:spcPts val="600"/>
              </a:spcAft>
              <a:buClr>
                <a:srgbClr val="D75717"/>
              </a:buClr>
              <a:buFont typeface="Wingdings" panose="05000000000000000000" pitchFamily="2" charset="2"/>
              <a:buChar char="§"/>
            </a:pPr>
            <a:r>
              <a:rPr lang="lv-LV" dirty="0">
                <a:latin typeface="Arial" panose="020B0604020202020204" pitchFamily="34" charset="0"/>
                <a:ea typeface="Tahoma" panose="020B0604030504040204" pitchFamily="34" charset="0"/>
                <a:cs typeface="Arial" panose="020B0604020202020204" pitchFamily="34" charset="0"/>
              </a:rPr>
              <a:t>Izstrādāt un īstenot vardarbības un uzmākšanās prevencijas plānu.</a:t>
            </a:r>
          </a:p>
          <a:p>
            <a:pPr marL="457200" lvl="1" indent="0">
              <a:lnSpc>
                <a:spcPct val="110000"/>
              </a:lnSpc>
              <a:spcBef>
                <a:spcPts val="600"/>
              </a:spcBef>
              <a:spcAft>
                <a:spcPts val="600"/>
              </a:spcAft>
              <a:buClr>
                <a:srgbClr val="D75717"/>
              </a:buClr>
              <a:buNone/>
            </a:pPr>
            <a:endParaRPr lang="lv-LV" dirty="0">
              <a:latin typeface="Arial" panose="020B0604020202020204" pitchFamily="34" charset="0"/>
              <a:cs typeface="Arial" panose="020B0604020202020204" pitchFamily="34" charset="0"/>
            </a:endParaRPr>
          </a:p>
          <a:p>
            <a:pPr lvl="1">
              <a:lnSpc>
                <a:spcPct val="110000"/>
              </a:lnSpc>
              <a:spcBef>
                <a:spcPts val="600"/>
              </a:spcBef>
              <a:spcAft>
                <a:spcPts val="600"/>
              </a:spcAft>
              <a:buClr>
                <a:srgbClr val="D75717"/>
              </a:buClr>
              <a:buFont typeface="Wingdings" panose="05000000000000000000" pitchFamily="2" charset="2"/>
              <a:buChar char="§"/>
            </a:pPr>
            <a:endParaRPr lang="lv-LV" sz="2500" dirty="0">
              <a:latin typeface="Arial" panose="020B0604020202020204" pitchFamily="34" charset="0"/>
              <a:cs typeface="Arial" panose="020B0604020202020204" pitchFamily="34" charset="0"/>
            </a:endParaRPr>
          </a:p>
          <a:p>
            <a:pPr marL="0" lvl="0" indent="0">
              <a:buNone/>
            </a:pPr>
            <a:endParaRPr lang="lv-LV" sz="2600" dirty="0">
              <a:latin typeface="Arial" panose="020B0604020202020204" pitchFamily="34" charset="0"/>
              <a:ea typeface="Tahoma" panose="020B0604030504040204" pitchFamily="34" charset="0"/>
              <a:cs typeface="Arial" panose="020B0604020202020204" pitchFamily="34" charset="0"/>
            </a:endParaRPr>
          </a:p>
          <a:p>
            <a:pPr lvl="1">
              <a:lnSpc>
                <a:spcPct val="110000"/>
              </a:lnSpc>
              <a:spcBef>
                <a:spcPts val="600"/>
              </a:spcBef>
              <a:spcAft>
                <a:spcPts val="600"/>
              </a:spcAft>
              <a:buClr>
                <a:schemeClr val="accent2"/>
              </a:buClr>
              <a:buFont typeface="Wingdings" panose="05000000000000000000" pitchFamily="2" charset="2"/>
              <a:buChar char="§"/>
            </a:pPr>
            <a:endParaRPr lang="lv-LV" sz="2600" dirty="0">
              <a:latin typeface="Arial" panose="020B0604020202020204" pitchFamily="34" charset="0"/>
              <a:ea typeface="Tahoma" panose="020B0604030504040204" pitchFamily="34" charset="0"/>
              <a:cs typeface="Arial" panose="020B0604020202020204" pitchFamily="34" charset="0"/>
            </a:endParaRPr>
          </a:p>
        </p:txBody>
      </p:sp>
      <p:sp>
        <p:nvSpPr>
          <p:cNvPr id="11" name="Slide Number Placeholder 10">
            <a:extLst>
              <a:ext uri="{FF2B5EF4-FFF2-40B4-BE49-F238E27FC236}">
                <a16:creationId xmlns:a16="http://schemas.microsoft.com/office/drawing/2014/main" id="{6F93EFF8-6D04-5014-56A4-6DF75D947DB3}"/>
              </a:ext>
            </a:extLst>
          </p:cNvPr>
          <p:cNvSpPr>
            <a:spLocks noGrp="1"/>
          </p:cNvSpPr>
          <p:nvPr>
            <p:ph type="sldNum" sz="quarter" idx="12"/>
          </p:nvPr>
        </p:nvSpPr>
        <p:spPr/>
        <p:txBody>
          <a:bodyPr/>
          <a:lstStyle/>
          <a:p>
            <a:fld id="{5A924EB1-19F3-4E2A-A587-26261B8A9B53}" type="slidenum">
              <a:rPr lang="lv-LV" smtClean="0"/>
              <a:t>28</a:t>
            </a:fld>
            <a:endParaRPr lang="lv-LV"/>
          </a:p>
        </p:txBody>
      </p:sp>
    </p:spTree>
    <p:extLst>
      <p:ext uri="{BB962C8B-B14F-4D97-AF65-F5344CB8AC3E}">
        <p14:creationId xmlns:p14="http://schemas.microsoft.com/office/powerpoint/2010/main" val="17155863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0ACD93-59C7-B7CB-5426-29F4068333A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DEAF7C6-6A4C-41D7-E7D1-33CEC56803F9}"/>
              </a:ext>
            </a:extLst>
          </p:cNvPr>
          <p:cNvSpPr>
            <a:spLocks noGrp="1"/>
          </p:cNvSpPr>
          <p:nvPr>
            <p:ph type="title"/>
          </p:nvPr>
        </p:nvSpPr>
        <p:spPr>
          <a:xfrm>
            <a:off x="411982" y="358434"/>
            <a:ext cx="10843139" cy="906695"/>
          </a:xfrm>
        </p:spPr>
        <p:txBody>
          <a:bodyPr>
            <a:noAutofit/>
          </a:bodyPr>
          <a:lstStyle/>
          <a:p>
            <a:r>
              <a:rPr lang="lv-LV" sz="2800" b="1" dirty="0">
                <a:latin typeface="Arial" panose="020B0604020202020204" pitchFamily="34" charset="0"/>
                <a:ea typeface="Tahoma" panose="020B0604030504040204" pitchFamily="34" charset="0"/>
                <a:cs typeface="Arial" panose="020B0604020202020204" pitchFamily="34" charset="0"/>
              </a:rPr>
              <a:t>Priekšlikumi darba devējiem vardarbības darba vidē prevencijā un gadījumu risināšanā (2)</a:t>
            </a:r>
          </a:p>
        </p:txBody>
      </p:sp>
      <p:sp>
        <p:nvSpPr>
          <p:cNvPr id="3" name="Content Placeholder 2">
            <a:extLst>
              <a:ext uri="{FF2B5EF4-FFF2-40B4-BE49-F238E27FC236}">
                <a16:creationId xmlns:a16="http://schemas.microsoft.com/office/drawing/2014/main" id="{7ABB4AEB-EE77-4ADE-354A-8A901BD61A50}"/>
              </a:ext>
            </a:extLst>
          </p:cNvPr>
          <p:cNvSpPr>
            <a:spLocks noGrp="1"/>
          </p:cNvSpPr>
          <p:nvPr>
            <p:ph sz="half" idx="1"/>
          </p:nvPr>
        </p:nvSpPr>
        <p:spPr>
          <a:xfrm>
            <a:off x="411982" y="1570617"/>
            <a:ext cx="11024661" cy="4928948"/>
          </a:xfrm>
        </p:spPr>
        <p:txBody>
          <a:bodyPr>
            <a:noAutofit/>
          </a:bodyPr>
          <a:lstStyle/>
          <a:p>
            <a:pPr lvl="1">
              <a:lnSpc>
                <a:spcPct val="110000"/>
              </a:lnSpc>
              <a:spcBef>
                <a:spcPts val="600"/>
              </a:spcBef>
              <a:spcAft>
                <a:spcPts val="600"/>
              </a:spcAft>
              <a:buClr>
                <a:srgbClr val="D75717"/>
              </a:buClr>
              <a:buFont typeface="Wingdings" panose="05000000000000000000" pitchFamily="2" charset="2"/>
              <a:buChar char="§"/>
            </a:pPr>
            <a:r>
              <a:rPr lang="lv-LV" dirty="0">
                <a:latin typeface="Arial" panose="020B0604020202020204" pitchFamily="34" charset="0"/>
                <a:ea typeface="Tahoma" panose="020B0604030504040204" pitchFamily="34" charset="0"/>
                <a:cs typeface="Arial" panose="020B0604020202020204" pitchFamily="34" charset="0"/>
              </a:rPr>
              <a:t>Pilnveidot personāla vadības procesus, pievēršot lielāku uzmanību vadītāju kompetencēm cieņpilnas darba vides veidošanā, konfliktu vadībā un vardarbības risku novēršanā.</a:t>
            </a:r>
          </a:p>
          <a:p>
            <a:pPr lvl="1">
              <a:lnSpc>
                <a:spcPct val="110000"/>
              </a:lnSpc>
              <a:spcBef>
                <a:spcPts val="600"/>
              </a:spcBef>
              <a:spcAft>
                <a:spcPts val="600"/>
              </a:spcAft>
              <a:buClr>
                <a:srgbClr val="D75717"/>
              </a:buClr>
              <a:buFont typeface="Wingdings" panose="05000000000000000000" pitchFamily="2" charset="2"/>
              <a:buChar char="§"/>
            </a:pPr>
            <a:r>
              <a:rPr lang="lv-LV" dirty="0">
                <a:latin typeface="Arial" panose="020B0604020202020204" pitchFamily="34" charset="0"/>
                <a:ea typeface="Tahoma" panose="020B0604030504040204" pitchFamily="34" charset="0"/>
                <a:cs typeface="Arial" panose="020B0604020202020204" pitchFamily="34" charset="0"/>
              </a:rPr>
              <a:t>Stiprināt nodarbināto prasmes cieņpilnas darba vides veidošanā un domstarpību risināšanā.</a:t>
            </a:r>
          </a:p>
          <a:p>
            <a:pPr lvl="1">
              <a:lnSpc>
                <a:spcPct val="110000"/>
              </a:lnSpc>
              <a:spcBef>
                <a:spcPts val="600"/>
              </a:spcBef>
              <a:spcAft>
                <a:spcPts val="600"/>
              </a:spcAft>
              <a:buClr>
                <a:srgbClr val="D75717"/>
              </a:buClr>
              <a:buFont typeface="Wingdings" panose="05000000000000000000" pitchFamily="2" charset="2"/>
              <a:buChar char="§"/>
            </a:pPr>
            <a:r>
              <a:rPr lang="lv-LV" dirty="0">
                <a:latin typeface="Arial" panose="020B0604020202020204" pitchFamily="34" charset="0"/>
                <a:ea typeface="Tahoma" panose="020B0604030504040204" pitchFamily="34" charset="0"/>
                <a:cs typeface="Arial" panose="020B0604020202020204" pitchFamily="34" charset="0"/>
              </a:rPr>
              <a:t>Veicināt darba organizācijas risinājumus, kas mazina stresu un psihoemocionālos riskus.</a:t>
            </a:r>
          </a:p>
          <a:p>
            <a:pPr lvl="1">
              <a:lnSpc>
                <a:spcPct val="110000"/>
              </a:lnSpc>
              <a:spcBef>
                <a:spcPts val="600"/>
              </a:spcBef>
              <a:spcAft>
                <a:spcPts val="600"/>
              </a:spcAft>
              <a:buClr>
                <a:srgbClr val="D75717"/>
              </a:buClr>
              <a:buFont typeface="Wingdings" panose="05000000000000000000" pitchFamily="2" charset="2"/>
              <a:buChar char="§"/>
            </a:pPr>
            <a:r>
              <a:rPr lang="lv-LV" dirty="0">
                <a:latin typeface="Arial" panose="020B0604020202020204" pitchFamily="34" charset="0"/>
                <a:cs typeface="Arial" panose="020B0604020202020204" pitchFamily="34" charset="0"/>
              </a:rPr>
              <a:t>Nozarēs ar augstāku klientu agresijas risku nodrošināt mācības, atbalstu, un citus atbalsta pasākumus nodarbinātajiem.</a:t>
            </a:r>
          </a:p>
          <a:p>
            <a:pPr lvl="1">
              <a:lnSpc>
                <a:spcPct val="110000"/>
              </a:lnSpc>
              <a:spcBef>
                <a:spcPts val="600"/>
              </a:spcBef>
              <a:spcAft>
                <a:spcPts val="600"/>
              </a:spcAft>
              <a:buClr>
                <a:srgbClr val="D75717"/>
              </a:buClr>
              <a:buFont typeface="Wingdings" panose="05000000000000000000" pitchFamily="2" charset="2"/>
              <a:buChar char="§"/>
            </a:pPr>
            <a:endParaRPr lang="lv-LV" dirty="0">
              <a:latin typeface="Arial" panose="020B0604020202020204" pitchFamily="34" charset="0"/>
              <a:ea typeface="Tahoma" panose="020B0604030504040204" pitchFamily="34" charset="0"/>
              <a:cs typeface="Arial" panose="020B0604020202020204" pitchFamily="34" charset="0"/>
            </a:endParaRPr>
          </a:p>
          <a:p>
            <a:pPr lvl="1">
              <a:lnSpc>
                <a:spcPct val="110000"/>
              </a:lnSpc>
              <a:spcBef>
                <a:spcPts val="600"/>
              </a:spcBef>
              <a:spcAft>
                <a:spcPts val="600"/>
              </a:spcAft>
              <a:buClr>
                <a:srgbClr val="D75717"/>
              </a:buClr>
              <a:buFont typeface="Wingdings" panose="05000000000000000000" pitchFamily="2" charset="2"/>
              <a:buChar char="§"/>
            </a:pPr>
            <a:endParaRPr lang="lv-LV" dirty="0">
              <a:latin typeface="Arial" panose="020B0604020202020204" pitchFamily="34" charset="0"/>
              <a:ea typeface="Tahoma" panose="020B0604030504040204" pitchFamily="34" charset="0"/>
              <a:cs typeface="Arial" panose="020B0604020202020204" pitchFamily="34" charset="0"/>
            </a:endParaRPr>
          </a:p>
          <a:p>
            <a:pPr lvl="1">
              <a:lnSpc>
                <a:spcPct val="110000"/>
              </a:lnSpc>
              <a:spcBef>
                <a:spcPts val="600"/>
              </a:spcBef>
              <a:spcAft>
                <a:spcPts val="600"/>
              </a:spcAft>
              <a:buClr>
                <a:schemeClr val="accent2"/>
              </a:buClr>
              <a:buFont typeface="Wingdings" panose="05000000000000000000" pitchFamily="2" charset="2"/>
              <a:buChar char="§"/>
            </a:pPr>
            <a:endParaRPr lang="lv-LV" dirty="0">
              <a:latin typeface="Arial" panose="020B0604020202020204" pitchFamily="34" charset="0"/>
              <a:ea typeface="Tahoma" panose="020B0604030504040204" pitchFamily="34" charset="0"/>
              <a:cs typeface="Arial" panose="020B0604020202020204" pitchFamily="34" charset="0"/>
            </a:endParaRPr>
          </a:p>
        </p:txBody>
      </p:sp>
      <p:sp>
        <p:nvSpPr>
          <p:cNvPr id="11" name="Slide Number Placeholder 10">
            <a:extLst>
              <a:ext uri="{FF2B5EF4-FFF2-40B4-BE49-F238E27FC236}">
                <a16:creationId xmlns:a16="http://schemas.microsoft.com/office/drawing/2014/main" id="{98C07A10-3366-BDC3-0153-2FE706DA0779}"/>
              </a:ext>
            </a:extLst>
          </p:cNvPr>
          <p:cNvSpPr>
            <a:spLocks noGrp="1"/>
          </p:cNvSpPr>
          <p:nvPr>
            <p:ph type="sldNum" sz="quarter" idx="12"/>
          </p:nvPr>
        </p:nvSpPr>
        <p:spPr/>
        <p:txBody>
          <a:bodyPr/>
          <a:lstStyle/>
          <a:p>
            <a:fld id="{5A924EB1-19F3-4E2A-A587-26261B8A9B53}" type="slidenum">
              <a:rPr lang="lv-LV" smtClean="0"/>
              <a:t>29</a:t>
            </a:fld>
            <a:endParaRPr lang="lv-LV"/>
          </a:p>
        </p:txBody>
      </p:sp>
    </p:spTree>
    <p:extLst>
      <p:ext uri="{BB962C8B-B14F-4D97-AF65-F5344CB8AC3E}">
        <p14:creationId xmlns:p14="http://schemas.microsoft.com/office/powerpoint/2010/main" val="40191686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352308-9A45-E654-5DC6-CB0415A333DB}"/>
              </a:ext>
            </a:extLst>
          </p:cNvPr>
          <p:cNvSpPr>
            <a:spLocks noGrp="1"/>
          </p:cNvSpPr>
          <p:nvPr>
            <p:ph type="title"/>
          </p:nvPr>
        </p:nvSpPr>
        <p:spPr>
          <a:xfrm>
            <a:off x="667378" y="2941570"/>
            <a:ext cx="10515600" cy="974859"/>
          </a:xfrm>
        </p:spPr>
        <p:txBody>
          <a:bodyPr/>
          <a:lstStyle/>
          <a:p>
            <a:pPr algn="ctr"/>
            <a:r>
              <a:rPr lang="lv-LV" b="1" dirty="0">
                <a:latin typeface="Arial" panose="020B0604020202020204" pitchFamily="34" charset="0"/>
                <a:cs typeface="Arial" panose="020B0604020202020204" pitchFamily="34" charset="0"/>
              </a:rPr>
              <a:t>Paldies par uzmanību! </a:t>
            </a:r>
          </a:p>
        </p:txBody>
      </p:sp>
      <p:sp>
        <p:nvSpPr>
          <p:cNvPr id="3" name="Slide Number Placeholder 2">
            <a:extLst>
              <a:ext uri="{FF2B5EF4-FFF2-40B4-BE49-F238E27FC236}">
                <a16:creationId xmlns:a16="http://schemas.microsoft.com/office/drawing/2014/main" id="{40D18162-615E-0651-1096-E61EDC113EF8}"/>
              </a:ext>
            </a:extLst>
          </p:cNvPr>
          <p:cNvSpPr>
            <a:spLocks noGrp="1"/>
          </p:cNvSpPr>
          <p:nvPr>
            <p:ph type="sldNum" sz="quarter" idx="12"/>
          </p:nvPr>
        </p:nvSpPr>
        <p:spPr/>
        <p:txBody>
          <a:bodyPr/>
          <a:lstStyle/>
          <a:p>
            <a:fld id="{5A924EB1-19F3-4E2A-A587-26261B8A9B53}" type="slidenum">
              <a:rPr lang="lv-LV" smtClean="0"/>
              <a:t>30</a:t>
            </a:fld>
            <a:endParaRPr lang="lv-LV"/>
          </a:p>
        </p:txBody>
      </p:sp>
      <p:sp>
        <p:nvSpPr>
          <p:cNvPr id="5" name="TextBox 4">
            <a:extLst>
              <a:ext uri="{FF2B5EF4-FFF2-40B4-BE49-F238E27FC236}">
                <a16:creationId xmlns:a16="http://schemas.microsoft.com/office/drawing/2014/main" id="{17697206-E2CF-E351-B5CB-7087779221A6}"/>
              </a:ext>
            </a:extLst>
          </p:cNvPr>
          <p:cNvSpPr txBox="1"/>
          <p:nvPr/>
        </p:nvSpPr>
        <p:spPr>
          <a:xfrm>
            <a:off x="667378" y="5656905"/>
            <a:ext cx="10160456" cy="707886"/>
          </a:xfrm>
          <a:prstGeom prst="rect">
            <a:avLst/>
          </a:prstGeom>
          <a:noFill/>
        </p:spPr>
        <p:txBody>
          <a:bodyPr wrap="square">
            <a:spAutoFit/>
          </a:bodyPr>
          <a:lstStyle/>
          <a:p>
            <a:r>
              <a:rPr lang="lv-LV" sz="2000" dirty="0">
                <a:latin typeface="Arial" panose="020B0604020202020204" pitchFamily="34" charset="0"/>
                <a:ea typeface="Tahoma" panose="020B0604030504040204" pitchFamily="34" charset="0"/>
                <a:cs typeface="Arial" panose="020B0604020202020204" pitchFamily="34" charset="0"/>
              </a:rPr>
              <a:t>SIA «AC Konsultācijas»</a:t>
            </a:r>
          </a:p>
          <a:p>
            <a:r>
              <a:rPr lang="lv-LV" sz="2000" dirty="0">
                <a:latin typeface="Arial" panose="020B0604020202020204" pitchFamily="34" charset="0"/>
                <a:ea typeface="Tahoma" panose="020B0604030504040204" pitchFamily="34" charset="0"/>
                <a:cs typeface="Arial" panose="020B0604020202020204" pitchFamily="34" charset="0"/>
                <a:hlinkClick r:id="rId3"/>
              </a:rPr>
              <a:t>info@ack.lv</a:t>
            </a:r>
            <a:r>
              <a:rPr lang="lv-LV" sz="2000" dirty="0">
                <a:latin typeface="Arial" panose="020B0604020202020204" pitchFamily="34" charset="0"/>
                <a:ea typeface="Tahoma" panose="020B0604030504040204" pitchFamily="34" charset="0"/>
                <a:cs typeface="Arial" panose="020B0604020202020204" pitchFamily="34" charset="0"/>
              </a:rPr>
              <a:t> </a:t>
            </a:r>
            <a:endParaRPr lang="lv-LV" sz="2000" dirty="0">
              <a:latin typeface="Arial" panose="020B0604020202020204" pitchFamily="34" charset="0"/>
              <a:cs typeface="Arial" panose="020B0604020202020204" pitchFamily="34" charset="0"/>
            </a:endParaRPr>
          </a:p>
        </p:txBody>
      </p:sp>
      <p:pic>
        <p:nvPicPr>
          <p:cNvPr id="6" name="Picture 5" descr="Logo">
            <a:extLst>
              <a:ext uri="{FF2B5EF4-FFF2-40B4-BE49-F238E27FC236}">
                <a16:creationId xmlns:a16="http://schemas.microsoft.com/office/drawing/2014/main" id="{BF637D09-4125-5529-8955-8523CCF2230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510841" y="148084"/>
            <a:ext cx="4606330" cy="1652802"/>
          </a:xfrm>
          <a:prstGeom prst="rect">
            <a:avLst/>
          </a:prstGeom>
        </p:spPr>
      </p:pic>
    </p:spTree>
    <p:extLst>
      <p:ext uri="{BB962C8B-B14F-4D97-AF65-F5344CB8AC3E}">
        <p14:creationId xmlns:p14="http://schemas.microsoft.com/office/powerpoint/2010/main" val="1856191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Flow_SignoffStatus xmlns="3e385f9c-5bcd-4e5e-8f2f-a447d2d87203" xsi:nil="true"/>
    <lcf76f155ced4ddcb4097134ff3c332f xmlns="3e385f9c-5bcd-4e5e-8f2f-a447d2d87203">
      <Terms xmlns="http://schemas.microsoft.com/office/infopath/2007/PartnerControls"/>
    </lcf76f155ced4ddcb4097134ff3c332f>
    <TaxCatchAll xmlns="10471c80-62fe-4dab-b4df-f6690ceded2e"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9BF524150457854FB5FEABF41480ABA4" ma:contentTypeVersion="21" ma:contentTypeDescription="Create a new document." ma:contentTypeScope="" ma:versionID="975be08bb6e6284566e2c7c8559c6db7">
  <xsd:schema xmlns:xsd="http://www.w3.org/2001/XMLSchema" xmlns:xs="http://www.w3.org/2001/XMLSchema" xmlns:p="http://schemas.microsoft.com/office/2006/metadata/properties" xmlns:ns2="3e385f9c-5bcd-4e5e-8f2f-a447d2d87203" xmlns:ns3="10471c80-62fe-4dab-b4df-f6690ceded2e" targetNamespace="http://schemas.microsoft.com/office/2006/metadata/properties" ma:root="true" ma:fieldsID="8001262e6fb002046c08a038837df950" ns2:_="" ns3:_="">
    <xsd:import namespace="3e385f9c-5bcd-4e5e-8f2f-a447d2d87203"/>
    <xsd:import namespace="10471c80-62fe-4dab-b4df-f6690ceded2e"/>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MediaServiceAutoKeyPoints" minOccurs="0"/>
                <xsd:element ref="ns2:MediaServiceKeyPoints" minOccurs="0"/>
                <xsd:element ref="ns2:_Flow_SignoffStatu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e385f9c-5bcd-4e5e-8f2f-a447d2d8720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_Flow_SignoffStatus" ma:index="20" nillable="true" ma:displayName="Parakstīšanas statuss" ma:internalName="Parakst_x012b__x0161_anas_x0020_statuss">
      <xsd:simpleType>
        <xsd:restriction base="dms:Text"/>
      </xsd:simpleType>
    </xsd:element>
    <xsd:element name="MediaLengthInSeconds" ma:index="21"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5968275d-03b9-42fd-88f4-bbf1ea3028b0"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element name="MediaServiceBillingMetadata" ma:index="27"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0471c80-62fe-4dab-b4df-f6690ceded2e"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4" nillable="true" ma:displayName="Taxonomy Catch All Column" ma:hidden="true" ma:list="{a1621218-25f8-44b4-ac0c-90b9110d461a}" ma:internalName="TaxCatchAll" ma:showField="CatchAllData" ma:web="10471c80-62fe-4dab-b4df-f6690ceded2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DC1CB83-6268-4D10-8AC3-9CB6EC10B525}">
  <ds:schemaRefs>
    <ds:schemaRef ds:uri="http://schemas.microsoft.com/sharepoint/v3/contenttype/forms"/>
  </ds:schemaRefs>
</ds:datastoreItem>
</file>

<file path=customXml/itemProps2.xml><?xml version="1.0" encoding="utf-8"?>
<ds:datastoreItem xmlns:ds="http://schemas.openxmlformats.org/officeDocument/2006/customXml" ds:itemID="{6AB75E82-92F2-4786-90AA-7D5B0EAA36DF}">
  <ds:schemaRefs>
    <ds:schemaRef ds:uri="http://schemas.microsoft.com/office/2006/metadata/properties"/>
    <ds:schemaRef ds:uri="http://purl.org/dc/terms/"/>
    <ds:schemaRef ds:uri="http://schemas.microsoft.com/office/2006/documentManagement/types"/>
    <ds:schemaRef ds:uri="http://www.w3.org/XML/1998/namespace"/>
    <ds:schemaRef ds:uri="http://purl.org/dc/elements/1.1/"/>
    <ds:schemaRef ds:uri="http://purl.org/dc/dcmitype/"/>
    <ds:schemaRef ds:uri="3e385f9c-5bcd-4e5e-8f2f-a447d2d87203"/>
    <ds:schemaRef ds:uri="http://schemas.microsoft.com/office/infopath/2007/PartnerControls"/>
    <ds:schemaRef ds:uri="http://schemas.openxmlformats.org/package/2006/metadata/core-properties"/>
    <ds:schemaRef ds:uri="10471c80-62fe-4dab-b4df-f6690ceded2e"/>
  </ds:schemaRefs>
</ds:datastoreItem>
</file>

<file path=customXml/itemProps3.xml><?xml version="1.0" encoding="utf-8"?>
<ds:datastoreItem xmlns:ds="http://schemas.openxmlformats.org/officeDocument/2006/customXml" ds:itemID="{4F8B4288-03E2-4D0A-8A82-0611C374DA6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e385f9c-5bcd-4e5e-8f2f-a447d2d87203"/>
    <ds:schemaRef ds:uri="10471c80-62fe-4dab-b4df-f6690ceded2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Retrospect</Template>
  <TotalTime>3239</TotalTime>
  <Words>2480</Words>
  <Application>Microsoft Office PowerPoint</Application>
  <PresentationFormat>Widescreen</PresentationFormat>
  <Paragraphs>275</Paragraphs>
  <Slides>30</Slides>
  <Notes>30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30</vt:i4>
      </vt:variant>
    </vt:vector>
  </HeadingPairs>
  <TitlesOfParts>
    <vt:vector size="35" baseType="lpstr">
      <vt:lpstr>Aptos</vt:lpstr>
      <vt:lpstr>Aptos Display</vt:lpstr>
      <vt:lpstr>Arial</vt:lpstr>
      <vt:lpstr>Wingdings</vt:lpstr>
      <vt:lpstr>Office Theme</vt:lpstr>
      <vt:lpstr>Pētījums par vardarbības izplatību darba vidē  </vt:lpstr>
      <vt:lpstr>Pētījuma mērķis:</vt:lpstr>
      <vt:lpstr>Izmantotās datu ieguves metodes:</vt:lpstr>
      <vt:lpstr>Normatīvais regulējums</vt:lpstr>
      <vt:lpstr>Vardarbības izplatība nodarbināto skatījumā (1)</vt:lpstr>
      <vt:lpstr>Vardarbības izplatība nodarbināto skatījumā (2)</vt:lpstr>
      <vt:lpstr>Vardarbības izplatība darba devēju skatījumā (3)</vt:lpstr>
      <vt:lpstr>Darba devēju kārtība vardarbības jautājumu prevencijai un risināšanai (1)</vt:lpstr>
      <vt:lpstr>Darba devēju kārtība vardarbības jautājumu prevencijai un risināšanai (2)</vt:lpstr>
      <vt:lpstr>Vardarbības novēršana un gadījumu risināšana: darba devēju interviju rezultāti (1)</vt:lpstr>
      <vt:lpstr>Vardarbības novēršana un gadījumu risināšana: darba devēju interviju rezultāti (2)</vt:lpstr>
      <vt:lpstr>Darba devēju labās prakses (1)</vt:lpstr>
      <vt:lpstr>Darba devēju labās prakses (2)</vt:lpstr>
      <vt:lpstr>Darba devēju labās prakses (3)</vt:lpstr>
      <vt:lpstr>Darba devēju labās prakses (4)</vt:lpstr>
      <vt:lpstr>Darba devēju labās prakses (5)</vt:lpstr>
      <vt:lpstr>Institūciju un organizāciju loma atbalsta nodrošināšanā no vardarbības darba vidē cietušajiem</vt:lpstr>
      <vt:lpstr>Rīcības soļi un iesaistītās puses vardarbības darba vidē gadījumā</vt:lpstr>
      <vt:lpstr>Konvencijas Nr. 190 ratifikācija un tās ieguvumi </vt:lpstr>
      <vt:lpstr>Izaicinājumi Konvencijas Nr. 190 ratifikācijas gadījumā</vt:lpstr>
      <vt:lpstr>Priekšlikumi normatīvajam regulējumam (1)</vt:lpstr>
      <vt:lpstr>Priekšlikumi normatīvajam regulējumam (2)</vt:lpstr>
      <vt:lpstr>Priekšlikumi normatīvajam regulējumam (3)</vt:lpstr>
      <vt:lpstr>Priekšlikumi vardarbības darba vidē prevencijā un gadījumu risināšanā nacionālā mērogā (1)</vt:lpstr>
      <vt:lpstr>Priekšlikumi vardarbības darba vidē prevencijā un gadījumu risināšanā nacionālā mērogā (2)</vt:lpstr>
      <vt:lpstr>Priekšlikumi vardarbības darba vidē prevencijā un gadījumu risināšanā nacionālā mērogā (3)</vt:lpstr>
      <vt:lpstr>Priekšlikumi vardarbības darba vidē prevencijā un gadījumu risināšanā nacionālā mērogā (4)</vt:lpstr>
      <vt:lpstr>Priekšlikumi darba devējiem vardarbības darba vidē prevencijā un gadījumu risināšanā (1)</vt:lpstr>
      <vt:lpstr>Priekšlikumi darba devējiem vardarbības darba vidē prevencijā un gadījumu risināšanā (2)</vt:lpstr>
      <vt:lpstr>Paldies par uzmanību!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Pētījums par neformālo aprūpētāju situāciju Latvijā   Invaliditātes lietu nacionālās padomes sēde, 1.10.2025.</dc:title>
  <dc:creator>AC Konsultacijas</dc:creator>
  <cp:lastModifiedBy>Kristīne Vībane</cp:lastModifiedBy>
  <cp:revision>41</cp:revision>
  <dcterms:created xsi:type="dcterms:W3CDTF">2025-03-06T19:30:40Z</dcterms:created>
  <dcterms:modified xsi:type="dcterms:W3CDTF">2026-08-25T06:58:55Z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0x0101009BF524150457854FB5FEABF41480ABA4</vt:lpwstr>
  </property>
  <property fmtid="{D5CDD505-2E9C-101B-9397-08002B2CF9AE}" pid="3" name="MediaServiceImageTags">
    <vt:lpwstr/>
  </property>
</Properties>
</file>